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36"/>
  </p:handoutMasterIdLst>
  <p:sldIdLst>
    <p:sldId id="2727" r:id="rId2"/>
    <p:sldId id="639" r:id="rId3"/>
    <p:sldId id="2147474590" r:id="rId4"/>
    <p:sldId id="2147474566" r:id="rId5"/>
    <p:sldId id="2147474568" r:id="rId6"/>
    <p:sldId id="636" r:id="rId7"/>
    <p:sldId id="2147474572" r:id="rId8"/>
    <p:sldId id="2147474573" r:id="rId9"/>
    <p:sldId id="2147474574" r:id="rId10"/>
    <p:sldId id="2147474580" r:id="rId11"/>
    <p:sldId id="2147474582" r:id="rId12"/>
    <p:sldId id="2147474583" r:id="rId13"/>
    <p:sldId id="2147474585" r:id="rId14"/>
    <p:sldId id="2147474581" r:id="rId15"/>
    <p:sldId id="2147474575" r:id="rId16"/>
    <p:sldId id="2147474584" r:id="rId17"/>
    <p:sldId id="2660" r:id="rId18"/>
    <p:sldId id="2147474588" r:id="rId19"/>
    <p:sldId id="2823" r:id="rId20"/>
    <p:sldId id="2147474576" r:id="rId21"/>
    <p:sldId id="2147474577" r:id="rId22"/>
    <p:sldId id="2147474589" r:id="rId23"/>
    <p:sldId id="2147474579" r:id="rId24"/>
    <p:sldId id="2147474586" r:id="rId25"/>
    <p:sldId id="2147474578" r:id="rId26"/>
    <p:sldId id="2147474587" r:id="rId27"/>
    <p:sldId id="2147474591" r:id="rId28"/>
    <p:sldId id="592" r:id="rId29"/>
    <p:sldId id="2147474571" r:id="rId30"/>
    <p:sldId id="2147474599" r:id="rId31"/>
    <p:sldId id="2147474593" r:id="rId32"/>
    <p:sldId id="2147474597" r:id="rId33"/>
    <p:sldId id="2147474598" r:id="rId34"/>
    <p:sldId id="2147474592" r:id="rId35"/>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EA5550"/>
    <a:srgbClr val="FBDDDC"/>
    <a:srgbClr val="FFA09E"/>
    <a:srgbClr val="BFBFBF"/>
    <a:srgbClr val="FF9999"/>
    <a:srgbClr val="CCCCFF"/>
    <a:srgbClr val="FFFFCC"/>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92" autoAdjust="0"/>
    <p:restoredTop sz="93784" autoAdjust="0"/>
  </p:normalViewPr>
  <p:slideViewPr>
    <p:cSldViewPr snapToGrid="0">
      <p:cViewPr varScale="1">
        <p:scale>
          <a:sx n="71" d="100"/>
          <a:sy n="71" d="100"/>
        </p:scale>
        <p:origin x="244" y="36"/>
      </p:cViewPr>
      <p:guideLst/>
    </p:cSldViewPr>
  </p:slideViewPr>
  <p:notesTextViewPr>
    <p:cViewPr>
      <p:scale>
        <a:sx n="1" d="1"/>
        <a:sy n="1" d="1"/>
      </p:scale>
      <p:origin x="0" y="0"/>
    </p:cViewPr>
  </p:notesTextViewPr>
  <p:notesViewPr>
    <p:cSldViewPr snapToGrid="0">
      <p:cViewPr varScale="1">
        <p:scale>
          <a:sx n="72" d="100"/>
          <a:sy n="72" d="100"/>
        </p:scale>
        <p:origin x="1480"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Sheet1!$E$2</c:f>
              <c:strCache>
                <c:ptCount val="1"/>
                <c:pt idx="0">
                  <c:v>病院</c:v>
                </c:pt>
              </c:strCache>
            </c:strRef>
          </c:tx>
          <c:spPr>
            <a:ln w="28575" cap="rnd">
              <a:solidFill>
                <a:srgbClr val="EA5550"/>
              </a:solidFill>
              <a:round/>
            </a:ln>
            <a:effectLst/>
          </c:spPr>
          <c:marker>
            <c:symbol val="circle"/>
            <c:size val="5"/>
            <c:spPr>
              <a:solidFill>
                <a:srgbClr val="EA5550"/>
              </a:solidFill>
              <a:ln w="9525">
                <a:solidFill>
                  <a:schemeClr val="bg1"/>
                </a:solidFill>
              </a:ln>
              <a:effectLst/>
            </c:spPr>
          </c:marker>
          <c:dLbls>
            <c:dLbl>
              <c:idx val="10"/>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271C-4281-8FDB-E657C1011B61}"/>
                </c:ext>
              </c:extLst>
            </c:dLbl>
            <c:spPr>
              <a:noFill/>
              <a:ln>
                <a:noFill/>
              </a:ln>
              <a:effectLst/>
            </c:spPr>
            <c:txPr>
              <a:bodyPr rot="0" spcFirstLastPara="1" vertOverflow="ellipsis" vert="horz" wrap="square" lIns="0" tIns="0" rIns="0" bIns="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Sheet1!$C$3:$C$16</c:f>
              <c:numCache>
                <c:formatCode>General</c:formatCode>
                <c:ptCount val="11"/>
                <c:pt idx="0">
                  <c:v>1993</c:v>
                </c:pt>
                <c:pt idx="1">
                  <c:v>1996</c:v>
                </c:pt>
                <c:pt idx="2">
                  <c:v>1999</c:v>
                </c:pt>
                <c:pt idx="3">
                  <c:v>2002</c:v>
                </c:pt>
                <c:pt idx="4">
                  <c:v>2005</c:v>
                </c:pt>
                <c:pt idx="5">
                  <c:v>2008</c:v>
                </c:pt>
                <c:pt idx="6">
                  <c:v>2011</c:v>
                </c:pt>
                <c:pt idx="7">
                  <c:v>2014</c:v>
                </c:pt>
                <c:pt idx="8">
                  <c:v>2017</c:v>
                </c:pt>
                <c:pt idx="9">
                  <c:v>2020</c:v>
                </c:pt>
                <c:pt idx="10">
                  <c:v>2023</c:v>
                </c:pt>
              </c:numCache>
            </c:numRef>
          </c:cat>
          <c:val>
            <c:numRef>
              <c:f>Sheet1!$E$3:$E$16</c:f>
              <c:numCache>
                <c:formatCode>General</c:formatCode>
                <c:ptCount val="11"/>
                <c:pt idx="0">
                  <c:v>43.7</c:v>
                </c:pt>
                <c:pt idx="1">
                  <c:v>43.4</c:v>
                </c:pt>
                <c:pt idx="2">
                  <c:v>41.8</c:v>
                </c:pt>
                <c:pt idx="3">
                  <c:v>40.1</c:v>
                </c:pt>
                <c:pt idx="4">
                  <c:v>39.200000000000003</c:v>
                </c:pt>
                <c:pt idx="5">
                  <c:v>37.4</c:v>
                </c:pt>
                <c:pt idx="6">
                  <c:v>34.299999999999997</c:v>
                </c:pt>
                <c:pt idx="7">
                  <c:v>33.200000000000003</c:v>
                </c:pt>
                <c:pt idx="8">
                  <c:v>30.6</c:v>
                </c:pt>
                <c:pt idx="9">
                  <c:v>33.299999999999997</c:v>
                </c:pt>
                <c:pt idx="10">
                  <c:v>29.3</c:v>
                </c:pt>
              </c:numCache>
            </c:numRef>
          </c:val>
          <c:smooth val="0"/>
          <c:extLst>
            <c:ext xmlns:c16="http://schemas.microsoft.com/office/drawing/2014/chart" uri="{C3380CC4-5D6E-409C-BE32-E72D297353CC}">
              <c16:uniqueId val="{00000001-271C-4281-8FDB-E657C1011B61}"/>
            </c:ext>
          </c:extLst>
        </c:ser>
        <c:ser>
          <c:idx val="1"/>
          <c:order val="1"/>
          <c:tx>
            <c:strRef>
              <c:f>Sheet1!$F$2</c:f>
              <c:strCache>
                <c:ptCount val="1"/>
                <c:pt idx="0">
                  <c:v>一般診療所</c:v>
                </c:pt>
              </c:strCache>
            </c:strRef>
          </c:tx>
          <c:spPr>
            <a:ln w="28575" cap="rnd">
              <a:solidFill>
                <a:schemeClr val="bg1">
                  <a:lumMod val="50000"/>
                </a:schemeClr>
              </a:solidFill>
              <a:round/>
            </a:ln>
            <a:effectLst/>
          </c:spPr>
          <c:marker>
            <c:symbol val="circle"/>
            <c:size val="5"/>
            <c:spPr>
              <a:solidFill>
                <a:schemeClr val="bg1">
                  <a:lumMod val="65000"/>
                </a:schemeClr>
              </a:solidFill>
              <a:ln w="9525">
                <a:solidFill>
                  <a:schemeClr val="bg1"/>
                </a:solidFill>
              </a:ln>
              <a:effectLst/>
            </c:spPr>
          </c:marker>
          <c:dLbls>
            <c:dLbl>
              <c:idx val="10"/>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271C-4281-8FDB-E657C1011B61}"/>
                </c:ext>
              </c:extLst>
            </c:dLbl>
            <c:spPr>
              <a:noFill/>
              <a:ln>
                <a:noFill/>
              </a:ln>
              <a:effectLst/>
            </c:spPr>
            <c:txPr>
              <a:bodyPr rot="0" spcFirstLastPara="1" vertOverflow="ellipsis" vert="horz" wrap="square" lIns="0" tIns="0" rIns="0" bIns="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Sheet1!$C$3:$C$16</c:f>
              <c:numCache>
                <c:formatCode>General</c:formatCode>
                <c:ptCount val="11"/>
                <c:pt idx="0">
                  <c:v>1993</c:v>
                </c:pt>
                <c:pt idx="1">
                  <c:v>1996</c:v>
                </c:pt>
                <c:pt idx="2">
                  <c:v>1999</c:v>
                </c:pt>
                <c:pt idx="3">
                  <c:v>2002</c:v>
                </c:pt>
                <c:pt idx="4">
                  <c:v>2005</c:v>
                </c:pt>
                <c:pt idx="5">
                  <c:v>2008</c:v>
                </c:pt>
                <c:pt idx="6">
                  <c:v>2011</c:v>
                </c:pt>
                <c:pt idx="7">
                  <c:v>2014</c:v>
                </c:pt>
                <c:pt idx="8">
                  <c:v>2017</c:v>
                </c:pt>
                <c:pt idx="9">
                  <c:v>2020</c:v>
                </c:pt>
                <c:pt idx="10">
                  <c:v>2023</c:v>
                </c:pt>
              </c:numCache>
            </c:numRef>
          </c:cat>
          <c:val>
            <c:numRef>
              <c:f>Sheet1!$F$3:$F$16</c:f>
              <c:numCache>
                <c:formatCode>0.0</c:formatCode>
                <c:ptCount val="11"/>
                <c:pt idx="0">
                  <c:v>28.9</c:v>
                </c:pt>
                <c:pt idx="1">
                  <c:v>22.2</c:v>
                </c:pt>
                <c:pt idx="2">
                  <c:v>19.3</c:v>
                </c:pt>
                <c:pt idx="3">
                  <c:v>19</c:v>
                </c:pt>
                <c:pt idx="4">
                  <c:v>21.6</c:v>
                </c:pt>
                <c:pt idx="5">
                  <c:v>18.5</c:v>
                </c:pt>
                <c:pt idx="6">
                  <c:v>17.5</c:v>
                </c:pt>
                <c:pt idx="7">
                  <c:v>17.399999999999999</c:v>
                </c:pt>
                <c:pt idx="8">
                  <c:v>12.9</c:v>
                </c:pt>
                <c:pt idx="9">
                  <c:v>19</c:v>
                </c:pt>
                <c:pt idx="10">
                  <c:v>14.2</c:v>
                </c:pt>
              </c:numCache>
            </c:numRef>
          </c:val>
          <c:smooth val="0"/>
          <c:extLst>
            <c:ext xmlns:c16="http://schemas.microsoft.com/office/drawing/2014/chart" uri="{C3380CC4-5D6E-409C-BE32-E72D297353CC}">
              <c16:uniqueId val="{00000003-271C-4281-8FDB-E657C1011B61}"/>
            </c:ext>
          </c:extLst>
        </c:ser>
        <c:dLbls>
          <c:showLegendKey val="0"/>
          <c:showVal val="0"/>
          <c:showCatName val="0"/>
          <c:showSerName val="0"/>
          <c:showPercent val="0"/>
          <c:showBubbleSize val="0"/>
        </c:dLbls>
        <c:marker val="1"/>
        <c:smooth val="0"/>
        <c:axId val="1283271071"/>
        <c:axId val="1283281151"/>
      </c:lineChart>
      <c:catAx>
        <c:axId val="1283271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1283281151"/>
        <c:crosses val="autoZero"/>
        <c:auto val="1"/>
        <c:lblAlgn val="ctr"/>
        <c:lblOffset val="100"/>
        <c:noMultiLvlLbl val="0"/>
      </c:catAx>
      <c:valAx>
        <c:axId val="1283281151"/>
        <c:scaling>
          <c:orientation val="minMax"/>
          <c:max val="45"/>
          <c:min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1283271071"/>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050"/>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Sheet2!$B$4</c:f>
              <c:strCache>
                <c:ptCount val="1"/>
                <c:pt idx="0">
                  <c:v>5万円未満</c:v>
                </c:pt>
              </c:strCache>
            </c:strRef>
          </c:tx>
          <c:spPr>
            <a:solidFill>
              <a:schemeClr val="bg1">
                <a:lumMod val="75000"/>
              </a:schemeClr>
            </a:solidFill>
            <a:ln w="22225">
              <a:solidFill>
                <a:schemeClr val="bg1"/>
              </a:solidFill>
            </a:ln>
            <a:effectLst/>
          </c:spPr>
          <c:invertIfNegative val="0"/>
          <c:dLbls>
            <c:dLbl>
              <c:idx val="0"/>
              <c:tx>
                <c:rich>
                  <a:bodyPr/>
                  <a:lstStyle/>
                  <a:p>
                    <a:fld id="{6A579FDE-0EBD-4AE2-AF1F-8A93D3BC462A}" type="SERIESNAME">
                      <a:rPr lang="ja-JP" altLang="en-US" sz="1050">
                        <a:latin typeface="+mn-lt"/>
                      </a:rPr>
                      <a:pPr/>
                      <a:t>[系列名]</a:t>
                    </a:fld>
                    <a:r>
                      <a:rPr lang="en-US" altLang="ja-JP" baseline="0" dirty="0">
                        <a:latin typeface="+mn-lt"/>
                      </a:rPr>
                      <a:t>, </a:t>
                    </a:r>
                    <a:fld id="{CB1C7E9F-F3BC-4E72-BFE1-6BAF94F2409C}" type="VALUE">
                      <a:rPr lang="en-US" altLang="ja-JP" sz="1200" b="1" baseline="0">
                        <a:latin typeface="+mn-lt"/>
                      </a:rPr>
                      <a:pPr/>
                      <a:t>[値]</a:t>
                    </a:fld>
                    <a:endParaRPr lang="en-US" altLang="ja-JP" baseline="0" dirty="0">
                      <a:latin typeface="+mn-lt"/>
                    </a:endParaRPr>
                  </a:p>
                </c:rich>
              </c:tx>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18F8-4C1D-8738-265F6CF0F16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Sheet2!$C$4</c:f>
              <c:numCache>
                <c:formatCode>0.0%</c:formatCode>
                <c:ptCount val="1"/>
                <c:pt idx="0">
                  <c:v>0.1</c:v>
                </c:pt>
              </c:numCache>
            </c:numRef>
          </c:val>
          <c:extLst>
            <c:ext xmlns:c16="http://schemas.microsoft.com/office/drawing/2014/chart" uri="{C3380CC4-5D6E-409C-BE32-E72D297353CC}">
              <c16:uniqueId val="{00000001-18F8-4C1D-8738-265F6CF0F168}"/>
            </c:ext>
          </c:extLst>
        </c:ser>
        <c:ser>
          <c:idx val="1"/>
          <c:order val="1"/>
          <c:tx>
            <c:strRef>
              <c:f>Sheet2!$B$5</c:f>
              <c:strCache>
                <c:ptCount val="1"/>
                <c:pt idx="0">
                  <c:v>5～10万円未満</c:v>
                </c:pt>
              </c:strCache>
            </c:strRef>
          </c:tx>
          <c:spPr>
            <a:solidFill>
              <a:schemeClr val="bg1">
                <a:lumMod val="75000"/>
              </a:schemeClr>
            </a:solidFill>
            <a:ln w="25400">
              <a:solidFill>
                <a:schemeClr val="bg1"/>
              </a:solidFill>
            </a:ln>
            <a:effectLst/>
          </c:spPr>
          <c:invertIfNegative val="0"/>
          <c:dLbls>
            <c:dLbl>
              <c:idx val="0"/>
              <c:layout>
                <c:manualLayout>
                  <c:x val="3.3333333333333305E-2"/>
                  <c:y val="-3.9250839812556326E-17"/>
                </c:manualLayout>
              </c:layout>
              <c:tx>
                <c:rich>
                  <a:bodyPr/>
                  <a:lstStyle/>
                  <a:p>
                    <a:fld id="{750EFF78-2A5A-403C-B4F8-33D0B5F1446C}" type="SERIESNAME">
                      <a:rPr lang="ja-JP" altLang="en-US" dirty="0">
                        <a:latin typeface="+mn-lt"/>
                      </a:rPr>
                      <a:pPr/>
                      <a:t>[系列名]</a:t>
                    </a:fld>
                    <a:r>
                      <a:rPr lang="en-US" altLang="ja-JP" baseline="0" dirty="0">
                        <a:latin typeface="+mn-lt"/>
                      </a:rPr>
                      <a:t>, </a:t>
                    </a:r>
                    <a:fld id="{3C85AFAC-69C1-4B93-BF04-54231602A927}" type="VALUE">
                      <a:rPr lang="en-US" altLang="ja-JP" sz="1200" b="1" baseline="0" dirty="0">
                        <a:latin typeface="+mn-lt"/>
                      </a:rPr>
                      <a:pPr/>
                      <a:t>[値]</a:t>
                    </a:fld>
                    <a:endParaRPr lang="en-US" altLang="ja-JP" baseline="0" dirty="0">
                      <a:latin typeface="+mn-lt"/>
                    </a:endParaRPr>
                  </a:p>
                </c:rich>
              </c:tx>
              <c:showLegendKey val="0"/>
              <c:showVal val="1"/>
              <c:showCatName val="0"/>
              <c:showSerName val="1"/>
              <c:showPercent val="0"/>
              <c:showBubbleSize val="0"/>
              <c:extLst>
                <c:ext xmlns:c15="http://schemas.microsoft.com/office/drawing/2012/chart" uri="{CE6537A1-D6FC-4f65-9D91-7224C49458BB}">
                  <c15:layout>
                    <c:manualLayout>
                      <c:w val="0.23877777777777778"/>
                      <c:h val="0.3764698583784119"/>
                    </c:manualLayout>
                  </c15:layout>
                  <c15:dlblFieldTable/>
                  <c15:showDataLabelsRange val="0"/>
                </c:ext>
                <c:ext xmlns:c16="http://schemas.microsoft.com/office/drawing/2014/chart" uri="{C3380CC4-5D6E-409C-BE32-E72D297353CC}">
                  <c16:uniqueId val="{00000002-18F8-4C1D-8738-265F6CF0F168}"/>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Sheet2!$C$5</c:f>
              <c:numCache>
                <c:formatCode>0.0%</c:formatCode>
                <c:ptCount val="1"/>
                <c:pt idx="0">
                  <c:v>0.19700000000000001</c:v>
                </c:pt>
              </c:numCache>
            </c:numRef>
          </c:val>
          <c:extLst>
            <c:ext xmlns:c16="http://schemas.microsoft.com/office/drawing/2014/chart" uri="{C3380CC4-5D6E-409C-BE32-E72D297353CC}">
              <c16:uniqueId val="{00000003-18F8-4C1D-8738-265F6CF0F168}"/>
            </c:ext>
          </c:extLst>
        </c:ser>
        <c:ser>
          <c:idx val="2"/>
          <c:order val="2"/>
          <c:tx>
            <c:strRef>
              <c:f>Sheet2!$B$6</c:f>
              <c:strCache>
                <c:ptCount val="1"/>
                <c:pt idx="0">
                  <c:v>10～20万円未満</c:v>
                </c:pt>
              </c:strCache>
            </c:strRef>
          </c:tx>
          <c:spPr>
            <a:solidFill>
              <a:schemeClr val="bg1">
                <a:lumMod val="75000"/>
              </a:schemeClr>
            </a:solidFill>
            <a:ln w="25400">
              <a:solidFill>
                <a:schemeClr val="bg1"/>
              </a:solidFill>
            </a:ln>
            <a:effectLst/>
          </c:spPr>
          <c:invertIfNegative val="0"/>
          <c:dLbls>
            <c:dLbl>
              <c:idx val="0"/>
              <c:tx>
                <c:rich>
                  <a:bodyPr/>
                  <a:lstStyle/>
                  <a:p>
                    <a:fld id="{36BD41E3-DBFA-4E38-AB55-00D99724AF7A}" type="SERIESNAME">
                      <a:rPr lang="ja-JP" altLang="en-US" dirty="0"/>
                      <a:pPr/>
                      <a:t>[系列名]</a:t>
                    </a:fld>
                    <a:r>
                      <a:rPr lang="en-US" altLang="ja-JP" baseline="0" dirty="0"/>
                      <a:t>, </a:t>
                    </a:r>
                    <a:fld id="{FFB454A0-CEC2-40FD-91D3-050CFB56F11A}" type="VALUE">
                      <a:rPr lang="en-US" altLang="ja-JP" sz="1200" b="1" baseline="0" dirty="0"/>
                      <a:pPr/>
                      <a:t>[値]</a:t>
                    </a:fld>
                    <a:endParaRPr lang="en-US" altLang="ja-JP" baseline="0" dirty="0"/>
                  </a:p>
                </c:rich>
              </c:tx>
              <c:showLegendKey val="0"/>
              <c:showVal val="1"/>
              <c:showCatName val="0"/>
              <c:showSerName val="1"/>
              <c:showPercent val="0"/>
              <c:showBubbleSize val="0"/>
              <c:extLst>
                <c:ext xmlns:c15="http://schemas.microsoft.com/office/drawing/2012/chart" uri="{CE6537A1-D6FC-4f65-9D91-7224C49458BB}">
                  <c15:layout>
                    <c:manualLayout>
                      <c:w val="0.25077777777777777"/>
                      <c:h val="0.3764698583784119"/>
                    </c:manualLayout>
                  </c15:layout>
                  <c15:dlblFieldTable/>
                  <c15:showDataLabelsRange val="0"/>
                </c:ext>
                <c:ext xmlns:c16="http://schemas.microsoft.com/office/drawing/2014/chart" uri="{C3380CC4-5D6E-409C-BE32-E72D297353CC}">
                  <c16:uniqueId val="{00000004-18F8-4C1D-8738-265F6CF0F168}"/>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Sheet2!$C$6</c:f>
              <c:numCache>
                <c:formatCode>0.0%</c:formatCode>
                <c:ptCount val="1"/>
                <c:pt idx="0">
                  <c:v>0.37</c:v>
                </c:pt>
              </c:numCache>
            </c:numRef>
          </c:val>
          <c:extLst>
            <c:ext xmlns:c16="http://schemas.microsoft.com/office/drawing/2014/chart" uri="{C3380CC4-5D6E-409C-BE32-E72D297353CC}">
              <c16:uniqueId val="{00000005-18F8-4C1D-8738-265F6CF0F168}"/>
            </c:ext>
          </c:extLst>
        </c:ser>
        <c:ser>
          <c:idx val="3"/>
          <c:order val="3"/>
          <c:tx>
            <c:strRef>
              <c:f>Sheet2!$B$7</c:f>
              <c:strCache>
                <c:ptCount val="1"/>
                <c:pt idx="0">
                  <c:v>20～30万円未満</c:v>
                </c:pt>
              </c:strCache>
            </c:strRef>
          </c:tx>
          <c:spPr>
            <a:solidFill>
              <a:srgbClr val="EA5550"/>
            </a:solidFill>
            <a:ln w="25400">
              <a:solidFill>
                <a:schemeClr val="bg1"/>
              </a:solidFill>
            </a:ln>
            <a:effectLst/>
          </c:spPr>
          <c:invertIfNegative val="0"/>
          <c:dLbls>
            <c:dLbl>
              <c:idx val="0"/>
              <c:layout>
                <c:manualLayout>
                  <c:x val="-6.9444444444444441E-3"/>
                  <c:y val="-0.14558661493250688"/>
                </c:manualLayout>
              </c:layout>
              <c:tx>
                <c:rich>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Calibri 本文"/>
                        <a:ea typeface="Meiryo UI" panose="020B0604030504040204" pitchFamily="50" charset="-128"/>
                        <a:cs typeface="+mn-cs"/>
                      </a:defRPr>
                    </a:pPr>
                    <a:fld id="{A5DD6682-0DA2-4BCD-82AA-6E13055E9185}" type="SERIESNAME">
                      <a:rPr lang="ja-JP" altLang="en-US">
                        <a:latin typeface="Calibri 本文"/>
                      </a:rPr>
                      <a:pPr>
                        <a:defRPr sz="1050" b="1">
                          <a:latin typeface="Calibri 本文"/>
                          <a:ea typeface="Meiryo UI" panose="020B0604030504040204" pitchFamily="50" charset="-128"/>
                        </a:defRPr>
                      </a:pPr>
                      <a:t>[系列名]</a:t>
                    </a:fld>
                    <a:r>
                      <a:rPr lang="en-US" altLang="ja-JP" baseline="0" dirty="0">
                        <a:latin typeface="Calibri 本文"/>
                      </a:rPr>
                      <a:t>, </a:t>
                    </a:r>
                    <a:fld id="{E0725DBF-2572-4FCE-A569-76B1246D306F}" type="VALUE">
                      <a:rPr lang="en-US" altLang="ja-JP" sz="1200" baseline="0" smtClean="0">
                        <a:solidFill>
                          <a:schemeClr val="bg1"/>
                        </a:solidFill>
                        <a:latin typeface="Calibri 本文"/>
                      </a:rPr>
                      <a:pPr>
                        <a:defRPr sz="1050" b="1">
                          <a:latin typeface="Calibri 本文"/>
                          <a:ea typeface="Meiryo UI" panose="020B0604030504040204" pitchFamily="50" charset="-128"/>
                        </a:defRPr>
                      </a:pPr>
                      <a:t>[値]</a:t>
                    </a:fld>
                    <a:endParaRPr lang="en-US" altLang="ja-JP" baseline="0" dirty="0">
                      <a:latin typeface="Calibri 本文"/>
                    </a:endParaRPr>
                  </a:p>
                </c:rich>
              </c:tx>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lumMod val="75000"/>
                          <a:lumOff val="25000"/>
                        </a:schemeClr>
                      </a:solidFill>
                      <a:latin typeface="Calibri 本文"/>
                      <a:ea typeface="Meiryo UI" panose="020B0604030504040204" pitchFamily="50" charset="-128"/>
                      <a:cs typeface="+mn-cs"/>
                    </a:defRPr>
                  </a:pPr>
                  <a:endParaRPr lang="en-US" altLang="ja-JP"/>
                </a:p>
              </c:txPr>
              <c:showLegendKey val="0"/>
              <c:showVal val="1"/>
              <c:showCatName val="0"/>
              <c:showSerName val="1"/>
              <c:showPercent val="0"/>
              <c:showBubbleSize val="0"/>
              <c:extLst>
                <c:ext xmlns:c15="http://schemas.microsoft.com/office/drawing/2012/chart" uri="{CE6537A1-D6FC-4f65-9D91-7224C49458BB}">
                  <c15:layout>
                    <c:manualLayout>
                      <c:w val="0.25633333333333336"/>
                      <c:h val="0.32260281085338438"/>
                    </c:manualLayout>
                  </c15:layout>
                  <c15:dlblFieldTable/>
                  <c15:showDataLabelsRange val="0"/>
                </c:ext>
                <c:ext xmlns:c16="http://schemas.microsoft.com/office/drawing/2014/chart" uri="{C3380CC4-5D6E-409C-BE32-E72D297353CC}">
                  <c16:uniqueId val="{00000006-18F8-4C1D-8738-265F6CF0F168}"/>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Calibri 本文"/>
                    <a:ea typeface="+mn-ea"/>
                    <a:cs typeface="+mn-cs"/>
                  </a:defRPr>
                </a:pPr>
                <a:endParaRPr lang="ja-JP"/>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Sheet2!$C$7</c:f>
              <c:numCache>
                <c:formatCode>0.0%</c:formatCode>
                <c:ptCount val="1"/>
                <c:pt idx="0">
                  <c:v>0.129</c:v>
                </c:pt>
              </c:numCache>
            </c:numRef>
          </c:val>
          <c:extLst>
            <c:ext xmlns:c16="http://schemas.microsoft.com/office/drawing/2014/chart" uri="{C3380CC4-5D6E-409C-BE32-E72D297353CC}">
              <c16:uniqueId val="{00000007-18F8-4C1D-8738-265F6CF0F168}"/>
            </c:ext>
          </c:extLst>
        </c:ser>
        <c:ser>
          <c:idx val="4"/>
          <c:order val="4"/>
          <c:tx>
            <c:strRef>
              <c:f>Sheet2!$B$8</c:f>
              <c:strCache>
                <c:ptCount val="1"/>
                <c:pt idx="0">
                  <c:v>30万円以上</c:v>
                </c:pt>
              </c:strCache>
            </c:strRef>
          </c:tx>
          <c:spPr>
            <a:solidFill>
              <a:srgbClr val="EA5550"/>
            </a:solidFill>
            <a:ln w="25400">
              <a:solidFill>
                <a:schemeClr val="bg1"/>
              </a:solidFill>
            </a:ln>
            <a:effectLst/>
          </c:spPr>
          <c:invertIfNegative val="0"/>
          <c:dLbls>
            <c:dLbl>
              <c:idx val="0"/>
              <c:layout>
                <c:manualLayout>
                  <c:x val="2.2222222222222223E-2"/>
                  <c:y val="-0.15415053345794846"/>
                </c:manualLayout>
              </c:layout>
              <c:tx>
                <c:rich>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fld id="{05AE4B95-6C7B-42D5-AB57-4CB8825FB3E0}" type="SERIESNAME">
                      <a:rPr lang="ja-JP" altLang="en-US" sz="1050">
                        <a:latin typeface="+mn-lt"/>
                        <a:ea typeface="Meiryo UI" panose="020B0604030504040204" pitchFamily="50" charset="-128"/>
                      </a:rPr>
                      <a:pPr>
                        <a:defRPr sz="1200" b="1">
                          <a:latin typeface="Meiryo UI" panose="020B0604030504040204" pitchFamily="50" charset="-128"/>
                          <a:ea typeface="Meiryo UI" panose="020B0604030504040204" pitchFamily="50" charset="-128"/>
                        </a:defRPr>
                      </a:pPr>
                      <a:t>[系列名]</a:t>
                    </a:fld>
                    <a:r>
                      <a:rPr lang="en-US" altLang="ja-JP" sz="1050" baseline="0" dirty="0">
                        <a:latin typeface="+mn-lt"/>
                        <a:ea typeface="Meiryo UI" panose="020B0604030504040204" pitchFamily="50" charset="-128"/>
                      </a:rPr>
                      <a:t>, </a:t>
                    </a:r>
                    <a:fld id="{187909AE-38A3-4448-B6F4-6A4F3DA86E32}" type="VALUE">
                      <a:rPr lang="en-US" altLang="ja-JP" baseline="0">
                        <a:solidFill>
                          <a:schemeClr val="bg1"/>
                        </a:solidFill>
                        <a:latin typeface="+mn-lt"/>
                        <a:ea typeface="Meiryo UI" panose="020B0604030504040204" pitchFamily="50" charset="-128"/>
                      </a:rPr>
                      <a:pPr>
                        <a:defRPr sz="1200" b="1">
                          <a:latin typeface="Meiryo UI" panose="020B0604030504040204" pitchFamily="50" charset="-128"/>
                          <a:ea typeface="Meiryo UI" panose="020B0604030504040204" pitchFamily="50" charset="-128"/>
                        </a:defRPr>
                      </a:pPr>
                      <a:t>[値]</a:t>
                    </a:fld>
                    <a:endParaRPr lang="en-US" altLang="ja-JP" sz="1050" baseline="0" dirty="0">
                      <a:latin typeface="+mn-lt"/>
                      <a:ea typeface="Meiryo UI" panose="020B0604030504040204" pitchFamily="50" charset="-128"/>
                    </a:endParaRP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en-US" altLang="ja-JP"/>
                </a:p>
              </c:txP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18F8-4C1D-8738-265F6CF0F16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1"/>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Sheet2!$C$8</c:f>
              <c:numCache>
                <c:formatCode>0.0%</c:formatCode>
                <c:ptCount val="1"/>
                <c:pt idx="0">
                  <c:v>0.20399999999999999</c:v>
                </c:pt>
              </c:numCache>
            </c:numRef>
          </c:val>
          <c:extLst>
            <c:ext xmlns:c16="http://schemas.microsoft.com/office/drawing/2014/chart" uri="{C3380CC4-5D6E-409C-BE32-E72D297353CC}">
              <c16:uniqueId val="{00000009-18F8-4C1D-8738-265F6CF0F168}"/>
            </c:ext>
          </c:extLst>
        </c:ser>
        <c:dLbls>
          <c:showLegendKey val="0"/>
          <c:showVal val="0"/>
          <c:showCatName val="0"/>
          <c:showSerName val="0"/>
          <c:showPercent val="0"/>
          <c:showBubbleSize val="0"/>
        </c:dLbls>
        <c:gapWidth val="150"/>
        <c:overlap val="100"/>
        <c:axId val="1395319615"/>
        <c:axId val="1395321055"/>
      </c:barChart>
      <c:catAx>
        <c:axId val="1395319615"/>
        <c:scaling>
          <c:orientation val="minMax"/>
        </c:scaling>
        <c:delete val="1"/>
        <c:axPos val="l"/>
        <c:numFmt formatCode="General" sourceLinked="1"/>
        <c:majorTickMark val="none"/>
        <c:minorTickMark val="none"/>
        <c:tickLblPos val="nextTo"/>
        <c:crossAx val="1395321055"/>
        <c:crosses val="autoZero"/>
        <c:auto val="1"/>
        <c:lblAlgn val="ctr"/>
        <c:lblOffset val="100"/>
        <c:noMultiLvlLbl val="0"/>
      </c:catAx>
      <c:valAx>
        <c:axId val="1395321055"/>
        <c:scaling>
          <c:orientation val="minMax"/>
        </c:scaling>
        <c:delete val="1"/>
        <c:axPos val="b"/>
        <c:numFmt formatCode="0%" sourceLinked="1"/>
        <c:majorTickMark val="none"/>
        <c:minorTickMark val="none"/>
        <c:tickLblPos val="nextTo"/>
        <c:crossAx val="1395319615"/>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Sheet3!$C$10</c:f>
              <c:strCache>
                <c:ptCount val="1"/>
                <c:pt idx="0">
                  <c:v>改定率</c:v>
                </c:pt>
              </c:strCache>
            </c:strRef>
          </c:tx>
          <c:spPr>
            <a:solidFill>
              <a:schemeClr val="bg1">
                <a:lumMod val="65000"/>
              </a:schemeClr>
            </a:solidFill>
            <a:ln>
              <a:noFill/>
            </a:ln>
            <a:effectLst/>
          </c:spPr>
          <c:invertIfNegative val="0"/>
          <c:dLbls>
            <c:dLbl>
              <c:idx val="9"/>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00-4AB6-4B7D-845B-4F4F930A625D}"/>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Sheet3!$B$11:$B$20</c:f>
              <c:numCache>
                <c:formatCode>General</c:formatCode>
                <c:ptCount val="10"/>
                <c:pt idx="0">
                  <c:v>2008</c:v>
                </c:pt>
                <c:pt idx="1">
                  <c:v>2010</c:v>
                </c:pt>
                <c:pt idx="2">
                  <c:v>2012</c:v>
                </c:pt>
                <c:pt idx="3">
                  <c:v>2014</c:v>
                </c:pt>
                <c:pt idx="4">
                  <c:v>2016</c:v>
                </c:pt>
                <c:pt idx="5">
                  <c:v>2018</c:v>
                </c:pt>
                <c:pt idx="6">
                  <c:v>2020</c:v>
                </c:pt>
                <c:pt idx="7">
                  <c:v>2022</c:v>
                </c:pt>
                <c:pt idx="8">
                  <c:v>2024</c:v>
                </c:pt>
                <c:pt idx="9">
                  <c:v>2026</c:v>
                </c:pt>
              </c:numCache>
            </c:numRef>
          </c:cat>
          <c:val>
            <c:numRef>
              <c:f>Sheet3!$C$11:$C$20</c:f>
              <c:numCache>
                <c:formatCode>0.000</c:formatCode>
                <c:ptCount val="10"/>
                <c:pt idx="0">
                  <c:v>0.38</c:v>
                </c:pt>
                <c:pt idx="1">
                  <c:v>1.55</c:v>
                </c:pt>
                <c:pt idx="2">
                  <c:v>1.379</c:v>
                </c:pt>
                <c:pt idx="3">
                  <c:v>0.1</c:v>
                </c:pt>
                <c:pt idx="4">
                  <c:v>0.49</c:v>
                </c:pt>
                <c:pt idx="5">
                  <c:v>0.55000000000000004</c:v>
                </c:pt>
                <c:pt idx="6">
                  <c:v>0.55000000000000004</c:v>
                </c:pt>
                <c:pt idx="7">
                  <c:v>0.43</c:v>
                </c:pt>
                <c:pt idx="8">
                  <c:v>0.88</c:v>
                </c:pt>
                <c:pt idx="9">
                  <c:v>3.09</c:v>
                </c:pt>
              </c:numCache>
            </c:numRef>
          </c:val>
          <c:extLst>
            <c:ext xmlns:c16="http://schemas.microsoft.com/office/drawing/2014/chart" uri="{C3380CC4-5D6E-409C-BE32-E72D297353CC}">
              <c16:uniqueId val="{00000001-4AB6-4B7D-845B-4F4F930A625D}"/>
            </c:ext>
          </c:extLst>
        </c:ser>
        <c:dLbls>
          <c:showLegendKey val="0"/>
          <c:showVal val="0"/>
          <c:showCatName val="0"/>
          <c:showSerName val="0"/>
          <c:showPercent val="0"/>
          <c:showBubbleSize val="0"/>
        </c:dLbls>
        <c:gapWidth val="150"/>
        <c:axId val="1405952639"/>
        <c:axId val="1306976671"/>
      </c:barChart>
      <c:lineChart>
        <c:grouping val="standard"/>
        <c:varyColors val="0"/>
        <c:ser>
          <c:idx val="1"/>
          <c:order val="1"/>
          <c:tx>
            <c:strRef>
              <c:f>Sheet3!$D$10</c:f>
              <c:strCache>
                <c:ptCount val="1"/>
                <c:pt idx="0">
                  <c:v>累計（2007を100とした場合）</c:v>
                </c:pt>
              </c:strCache>
            </c:strRef>
          </c:tx>
          <c:spPr>
            <a:ln w="28575" cap="rnd">
              <a:solidFill>
                <a:srgbClr val="EA5550"/>
              </a:solidFill>
              <a:round/>
            </a:ln>
            <a:effectLst/>
          </c:spPr>
          <c:marker>
            <c:symbol val="circle"/>
            <c:size val="5"/>
            <c:spPr>
              <a:solidFill>
                <a:srgbClr val="EA5550"/>
              </a:solidFill>
              <a:ln w="9525">
                <a:solidFill>
                  <a:schemeClr val="bg1"/>
                </a:solidFill>
              </a:ln>
              <a:effectLst/>
            </c:spPr>
          </c:marker>
          <c:dLbls>
            <c:dLbl>
              <c:idx val="9"/>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2-4AB6-4B7D-845B-4F4F930A625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Sheet3!$B$11:$B$20</c:f>
              <c:numCache>
                <c:formatCode>General</c:formatCode>
                <c:ptCount val="10"/>
                <c:pt idx="0">
                  <c:v>2008</c:v>
                </c:pt>
                <c:pt idx="1">
                  <c:v>2010</c:v>
                </c:pt>
                <c:pt idx="2">
                  <c:v>2012</c:v>
                </c:pt>
                <c:pt idx="3">
                  <c:v>2014</c:v>
                </c:pt>
                <c:pt idx="4">
                  <c:v>2016</c:v>
                </c:pt>
                <c:pt idx="5">
                  <c:v>2018</c:v>
                </c:pt>
                <c:pt idx="6">
                  <c:v>2020</c:v>
                </c:pt>
                <c:pt idx="7">
                  <c:v>2022</c:v>
                </c:pt>
                <c:pt idx="8">
                  <c:v>2024</c:v>
                </c:pt>
                <c:pt idx="9">
                  <c:v>2026</c:v>
                </c:pt>
              </c:numCache>
            </c:numRef>
          </c:cat>
          <c:val>
            <c:numRef>
              <c:f>Sheet3!$D$11:$D$20</c:f>
              <c:numCache>
                <c:formatCode>0.00</c:formatCode>
                <c:ptCount val="10"/>
                <c:pt idx="0" formatCode="General">
                  <c:v>100.38</c:v>
                </c:pt>
                <c:pt idx="1">
                  <c:v>101.93589</c:v>
                </c:pt>
                <c:pt idx="2">
                  <c:v>103.3415859231</c:v>
                </c:pt>
                <c:pt idx="3">
                  <c:v>103.4449275090231</c:v>
                </c:pt>
                <c:pt idx="4">
                  <c:v>103.95180765381731</c:v>
                </c:pt>
                <c:pt idx="5">
                  <c:v>104.52354259591331</c:v>
                </c:pt>
                <c:pt idx="6">
                  <c:v>105.09842208019083</c:v>
                </c:pt>
                <c:pt idx="7">
                  <c:v>105.55034529513566</c:v>
                </c:pt>
                <c:pt idx="8">
                  <c:v>106.47918833373285</c:v>
                </c:pt>
                <c:pt idx="9">
                  <c:v>109.76939525324519</c:v>
                </c:pt>
              </c:numCache>
            </c:numRef>
          </c:val>
          <c:smooth val="0"/>
          <c:extLst>
            <c:ext xmlns:c16="http://schemas.microsoft.com/office/drawing/2014/chart" uri="{C3380CC4-5D6E-409C-BE32-E72D297353CC}">
              <c16:uniqueId val="{00000003-4AB6-4B7D-845B-4F4F930A625D}"/>
            </c:ext>
          </c:extLst>
        </c:ser>
        <c:dLbls>
          <c:showLegendKey val="0"/>
          <c:showVal val="0"/>
          <c:showCatName val="0"/>
          <c:showSerName val="0"/>
          <c:showPercent val="0"/>
          <c:showBubbleSize val="0"/>
        </c:dLbls>
        <c:marker val="1"/>
        <c:smooth val="0"/>
        <c:axId val="1489359599"/>
        <c:axId val="1489373039"/>
      </c:lineChart>
      <c:catAx>
        <c:axId val="1405952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306976671"/>
        <c:crosses val="autoZero"/>
        <c:auto val="1"/>
        <c:lblAlgn val="ctr"/>
        <c:lblOffset val="100"/>
        <c:noMultiLvlLbl val="0"/>
      </c:catAx>
      <c:valAx>
        <c:axId val="1306976671"/>
        <c:scaling>
          <c:orientation val="minMax"/>
          <c:max val="5"/>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05952639"/>
        <c:crosses val="autoZero"/>
        <c:crossBetween val="between"/>
      </c:valAx>
      <c:valAx>
        <c:axId val="1489373039"/>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crossAx val="1489359599"/>
        <c:crosses val="max"/>
        <c:crossBetween val="between"/>
      </c:valAx>
      <c:catAx>
        <c:axId val="1489359599"/>
        <c:scaling>
          <c:orientation val="minMax"/>
        </c:scaling>
        <c:delete val="1"/>
        <c:axPos val="b"/>
        <c:numFmt formatCode="General" sourceLinked="1"/>
        <c:majorTickMark val="out"/>
        <c:minorTickMark val="none"/>
        <c:tickLblPos val="nextTo"/>
        <c:crossAx val="1489373039"/>
        <c:crosses val="autoZero"/>
        <c:auto val="1"/>
        <c:lblAlgn val="ctr"/>
        <c:lblOffset val="100"/>
        <c:noMultiLvlLbl val="0"/>
      </c:catAx>
      <c:spPr>
        <a:noFill/>
        <a:ln>
          <a:noFill/>
        </a:ln>
        <a:effectLst/>
      </c:spPr>
    </c:plotArea>
    <c:legend>
      <c:legendPos val="b"/>
      <c:layout>
        <c:manualLayout>
          <c:xMode val="edge"/>
          <c:yMode val="edge"/>
          <c:x val="9.6800087489063866E-2"/>
          <c:y val="4.5443602693602696E-2"/>
          <c:w val="0.42028871391076122"/>
          <c:h val="0.28645888013998244"/>
        </c:manualLayout>
      </c:layout>
      <c:overlay val="1"/>
      <c:spPr>
        <a:solidFill>
          <a:schemeClr val="bg1"/>
        </a:solid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ja-JP"/>
        </a:p>
      </c:txPr>
    </c:legend>
    <c:plotVisOnly val="1"/>
    <c:dispBlanksAs val="gap"/>
    <c:showDLblsOverMax val="0"/>
  </c:chart>
  <c:spPr>
    <a:solidFill>
      <a:schemeClr val="bg1"/>
    </a:solidFill>
    <a:ln>
      <a:noFill/>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5"/>
            <c:invertIfNegative val="0"/>
            <c:bubble3D val="0"/>
            <c:spPr>
              <a:solidFill>
                <a:srgbClr val="FFFF00"/>
              </a:solidFill>
              <a:ln>
                <a:noFill/>
              </a:ln>
              <a:effectLst/>
            </c:spPr>
            <c:extLst>
              <c:ext xmlns:c16="http://schemas.microsoft.com/office/drawing/2014/chart" uri="{C3380CC4-5D6E-409C-BE32-E72D297353CC}">
                <c16:uniqueId val="{00000001-CE80-43E7-8277-9EF75B374D8B}"/>
              </c:ext>
            </c:extLst>
          </c:dPt>
          <c:dPt>
            <c:idx val="8"/>
            <c:invertIfNegative val="0"/>
            <c:bubble3D val="0"/>
            <c:spPr>
              <a:solidFill>
                <a:srgbClr val="FFFF00"/>
              </a:solidFill>
              <a:ln>
                <a:noFill/>
              </a:ln>
              <a:effectLst/>
            </c:spPr>
            <c:extLst>
              <c:ext xmlns:c16="http://schemas.microsoft.com/office/drawing/2014/chart" uri="{C3380CC4-5D6E-409C-BE32-E72D297353CC}">
                <c16:uniqueId val="{00000003-CE80-43E7-8277-9EF75B374D8B}"/>
              </c:ext>
            </c:extLst>
          </c:dPt>
          <c:dPt>
            <c:idx val="9"/>
            <c:invertIfNegative val="0"/>
            <c:bubble3D val="0"/>
            <c:spPr>
              <a:solidFill>
                <a:srgbClr val="FFFF00"/>
              </a:solidFill>
              <a:ln>
                <a:noFill/>
              </a:ln>
              <a:effectLst/>
            </c:spPr>
            <c:extLst>
              <c:ext xmlns:c16="http://schemas.microsoft.com/office/drawing/2014/chart" uri="{C3380CC4-5D6E-409C-BE32-E72D297353CC}">
                <c16:uniqueId val="{00000005-CE80-43E7-8277-9EF75B374D8B}"/>
              </c:ext>
            </c:extLst>
          </c:dPt>
          <c:dPt>
            <c:idx val="10"/>
            <c:invertIfNegative val="0"/>
            <c:bubble3D val="0"/>
            <c:spPr>
              <a:solidFill>
                <a:srgbClr val="FFFF00"/>
              </a:solidFill>
              <a:ln>
                <a:noFill/>
              </a:ln>
              <a:effectLst/>
            </c:spPr>
            <c:extLst>
              <c:ext xmlns:c16="http://schemas.microsoft.com/office/drawing/2014/chart" uri="{C3380CC4-5D6E-409C-BE32-E72D297353CC}">
                <c16:uniqueId val="{00000007-CE80-43E7-8277-9EF75B374D8B}"/>
              </c:ext>
            </c:extLst>
          </c:dPt>
          <c:dPt>
            <c:idx val="15"/>
            <c:invertIfNegative val="0"/>
            <c:bubble3D val="0"/>
            <c:spPr>
              <a:solidFill>
                <a:srgbClr val="FFFF00"/>
              </a:solidFill>
              <a:ln>
                <a:noFill/>
              </a:ln>
              <a:effectLst/>
            </c:spPr>
            <c:extLst>
              <c:ext xmlns:c16="http://schemas.microsoft.com/office/drawing/2014/chart" uri="{C3380CC4-5D6E-409C-BE32-E72D297353CC}">
                <c16:uniqueId val="{00000009-CE80-43E7-8277-9EF75B374D8B}"/>
              </c:ext>
            </c:extLst>
          </c:dPt>
          <c:dPt>
            <c:idx val="18"/>
            <c:invertIfNegative val="0"/>
            <c:bubble3D val="0"/>
            <c:spPr>
              <a:solidFill>
                <a:srgbClr val="FFFF00"/>
              </a:solidFill>
              <a:ln>
                <a:noFill/>
              </a:ln>
              <a:effectLst/>
            </c:spPr>
            <c:extLst>
              <c:ext xmlns:c16="http://schemas.microsoft.com/office/drawing/2014/chart" uri="{C3380CC4-5D6E-409C-BE32-E72D297353CC}">
                <c16:uniqueId val="{0000000B-CE80-43E7-8277-9EF75B374D8B}"/>
              </c:ext>
            </c:extLst>
          </c:dPt>
          <c:dPt>
            <c:idx val="19"/>
            <c:invertIfNegative val="0"/>
            <c:bubble3D val="0"/>
            <c:spPr>
              <a:solidFill>
                <a:srgbClr val="FFFF00"/>
              </a:solidFill>
              <a:ln>
                <a:noFill/>
              </a:ln>
              <a:effectLst/>
            </c:spPr>
            <c:extLst>
              <c:ext xmlns:c16="http://schemas.microsoft.com/office/drawing/2014/chart" uri="{C3380CC4-5D6E-409C-BE32-E72D297353CC}">
                <c16:uniqueId val="{0000000D-CE80-43E7-8277-9EF75B374D8B}"/>
              </c:ext>
            </c:extLst>
          </c:dPt>
          <c:dPt>
            <c:idx val="21"/>
            <c:invertIfNegative val="0"/>
            <c:bubble3D val="0"/>
            <c:spPr>
              <a:solidFill>
                <a:srgbClr val="FFFF00"/>
              </a:solidFill>
              <a:ln>
                <a:noFill/>
              </a:ln>
              <a:effectLst/>
            </c:spPr>
            <c:extLst>
              <c:ext xmlns:c16="http://schemas.microsoft.com/office/drawing/2014/chart" uri="{C3380CC4-5D6E-409C-BE32-E72D297353CC}">
                <c16:uniqueId val="{0000000F-CE80-43E7-8277-9EF75B374D8B}"/>
              </c:ext>
            </c:extLst>
          </c:dPt>
          <c:dPt>
            <c:idx val="22"/>
            <c:invertIfNegative val="0"/>
            <c:bubble3D val="0"/>
            <c:spPr>
              <a:solidFill>
                <a:srgbClr val="FFFF00"/>
              </a:solidFill>
              <a:ln>
                <a:noFill/>
              </a:ln>
              <a:effectLst/>
            </c:spPr>
            <c:extLst>
              <c:ext xmlns:c16="http://schemas.microsoft.com/office/drawing/2014/chart" uri="{C3380CC4-5D6E-409C-BE32-E72D297353CC}">
                <c16:uniqueId val="{00000011-CE80-43E7-8277-9EF75B374D8B}"/>
              </c:ext>
            </c:extLst>
          </c:dPt>
          <c:dPt>
            <c:idx val="23"/>
            <c:invertIfNegative val="0"/>
            <c:bubble3D val="0"/>
            <c:spPr>
              <a:solidFill>
                <a:srgbClr val="FF0000"/>
              </a:solidFill>
              <a:ln>
                <a:noFill/>
              </a:ln>
              <a:effectLst/>
            </c:spPr>
            <c:extLst>
              <c:ext xmlns:c16="http://schemas.microsoft.com/office/drawing/2014/chart" uri="{C3380CC4-5D6E-409C-BE32-E72D297353CC}">
                <c16:uniqueId val="{00000013-CE80-43E7-8277-9EF75B374D8B}"/>
              </c:ext>
            </c:extLst>
          </c:dPt>
          <c:dPt>
            <c:idx val="26"/>
            <c:invertIfNegative val="0"/>
            <c:bubble3D val="0"/>
            <c:spPr>
              <a:solidFill>
                <a:srgbClr val="FFFF00"/>
              </a:solidFill>
              <a:ln>
                <a:noFill/>
              </a:ln>
              <a:effectLst/>
            </c:spPr>
            <c:extLst>
              <c:ext xmlns:c16="http://schemas.microsoft.com/office/drawing/2014/chart" uri="{C3380CC4-5D6E-409C-BE32-E72D297353CC}">
                <c16:uniqueId val="{00000015-CE80-43E7-8277-9EF75B374D8B}"/>
              </c:ext>
            </c:extLst>
          </c:dPt>
          <c:dPt>
            <c:idx val="27"/>
            <c:invertIfNegative val="0"/>
            <c:bubble3D val="0"/>
            <c:spPr>
              <a:solidFill>
                <a:srgbClr val="FFFF00"/>
              </a:solidFill>
              <a:ln>
                <a:noFill/>
              </a:ln>
              <a:effectLst/>
            </c:spPr>
            <c:extLst>
              <c:ext xmlns:c16="http://schemas.microsoft.com/office/drawing/2014/chart" uri="{C3380CC4-5D6E-409C-BE32-E72D297353CC}">
                <c16:uniqueId val="{00000017-CE80-43E7-8277-9EF75B374D8B}"/>
              </c:ext>
            </c:extLst>
          </c:dPt>
          <c:dPt>
            <c:idx val="28"/>
            <c:invertIfNegative val="0"/>
            <c:bubble3D val="0"/>
            <c:spPr>
              <a:solidFill>
                <a:srgbClr val="FFFF00"/>
              </a:solidFill>
              <a:ln>
                <a:noFill/>
              </a:ln>
              <a:effectLst/>
            </c:spPr>
            <c:extLst>
              <c:ext xmlns:c16="http://schemas.microsoft.com/office/drawing/2014/chart" uri="{C3380CC4-5D6E-409C-BE32-E72D297353CC}">
                <c16:uniqueId val="{00000019-CE80-43E7-8277-9EF75B374D8B}"/>
              </c:ext>
            </c:extLst>
          </c:dPt>
          <c:dPt>
            <c:idx val="29"/>
            <c:invertIfNegative val="0"/>
            <c:bubble3D val="0"/>
            <c:spPr>
              <a:solidFill>
                <a:srgbClr val="FF0000"/>
              </a:solidFill>
              <a:ln>
                <a:noFill/>
              </a:ln>
              <a:effectLst/>
            </c:spPr>
            <c:extLst>
              <c:ext xmlns:c16="http://schemas.microsoft.com/office/drawing/2014/chart" uri="{C3380CC4-5D6E-409C-BE32-E72D297353CC}">
                <c16:uniqueId val="{0000001B-CE80-43E7-8277-9EF75B374D8B}"/>
              </c:ext>
            </c:extLst>
          </c:dPt>
          <c:dPt>
            <c:idx val="30"/>
            <c:invertIfNegative val="0"/>
            <c:bubble3D val="0"/>
            <c:spPr>
              <a:solidFill>
                <a:srgbClr val="FF0000"/>
              </a:solidFill>
              <a:ln>
                <a:noFill/>
              </a:ln>
              <a:effectLst/>
            </c:spPr>
            <c:extLst>
              <c:ext xmlns:c16="http://schemas.microsoft.com/office/drawing/2014/chart" uri="{C3380CC4-5D6E-409C-BE32-E72D297353CC}">
                <c16:uniqueId val="{0000001D-CE80-43E7-8277-9EF75B374D8B}"/>
              </c:ext>
            </c:extLst>
          </c:dPt>
          <c:dPt>
            <c:idx val="31"/>
            <c:invertIfNegative val="0"/>
            <c:bubble3D val="0"/>
            <c:spPr>
              <a:solidFill>
                <a:srgbClr val="FF0000"/>
              </a:solidFill>
              <a:ln>
                <a:noFill/>
              </a:ln>
              <a:effectLst/>
            </c:spPr>
            <c:extLst>
              <c:ext xmlns:c16="http://schemas.microsoft.com/office/drawing/2014/chart" uri="{C3380CC4-5D6E-409C-BE32-E72D297353CC}">
                <c16:uniqueId val="{0000001F-CE80-43E7-8277-9EF75B374D8B}"/>
              </c:ext>
            </c:extLst>
          </c:dPt>
          <c:dPt>
            <c:idx val="33"/>
            <c:invertIfNegative val="0"/>
            <c:bubble3D val="0"/>
            <c:spPr>
              <a:solidFill>
                <a:srgbClr val="FFFF00"/>
              </a:solidFill>
              <a:ln>
                <a:noFill/>
              </a:ln>
              <a:effectLst/>
            </c:spPr>
            <c:extLst>
              <c:ext xmlns:c16="http://schemas.microsoft.com/office/drawing/2014/chart" uri="{C3380CC4-5D6E-409C-BE32-E72D297353CC}">
                <c16:uniqueId val="{00000021-CE80-43E7-8277-9EF75B374D8B}"/>
              </c:ext>
            </c:extLst>
          </c:dPt>
          <c:dPt>
            <c:idx val="34"/>
            <c:invertIfNegative val="0"/>
            <c:bubble3D val="0"/>
            <c:spPr>
              <a:solidFill>
                <a:srgbClr val="FFFF00"/>
              </a:solidFill>
              <a:ln>
                <a:noFill/>
              </a:ln>
              <a:effectLst/>
            </c:spPr>
            <c:extLst>
              <c:ext xmlns:c16="http://schemas.microsoft.com/office/drawing/2014/chart" uri="{C3380CC4-5D6E-409C-BE32-E72D297353CC}">
                <c16:uniqueId val="{00000023-CE80-43E7-8277-9EF75B374D8B}"/>
              </c:ext>
            </c:extLst>
          </c:dPt>
          <c:dPt>
            <c:idx val="35"/>
            <c:invertIfNegative val="0"/>
            <c:bubble3D val="0"/>
            <c:spPr>
              <a:solidFill>
                <a:srgbClr val="FF0000"/>
              </a:solidFill>
              <a:ln>
                <a:noFill/>
              </a:ln>
              <a:effectLst/>
            </c:spPr>
            <c:extLst>
              <c:ext xmlns:c16="http://schemas.microsoft.com/office/drawing/2014/chart" uri="{C3380CC4-5D6E-409C-BE32-E72D297353CC}">
                <c16:uniqueId val="{00000025-CE80-43E7-8277-9EF75B374D8B}"/>
              </c:ext>
            </c:extLst>
          </c:dPt>
          <c:dPt>
            <c:idx val="36"/>
            <c:invertIfNegative val="0"/>
            <c:bubble3D val="0"/>
            <c:spPr>
              <a:solidFill>
                <a:srgbClr val="FF0000"/>
              </a:solidFill>
              <a:ln>
                <a:noFill/>
              </a:ln>
              <a:effectLst/>
            </c:spPr>
            <c:extLst>
              <c:ext xmlns:c16="http://schemas.microsoft.com/office/drawing/2014/chart" uri="{C3380CC4-5D6E-409C-BE32-E72D297353CC}">
                <c16:uniqueId val="{00000027-CE80-43E7-8277-9EF75B374D8B}"/>
              </c:ext>
            </c:extLst>
          </c:dPt>
          <c:dPt>
            <c:idx val="37"/>
            <c:invertIfNegative val="0"/>
            <c:bubble3D val="0"/>
            <c:spPr>
              <a:solidFill>
                <a:srgbClr val="FFFF00"/>
              </a:solidFill>
              <a:ln>
                <a:noFill/>
              </a:ln>
              <a:effectLst/>
            </c:spPr>
            <c:extLst>
              <c:ext xmlns:c16="http://schemas.microsoft.com/office/drawing/2014/chart" uri="{C3380CC4-5D6E-409C-BE32-E72D297353CC}">
                <c16:uniqueId val="{00000029-CE80-43E7-8277-9EF75B374D8B}"/>
              </c:ext>
            </c:extLst>
          </c:dPt>
          <c:dPt>
            <c:idx val="38"/>
            <c:invertIfNegative val="0"/>
            <c:bubble3D val="0"/>
            <c:spPr>
              <a:solidFill>
                <a:srgbClr val="FFFF00"/>
              </a:solidFill>
              <a:ln>
                <a:noFill/>
              </a:ln>
              <a:effectLst/>
            </c:spPr>
            <c:extLst>
              <c:ext xmlns:c16="http://schemas.microsoft.com/office/drawing/2014/chart" uri="{C3380CC4-5D6E-409C-BE32-E72D297353CC}">
                <c16:uniqueId val="{0000002B-CE80-43E7-8277-9EF75B374D8B}"/>
              </c:ext>
            </c:extLst>
          </c:dPt>
          <c:dPt>
            <c:idx val="39"/>
            <c:invertIfNegative val="0"/>
            <c:bubble3D val="0"/>
            <c:spPr>
              <a:solidFill>
                <a:srgbClr val="FFFF00"/>
              </a:solidFill>
              <a:ln>
                <a:noFill/>
              </a:ln>
              <a:effectLst/>
            </c:spPr>
            <c:extLst>
              <c:ext xmlns:c16="http://schemas.microsoft.com/office/drawing/2014/chart" uri="{C3380CC4-5D6E-409C-BE32-E72D297353CC}">
                <c16:uniqueId val="{0000002D-CE80-43E7-8277-9EF75B374D8B}"/>
              </c:ext>
            </c:extLst>
          </c:dPt>
          <c:dPt>
            <c:idx val="40"/>
            <c:invertIfNegative val="0"/>
            <c:bubble3D val="0"/>
            <c:spPr>
              <a:solidFill>
                <a:srgbClr val="FFFF00"/>
              </a:solidFill>
              <a:ln>
                <a:noFill/>
              </a:ln>
              <a:effectLst/>
            </c:spPr>
            <c:extLst>
              <c:ext xmlns:c16="http://schemas.microsoft.com/office/drawing/2014/chart" uri="{C3380CC4-5D6E-409C-BE32-E72D297353CC}">
                <c16:uniqueId val="{0000002F-CE80-43E7-8277-9EF75B374D8B}"/>
              </c:ext>
            </c:extLst>
          </c:dPt>
          <c:dPt>
            <c:idx val="41"/>
            <c:invertIfNegative val="0"/>
            <c:bubble3D val="0"/>
            <c:spPr>
              <a:solidFill>
                <a:srgbClr val="FF0000"/>
              </a:solidFill>
              <a:ln>
                <a:noFill/>
              </a:ln>
              <a:effectLst/>
            </c:spPr>
            <c:extLst>
              <c:ext xmlns:c16="http://schemas.microsoft.com/office/drawing/2014/chart" uri="{C3380CC4-5D6E-409C-BE32-E72D297353CC}">
                <c16:uniqueId val="{00000031-CE80-43E7-8277-9EF75B374D8B}"/>
              </c:ext>
            </c:extLst>
          </c:dPt>
          <c:dPt>
            <c:idx val="42"/>
            <c:invertIfNegative val="0"/>
            <c:bubble3D val="0"/>
            <c:spPr>
              <a:solidFill>
                <a:srgbClr val="FFFF00"/>
              </a:solidFill>
              <a:ln>
                <a:noFill/>
              </a:ln>
              <a:effectLst/>
            </c:spPr>
            <c:extLst>
              <c:ext xmlns:c16="http://schemas.microsoft.com/office/drawing/2014/chart" uri="{C3380CC4-5D6E-409C-BE32-E72D297353CC}">
                <c16:uniqueId val="{00000033-CE80-43E7-8277-9EF75B374D8B}"/>
              </c:ext>
            </c:extLst>
          </c:dPt>
          <c:dPt>
            <c:idx val="43"/>
            <c:invertIfNegative val="0"/>
            <c:bubble3D val="0"/>
            <c:spPr>
              <a:solidFill>
                <a:srgbClr val="FF0000"/>
              </a:solidFill>
              <a:ln>
                <a:noFill/>
              </a:ln>
              <a:effectLst/>
            </c:spPr>
            <c:extLst>
              <c:ext xmlns:c16="http://schemas.microsoft.com/office/drawing/2014/chart" uri="{C3380CC4-5D6E-409C-BE32-E72D297353CC}">
                <c16:uniqueId val="{00000035-CE80-43E7-8277-9EF75B374D8B}"/>
              </c:ext>
            </c:extLst>
          </c:dPt>
          <c:dPt>
            <c:idx val="44"/>
            <c:invertIfNegative val="0"/>
            <c:bubble3D val="0"/>
            <c:spPr>
              <a:solidFill>
                <a:srgbClr val="FFFF00"/>
              </a:solidFill>
              <a:ln>
                <a:noFill/>
              </a:ln>
              <a:effectLst/>
            </c:spPr>
            <c:extLst>
              <c:ext xmlns:c16="http://schemas.microsoft.com/office/drawing/2014/chart" uri="{C3380CC4-5D6E-409C-BE32-E72D297353CC}">
                <c16:uniqueId val="{00000037-CE80-43E7-8277-9EF75B374D8B}"/>
              </c:ext>
            </c:extLst>
          </c:dPt>
          <c:dPt>
            <c:idx val="45"/>
            <c:invertIfNegative val="0"/>
            <c:bubble3D val="0"/>
            <c:spPr>
              <a:solidFill>
                <a:srgbClr val="FFFF00"/>
              </a:solidFill>
              <a:ln>
                <a:noFill/>
              </a:ln>
              <a:effectLst/>
            </c:spPr>
            <c:extLst>
              <c:ext xmlns:c16="http://schemas.microsoft.com/office/drawing/2014/chart" uri="{C3380CC4-5D6E-409C-BE32-E72D297353CC}">
                <c16:uniqueId val="{00000039-CE80-43E7-8277-9EF75B374D8B}"/>
              </c:ext>
            </c:extLst>
          </c:dPt>
          <c:dPt>
            <c:idx val="46"/>
            <c:invertIfNegative val="0"/>
            <c:bubble3D val="0"/>
            <c:spPr>
              <a:solidFill>
                <a:srgbClr val="FF0000"/>
              </a:solidFill>
              <a:ln>
                <a:noFill/>
              </a:ln>
              <a:effectLst/>
            </c:spPr>
            <c:extLst>
              <c:ext xmlns:c16="http://schemas.microsoft.com/office/drawing/2014/chart" uri="{C3380CC4-5D6E-409C-BE32-E72D297353CC}">
                <c16:uniqueId val="{0000003B-CE80-43E7-8277-9EF75B374D8B}"/>
              </c:ext>
            </c:extLst>
          </c:dPt>
          <c:dPt>
            <c:idx val="47"/>
            <c:invertIfNegative val="0"/>
            <c:bubble3D val="0"/>
            <c:spPr>
              <a:solidFill>
                <a:srgbClr val="FF0000"/>
              </a:solidFill>
              <a:ln>
                <a:noFill/>
              </a:ln>
              <a:effectLst/>
            </c:spPr>
            <c:extLst>
              <c:ext xmlns:c16="http://schemas.microsoft.com/office/drawing/2014/chart" uri="{C3380CC4-5D6E-409C-BE32-E72D297353CC}">
                <c16:uniqueId val="{0000003D-CE80-43E7-8277-9EF75B374D8B}"/>
              </c:ext>
            </c:extLst>
          </c:dPt>
          <c:dPt>
            <c:idx val="49"/>
            <c:invertIfNegative val="0"/>
            <c:bubble3D val="0"/>
            <c:spPr>
              <a:solidFill>
                <a:srgbClr val="FF0000"/>
              </a:solidFill>
              <a:ln>
                <a:noFill/>
              </a:ln>
              <a:effectLst/>
            </c:spPr>
            <c:extLst>
              <c:ext xmlns:c16="http://schemas.microsoft.com/office/drawing/2014/chart" uri="{C3380CC4-5D6E-409C-BE32-E72D297353CC}">
                <c16:uniqueId val="{0000003F-CE80-43E7-8277-9EF75B374D8B}"/>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6="http://schemas.microsoft.com/office/drawing/2014/chart" uri="{C3380CC4-5D6E-409C-BE32-E72D297353CC}">
                  <c16:uniqueId val="{00000048-CE80-43E7-8277-9EF75B374D8B}"/>
                </c:ext>
              </c:extLst>
            </c:dLbl>
            <c:dLbl>
              <c:idx val="1"/>
              <c:layout>
                <c:manualLayout>
                  <c:x val="7.5622771386010578E-3"/>
                  <c:y val="-7.4551845084788043E-2"/>
                </c:manualLayout>
              </c:layout>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0-CE80-43E7-8277-9EF75B374D8B}"/>
                </c:ext>
              </c:extLst>
            </c:dLbl>
            <c:dLbl>
              <c:idx val="3"/>
              <c:layout>
                <c:manualLayout>
                  <c:x val="1.6384933800302294E-2"/>
                  <c:y val="-5.96414760678304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1-CE80-43E7-8277-9EF75B374D8B}"/>
                </c:ext>
              </c:extLst>
            </c:dLbl>
            <c:dLbl>
              <c:idx val="5"/>
              <c:layout>
                <c:manualLayout>
                  <c:x val="3.7811385693005059E-3"/>
                  <c:y val="-8.94622141017456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E80-43E7-8277-9EF75B374D8B}"/>
                </c:ext>
              </c:extLst>
            </c:dLbl>
            <c:dLbl>
              <c:idx val="7"/>
              <c:layout>
                <c:manualLayout>
                  <c:x val="3.7811385693005289E-3"/>
                  <c:y val="-5.59138838135911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2-CE80-43E7-8277-9EF75B374D8B}"/>
                </c:ext>
              </c:extLst>
            </c:dLbl>
            <c:dLbl>
              <c:idx val="9"/>
              <c:layout>
                <c:manualLayout>
                  <c:x val="2.5207590462003526E-3"/>
                  <c:y val="-4.10035147966334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E80-43E7-8277-9EF75B374D8B}"/>
                </c:ext>
              </c:extLst>
            </c:dLbl>
            <c:dLbl>
              <c:idx val="11"/>
              <c:layout>
                <c:manualLayout>
                  <c:x val="1.2603795231001763E-3"/>
                  <c:y val="-6.33690683220698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3-CE80-43E7-8277-9EF75B374D8B}"/>
                </c:ext>
              </c:extLst>
            </c:dLbl>
            <c:dLbl>
              <c:idx val="13"/>
              <c:layout>
                <c:manualLayout>
                  <c:x val="2.5207590462003526E-3"/>
                  <c:y val="-5.59138838135910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4-CE80-43E7-8277-9EF75B374D8B}"/>
                </c:ext>
              </c:extLst>
            </c:dLbl>
            <c:dLbl>
              <c:idx val="15"/>
              <c:layout>
                <c:manualLayout>
                  <c:x val="0"/>
                  <c:y val="-5.59138838135911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E80-43E7-8277-9EF75B374D8B}"/>
                </c:ext>
              </c:extLst>
            </c:dLbl>
            <c:dLbl>
              <c:idx val="17"/>
              <c:layout>
                <c:manualLayout>
                  <c:x val="-1.2603795231002225E-3"/>
                  <c:y val="-3.7275922542394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5-CE80-43E7-8277-9EF75B374D8B}"/>
                </c:ext>
              </c:extLst>
            </c:dLbl>
            <c:dLbl>
              <c:idx val="19"/>
              <c:layout>
                <c:manualLayout>
                  <c:x val="0"/>
                  <c:y val="-4.84586993051122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E80-43E7-8277-9EF75B374D8B}"/>
                </c:ext>
              </c:extLst>
            </c:dLbl>
            <c:dLbl>
              <c:idx val="21"/>
              <c:layout>
                <c:manualLayout>
                  <c:x val="0"/>
                  <c:y val="-5.21862915593516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CE80-43E7-8277-9EF75B374D8B}"/>
                </c:ext>
              </c:extLst>
            </c:dLbl>
            <c:dLbl>
              <c:idx val="23"/>
              <c:layout>
                <c:manualLayout>
                  <c:x val="1.2603795231002689E-3"/>
                  <c:y val="-5.59138838135911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CE80-43E7-8277-9EF75B374D8B}"/>
                </c:ext>
              </c:extLst>
            </c:dLbl>
            <c:dLbl>
              <c:idx val="25"/>
              <c:layout>
                <c:manualLayout>
                  <c:x val="0"/>
                  <c:y val="-4.10035147966334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6-CE80-43E7-8277-9EF75B374D8B}"/>
                </c:ext>
              </c:extLst>
            </c:dLbl>
            <c:dLbl>
              <c:idx val="27"/>
              <c:layout>
                <c:manualLayout>
                  <c:x val="0"/>
                  <c:y val="-3.354833028815468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CE80-43E7-8277-9EF75B374D8B}"/>
                </c:ext>
              </c:extLst>
            </c:dLbl>
            <c:dLbl>
              <c:idx val="29"/>
              <c:layout>
                <c:manualLayout>
                  <c:x val="0"/>
                  <c:y val="-2.98207380339152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CE80-43E7-8277-9EF75B374D8B}"/>
                </c:ext>
              </c:extLst>
            </c:dLbl>
            <c:dLbl>
              <c:idx val="31"/>
              <c:layout>
                <c:manualLayout>
                  <c:x val="-9.2426763972148441E-17"/>
                  <c:y val="-2.98207380339152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CE80-43E7-8277-9EF75B374D8B}"/>
                </c:ext>
              </c:extLst>
            </c:dLbl>
            <c:dLbl>
              <c:idx val="33"/>
              <c:layout>
                <c:manualLayout>
                  <c:x val="-9.2426763972148441E-17"/>
                  <c:y val="-3.35483302881546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CE80-43E7-8277-9EF75B374D8B}"/>
                </c:ext>
              </c:extLst>
            </c:dLbl>
            <c:dLbl>
              <c:idx val="35"/>
              <c:layout>
                <c:manualLayout>
                  <c:x val="0"/>
                  <c:y val="-3.7275922542394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CE80-43E7-8277-9EF75B374D8B}"/>
                </c:ext>
              </c:extLst>
            </c:dLbl>
            <c:dLbl>
              <c:idx val="37"/>
              <c:layout>
                <c:manualLayout>
                  <c:x val="2.520759046200445E-3"/>
                  <c:y val="-3.727592254239409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CE80-43E7-8277-9EF75B374D8B}"/>
                </c:ext>
              </c:extLst>
            </c:dLbl>
            <c:dLbl>
              <c:idx val="39"/>
              <c:layout>
                <c:manualLayout>
                  <c:x val="-9.2426763972148441E-17"/>
                  <c:y val="-3.35483302881546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CE80-43E7-8277-9EF75B374D8B}"/>
                </c:ext>
              </c:extLst>
            </c:dLbl>
            <c:dLbl>
              <c:idx val="41"/>
              <c:layout>
                <c:manualLayout>
                  <c:x val="-9.2426763972148441E-17"/>
                  <c:y val="-2.60931457796758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1-CE80-43E7-8277-9EF75B374D8B}"/>
                </c:ext>
              </c:extLst>
            </c:dLbl>
            <c:dLbl>
              <c:idx val="43"/>
              <c:layout>
                <c:manualLayout>
                  <c:x val="0"/>
                  <c:y val="-2.60931457796758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5-CE80-43E7-8277-9EF75B374D8B}"/>
                </c:ext>
              </c:extLst>
            </c:dLbl>
            <c:dLbl>
              <c:idx val="45"/>
              <c:layout>
                <c:manualLayout>
                  <c:x val="0"/>
                  <c:y val="-2.98207380339152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9-CE80-43E7-8277-9EF75B374D8B}"/>
                </c:ext>
              </c:extLst>
            </c:dLbl>
            <c:dLbl>
              <c:idx val="47"/>
              <c:layout>
                <c:manualLayout>
                  <c:x val="-1.8485352794429688E-16"/>
                  <c:y val="-3.7275922542394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D-CE80-43E7-8277-9EF75B374D8B}"/>
                </c:ext>
              </c:extLst>
            </c:dLbl>
            <c:dLbl>
              <c:idx val="49"/>
              <c:layout>
                <c:manualLayout>
                  <c:x val="0"/>
                  <c:y val="-4.10035147966333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F-CE80-43E7-8277-9EF75B374D8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Sheet1!$D$3:$D$52</c:f>
              <c:strCache>
                <c:ptCount val="50"/>
                <c:pt idx="0">
                  <c:v>乳がん</c:v>
                </c:pt>
                <c:pt idx="1">
                  <c:v>肺がん</c:v>
                </c:pt>
                <c:pt idx="2">
                  <c:v>前立腺がん</c:v>
                </c:pt>
                <c:pt idx="3">
                  <c:v>大腸がん</c:v>
                </c:pt>
                <c:pt idx="4">
                  <c:v>胃がん</c:v>
                </c:pt>
                <c:pt idx="5">
                  <c:v>子宮筋腫</c:v>
                </c:pt>
                <c:pt idx="6">
                  <c:v>膵臓がん</c:v>
                </c:pt>
                <c:pt idx="7">
                  <c:v>子宮がん</c:v>
                </c:pt>
                <c:pt idx="8">
                  <c:v>椎間板ヘルニア症</c:v>
                </c:pt>
                <c:pt idx="9">
                  <c:v>脊柱管狭窄症</c:v>
                </c:pt>
                <c:pt idx="10">
                  <c:v>白内障</c:v>
                </c:pt>
                <c:pt idx="11">
                  <c:v>膀胱がん</c:v>
                </c:pt>
                <c:pt idx="12">
                  <c:v>悪性リンパ腫</c:v>
                </c:pt>
                <c:pt idx="13">
                  <c:v>肝臓がん</c:v>
                </c:pt>
                <c:pt idx="14">
                  <c:v>腎臓がん</c:v>
                </c:pt>
                <c:pt idx="15">
                  <c:v>卵巣のう腫</c:v>
                </c:pt>
                <c:pt idx="16">
                  <c:v>卵巣がん</c:v>
                </c:pt>
                <c:pt idx="17">
                  <c:v>食道がん</c:v>
                </c:pt>
                <c:pt idx="18">
                  <c:v>緑内障</c:v>
                </c:pt>
                <c:pt idx="19">
                  <c:v>頚椎症</c:v>
                </c:pt>
                <c:pt idx="20">
                  <c:v>脳腫瘍</c:v>
                </c:pt>
                <c:pt idx="21">
                  <c:v>脳梗塞</c:v>
                </c:pt>
                <c:pt idx="22">
                  <c:v>脳動脈瘤</c:v>
                </c:pt>
                <c:pt idx="23">
                  <c:v>糖尿病</c:v>
                </c:pt>
                <c:pt idx="24">
                  <c:v>甲状腺がん</c:v>
                </c:pt>
                <c:pt idx="25">
                  <c:v>胆管がん</c:v>
                </c:pt>
                <c:pt idx="26">
                  <c:v>変形性膝関節症</c:v>
                </c:pt>
                <c:pt idx="27">
                  <c:v>子宮内膜症</c:v>
                </c:pt>
                <c:pt idx="28">
                  <c:v>狭心症</c:v>
                </c:pt>
                <c:pt idx="29">
                  <c:v>パーキンソン病</c:v>
                </c:pt>
                <c:pt idx="30">
                  <c:v>前立腺肥大</c:v>
                </c:pt>
                <c:pt idx="31">
                  <c:v>高血圧症</c:v>
                </c:pt>
                <c:pt idx="32">
                  <c:v>子宮頚がん</c:v>
                </c:pt>
                <c:pt idx="33">
                  <c:v>腰痛症</c:v>
                </c:pt>
                <c:pt idx="34">
                  <c:v>心房細動</c:v>
                </c:pt>
                <c:pt idx="35">
                  <c:v>胆石症</c:v>
                </c:pt>
                <c:pt idx="36">
                  <c:v>突発性難聴</c:v>
                </c:pt>
                <c:pt idx="37">
                  <c:v>リウマチ</c:v>
                </c:pt>
                <c:pt idx="38">
                  <c:v>関節リウマチ</c:v>
                </c:pt>
                <c:pt idx="39">
                  <c:v>半月板損傷</c:v>
                </c:pt>
                <c:pt idx="40">
                  <c:v>変形性股関節症</c:v>
                </c:pt>
                <c:pt idx="41">
                  <c:v>難聴</c:v>
                </c:pt>
                <c:pt idx="42">
                  <c:v>頚椎椎間板ヘルニア</c:v>
                </c:pt>
                <c:pt idx="43">
                  <c:v>大腸ポリープ</c:v>
                </c:pt>
                <c:pt idx="44">
                  <c:v>黄斑変性症</c:v>
                </c:pt>
                <c:pt idx="45">
                  <c:v>甲状腺腫</c:v>
                </c:pt>
                <c:pt idx="46">
                  <c:v>副鼻腔炎</c:v>
                </c:pt>
                <c:pt idx="47">
                  <c:v>痔核</c:v>
                </c:pt>
                <c:pt idx="48">
                  <c:v>子宮体がん</c:v>
                </c:pt>
                <c:pt idx="49">
                  <c:v>肺炎</c:v>
                </c:pt>
              </c:strCache>
            </c:strRef>
          </c:cat>
          <c:val>
            <c:numRef>
              <c:f>Sheet1!$E$3:$E$52</c:f>
              <c:numCache>
                <c:formatCode>#,##0</c:formatCode>
                <c:ptCount val="50"/>
                <c:pt idx="0">
                  <c:v>21894</c:v>
                </c:pt>
                <c:pt idx="1">
                  <c:v>12966</c:v>
                </c:pt>
                <c:pt idx="2">
                  <c:v>12273</c:v>
                </c:pt>
                <c:pt idx="3">
                  <c:v>11887</c:v>
                </c:pt>
                <c:pt idx="4">
                  <c:v>8226</c:v>
                </c:pt>
                <c:pt idx="5">
                  <c:v>6723</c:v>
                </c:pt>
                <c:pt idx="6">
                  <c:v>6416</c:v>
                </c:pt>
                <c:pt idx="7">
                  <c:v>5777</c:v>
                </c:pt>
                <c:pt idx="8">
                  <c:v>5356</c:v>
                </c:pt>
                <c:pt idx="9">
                  <c:v>5278</c:v>
                </c:pt>
                <c:pt idx="10">
                  <c:v>4585</c:v>
                </c:pt>
                <c:pt idx="11">
                  <c:v>3401</c:v>
                </c:pt>
                <c:pt idx="12">
                  <c:v>3380</c:v>
                </c:pt>
                <c:pt idx="13">
                  <c:v>3223</c:v>
                </c:pt>
                <c:pt idx="14">
                  <c:v>3119</c:v>
                </c:pt>
                <c:pt idx="15">
                  <c:v>3030</c:v>
                </c:pt>
                <c:pt idx="16">
                  <c:v>3009</c:v>
                </c:pt>
                <c:pt idx="17">
                  <c:v>2981</c:v>
                </c:pt>
                <c:pt idx="18">
                  <c:v>2793</c:v>
                </c:pt>
                <c:pt idx="19">
                  <c:v>2431</c:v>
                </c:pt>
                <c:pt idx="20">
                  <c:v>2274</c:v>
                </c:pt>
                <c:pt idx="21">
                  <c:v>2208</c:v>
                </c:pt>
                <c:pt idx="22">
                  <c:v>2085</c:v>
                </c:pt>
                <c:pt idx="23">
                  <c:v>2085</c:v>
                </c:pt>
                <c:pt idx="24">
                  <c:v>1980</c:v>
                </c:pt>
                <c:pt idx="25">
                  <c:v>1844</c:v>
                </c:pt>
                <c:pt idx="26">
                  <c:v>1623</c:v>
                </c:pt>
                <c:pt idx="27">
                  <c:v>1619</c:v>
                </c:pt>
                <c:pt idx="28">
                  <c:v>1550</c:v>
                </c:pt>
                <c:pt idx="29">
                  <c:v>1495</c:v>
                </c:pt>
                <c:pt idx="30">
                  <c:v>1427</c:v>
                </c:pt>
                <c:pt idx="31">
                  <c:v>1424</c:v>
                </c:pt>
                <c:pt idx="32">
                  <c:v>1338</c:v>
                </c:pt>
                <c:pt idx="33">
                  <c:v>1239</c:v>
                </c:pt>
                <c:pt idx="34">
                  <c:v>1234</c:v>
                </c:pt>
                <c:pt idx="35">
                  <c:v>1189</c:v>
                </c:pt>
                <c:pt idx="36">
                  <c:v>1178</c:v>
                </c:pt>
                <c:pt idx="37">
                  <c:v>1173</c:v>
                </c:pt>
                <c:pt idx="38">
                  <c:v>1135</c:v>
                </c:pt>
                <c:pt idx="39">
                  <c:v>1108</c:v>
                </c:pt>
                <c:pt idx="40">
                  <c:v>1095</c:v>
                </c:pt>
                <c:pt idx="41">
                  <c:v>1086</c:v>
                </c:pt>
                <c:pt idx="42">
                  <c:v>1082</c:v>
                </c:pt>
                <c:pt idx="43">
                  <c:v>1068</c:v>
                </c:pt>
                <c:pt idx="44">
                  <c:v>1052</c:v>
                </c:pt>
                <c:pt idx="45" formatCode="General">
                  <c:v>986</c:v>
                </c:pt>
                <c:pt idx="46" formatCode="General">
                  <c:v>981</c:v>
                </c:pt>
                <c:pt idx="47" formatCode="General">
                  <c:v>959</c:v>
                </c:pt>
                <c:pt idx="48" formatCode="General">
                  <c:v>919</c:v>
                </c:pt>
                <c:pt idx="49" formatCode="General">
                  <c:v>911</c:v>
                </c:pt>
              </c:numCache>
            </c:numRef>
          </c:val>
          <c:extLst>
            <c:ext xmlns:c16="http://schemas.microsoft.com/office/drawing/2014/chart" uri="{C3380CC4-5D6E-409C-BE32-E72D297353CC}">
              <c16:uniqueId val="{00000047-CE80-43E7-8277-9EF75B374D8B}"/>
            </c:ext>
          </c:extLst>
        </c:ser>
        <c:dLbls>
          <c:showLegendKey val="0"/>
          <c:showVal val="0"/>
          <c:showCatName val="0"/>
          <c:showSerName val="0"/>
          <c:showPercent val="0"/>
          <c:showBubbleSize val="0"/>
        </c:dLbls>
        <c:gapWidth val="219"/>
        <c:overlap val="-27"/>
        <c:axId val="1048494511"/>
        <c:axId val="1048495951"/>
      </c:barChart>
      <c:catAx>
        <c:axId val="10484945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105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048495951"/>
        <c:crosses val="autoZero"/>
        <c:auto val="1"/>
        <c:lblAlgn val="ctr"/>
        <c:lblOffset val="100"/>
        <c:noMultiLvlLbl val="0"/>
      </c:catAx>
      <c:valAx>
        <c:axId val="104849595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ja-JP"/>
          </a:p>
        </c:txPr>
        <c:crossAx val="1048494511"/>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Sheet1!$N$4</c:f>
              <c:strCache>
                <c:ptCount val="1"/>
                <c:pt idx="0">
                  <c:v>未承認薬</c:v>
                </c:pt>
              </c:strCache>
            </c:strRef>
          </c:tx>
          <c:spPr>
            <a:solidFill>
              <a:srgbClr val="FFA09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Sheet1!$M$5:$M$10</c:f>
              <c:strCache>
                <c:ptCount val="6"/>
                <c:pt idx="0">
                  <c:v>00-04年に承認</c:v>
                </c:pt>
                <c:pt idx="1">
                  <c:v>05-09年に承認</c:v>
                </c:pt>
                <c:pt idx="2">
                  <c:v>10-14年に承認</c:v>
                </c:pt>
                <c:pt idx="3">
                  <c:v>15-19年に承認</c:v>
                </c:pt>
                <c:pt idx="4">
                  <c:v>20-24年に承認</c:v>
                </c:pt>
                <c:pt idx="5">
                  <c:v>25-現在に承認</c:v>
                </c:pt>
              </c:strCache>
            </c:strRef>
          </c:cat>
          <c:val>
            <c:numRef>
              <c:f>Sheet1!$N$5:$N$10</c:f>
              <c:numCache>
                <c:formatCode>General</c:formatCode>
                <c:ptCount val="6"/>
                <c:pt idx="0">
                  <c:v>3</c:v>
                </c:pt>
                <c:pt idx="1">
                  <c:v>5</c:v>
                </c:pt>
                <c:pt idx="2">
                  <c:v>9</c:v>
                </c:pt>
                <c:pt idx="3">
                  <c:v>28</c:v>
                </c:pt>
                <c:pt idx="4">
                  <c:v>72</c:v>
                </c:pt>
                <c:pt idx="5">
                  <c:v>16</c:v>
                </c:pt>
              </c:numCache>
            </c:numRef>
          </c:val>
          <c:extLst>
            <c:ext xmlns:c16="http://schemas.microsoft.com/office/drawing/2014/chart" uri="{C3380CC4-5D6E-409C-BE32-E72D297353CC}">
              <c16:uniqueId val="{00000000-93D2-4374-9A28-315AB093C10F}"/>
            </c:ext>
          </c:extLst>
        </c:ser>
        <c:ser>
          <c:idx val="1"/>
          <c:order val="1"/>
          <c:tx>
            <c:strRef>
              <c:f>Sheet1!$O$4</c:f>
              <c:strCache>
                <c:ptCount val="1"/>
                <c:pt idx="0">
                  <c:v>適応外薬</c:v>
                </c:pt>
              </c:strCache>
            </c:strRef>
          </c:tx>
          <c:spPr>
            <a:solidFill>
              <a:srgbClr val="338DC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Sheet1!$M$5:$M$10</c:f>
              <c:strCache>
                <c:ptCount val="6"/>
                <c:pt idx="0">
                  <c:v>00-04年に承認</c:v>
                </c:pt>
                <c:pt idx="1">
                  <c:v>05-09年に承認</c:v>
                </c:pt>
                <c:pt idx="2">
                  <c:v>10-14年に承認</c:v>
                </c:pt>
                <c:pt idx="3">
                  <c:v>15-19年に承認</c:v>
                </c:pt>
                <c:pt idx="4">
                  <c:v>20-24年に承認</c:v>
                </c:pt>
                <c:pt idx="5">
                  <c:v>25-現在に承認</c:v>
                </c:pt>
              </c:strCache>
            </c:strRef>
          </c:cat>
          <c:val>
            <c:numRef>
              <c:f>Sheet1!$O$5:$O$10</c:f>
              <c:numCache>
                <c:formatCode>General</c:formatCode>
                <c:ptCount val="6"/>
                <c:pt idx="0">
                  <c:v>1</c:v>
                </c:pt>
                <c:pt idx="1">
                  <c:v>4</c:v>
                </c:pt>
                <c:pt idx="2">
                  <c:v>4</c:v>
                </c:pt>
                <c:pt idx="3">
                  <c:v>25</c:v>
                </c:pt>
                <c:pt idx="4">
                  <c:v>37</c:v>
                </c:pt>
                <c:pt idx="5">
                  <c:v>15</c:v>
                </c:pt>
              </c:numCache>
            </c:numRef>
          </c:val>
          <c:extLst>
            <c:ext xmlns:c16="http://schemas.microsoft.com/office/drawing/2014/chart" uri="{C3380CC4-5D6E-409C-BE32-E72D297353CC}">
              <c16:uniqueId val="{00000001-93D2-4374-9A28-315AB093C10F}"/>
            </c:ext>
          </c:extLst>
        </c:ser>
        <c:dLbls>
          <c:showLegendKey val="0"/>
          <c:showVal val="0"/>
          <c:showCatName val="0"/>
          <c:showSerName val="0"/>
          <c:showPercent val="0"/>
          <c:showBubbleSize val="0"/>
        </c:dLbls>
        <c:gapWidth val="219"/>
        <c:overlap val="-27"/>
        <c:axId val="355363775"/>
        <c:axId val="710327135"/>
      </c:barChart>
      <c:catAx>
        <c:axId val="3553637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710327135"/>
        <c:crosses val="autoZero"/>
        <c:auto val="1"/>
        <c:lblAlgn val="ctr"/>
        <c:lblOffset val="100"/>
        <c:noMultiLvlLbl val="0"/>
      </c:catAx>
      <c:valAx>
        <c:axId val="7103271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355363775"/>
        <c:crosses val="autoZero"/>
        <c:crossBetween val="between"/>
      </c:valAx>
      <c:spPr>
        <a:noFill/>
        <a:ln>
          <a:noFill/>
        </a:ln>
        <a:effectLst/>
      </c:spPr>
    </c:plotArea>
    <c:legend>
      <c:legendPos val="t"/>
      <c:layout>
        <c:manualLayout>
          <c:xMode val="edge"/>
          <c:yMode val="edge"/>
          <c:x val="0.13698489406979547"/>
          <c:y val="0.13425925925925927"/>
          <c:w val="0.33786210728250499"/>
          <c:h val="9.2014435695538063E-2"/>
        </c:manualLayout>
      </c:layout>
      <c:overlay val="1"/>
      <c:spPr>
        <a:solidFill>
          <a:schemeClr val="bg1"/>
        </a:solid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showDLblsOverMax val="0"/>
  </c:chart>
  <c:spPr>
    <a:noFill/>
    <a:ln>
      <a:noFill/>
    </a:ln>
    <a:effectLst/>
  </c:spPr>
  <c:txPr>
    <a:bodyPr/>
    <a:lstStyle/>
    <a:p>
      <a:pPr>
        <a:defRPr>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Sheet1!$E$2</c:f>
              <c:strCache>
                <c:ptCount val="1"/>
                <c:pt idx="0">
                  <c:v>病院</c:v>
                </c:pt>
              </c:strCache>
            </c:strRef>
          </c:tx>
          <c:spPr>
            <a:ln w="28575" cap="rnd">
              <a:solidFill>
                <a:srgbClr val="EA5550"/>
              </a:solidFill>
              <a:round/>
            </a:ln>
            <a:effectLst/>
          </c:spPr>
          <c:marker>
            <c:symbol val="circle"/>
            <c:size val="5"/>
            <c:spPr>
              <a:solidFill>
                <a:srgbClr val="EA5550"/>
              </a:solidFill>
              <a:ln w="9525">
                <a:solidFill>
                  <a:schemeClr val="bg1"/>
                </a:solidFill>
              </a:ln>
              <a:effectLst/>
            </c:spPr>
          </c:marker>
          <c:dLbls>
            <c:dLbl>
              <c:idx val="10"/>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B6E-42D0-8E62-7B5D06B4A934}"/>
                </c:ext>
              </c:extLst>
            </c:dLbl>
            <c:spPr>
              <a:noFill/>
              <a:ln>
                <a:noFill/>
              </a:ln>
              <a:effectLst/>
            </c:spPr>
            <c:txPr>
              <a:bodyPr rot="0" spcFirstLastPara="1" vertOverflow="ellipsis" vert="horz" wrap="square" lIns="0" tIns="0" rIns="0" bIns="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cat>
            <c:numRef>
              <c:f>Sheet1!$C$3:$C$16</c:f>
              <c:numCache>
                <c:formatCode>General</c:formatCode>
                <c:ptCount val="11"/>
                <c:pt idx="0">
                  <c:v>1993</c:v>
                </c:pt>
                <c:pt idx="1">
                  <c:v>1996</c:v>
                </c:pt>
                <c:pt idx="2">
                  <c:v>1999</c:v>
                </c:pt>
                <c:pt idx="3">
                  <c:v>2002</c:v>
                </c:pt>
                <c:pt idx="4">
                  <c:v>2005</c:v>
                </c:pt>
                <c:pt idx="5">
                  <c:v>2008</c:v>
                </c:pt>
                <c:pt idx="6">
                  <c:v>2011</c:v>
                </c:pt>
                <c:pt idx="7">
                  <c:v>2014</c:v>
                </c:pt>
                <c:pt idx="8">
                  <c:v>2017</c:v>
                </c:pt>
                <c:pt idx="9">
                  <c:v>2020</c:v>
                </c:pt>
                <c:pt idx="10">
                  <c:v>2023</c:v>
                </c:pt>
              </c:numCache>
            </c:numRef>
          </c:cat>
          <c:val>
            <c:numRef>
              <c:f>Sheet1!$E$3:$E$16</c:f>
              <c:numCache>
                <c:formatCode>General</c:formatCode>
                <c:ptCount val="11"/>
                <c:pt idx="0">
                  <c:v>43.7</c:v>
                </c:pt>
                <c:pt idx="1">
                  <c:v>43.4</c:v>
                </c:pt>
                <c:pt idx="2">
                  <c:v>41.8</c:v>
                </c:pt>
                <c:pt idx="3">
                  <c:v>40.1</c:v>
                </c:pt>
                <c:pt idx="4">
                  <c:v>39.200000000000003</c:v>
                </c:pt>
                <c:pt idx="5">
                  <c:v>37.4</c:v>
                </c:pt>
                <c:pt idx="6">
                  <c:v>34.299999999999997</c:v>
                </c:pt>
                <c:pt idx="7">
                  <c:v>33.200000000000003</c:v>
                </c:pt>
                <c:pt idx="8">
                  <c:v>30.6</c:v>
                </c:pt>
                <c:pt idx="9">
                  <c:v>33.299999999999997</c:v>
                </c:pt>
                <c:pt idx="10">
                  <c:v>29.3</c:v>
                </c:pt>
              </c:numCache>
            </c:numRef>
          </c:val>
          <c:smooth val="0"/>
          <c:extLst>
            <c:ext xmlns:c16="http://schemas.microsoft.com/office/drawing/2014/chart" uri="{C3380CC4-5D6E-409C-BE32-E72D297353CC}">
              <c16:uniqueId val="{00000001-4B6E-42D0-8E62-7B5D06B4A934}"/>
            </c:ext>
          </c:extLst>
        </c:ser>
        <c:ser>
          <c:idx val="1"/>
          <c:order val="1"/>
          <c:tx>
            <c:strRef>
              <c:f>Sheet1!$F$2</c:f>
              <c:strCache>
                <c:ptCount val="1"/>
                <c:pt idx="0">
                  <c:v>一般診療所</c:v>
                </c:pt>
              </c:strCache>
            </c:strRef>
          </c:tx>
          <c:spPr>
            <a:ln w="28575" cap="rnd">
              <a:solidFill>
                <a:schemeClr val="bg1">
                  <a:lumMod val="50000"/>
                </a:schemeClr>
              </a:solidFill>
              <a:round/>
            </a:ln>
            <a:effectLst/>
          </c:spPr>
          <c:marker>
            <c:symbol val="circle"/>
            <c:size val="5"/>
            <c:spPr>
              <a:solidFill>
                <a:schemeClr val="bg1">
                  <a:lumMod val="65000"/>
                </a:schemeClr>
              </a:solidFill>
              <a:ln w="9525">
                <a:solidFill>
                  <a:schemeClr val="bg1"/>
                </a:solidFill>
              </a:ln>
              <a:effectLst/>
            </c:spPr>
          </c:marker>
          <c:dLbls>
            <c:dLbl>
              <c:idx val="10"/>
              <c:spPr>
                <a:noFill/>
                <a:ln>
                  <a:noFill/>
                </a:ln>
                <a:effectLst/>
              </c:spPr>
              <c:txPr>
                <a:bodyPr rot="0" spcFirstLastPara="1" vertOverflow="ellipsis" vert="horz" wrap="square" lIns="0" tIns="0" rIns="0" bIns="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4B6E-42D0-8E62-7B5D06B4A934}"/>
                </c:ext>
              </c:extLst>
            </c:dLbl>
            <c:spPr>
              <a:noFill/>
              <a:ln>
                <a:noFill/>
              </a:ln>
              <a:effectLst/>
            </c:spPr>
            <c:txPr>
              <a:bodyPr rot="0" spcFirstLastPara="1" vertOverflow="ellipsis" vert="horz" wrap="square" lIns="0" tIns="0" rIns="0" bIns="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0"/>
              </c:ext>
            </c:extLst>
          </c:dLbls>
          <c:cat>
            <c:numRef>
              <c:f>Sheet1!$C$3:$C$16</c:f>
              <c:numCache>
                <c:formatCode>General</c:formatCode>
                <c:ptCount val="11"/>
                <c:pt idx="0">
                  <c:v>1993</c:v>
                </c:pt>
                <c:pt idx="1">
                  <c:v>1996</c:v>
                </c:pt>
                <c:pt idx="2">
                  <c:v>1999</c:v>
                </c:pt>
                <c:pt idx="3">
                  <c:v>2002</c:v>
                </c:pt>
                <c:pt idx="4">
                  <c:v>2005</c:v>
                </c:pt>
                <c:pt idx="5">
                  <c:v>2008</c:v>
                </c:pt>
                <c:pt idx="6">
                  <c:v>2011</c:v>
                </c:pt>
                <c:pt idx="7">
                  <c:v>2014</c:v>
                </c:pt>
                <c:pt idx="8">
                  <c:v>2017</c:v>
                </c:pt>
                <c:pt idx="9">
                  <c:v>2020</c:v>
                </c:pt>
                <c:pt idx="10">
                  <c:v>2023</c:v>
                </c:pt>
              </c:numCache>
            </c:numRef>
          </c:cat>
          <c:val>
            <c:numRef>
              <c:f>Sheet1!$F$3:$F$16</c:f>
              <c:numCache>
                <c:formatCode>0.0</c:formatCode>
                <c:ptCount val="11"/>
                <c:pt idx="0">
                  <c:v>28.9</c:v>
                </c:pt>
                <c:pt idx="1">
                  <c:v>22.2</c:v>
                </c:pt>
                <c:pt idx="2">
                  <c:v>19.3</c:v>
                </c:pt>
                <c:pt idx="3">
                  <c:v>19</c:v>
                </c:pt>
                <c:pt idx="4">
                  <c:v>21.6</c:v>
                </c:pt>
                <c:pt idx="5">
                  <c:v>18.5</c:v>
                </c:pt>
                <c:pt idx="6">
                  <c:v>17.5</c:v>
                </c:pt>
                <c:pt idx="7">
                  <c:v>17.399999999999999</c:v>
                </c:pt>
                <c:pt idx="8">
                  <c:v>12.9</c:v>
                </c:pt>
                <c:pt idx="9">
                  <c:v>19</c:v>
                </c:pt>
                <c:pt idx="10">
                  <c:v>14.2</c:v>
                </c:pt>
              </c:numCache>
            </c:numRef>
          </c:val>
          <c:smooth val="0"/>
          <c:extLst>
            <c:ext xmlns:c16="http://schemas.microsoft.com/office/drawing/2014/chart" uri="{C3380CC4-5D6E-409C-BE32-E72D297353CC}">
              <c16:uniqueId val="{00000003-4B6E-42D0-8E62-7B5D06B4A934}"/>
            </c:ext>
          </c:extLst>
        </c:ser>
        <c:dLbls>
          <c:showLegendKey val="0"/>
          <c:showVal val="0"/>
          <c:showCatName val="0"/>
          <c:showSerName val="0"/>
          <c:showPercent val="0"/>
          <c:showBubbleSize val="0"/>
        </c:dLbls>
        <c:marker val="1"/>
        <c:smooth val="0"/>
        <c:axId val="1283271071"/>
        <c:axId val="1283281151"/>
      </c:lineChart>
      <c:catAx>
        <c:axId val="1283271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1283281151"/>
        <c:crosses val="autoZero"/>
        <c:auto val="1"/>
        <c:lblAlgn val="ctr"/>
        <c:lblOffset val="100"/>
        <c:noMultiLvlLbl val="0"/>
      </c:catAx>
      <c:valAx>
        <c:axId val="1283281151"/>
        <c:scaling>
          <c:orientation val="minMax"/>
          <c:max val="45"/>
          <c:min val="1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ja-JP"/>
          </a:p>
        </c:txPr>
        <c:crossAx val="1283271071"/>
        <c:crosses val="autoZero"/>
        <c:crossBetween val="between"/>
      </c:valAx>
      <c:spPr>
        <a:noFill/>
        <a:ln>
          <a:noFill/>
        </a:ln>
        <a:effectLst/>
      </c:spPr>
    </c:plotArea>
    <c:plotVisOnly val="1"/>
    <c:dispBlanksAs val="gap"/>
    <c:showDLblsOverMax val="0"/>
  </c:chart>
  <c:spPr>
    <a:solidFill>
      <a:schemeClr val="bg1"/>
    </a:solidFill>
    <a:ln>
      <a:noFill/>
    </a:ln>
    <a:effectLst/>
  </c:spPr>
  <c:txPr>
    <a:bodyPr/>
    <a:lstStyle/>
    <a:p>
      <a:pPr>
        <a:defRPr sz="1050"/>
      </a:pPr>
      <a:endParaRPr lang="ja-JP"/>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Sheet2!$C$2</c:f>
              <c:strCache>
                <c:ptCount val="1"/>
                <c:pt idx="0">
                  <c:v>外来患者数 (万人)</c:v>
                </c:pt>
              </c:strCache>
            </c:strRef>
          </c:tx>
          <c:spPr>
            <a:ln w="28575" cap="rnd">
              <a:solidFill>
                <a:srgbClr val="EA5550"/>
              </a:solidFill>
              <a:round/>
            </a:ln>
            <a:effectLst/>
          </c:spPr>
          <c:marker>
            <c:symbol val="circle"/>
            <c:size val="5"/>
            <c:spPr>
              <a:solidFill>
                <a:srgbClr val="EA5550"/>
              </a:solidFill>
              <a:ln w="9525">
                <a:solidFill>
                  <a:srgbClr val="EA5550"/>
                </a:solidFill>
              </a:ln>
              <a:effectLst/>
            </c:spPr>
          </c:marker>
          <c:dLbls>
            <c:dLbl>
              <c:idx val="5"/>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2-60F5-4043-9820-87D2C1CB3E70}"/>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Sheet2!$B$3:$B$8</c:f>
              <c:numCache>
                <c:formatCode>General</c:formatCode>
                <c:ptCount val="6"/>
                <c:pt idx="0">
                  <c:v>2002</c:v>
                </c:pt>
                <c:pt idx="1">
                  <c:v>2005</c:v>
                </c:pt>
                <c:pt idx="2">
                  <c:v>2008</c:v>
                </c:pt>
                <c:pt idx="3">
                  <c:v>2014</c:v>
                </c:pt>
                <c:pt idx="4">
                  <c:v>2017</c:v>
                </c:pt>
                <c:pt idx="5">
                  <c:v>2023</c:v>
                </c:pt>
              </c:numCache>
            </c:numRef>
          </c:cat>
          <c:val>
            <c:numRef>
              <c:f>Sheet2!$C$3:$C$8</c:f>
              <c:numCache>
                <c:formatCode>0.0</c:formatCode>
                <c:ptCount val="6"/>
                <c:pt idx="0">
                  <c:v>12</c:v>
                </c:pt>
                <c:pt idx="1">
                  <c:v>14.5</c:v>
                </c:pt>
                <c:pt idx="2">
                  <c:v>16</c:v>
                </c:pt>
                <c:pt idx="3">
                  <c:v>17.5</c:v>
                </c:pt>
                <c:pt idx="4">
                  <c:v>19</c:v>
                </c:pt>
                <c:pt idx="5">
                  <c:v>19.5</c:v>
                </c:pt>
              </c:numCache>
            </c:numRef>
          </c:val>
          <c:smooth val="0"/>
          <c:extLst>
            <c:ext xmlns:c16="http://schemas.microsoft.com/office/drawing/2014/chart" uri="{C3380CC4-5D6E-409C-BE32-E72D297353CC}">
              <c16:uniqueId val="{00000000-60F5-4043-9820-87D2C1CB3E70}"/>
            </c:ext>
          </c:extLst>
        </c:ser>
        <c:ser>
          <c:idx val="1"/>
          <c:order val="1"/>
          <c:tx>
            <c:strRef>
              <c:f>Sheet2!$D$2</c:f>
              <c:strCache>
                <c:ptCount val="1"/>
                <c:pt idx="0">
                  <c:v>入院患者数 (万人)</c:v>
                </c:pt>
              </c:strCache>
            </c:strRef>
          </c:tx>
          <c:spPr>
            <a:ln w="28575" cap="rnd">
              <a:solidFill>
                <a:schemeClr val="bg1">
                  <a:lumMod val="75000"/>
                </a:schemeClr>
              </a:solidFill>
              <a:round/>
            </a:ln>
            <a:effectLst/>
          </c:spPr>
          <c:marker>
            <c:symbol val="circle"/>
            <c:size val="5"/>
            <c:spPr>
              <a:solidFill>
                <a:schemeClr val="bg1">
                  <a:lumMod val="65000"/>
                </a:schemeClr>
              </a:solidFill>
              <a:ln w="9525">
                <a:solidFill>
                  <a:schemeClr val="bg1">
                    <a:lumMod val="75000"/>
                  </a:schemeClr>
                </a:solidFill>
              </a:ln>
              <a:effectLst/>
            </c:spPr>
          </c:marker>
          <c:dLbls>
            <c:dLbl>
              <c:idx val="5"/>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ja-JP"/>
                </a:p>
              </c:txPr>
              <c:dLblPos val="b"/>
              <c:showLegendKey val="0"/>
              <c:showVal val="1"/>
              <c:showCatName val="0"/>
              <c:showSerName val="0"/>
              <c:showPercent val="0"/>
              <c:showBubbleSize val="0"/>
              <c:extLst>
                <c:ext xmlns:c16="http://schemas.microsoft.com/office/drawing/2014/chart" uri="{C3380CC4-5D6E-409C-BE32-E72D297353CC}">
                  <c16:uniqueId val="{00000003-60F5-4043-9820-87D2C1CB3E70}"/>
                </c:ext>
              </c:extLst>
            </c:dLbl>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Sheet2!$B$3:$B$8</c:f>
              <c:numCache>
                <c:formatCode>General</c:formatCode>
                <c:ptCount val="6"/>
                <c:pt idx="0">
                  <c:v>2002</c:v>
                </c:pt>
                <c:pt idx="1">
                  <c:v>2005</c:v>
                </c:pt>
                <c:pt idx="2">
                  <c:v>2008</c:v>
                </c:pt>
                <c:pt idx="3">
                  <c:v>2014</c:v>
                </c:pt>
                <c:pt idx="4">
                  <c:v>2017</c:v>
                </c:pt>
                <c:pt idx="5">
                  <c:v>2023</c:v>
                </c:pt>
              </c:numCache>
            </c:numRef>
          </c:cat>
          <c:val>
            <c:numRef>
              <c:f>Sheet2!$D$3:$D$8</c:f>
              <c:numCache>
                <c:formatCode>0.0</c:formatCode>
                <c:ptCount val="6"/>
                <c:pt idx="0">
                  <c:v>14</c:v>
                </c:pt>
                <c:pt idx="1">
                  <c:v>14.5</c:v>
                </c:pt>
                <c:pt idx="2">
                  <c:v>14</c:v>
                </c:pt>
                <c:pt idx="3">
                  <c:v>13</c:v>
                </c:pt>
                <c:pt idx="4">
                  <c:v>12.5</c:v>
                </c:pt>
                <c:pt idx="5">
                  <c:v>11</c:v>
                </c:pt>
              </c:numCache>
            </c:numRef>
          </c:val>
          <c:smooth val="0"/>
          <c:extLst>
            <c:ext xmlns:c16="http://schemas.microsoft.com/office/drawing/2014/chart" uri="{C3380CC4-5D6E-409C-BE32-E72D297353CC}">
              <c16:uniqueId val="{00000001-60F5-4043-9820-87D2C1CB3E70}"/>
            </c:ext>
          </c:extLst>
        </c:ser>
        <c:dLbls>
          <c:showLegendKey val="0"/>
          <c:showVal val="0"/>
          <c:showCatName val="0"/>
          <c:showSerName val="0"/>
          <c:showPercent val="0"/>
          <c:showBubbleSize val="0"/>
        </c:dLbls>
        <c:marker val="1"/>
        <c:smooth val="0"/>
        <c:axId val="1861233759"/>
        <c:axId val="1861234239"/>
      </c:lineChart>
      <c:catAx>
        <c:axId val="1861233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crossAx val="1861234239"/>
        <c:crosses val="autoZero"/>
        <c:auto val="1"/>
        <c:lblAlgn val="ctr"/>
        <c:lblOffset val="100"/>
        <c:noMultiLvlLbl val="0"/>
      </c:catAx>
      <c:valAx>
        <c:axId val="1861234239"/>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crossAx val="186123375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sz="1050">
          <a:solidFill>
            <a:schemeClr val="tx1"/>
          </a:solidFill>
        </a:defRPr>
      </a:pPr>
      <a:endParaRPr lang="ja-JP"/>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3-2188-42FC-A012-270C2592FCBB}"/>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2-2188-42FC-A012-270C2592FCBB}"/>
              </c:ext>
            </c:extLst>
          </c:dPt>
          <c:dPt>
            <c:idx val="2"/>
            <c:invertIfNegative val="0"/>
            <c:bubble3D val="0"/>
            <c:spPr>
              <a:solidFill>
                <a:srgbClr val="EA5550"/>
              </a:solidFill>
              <a:ln>
                <a:noFill/>
              </a:ln>
              <a:effectLst/>
            </c:spPr>
            <c:extLst>
              <c:ext xmlns:c16="http://schemas.microsoft.com/office/drawing/2014/chart" uri="{C3380CC4-5D6E-409C-BE32-E72D297353CC}">
                <c16:uniqueId val="{00000001-2188-42FC-A012-270C2592FCBB}"/>
              </c:ext>
            </c:extLst>
          </c:dPt>
          <c:dLbls>
            <c:dLbl>
              <c:idx val="0"/>
              <c:spPr>
                <a:noFill/>
                <a:ln>
                  <a:noFill/>
                </a:ln>
                <a:effectLst/>
              </c:spPr>
              <c:txPr>
                <a:bodyPr rot="0" spcFirstLastPara="1" vertOverflow="ellipsis" vert="horz" wrap="square" lIns="0" tIns="19050" rIns="0" bIns="19050" anchor="ctr" anchorCtr="1">
                  <a:spAutoFit/>
                </a:bodyPr>
                <a:lstStyle/>
                <a:p>
                  <a:pPr>
                    <a:defRPr sz="105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188-42FC-A012-270C2592FCBB}"/>
                </c:ext>
              </c:extLst>
            </c:dLbl>
            <c:dLbl>
              <c:idx val="1"/>
              <c:layout>
                <c:manualLayout>
                  <c:x val="0"/>
                  <c:y val="5.0371020243200802E-2"/>
                </c:manualLayout>
              </c:layout>
              <c:spPr>
                <a:noFill/>
                <a:ln>
                  <a:noFill/>
                </a:ln>
                <a:effectLst/>
              </c:spPr>
              <c:txPr>
                <a:bodyPr rot="0" spcFirstLastPara="1" vertOverflow="ellipsis" vert="horz" wrap="square" lIns="0" tIns="19050" rIns="0" bIns="19050" anchor="ctr" anchorCtr="1">
                  <a:spAutoFit/>
                </a:bodyPr>
                <a:lstStyle/>
                <a:p>
                  <a:pPr>
                    <a:defRPr sz="105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9851340636908066"/>
                      <c:h val="0.22143100498911072"/>
                    </c:manualLayout>
                  </c15:layout>
                </c:ext>
                <c:ext xmlns:c16="http://schemas.microsoft.com/office/drawing/2014/chart" uri="{C3380CC4-5D6E-409C-BE32-E72D297353CC}">
                  <c16:uniqueId val="{00000002-2188-42FC-A012-270C2592FCBB}"/>
                </c:ext>
              </c:extLst>
            </c:dLbl>
            <c:dLbl>
              <c:idx val="2"/>
              <c:layout>
                <c:manualLayout>
                  <c:x val="-1.0981805696385944E-16"/>
                  <c:y val="6.0445224291840967E-2"/>
                </c:manualLayout>
              </c:layout>
              <c:spPr>
                <a:noFill/>
                <a:ln>
                  <a:noFill/>
                </a:ln>
                <a:effectLst/>
              </c:spPr>
              <c:txPr>
                <a:bodyPr rot="0" spcFirstLastPara="1" vertOverflow="ellipsis" vert="horz" wrap="square" lIns="0" tIns="19050" rIns="0" bIns="19050" anchor="ctr" anchorCtr="1">
                  <a:spAutoFit/>
                </a:bodyPr>
                <a:lstStyle/>
                <a:p>
                  <a:pPr>
                    <a:defRPr sz="1200" b="1"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23445427656263784"/>
                      <c:h val="0.22143100498911072"/>
                    </c:manualLayout>
                  </c15:layout>
                </c:ext>
                <c:ext xmlns:c16="http://schemas.microsoft.com/office/drawing/2014/chart" uri="{C3380CC4-5D6E-409C-BE32-E72D297353CC}">
                  <c16:uniqueId val="{00000001-2188-42FC-A012-270C2592FCBB}"/>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Sheet3!$E$3:$E$5</c:f>
              <c:numCache>
                <c:formatCode>General</c:formatCode>
                <c:ptCount val="3"/>
                <c:pt idx="0">
                  <c:v>2005</c:v>
                </c:pt>
                <c:pt idx="1">
                  <c:v>2014</c:v>
                </c:pt>
                <c:pt idx="2">
                  <c:v>2023</c:v>
                </c:pt>
              </c:numCache>
            </c:numRef>
          </c:cat>
          <c:val>
            <c:numRef>
              <c:f>Sheet3!$G$3:$G$5</c:f>
              <c:numCache>
                <c:formatCode>0_);[Red]\(0\)</c:formatCode>
                <c:ptCount val="3"/>
                <c:pt idx="0">
                  <c:v>30</c:v>
                </c:pt>
                <c:pt idx="1">
                  <c:v>20</c:v>
                </c:pt>
                <c:pt idx="2">
                  <c:v>14</c:v>
                </c:pt>
              </c:numCache>
            </c:numRef>
          </c:val>
          <c:extLst>
            <c:ext xmlns:c16="http://schemas.microsoft.com/office/drawing/2014/chart" uri="{C3380CC4-5D6E-409C-BE32-E72D297353CC}">
              <c16:uniqueId val="{00000000-2188-42FC-A012-270C2592FCBB}"/>
            </c:ext>
          </c:extLst>
        </c:ser>
        <c:dLbls>
          <c:showLegendKey val="0"/>
          <c:showVal val="0"/>
          <c:showCatName val="0"/>
          <c:showSerName val="0"/>
          <c:showPercent val="0"/>
          <c:showBubbleSize val="0"/>
        </c:dLbls>
        <c:gapWidth val="218"/>
        <c:overlap val="-27"/>
        <c:axId val="1860433791"/>
        <c:axId val="1860440031"/>
      </c:barChart>
      <c:catAx>
        <c:axId val="18604337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ja-JP"/>
          </a:p>
        </c:txPr>
        <c:crossAx val="1860440031"/>
        <c:crosses val="autoZero"/>
        <c:auto val="1"/>
        <c:lblAlgn val="ctr"/>
        <c:lblOffset val="100"/>
        <c:noMultiLvlLbl val="0"/>
      </c:catAx>
      <c:valAx>
        <c:axId val="1860440031"/>
        <c:scaling>
          <c:orientation val="minMax"/>
        </c:scaling>
        <c:delete val="0"/>
        <c:axPos val="l"/>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ja-JP"/>
          </a:p>
        </c:txPr>
        <c:crossAx val="186043379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solidFill>
            <a:schemeClr val="tx1"/>
          </a:solidFill>
        </a:defRPr>
      </a:pPr>
      <a:endParaRPr lang="ja-JP"/>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2026/4/3</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1167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1886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0141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5101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85828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25347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タイトル スライド">
  <p:cSld name="タイトル スライド">
    <p:spTree>
      <p:nvGrpSpPr>
        <p:cNvPr id="1" name="Shape 24"/>
        <p:cNvGrpSpPr/>
        <p:nvPr/>
      </p:nvGrpSpPr>
      <p:grpSpPr>
        <a:xfrm>
          <a:off x="0" y="0"/>
          <a:ext cx="0" cy="0"/>
          <a:chOff x="0" y="0"/>
          <a:chExt cx="0" cy="0"/>
        </a:xfrm>
      </p:grpSpPr>
      <p:sp>
        <p:nvSpPr>
          <p:cNvPr id="25" name="Google Shape;25;p35"/>
          <p:cNvSpPr txBox="1">
            <a:spLocks noGrp="1"/>
          </p:cNvSpPr>
          <p:nvPr>
            <p:ph type="title"/>
          </p:nvPr>
        </p:nvSpPr>
        <p:spPr>
          <a:xfrm>
            <a:off x="79513" y="129101"/>
            <a:ext cx="7943610" cy="31805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2200"/>
              <a:buFont typeface="Arial"/>
              <a:buNone/>
              <a:defRPr sz="2200" b="0" i="0" u="none" strike="noStrike" cap="none">
                <a:solidFill>
                  <a:schemeClr val="dk1"/>
                </a:solidFill>
                <a:latin typeface="メイリオ" panose="020B0604030504040204" pitchFamily="50" charset="-128"/>
                <a:ea typeface="メイリオ" panose="020B0604030504040204" pitchFamily="50" charset="-128"/>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26" name="Google Shape;26;p35"/>
          <p:cNvSpPr txBox="1">
            <a:spLocks noGrp="1"/>
          </p:cNvSpPr>
          <p:nvPr>
            <p:ph type="subTitle" idx="1"/>
          </p:nvPr>
        </p:nvSpPr>
        <p:spPr>
          <a:xfrm>
            <a:off x="244336" y="650116"/>
            <a:ext cx="9426438" cy="512762"/>
          </a:xfrm>
          <a:prstGeom prst="rect">
            <a:avLst/>
          </a:prstGeom>
          <a:noFill/>
          <a:ln>
            <a:noFill/>
          </a:ln>
        </p:spPr>
        <p:txBody>
          <a:bodyPr spcFirstLastPara="1" wrap="square" lIns="91425" tIns="45700" rIns="91425" bIns="45700" anchor="t" anchorCtr="0">
            <a:noAutofit/>
          </a:bodyPr>
          <a:lstStyle>
            <a:lvl1pPr marR="0" lvl="0" algn="l" rtl="0">
              <a:lnSpc>
                <a:spcPct val="140000"/>
              </a:lnSpc>
              <a:spcBef>
                <a:spcPts val="0"/>
              </a:spcBef>
              <a:spcAft>
                <a:spcPts val="0"/>
              </a:spcAft>
              <a:buClr>
                <a:srgbClr val="554F4D"/>
              </a:buClr>
              <a:buSzPts val="1800"/>
              <a:buFont typeface="Arial"/>
              <a:buNone/>
              <a:defRPr sz="1400" b="0" i="0" u="none" strike="noStrike" cap="none">
                <a:solidFill>
                  <a:srgbClr val="554F4D"/>
                </a:solidFill>
                <a:latin typeface="メイリオ" panose="020B0604030504040204" pitchFamily="50" charset="-128"/>
                <a:ea typeface="メイリオ" panose="020B0604030504040204" pitchFamily="50" charset="-128"/>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dirty="0"/>
          </a:p>
        </p:txBody>
      </p:sp>
    </p:spTree>
    <p:extLst>
      <p:ext uri="{BB962C8B-B14F-4D97-AF65-F5344CB8AC3E}">
        <p14:creationId xmlns:p14="http://schemas.microsoft.com/office/powerpoint/2010/main" val="19330177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57405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5020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390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72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2026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35600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2026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293906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2026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5408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2026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003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203369"/>
      </p:ext>
    </p:extLst>
  </p:cSld>
  <p:clrMap bg1="lt1" tx1="dk1" bg2="lt2" tx2="dk2" accent1="accent1" accent2="accent2" accent3="accent3" accent4="accent4" accent5="accent5" accent6="accent6" hlink="hlink" folHlink="folHlink"/>
  <p:sldLayoutIdLst>
    <p:sldLayoutId id="2147483662" r:id="rId1"/>
    <p:sldLayoutId id="2147483670" r:id="rId2"/>
    <p:sldLayoutId id="2147483661" r:id="rId3"/>
    <p:sldLayoutId id="2147483665" r:id="rId4"/>
    <p:sldLayoutId id="2147483666" r:id="rId5"/>
    <p:sldLayoutId id="2147483672" r:id="rId6"/>
    <p:sldLayoutId id="2147483671" r:id="rId7"/>
    <p:sldLayoutId id="2147483673" r:id="rId8"/>
    <p:sldLayoutId id="2147483674" r:id="rId9"/>
    <p:sldLayoutId id="2147483667" r:id="rId10"/>
    <p:sldLayoutId id="2147483675" r:id="rId11"/>
    <p:sldLayoutId id="2147483676" r:id="rId12"/>
    <p:sldLayoutId id="2147483669" r:id="rId13"/>
    <p:sldLayoutId id="2147483668" r:id="rId14"/>
    <p:sldLayoutId id="2147483677" r:id="rId15"/>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3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labo-ks.co.jp/premiere/2022-8-31/" TargetMode="External"/><Relationship Id="rId2" Type="http://schemas.openxmlformats.org/officeDocument/2006/relationships/chart" Target="../charts/chart5.xml"/><Relationship Id="rId1" Type="http://schemas.openxmlformats.org/officeDocument/2006/relationships/slideLayout" Target="../slideLayouts/slideLayout7.xml"/><Relationship Id="rId6" Type="http://schemas.openxmlformats.org/officeDocument/2006/relationships/hyperlink" Target="https://comemo.nikkei.com/n/n5cb530e9d195" TargetMode="External"/><Relationship Id="rId5" Type="http://schemas.openxmlformats.org/officeDocument/2006/relationships/hyperlink" Target="https://www.nikkei.com/paper/article/?b=20260324&amp;ng=DGKKZO95180190T20C26A3CT0000" TargetMode="External"/><Relationship Id="rId4" Type="http://schemas.openxmlformats.org/officeDocument/2006/relationships/hyperlink" Target="https://www.ganchiryohi.com/treatment/51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hyperlink" Target="https://www.mhlw.go.jp/stf/shingi2/0000203222_00019.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asahi-life.co.jp/company/newsrelease/20250312.pdf" TargetMode="External"/><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hyperlink" Target="https://www.meijiyasuda.co.jp/profile/news/release/2022/pdf/20230217_01.pdf" TargetMode="External"/></Relationships>
</file>

<file path=ppt/slides/_rels/slide15.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hyperlink" Target="https://www.ncc.go.jp/jp/senshiniryo/iyakuhin/index.html" TargetMode="Externa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hyperlink" Target="https://www.mhlw.go.jp/toukei/saikin/hw/kanja/23/index.html" TargetMode="External"/><Relationship Id="rId7" Type="http://schemas.openxmlformats.org/officeDocument/2006/relationships/chart" Target="../charts/chart8.xml"/><Relationship Id="rId2" Type="http://schemas.openxmlformats.org/officeDocument/2006/relationships/chart" Target="../charts/chart6.xml"/><Relationship Id="rId1" Type="http://schemas.openxmlformats.org/officeDocument/2006/relationships/slideLayout" Target="../slideLayouts/slideLayout7.xml"/><Relationship Id="rId6" Type="http://schemas.openxmlformats.org/officeDocument/2006/relationships/chart" Target="../charts/chart7.xml"/><Relationship Id="rId5" Type="http://schemas.openxmlformats.org/officeDocument/2006/relationships/hyperlink" Target="https://www.google.com/search?q=https://www.gankenshin50.mhlw.go.jp/report/pdf/guide_2019_04.pdf" TargetMode="External"/><Relationship Id="rId4" Type="http://schemas.openxmlformats.org/officeDocument/2006/relationships/hyperlink" Target="https://www.nikkei.com/article/DGXZQOUD281QP0Y5A320C200000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3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labo-ks.co.jp/kawagoe20250403/"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www.jsda.or.jp/shiryoshitsu/toukei/index.html" TargetMode="External"/><Relationship Id="rId3" Type="http://schemas.openxmlformats.org/officeDocument/2006/relationships/hyperlink" Target="https://www.mhlw.go.jp/toukei/itiran/roudou/jikan/syurou/23/index.html" TargetMode="External"/><Relationship Id="rId7" Type="http://schemas.openxmlformats.org/officeDocument/2006/relationships/hyperlink" Target="https://www.ideco-koushiki.jp/news/stats/" TargetMode="External"/><Relationship Id="rId2" Type="http://schemas.openxmlformats.org/officeDocument/2006/relationships/hyperlink" Target="https://www.mhlw.go.jp/topics/bukyoku/nenkin/nenkin/toukei/index.html" TargetMode="External"/><Relationship Id="rId1" Type="http://schemas.openxmlformats.org/officeDocument/2006/relationships/slideLayout" Target="../slideLayouts/slideLayout7.xml"/><Relationship Id="rId6" Type="http://schemas.openxmlformats.org/officeDocument/2006/relationships/hyperlink" Target="https://www.google.com/search?q=https://www.fsa.go.jp/policy/nisa/condition/index.html" TargetMode="External"/><Relationship Id="rId5" Type="http://schemas.openxmlformats.org/officeDocument/2006/relationships/hyperlink" Target="https://www.google.com/search?q=https://www.mhlw.go.jp/stf/seisakunitsuite/bunya/nenkin/nenkin/kyoshitsu/shikou.html" TargetMode="External"/><Relationship Id="rId10" Type="http://schemas.openxmlformats.org/officeDocument/2006/relationships/hyperlink" Target="https://www.google.com/search?q=https://www.seiho.or.jp/data/statistics/factbook/" TargetMode="External"/><Relationship Id="rId4" Type="http://schemas.openxmlformats.org/officeDocument/2006/relationships/hyperlink" Target="https://www.mhlw.go.jp/stf/seisakunitsuite/bunya/0000108306.html" TargetMode="External"/><Relationship Id="rId9" Type="http://schemas.openxmlformats.org/officeDocument/2006/relationships/hyperlink" Target="https://www.boj.or.jp/statistics/sj/index.htm"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dai-ichi-life.co.jp/contractor/internet/step_jump/unyoriritsu.html" TargetMode="External"/><Relationship Id="rId13" Type="http://schemas.openxmlformats.org/officeDocument/2006/relationships/hyperlink" Target="https://www.sumitomolife.co.jp/news/news_file/file/131205.pdf" TargetMode="External"/><Relationship Id="rId18" Type="http://schemas.openxmlformats.org/officeDocument/2006/relationships/hyperlink" Target="https://www.account-t.nissay.co.jp/trshinkeisdir/transactions/r9udi._2C72000_mit001" TargetMode="External"/><Relationship Id="rId3" Type="http://schemas.openxmlformats.org/officeDocument/2006/relationships/hyperlink" Target="https://www.nissay.co.jp/kojin/lp/spnenkin/01/index.html?utm_source=google&amp;utm_medium=cpc&amp;utm_campaign=spnenkin01&amp;utm_content=google_display_pmax_spnenkin01_at&amp;saf_src=google_x&amp;saf_pt=&amp;saf_kw=&amp;saf_dv=&amp;saf_cam=23231206754&amp;saf_grp=&amp;saf_ad=&amp;saf_acc=6251214060&amp;saf_cam_tp=performance_max&amp;gad_source=1&amp;gad_campaignid=23235410083&amp;gbraid=0AAAAAoiPVNL8sI5s3_FuIAXeR278qBJBg&amp;gclid=Cj0KCQjw4a3OBhCHARIsAChaqJNUkm9SyWKAlfCmJbxCdzyiihqE29DN9YMi6_kTibu_f1VMHI3JJWIaAuXIEALw_wcB" TargetMode="External"/><Relationship Id="rId21" Type="http://schemas.openxmlformats.org/officeDocument/2006/relationships/image" Target="../media/image19.png"/><Relationship Id="rId7" Type="http://schemas.openxmlformats.org/officeDocument/2006/relationships/hyperlink" Target="https://www.dai-ichi-life.co.jp/company/news/pdf/2023_039.pdf" TargetMode="External"/><Relationship Id="rId12" Type="http://schemas.openxmlformats.org/officeDocument/2006/relationships/hyperlink" Target="https://neth.sumitomolife.co.jp/neth/A872/A8JA72P101.xhtml" TargetMode="External"/><Relationship Id="rId17" Type="http://schemas.openxmlformats.org/officeDocument/2006/relationships/hyperlink" Target="https://www.fukoku-life.co.jp/about/news/upload/20240301.pdf" TargetMode="External"/><Relationship Id="rId2" Type="http://schemas.openxmlformats.org/officeDocument/2006/relationships/hyperlink" Target="https://www.nissay.co.jp/kojin/shohin/seiho/mirainokatachi/nenkin/" TargetMode="External"/><Relationship Id="rId16" Type="http://schemas.openxmlformats.org/officeDocument/2006/relationships/hyperlink" Target="https://www.fukoku-life.co.jp/ad/miraiplus/" TargetMode="External"/><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hyperlink" Target="https://www.dai-ichi-life.co.jp/examine/lineup/products/step_jump/index.html" TargetMode="External"/><Relationship Id="rId11" Type="http://schemas.openxmlformats.org/officeDocument/2006/relationships/hyperlink" Target="https://www.meijiyasuda.co.jp/profile/news/release/2025/pdf/20260319_02.pdf" TargetMode="External"/><Relationship Id="rId5" Type="http://schemas.openxmlformats.org/officeDocument/2006/relationships/hyperlink" Target="https://www.nissay.co.jp/news/2024/pdf/20241121b.pdf" TargetMode="External"/><Relationship Id="rId15" Type="http://schemas.openxmlformats.org/officeDocument/2006/relationships/hyperlink" Target="https://www.sumitomolife.co.jp/news/news_file/file/250722a.pdf" TargetMode="External"/><Relationship Id="rId10" Type="http://schemas.openxmlformats.org/officeDocument/2006/relationships/hyperlink" Target="https://www.meijiyasuda.co.jp/find3/shisankeisei/list/unyounenkin/index.html" TargetMode="External"/><Relationship Id="rId19" Type="http://schemas.openxmlformats.org/officeDocument/2006/relationships/slide" Target="slide25.xml"/><Relationship Id="rId4" Type="http://schemas.openxmlformats.org/officeDocument/2006/relationships/hyperlink" Target="https://www.nissay.co.jp/news/2023/pdf/20231215.pdf" TargetMode="External"/><Relationship Id="rId9" Type="http://schemas.openxmlformats.org/officeDocument/2006/relationships/hyperlink" Target="https://www.meijiyasuda.co.jp/profile/news/release/2024/pdf/20240828_02.pdf" TargetMode="External"/><Relationship Id="rId14" Type="http://schemas.openxmlformats.org/officeDocument/2006/relationships/hyperlink" Target="https://www.sumitomolife.co.jp/lineup/shouhin/detail/tanowan.html"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sumitomolife.co.jp/news/news_file/file/250310a.pdf" TargetMode="External"/><Relationship Id="rId3" Type="http://schemas.openxmlformats.org/officeDocument/2006/relationships/hyperlink" Target="https://www.nissay.co.jp/kojin/shohin/seiho/tumitate/" TargetMode="External"/><Relationship Id="rId7" Type="http://schemas.openxmlformats.org/officeDocument/2006/relationships/hyperlink" Target="https://www.meijiyasuda.co.jp/profile/news/release/2025/pdf/20260319_02.pdf" TargetMode="External"/><Relationship Id="rId2" Type="http://schemas.openxmlformats.org/officeDocument/2006/relationships/hyperlink" Target="https://www.nissay.co.jp/news/2024/pdf/20241216.pdf" TargetMode="External"/><Relationship Id="rId1" Type="http://schemas.openxmlformats.org/officeDocument/2006/relationships/slideLayout" Target="../slideLayouts/slideLayout7.xml"/><Relationship Id="rId6" Type="http://schemas.openxmlformats.org/officeDocument/2006/relationships/hyperlink" Target="https://www.meijiyasuda.co.jp/find3/shisankeisei/list/unyounenkin/index.html" TargetMode="External"/><Relationship Id="rId5" Type="http://schemas.openxmlformats.org/officeDocument/2006/relationships/hyperlink" Target="https://www.meijiyasuda.co.jp/profile/news/release/2016/pdf/ig8tse0000006psh-att/20160901_01.pdf" TargetMode="External"/><Relationship Id="rId10" Type="http://schemas.openxmlformats.org/officeDocument/2006/relationships/hyperlink" Target="https://www.sumitomolife.co.jp/news/news_file/file/260324.pdf" TargetMode="External"/><Relationship Id="rId4" Type="http://schemas.openxmlformats.org/officeDocument/2006/relationships/hyperlink" Target="https://www.nissay.co.jp/news/2024/pdf/20241121b.pdf" TargetMode="External"/><Relationship Id="rId9" Type="http://schemas.openxmlformats.org/officeDocument/2006/relationships/hyperlink" Target="https://www.sumitomolife.co.jp/chakin/"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meijiyasuda.co.jp/profile/news/release/2024/pdf/20250305_01.pdf" TargetMode="External"/><Relationship Id="rId13" Type="http://schemas.openxmlformats.org/officeDocument/2006/relationships/hyperlink" Target="https://www.prudential.co.jp/insurance/lineup/detail/pdf/usd_ichijibarai_syushin.pdf" TargetMode="External"/><Relationship Id="rId3" Type="http://schemas.openxmlformats.org/officeDocument/2006/relationships/hyperlink" Target="https://www.nissay.co.jp/kojin/shohin/seiho/ichiji_shushin/?gad=1&amp;gclid=Cj0KCQjwm66pBhDQARIsALIR2zDa5D7nWaABEKMIFd6avKru_N2_XkXOaKQmEXq2PZ9rFVQm4CltJSYaAhdjEALw_wcB" TargetMode="External"/><Relationship Id="rId7" Type="http://schemas.openxmlformats.org/officeDocument/2006/relationships/hyperlink" Target="https://www.meijiyasuda.co.jp/find/list/yenyourou/index.html" TargetMode="External"/><Relationship Id="rId12" Type="http://schemas.openxmlformats.org/officeDocument/2006/relationships/hyperlink" Target="https://www.fukoku-life.co.jp/about/news/upload/2025030703.pdf" TargetMode="External"/><Relationship Id="rId2" Type="http://schemas.openxmlformats.org/officeDocument/2006/relationships/hyperlink" Target="https://www.taiju-life.co.jp/other/nissay/products/dreamroad.htm?_gl=1*13b90de*_ga*MTM5MzgzMTIzNi4xNjcxMTQxMDI1*_ga_R2F88KZ96Y*MTY5ODc5MzI0NC44NS4xLjE2OTg3OTU0NTUuMzguMC4w" TargetMode="External"/><Relationship Id="rId1" Type="http://schemas.openxmlformats.org/officeDocument/2006/relationships/slideLayout" Target="../slideLayouts/slideLayout7.xml"/><Relationship Id="rId6" Type="http://schemas.openxmlformats.org/officeDocument/2006/relationships/hyperlink" Target="https://www.meijiyasuda.co.jp/find/list/gaika_yourou/index.html?tab-1" TargetMode="External"/><Relationship Id="rId11" Type="http://schemas.openxmlformats.org/officeDocument/2006/relationships/hyperlink" Target="https://www.sumitomolife.co.jp/lineup/select/shouhin/shuushin_hoken_ichiji/" TargetMode="External"/><Relationship Id="rId5" Type="http://schemas.openxmlformats.org/officeDocument/2006/relationships/hyperlink" Target="https://www.meijiyasuda.co.jp/profile/news/release/2024/pdf/20250305_02.pdf" TargetMode="External"/><Relationship Id="rId10" Type="http://schemas.openxmlformats.org/officeDocument/2006/relationships/hyperlink" Target="https://neth.sumitomolife.co.jp/neth/A897/A8JA97P020.xhtml?chid=cgin" TargetMode="External"/><Relationship Id="rId4" Type="http://schemas.openxmlformats.org/officeDocument/2006/relationships/hyperlink" Target="https://www.d-frontier-life.co.jp/products/select.html?product=193" TargetMode="External"/><Relationship Id="rId9" Type="http://schemas.openxmlformats.org/officeDocument/2006/relationships/hyperlink" Target="https://neth.sumitomolife.co.jp/neth/A872/A8JA72P101.xhtml" TargetMode="External"/><Relationship Id="rId14" Type="http://schemas.openxmlformats.org/officeDocument/2006/relationships/hyperlink" Target="https://www.jp-life.japanpost.jp/information/assets/pdf/2023/1226pr-01.pdf"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hyperlink" Target="https://www.smbcnikko.co.jp/terms/japan/si/J0747.html?utm_source=chatgpt.com" TargetMode="External"/><Relationship Id="rId18" Type="http://schemas.microsoft.com/office/2007/relationships/hdphoto" Target="../media/hdphoto1.wdp"/><Relationship Id="rId3" Type="http://schemas.openxmlformats.org/officeDocument/2006/relationships/hyperlink" Target="https://www.meijiyasuda.co.jp/profile/news/release/2024/pdf/20250305_02.pdf" TargetMode="External"/><Relationship Id="rId7" Type="http://schemas.openxmlformats.org/officeDocument/2006/relationships/hyperlink" Target="https://keisan.site/exec/system/1248928927" TargetMode="External"/><Relationship Id="rId12" Type="http://schemas.openxmlformats.org/officeDocument/2006/relationships/image" Target="../media/image24.png"/><Relationship Id="rId17" Type="http://schemas.openxmlformats.org/officeDocument/2006/relationships/image" Target="../media/image27.png"/><Relationship Id="rId2" Type="http://schemas.openxmlformats.org/officeDocument/2006/relationships/hyperlink" Target="https://neth.sumitomolife.co.jp/neth/A872/A8JA72P101.xhtml" TargetMode="External"/><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hyperlink" Target="https://keisan.site/exec/system/1248928927?utm_source=chatgpt.com" TargetMode="External"/><Relationship Id="rId11" Type="http://schemas.openxmlformats.org/officeDocument/2006/relationships/image" Target="../media/image23.png"/><Relationship Id="rId5" Type="http://schemas.openxmlformats.org/officeDocument/2006/relationships/hyperlink" Target="https://www.meijiyasuda.co.jp/norapl/find/simulation/dolyourou/input.aspx" TargetMode="External"/><Relationship Id="rId15" Type="http://schemas.openxmlformats.org/officeDocument/2006/relationships/image" Target="../media/image25.png"/><Relationship Id="rId10" Type="http://schemas.openxmlformats.org/officeDocument/2006/relationships/image" Target="../media/image22.png"/><Relationship Id="rId4" Type="http://schemas.openxmlformats.org/officeDocument/2006/relationships/hyperlink" Target="https://www.sumitomolife.co.jp/lineup/select/other/shop/fullheartjglobal3/" TargetMode="External"/><Relationship Id="rId9" Type="http://schemas.openxmlformats.org/officeDocument/2006/relationships/image" Target="../media/image21.png"/><Relationship Id="rId14" Type="http://schemas.openxmlformats.org/officeDocument/2006/relationships/hyperlink" Target="https://fudousan-toushi.jp/column/%E3%80%90%E5%88%A9%E5%9B%9E%E3%82%8A%E3%80%91%E8%A1%A8%E9%9D%A2%E5%88%A9%E5%9B%9E%E3%82%8A%E3%81%A8%E5%AE%9F%E8%B3%AA%E5%88%A9%E5%9B%9E%E3%82%8A%E3%81%AE%E9%81%95%E3%81%84%E3%82%92%E8%A7%A3%E8%AA%AC?utm_source=chatgpt.com"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 Target="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hyperlink" Target="https://www.fukoku-life.co.jp/about/information/rate/?_gl=1%2a1pc2idj%2a_gcl_au%2aNTc2NTkwNzcwLjE3MzcyODA1MDQ.%2a_ga%2aMTI1MDUyMTM0NS4xNzM3MjgwNTEz%2a_ga_KSGPQP4KKC%2aMTc0MzYzMDkzOS4yMC4xLjE3NDM2MzA5NTUuNDQuMC4w" TargetMode="External"/><Relationship Id="rId13" Type="http://schemas.openxmlformats.org/officeDocument/2006/relationships/image" Target="../media/image29.png"/><Relationship Id="rId3" Type="http://schemas.openxmlformats.org/officeDocument/2006/relationships/hyperlink" Target="https://www.jp-life.japanpost.jp/information/assets/pdf/2026/0227pr-05.pdf" TargetMode="External"/><Relationship Id="rId7" Type="http://schemas.openxmlformats.org/officeDocument/2006/relationships/hyperlink" Target="https://www.sumitomolife.co.jp/infolist/rate/" TargetMode="External"/><Relationship Id="rId12" Type="http://schemas.openxmlformats.org/officeDocument/2006/relationships/hyperlink" Target="https://www.aflac.co.jp/reserving_loan_rate.html" TargetMode="External"/><Relationship Id="rId2" Type="http://schemas.openxmlformats.org/officeDocument/2006/relationships/hyperlink" Target="https://www.sumitomolife.co.jp/about/newsrelease/pdf/2025/260130.pdf" TargetMode="External"/><Relationship Id="rId1" Type="http://schemas.openxmlformats.org/officeDocument/2006/relationships/slideLayout" Target="../slideLayouts/slideLayout7.xml"/><Relationship Id="rId6" Type="http://schemas.openxmlformats.org/officeDocument/2006/relationships/hyperlink" Target="https://www.meijiyasuda.co.jp/profile/news/topics/rate.html" TargetMode="External"/><Relationship Id="rId11" Type="http://schemas.openxmlformats.org/officeDocument/2006/relationships/hyperlink" Target="https://www.prudential.co.jp/news/2025/402" TargetMode="External"/><Relationship Id="rId5" Type="http://schemas.openxmlformats.org/officeDocument/2006/relationships/hyperlink" Target="https://www.dai-ichi-life.co.jp/company/news/pdf/2024_048.pdf" TargetMode="External"/><Relationship Id="rId10" Type="http://schemas.openxmlformats.org/officeDocument/2006/relationships/hyperlink" Target="https://www.sonylife.co.jp/info/popup/files/rate_01.pdf" TargetMode="External"/><Relationship Id="rId4" Type="http://schemas.openxmlformats.org/officeDocument/2006/relationships/hyperlink" Target="https://www.nissay.co.jp/news/2025/pdf/20251014.pdf" TargetMode="External"/><Relationship Id="rId9" Type="http://schemas.openxmlformats.org/officeDocument/2006/relationships/hyperlink" Target="https://www.asahi-life.co.jp/service/riritu/index.html" TargetMode="External"/><Relationship Id="rId14"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16.xml"/><Relationship Id="rId1" Type="http://schemas.openxmlformats.org/officeDocument/2006/relationships/slideLayout" Target="../slideLayouts/slideLayout7.xml"/><Relationship Id="rId4" Type="http://schemas.openxmlformats.org/officeDocument/2006/relationships/hyperlink" Target="https://www.nissay.co.jp/sites/default/files/assets/news/files/20260304.pdf" TargetMode="External"/></Relationships>
</file>

<file path=ppt/slides/_rels/slide32.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16.xml"/><Relationship Id="rId1" Type="http://schemas.openxmlformats.org/officeDocument/2006/relationships/slideLayout" Target="../slideLayouts/slideLayout7.xml"/><Relationship Id="rId4" Type="http://schemas.openxmlformats.org/officeDocument/2006/relationships/hyperlink" Target="https://www.nissay.co.jp/sites/default/files/assets/news/files/20260304.pdf" TargetMode="External"/></Relationships>
</file>

<file path=ppt/slides/_rels/slide33.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16.xml"/><Relationship Id="rId1" Type="http://schemas.openxmlformats.org/officeDocument/2006/relationships/slideLayout" Target="../slideLayouts/slideLayout7.xml"/><Relationship Id="rId5" Type="http://schemas.openxmlformats.org/officeDocument/2006/relationships/slide" Target="slide19.xml"/><Relationship Id="rId4" Type="http://schemas.openxmlformats.org/officeDocument/2006/relationships/hyperlink" Target="https://www.nissay.co.jp/sites/default/files/assets/news/files/20260304.pdf" TargetMode="External"/></Relationships>
</file>

<file path=ppt/slides/_rels/slide34.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hyperlink" Target="https://newsdig.tbs.co.jp/articles/-/2553970" TargetMode="External"/><Relationship Id="rId7" Type="http://schemas.openxmlformats.org/officeDocument/2006/relationships/chart" Target="../charts/chart2.xml"/><Relationship Id="rId2" Type="http://schemas.openxmlformats.org/officeDocument/2006/relationships/hyperlink" Target="https://www.jili.or.jp/files/research/chousa/pdf/r7/seikatuhoshouchousa_2025sokuhouban.pdf" TargetMode="External"/><Relationship Id="rId1" Type="http://schemas.openxmlformats.org/officeDocument/2006/relationships/slideLayout" Target="../slideLayouts/slideLayout7.xml"/><Relationship Id="rId6" Type="http://schemas.openxmlformats.org/officeDocument/2006/relationships/hyperlink" Target="https://www.mhlw.go.jp/toukei/saikin/hw/kanja/23/index.html" TargetMode="External"/><Relationship Id="rId5" Type="http://schemas.openxmlformats.org/officeDocument/2006/relationships/chart" Target="../charts/chart1.xml"/><Relationship Id="rId10" Type="http://schemas.openxmlformats.org/officeDocument/2006/relationships/image" Target="../media/image2.png"/><Relationship Id="rId4" Type="http://schemas.openxmlformats.org/officeDocument/2006/relationships/hyperlink" Target="https://www.nikkei.com/article/DGKKZO95388850R00C26A4EP0000/" TargetMode="External"/><Relationship Id="rId9" Type="http://schemas.openxmlformats.org/officeDocument/2006/relationships/hyperlink" Target="https://www.med.or.jp/nichiionline/article/012551.html"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www.nikkei.com/paper/article/?b=20251225&amp;ng=DGKKZO93435320U5A221C2EP000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ene100.jp/zumen/1-2-5"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slide" Target="slide16.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hyperlink" Target="https://www.nissay.co.jp/sites/default/files/assets/news/files/20260304.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t-pec.co.jp/contents/statistics/dddata2/" TargetMode="External"/><Relationship Id="rId2" Type="http://schemas.openxmlformats.org/officeDocument/2006/relationships/chart" Target="../charts/chart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明治安田生命　</a:t>
            </a:r>
            <a:r>
              <a:rPr lang="ja-JP" altLang="en-US" sz="3200" dirty="0">
                <a:solidFill>
                  <a:prstClr val="white"/>
                </a:solidFill>
              </a:rPr>
              <a:t>川越</a:t>
            </a:r>
            <a:r>
              <a:rPr kumimoji="1" lang="ja-JP" altLang="en-US" sz="32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支社</a:t>
            </a: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2026</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B71252B0-019A-0EBE-9434-FAAEAAB6C7C9}"/>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進発研修大会</a:t>
            </a:r>
            <a:endParaRPr kumimoji="1" lang="en-US" altLang="ja-JP" sz="3600" b="1" i="0" u="none" strike="noStrike" kern="1200" cap="none" spc="0" normalizeH="0" baseline="0" noProof="0" dirty="0">
              <a:ln>
                <a:noFill/>
              </a:ln>
              <a:solidFill>
                <a:srgbClr val="FF0000"/>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rPr>
              <a:t>販売力向上研修</a:t>
            </a:r>
            <a:endParaRPr kumimoji="1" lang="en-US" altLang="ja-JP" sz="36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a:t>
            </a:r>
            <a:r>
              <a:rPr kumimoji="1" lang="ja-JP" altLang="en-US" sz="3600" b="1" dirty="0">
                <a:solidFill>
                  <a:srgbClr val="00B050"/>
                </a:solidFill>
                <a:effectLst>
                  <a:glow rad="63500">
                    <a:prstClr val="white">
                      <a:lumMod val="85000"/>
                    </a:prstClr>
                  </a:glow>
                </a:effectLst>
                <a:latin typeface="メイリオ" panose="020B0604030504040204" pitchFamily="50" charset="-128"/>
                <a:ea typeface="メイリオ" panose="020B0604030504040204" pitchFamily="50" charset="-128"/>
              </a:rPr>
              <a:t>スライド</a:t>
            </a:r>
            <a:r>
              <a:rPr kumimoji="1" lang="ja-JP" altLang="en-US" sz="36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a:t>
            </a:r>
            <a:endParaRPr kumimoji="1" lang="ja-JP" altLang="en-US" sz="44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7" name="タイトル 1">
            <a:extLst>
              <a:ext uri="{FF2B5EF4-FFF2-40B4-BE49-F238E27FC236}">
                <a16:creationId xmlns:a16="http://schemas.microsoft.com/office/drawing/2014/main" id="{79BA3BF3-14F5-5F29-DA4A-1C4411085715}"/>
              </a:ext>
            </a:extLst>
          </p:cNvPr>
          <p:cNvSpPr txBox="1">
            <a:spLocks/>
          </p:cNvSpPr>
          <p:nvPr/>
        </p:nvSpPr>
        <p:spPr>
          <a:xfrm>
            <a:off x="2792975" y="5096639"/>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2026,4,3</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ｋ‘ｓ</a:t>
            </a:r>
            <a:r>
              <a:rPr kumimoji="1" lang="ja-JP" altLang="en-US" sz="16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らぼ株式会社</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Tree>
    <p:extLst>
      <p:ext uri="{BB962C8B-B14F-4D97-AF65-F5344CB8AC3E}">
        <p14:creationId xmlns:p14="http://schemas.microsoft.com/office/powerpoint/2010/main" val="170275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8CD23-DE3D-BF03-FDDF-DF96B79288C3}"/>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B6924701-4005-A0D9-0ABD-635D0CCC069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8" name="AutoShape 3">
            <a:extLst>
              <a:ext uri="{FF2B5EF4-FFF2-40B4-BE49-F238E27FC236}">
                <a16:creationId xmlns:a16="http://schemas.microsoft.com/office/drawing/2014/main" id="{21A5C27A-FE91-E2EA-73CD-5D38B4162AC1}"/>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（３）セカンドオピニオンサービス比較</a:t>
            </a:r>
          </a:p>
        </p:txBody>
      </p:sp>
      <p:sp>
        <p:nvSpPr>
          <p:cNvPr id="19" name="AutoShape 3">
            <a:extLst>
              <a:ext uri="{FF2B5EF4-FFF2-40B4-BE49-F238E27FC236}">
                <a16:creationId xmlns:a16="http://schemas.microsoft.com/office/drawing/2014/main" id="{1E6C7F57-1B76-9F6C-5E99-1BFC41875BD6}"/>
              </a:ext>
            </a:extLst>
          </p:cNvPr>
          <p:cNvSpPr>
            <a:spLocks noChangeArrowheads="1"/>
          </p:cNvSpPr>
          <p:nvPr/>
        </p:nvSpPr>
        <p:spPr bwMode="auto">
          <a:xfrm>
            <a:off x="299698" y="87679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③ ベストドクターズ社と</a:t>
            </a:r>
            <a:r>
              <a:rPr lang="en-US" altLang="ja-JP"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T‐PEC</a:t>
            </a: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社のセカンドオピニオンサービスの違い</a:t>
            </a:r>
          </a:p>
        </p:txBody>
      </p:sp>
      <p:sp>
        <p:nvSpPr>
          <p:cNvPr id="3" name="スライド番号プレースホルダー 5">
            <a:extLst>
              <a:ext uri="{FF2B5EF4-FFF2-40B4-BE49-F238E27FC236}">
                <a16:creationId xmlns:a16="http://schemas.microsoft.com/office/drawing/2014/main" id="{C132E372-D110-2800-96CD-AEA2FA0A610F}"/>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10</a:t>
            </a:fld>
            <a:endParaRPr kumimoji="1" lang="ja-JP" altLang="en-US" sz="1200" b="1">
              <a:solidFill>
                <a:schemeClr val="tx1"/>
              </a:solidFill>
            </a:endParaRPr>
          </a:p>
        </p:txBody>
      </p:sp>
      <p:graphicFrame>
        <p:nvGraphicFramePr>
          <p:cNvPr id="4" name="表 3">
            <a:extLst>
              <a:ext uri="{FF2B5EF4-FFF2-40B4-BE49-F238E27FC236}">
                <a16:creationId xmlns:a16="http://schemas.microsoft.com/office/drawing/2014/main" id="{AA7424FA-8B11-118D-4E43-05A6431C043D}"/>
              </a:ext>
            </a:extLst>
          </p:cNvPr>
          <p:cNvGraphicFramePr>
            <a:graphicFrameLocks noGrp="1"/>
          </p:cNvGraphicFramePr>
          <p:nvPr>
            <p:extLst>
              <p:ext uri="{D42A27DB-BD31-4B8C-83A1-F6EECF244321}">
                <p14:modId xmlns:p14="http://schemas.microsoft.com/office/powerpoint/2010/main" val="3281542230"/>
              </p:ext>
            </p:extLst>
          </p:nvPr>
        </p:nvGraphicFramePr>
        <p:xfrm>
          <a:off x="526013" y="1122452"/>
          <a:ext cx="9324000" cy="5267520"/>
        </p:xfrm>
        <a:graphic>
          <a:graphicData uri="http://schemas.openxmlformats.org/drawingml/2006/table">
            <a:tbl>
              <a:tblPr/>
              <a:tblGrid>
                <a:gridCol w="1692000">
                  <a:extLst>
                    <a:ext uri="{9D8B030D-6E8A-4147-A177-3AD203B41FA5}">
                      <a16:colId xmlns:a16="http://schemas.microsoft.com/office/drawing/2014/main" val="3748456865"/>
                    </a:ext>
                  </a:extLst>
                </a:gridCol>
                <a:gridCol w="3805715">
                  <a:extLst>
                    <a:ext uri="{9D8B030D-6E8A-4147-A177-3AD203B41FA5}">
                      <a16:colId xmlns:a16="http://schemas.microsoft.com/office/drawing/2014/main" val="370621858"/>
                    </a:ext>
                  </a:extLst>
                </a:gridCol>
                <a:gridCol w="3826285">
                  <a:extLst>
                    <a:ext uri="{9D8B030D-6E8A-4147-A177-3AD203B41FA5}">
                      <a16:colId xmlns:a16="http://schemas.microsoft.com/office/drawing/2014/main" val="893314501"/>
                    </a:ext>
                  </a:extLst>
                </a:gridCol>
              </a:tblGrid>
              <a:tr h="396000">
                <a:tc>
                  <a:txBody>
                    <a:bodyPr/>
                    <a:lstStyle/>
                    <a:p>
                      <a:pPr algn="ctr">
                        <a:buNone/>
                      </a:pPr>
                      <a:r>
                        <a:rPr lang="ja-JP" altLang="en-US" sz="1200" dirty="0">
                          <a:latin typeface="メイリオ" panose="020B0604030504040204" pitchFamily="50" charset="-128"/>
                          <a:ea typeface="メイリオ" panose="020B0604030504040204" pitchFamily="50" charset="-128"/>
                        </a:rPr>
                        <a:t>比較項目</a:t>
                      </a:r>
                    </a:p>
                  </a:txBody>
                  <a:tcPr marL="0" marR="0" marT="36000" marB="0" anchor="ctr">
                    <a:lnL>
                      <a:noFill/>
                    </a:lnL>
                    <a:lnR>
                      <a:noFill/>
                    </a:lnR>
                    <a:lnT>
                      <a:noFill/>
                    </a:lnT>
                    <a:lnB w="28575" cap="flat" cmpd="sng" algn="ctr">
                      <a:solidFill>
                        <a:srgbClr val="002060"/>
                      </a:solidFill>
                      <a:prstDash val="solid"/>
                      <a:round/>
                      <a:headEnd type="none" w="med" len="med"/>
                      <a:tailEnd type="none" w="med" len="med"/>
                    </a:lnB>
                    <a:solidFill>
                      <a:srgbClr val="FFFFFF"/>
                    </a:solidFill>
                  </a:tcPr>
                </a:tc>
                <a:tc>
                  <a:txBody>
                    <a:bodyPr/>
                    <a:lstStyle/>
                    <a:p>
                      <a:pPr algn="ctr">
                        <a:buNone/>
                      </a:pPr>
                      <a:r>
                        <a:rPr lang="ja-JP" altLang="en-US" sz="1200" b="1" dirty="0">
                          <a:latin typeface="メイリオ" panose="020B0604030504040204" pitchFamily="50" charset="-128"/>
                          <a:ea typeface="メイリオ" panose="020B0604030504040204" pitchFamily="50" charset="-128"/>
                        </a:rPr>
                        <a:t>ベストドクターズ／日本生命</a:t>
                      </a: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a:noFill/>
                    </a:lnT>
                    <a:lnB w="28575" cap="flat" cmpd="sng" algn="ctr">
                      <a:solidFill>
                        <a:srgbClr val="002060"/>
                      </a:solidFill>
                      <a:prstDash val="solid"/>
                      <a:round/>
                      <a:headEnd type="none" w="med" len="med"/>
                      <a:tailEnd type="none" w="med" len="med"/>
                    </a:lnB>
                    <a:solidFill>
                      <a:srgbClr val="FFFFFF"/>
                    </a:solidFill>
                  </a:tcPr>
                </a:tc>
                <a:tc>
                  <a:txBody>
                    <a:bodyPr/>
                    <a:lstStyle/>
                    <a:p>
                      <a:pPr algn="ctr">
                        <a:buNone/>
                      </a:pPr>
                      <a:r>
                        <a:rPr lang="en-US" altLang="ja-JP" sz="1200" b="1" dirty="0">
                          <a:latin typeface="メイリオ" panose="020B0604030504040204" pitchFamily="50" charset="-128"/>
                          <a:ea typeface="メイリオ" panose="020B0604030504040204" pitchFamily="50" charset="-128"/>
                        </a:rPr>
                        <a:t>T-PEC</a:t>
                      </a:r>
                      <a:r>
                        <a:rPr lang="ja-JP" altLang="en-US" sz="1200" b="1" dirty="0">
                          <a:latin typeface="メイリオ" panose="020B0604030504040204" pitchFamily="50" charset="-128"/>
                          <a:ea typeface="メイリオ" panose="020B0604030504040204" pitchFamily="50" charset="-128"/>
                        </a:rPr>
                        <a:t> </a:t>
                      </a:r>
                      <a:r>
                        <a:rPr lang="en-US" altLang="ja-JP" sz="1200" b="1" dirty="0">
                          <a:latin typeface="メイリオ" panose="020B0604030504040204" pitchFamily="50" charset="-128"/>
                          <a:ea typeface="メイリオ" panose="020B0604030504040204" pitchFamily="50" charset="-128"/>
                        </a:rPr>
                        <a:t>(</a:t>
                      </a:r>
                      <a:r>
                        <a:rPr lang="ja-JP" altLang="en-US" sz="1200" b="1" dirty="0">
                          <a:latin typeface="メイリオ" panose="020B0604030504040204" pitchFamily="50" charset="-128"/>
                          <a:ea typeface="メイリオ" panose="020B0604030504040204" pitchFamily="50" charset="-128"/>
                        </a:rPr>
                        <a:t>ドクターオブドクターズ</a:t>
                      </a:r>
                      <a:r>
                        <a:rPr lang="en-US" altLang="ja-JP" sz="1200" b="1" dirty="0">
                          <a:latin typeface="メイリオ" panose="020B0604030504040204" pitchFamily="50" charset="-128"/>
                          <a:ea typeface="メイリオ" panose="020B0604030504040204" pitchFamily="50" charset="-128"/>
                        </a:rPr>
                        <a:t>)</a:t>
                      </a:r>
                      <a:r>
                        <a:rPr lang="ja-JP" altLang="en-US" sz="1200" b="1" dirty="0">
                          <a:latin typeface="メイリオ" panose="020B0604030504040204" pitchFamily="50" charset="-128"/>
                          <a:ea typeface="+mn-ea"/>
                        </a:rPr>
                        <a:t>／明治安田</a:t>
                      </a: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a:noFill/>
                    </a:lnT>
                    <a:lnB w="28575"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2187363289"/>
                  </a:ext>
                </a:extLst>
              </a:tr>
              <a:tr h="504000">
                <a:tc>
                  <a:txBody>
                    <a:bodyPr/>
                    <a:lstStyle/>
                    <a:p>
                      <a:pPr algn="ctr">
                        <a:buNone/>
                      </a:pPr>
                      <a:r>
                        <a:rPr lang="ja-JP" altLang="en-US" sz="1200" b="1" dirty="0">
                          <a:effectLst/>
                          <a:latin typeface="メイリオ" panose="020B0604030504040204" pitchFamily="50" charset="-128"/>
                          <a:ea typeface="メイリオ" panose="020B0604030504040204" pitchFamily="50" charset="-128"/>
                        </a:rPr>
                        <a:t>主なサービス内容</a:t>
                      </a: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dirty="0">
                          <a:effectLst/>
                          <a:latin typeface="メイリオ" panose="020B0604030504040204" pitchFamily="50" charset="-128"/>
                          <a:ea typeface="メイリオ" panose="020B0604030504040204" pitchFamily="50" charset="-128"/>
                        </a:rPr>
                        <a:t>医師の情報提供</a:t>
                      </a:r>
                      <a:endParaRPr lang="en-US" altLang="ja-JP" sz="1200" dirty="0">
                        <a:effectLst/>
                        <a:latin typeface="メイリオ" panose="020B0604030504040204" pitchFamily="50" charset="-128"/>
                        <a:ea typeface="メイリオ" panose="020B0604030504040204" pitchFamily="50" charset="-128"/>
                      </a:endParaRPr>
                    </a:p>
                    <a:p>
                      <a:pPr>
                        <a:buNone/>
                      </a:pPr>
                      <a:r>
                        <a:rPr lang="ja-JP" altLang="en-US" sz="1200" dirty="0">
                          <a:effectLst/>
                          <a:latin typeface="メイリオ" panose="020B0604030504040204" pitchFamily="50" charset="-128"/>
                          <a:ea typeface="メイリオ" panose="020B0604030504040204" pitchFamily="50" charset="-128"/>
                        </a:rPr>
                        <a:t>セカンドオピニオン取得支援</a:t>
                      </a: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en-US" altLang="ja-JP" sz="1200" b="1" dirty="0">
                          <a:solidFill>
                            <a:srgbClr val="EA5550"/>
                          </a:solidFill>
                          <a:effectLst/>
                          <a:latin typeface="メイリオ" panose="020B0604030504040204" pitchFamily="50" charset="-128"/>
                          <a:ea typeface="メイリオ" panose="020B0604030504040204" pitchFamily="50" charset="-128"/>
                        </a:rPr>
                        <a:t>24</a:t>
                      </a:r>
                      <a:r>
                        <a:rPr lang="ja-JP" altLang="en-US" sz="1200" b="1" dirty="0">
                          <a:solidFill>
                            <a:srgbClr val="EA5550"/>
                          </a:solidFill>
                          <a:effectLst/>
                          <a:latin typeface="メイリオ" panose="020B0604030504040204" pitchFamily="50" charset="-128"/>
                          <a:ea typeface="メイリオ" panose="020B0604030504040204" pitchFamily="50" charset="-128"/>
                        </a:rPr>
                        <a:t>時間年中無休</a:t>
                      </a:r>
                      <a:r>
                        <a:rPr lang="ja-JP" altLang="en-US" sz="1200" dirty="0">
                          <a:effectLst/>
                          <a:latin typeface="メイリオ" panose="020B0604030504040204" pitchFamily="50" charset="-128"/>
                          <a:ea typeface="メイリオ" panose="020B0604030504040204" pitchFamily="50" charset="-128"/>
                        </a:rPr>
                        <a:t>の電話健康相談、セカンドオピニオン取得支援、</a:t>
                      </a:r>
                      <a:r>
                        <a:rPr lang="ja-JP" altLang="en-US" sz="1200" b="1" dirty="0">
                          <a:solidFill>
                            <a:srgbClr val="EA5550"/>
                          </a:solidFill>
                          <a:latin typeface="メイリオ" panose="020B0604030504040204" pitchFamily="50" charset="-128"/>
                          <a:ea typeface="メイリオ" panose="020B0604030504040204" pitchFamily="50" charset="-128"/>
                        </a:rPr>
                        <a:t>専門医療機関への受診手配・予約代行</a:t>
                      </a:r>
                      <a:endParaRPr lang="ja-JP" altLang="en-US" sz="1200" b="1" dirty="0">
                        <a:solidFill>
                          <a:srgbClr val="EA5550"/>
                        </a:solidFill>
                        <a:effectLst/>
                        <a:latin typeface="メイリオ" panose="020B0604030504040204" pitchFamily="50" charset="-128"/>
                        <a:ea typeface="メイリオ" panose="020B0604030504040204" pitchFamily="50" charset="-128"/>
                      </a:endParaRP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89536317"/>
                  </a:ext>
                </a:extLst>
              </a:tr>
              <a:tr h="432000">
                <a:tc>
                  <a:txBody>
                    <a:bodyPr/>
                    <a:lstStyle/>
                    <a:p>
                      <a:pPr algn="ctr">
                        <a:buNone/>
                      </a:pPr>
                      <a:r>
                        <a:rPr lang="ja-JP" altLang="en-US" sz="1200" b="1" dirty="0">
                          <a:effectLst/>
                          <a:latin typeface="メイリオ" panose="020B0604030504040204" pitchFamily="50" charset="-128"/>
                          <a:ea typeface="メイリオ" panose="020B0604030504040204" pitchFamily="50" charset="-128"/>
                        </a:rPr>
                        <a:t>対象疾患</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b="1" dirty="0">
                          <a:effectLst/>
                          <a:latin typeface="メイリオ" panose="020B0604030504040204" pitchFamily="50" charset="-128"/>
                          <a:ea typeface="メイリオ" panose="020B0604030504040204" pitchFamily="50" charset="-128"/>
                        </a:rPr>
                        <a:t>重篤な疾病などに制限</a:t>
                      </a:r>
                      <a:endParaRPr lang="en-US" altLang="ja-JP" sz="1200" b="1" dirty="0">
                        <a:effectLst/>
                        <a:latin typeface="メイリオ" panose="020B0604030504040204" pitchFamily="50" charset="-128"/>
                        <a:ea typeface="メイリオ" panose="020B0604030504040204" pitchFamily="50" charset="-128"/>
                      </a:endParaRPr>
                    </a:p>
                    <a:p>
                      <a:pPr>
                        <a:buNone/>
                      </a:pPr>
                      <a:r>
                        <a:rPr lang="ja-JP" altLang="en-US" sz="1200" dirty="0">
                          <a:effectLst/>
                          <a:latin typeface="メイリオ" panose="020B0604030504040204" pitchFamily="50" charset="-128"/>
                          <a:ea typeface="メイリオ" panose="020B0604030504040204" pitchFamily="50" charset="-128"/>
                        </a:rPr>
                        <a:t>（がん、心疾患、脳血管疾患、肝臓病等）に特化</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dirty="0">
                          <a:effectLst/>
                          <a:latin typeface="メイリオ" panose="020B0604030504040204" pitchFamily="50" charset="-128"/>
                          <a:ea typeface="メイリオ" panose="020B0604030504040204" pitchFamily="50" charset="-128"/>
                        </a:rPr>
                        <a:t>日常の健康不安から重篤な病気まで、</a:t>
                      </a:r>
                      <a:r>
                        <a:rPr lang="ja-JP" altLang="en-US" sz="1200" b="1" dirty="0">
                          <a:solidFill>
                            <a:srgbClr val="EA5550"/>
                          </a:solidFill>
                          <a:effectLst/>
                          <a:latin typeface="メイリオ" panose="020B0604030504040204" pitchFamily="50" charset="-128"/>
                          <a:ea typeface="メイリオ" panose="020B0604030504040204" pitchFamily="50" charset="-128"/>
                        </a:rPr>
                        <a:t>生涯にわたる幅広い相談</a:t>
                      </a:r>
                      <a:r>
                        <a:rPr lang="ja-JP" altLang="en-US" sz="1200" dirty="0">
                          <a:effectLst/>
                          <a:latin typeface="メイリオ" panose="020B0604030504040204" pitchFamily="50" charset="-128"/>
                          <a:ea typeface="メイリオ" panose="020B0604030504040204" pitchFamily="50" charset="-128"/>
                        </a:rPr>
                        <a:t>に対応</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847591542"/>
                  </a:ext>
                </a:extLst>
              </a:tr>
              <a:tr h="432000">
                <a:tc>
                  <a:txBody>
                    <a:bodyPr/>
                    <a:lstStyle/>
                    <a:p>
                      <a:pPr algn="ctr">
                        <a:buNone/>
                      </a:pPr>
                      <a:r>
                        <a:rPr lang="ja-JP" altLang="en-US" sz="1200" b="1" dirty="0">
                          <a:effectLst/>
                          <a:latin typeface="メイリオ" panose="020B0604030504040204" pitchFamily="50" charset="-128"/>
                          <a:ea typeface="メイリオ" panose="020B0604030504040204" pitchFamily="50" charset="-128"/>
                        </a:rPr>
                        <a:t>利用のしやすさ</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dirty="0">
                          <a:effectLst/>
                          <a:latin typeface="メイリオ" panose="020B0604030504040204" pitchFamily="50" charset="-128"/>
                          <a:ea typeface="メイリオ" panose="020B0604030504040204" pitchFamily="50" charset="-128"/>
                        </a:rPr>
                        <a:t>「確定診断」が原則必要</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b="1" dirty="0">
                          <a:solidFill>
                            <a:srgbClr val="EA5550"/>
                          </a:solidFill>
                          <a:effectLst/>
                          <a:latin typeface="メイリオ" panose="020B0604030504040204" pitchFamily="50" charset="-128"/>
                          <a:ea typeface="メイリオ" panose="020B0604030504040204" pitchFamily="50" charset="-128"/>
                        </a:rPr>
                        <a:t>「疑い」や「悩み」の段階</a:t>
                      </a:r>
                      <a:r>
                        <a:rPr lang="ja-JP" altLang="en-US" sz="1200" dirty="0">
                          <a:effectLst/>
                          <a:latin typeface="メイリオ" panose="020B0604030504040204" pitchFamily="50" charset="-128"/>
                          <a:ea typeface="メイリオ" panose="020B0604030504040204" pitchFamily="50" charset="-128"/>
                        </a:rPr>
                        <a:t>から、</a:t>
                      </a:r>
                      <a:r>
                        <a:rPr lang="en-US" altLang="ja-JP" sz="1200" b="1" dirty="0">
                          <a:solidFill>
                            <a:srgbClr val="EA5550"/>
                          </a:solidFill>
                          <a:effectLst/>
                          <a:latin typeface="メイリオ" panose="020B0604030504040204" pitchFamily="50" charset="-128"/>
                          <a:ea typeface="メイリオ" panose="020B0604030504040204" pitchFamily="50" charset="-128"/>
                        </a:rPr>
                        <a:t>24</a:t>
                      </a:r>
                      <a:r>
                        <a:rPr lang="ja-JP" altLang="en-US" sz="1200" b="1" dirty="0">
                          <a:solidFill>
                            <a:srgbClr val="EA5550"/>
                          </a:solidFill>
                          <a:effectLst/>
                          <a:latin typeface="メイリオ" panose="020B0604030504040204" pitchFamily="50" charset="-128"/>
                          <a:ea typeface="メイリオ" panose="020B0604030504040204" pitchFamily="50" charset="-128"/>
                        </a:rPr>
                        <a:t>時間体制</a:t>
                      </a:r>
                      <a:r>
                        <a:rPr lang="ja-JP" altLang="en-US" sz="1200" dirty="0">
                          <a:effectLst/>
                          <a:latin typeface="メイリオ" panose="020B0604030504040204" pitchFamily="50" charset="-128"/>
                          <a:ea typeface="メイリオ" panose="020B0604030504040204" pitchFamily="50" charset="-128"/>
                        </a:rPr>
                        <a:t>で専門スタッフが対応</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551272587"/>
                  </a:ext>
                </a:extLst>
              </a:tr>
              <a:tr h="432000">
                <a:tc>
                  <a:txBody>
                    <a:bodyPr/>
                    <a:lstStyle/>
                    <a:p>
                      <a:pPr algn="ctr">
                        <a:buNone/>
                      </a:pPr>
                      <a:r>
                        <a:rPr lang="ja-JP" altLang="en-US" sz="1200" b="1" dirty="0">
                          <a:effectLst/>
                          <a:latin typeface="メイリオ" panose="020B0604030504040204" pitchFamily="50" charset="-128"/>
                          <a:ea typeface="メイリオ" panose="020B0604030504040204" pitchFamily="50" charset="-128"/>
                        </a:rPr>
                        <a:t>セカンドオピニオン</a:t>
                      </a:r>
                      <a:endParaRPr lang="en-US" altLang="ja-JP" sz="1200" b="1" dirty="0">
                        <a:effectLst/>
                        <a:latin typeface="メイリオ" panose="020B0604030504040204" pitchFamily="50" charset="-128"/>
                        <a:ea typeface="メイリオ" panose="020B0604030504040204" pitchFamily="50" charset="-128"/>
                      </a:endParaRPr>
                    </a:p>
                    <a:p>
                      <a:pPr algn="ctr">
                        <a:buNone/>
                      </a:pPr>
                      <a:r>
                        <a:rPr lang="ja-JP" altLang="en-US" sz="1200" b="1" dirty="0">
                          <a:effectLst/>
                          <a:latin typeface="メイリオ" panose="020B0604030504040204" pitchFamily="50" charset="-128"/>
                          <a:ea typeface="メイリオ" panose="020B0604030504040204" pitchFamily="50" charset="-128"/>
                        </a:rPr>
                        <a:t>実績</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dirty="0">
                          <a:effectLst/>
                          <a:latin typeface="メイリオ" panose="020B0604030504040204" pitchFamily="50" charset="-128"/>
                          <a:ea typeface="メイリオ" panose="020B0604030504040204" pitchFamily="50" charset="-128"/>
                        </a:rPr>
                        <a:t>非公開</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zh-TW" altLang="en-US" sz="1200" b="1" dirty="0">
                          <a:solidFill>
                            <a:srgbClr val="EA5550"/>
                          </a:solidFill>
                          <a:effectLst/>
                          <a:latin typeface="メイリオ" panose="020B0604030504040204" pitchFamily="50" charset="-128"/>
                          <a:ea typeface="メイリオ" panose="020B0604030504040204" pitchFamily="50" charset="-128"/>
                        </a:rPr>
                        <a:t>年間 </a:t>
                      </a:r>
                      <a:r>
                        <a:rPr lang="en-US" altLang="ja-JP" sz="1200" b="1" dirty="0">
                          <a:solidFill>
                            <a:srgbClr val="EA5550"/>
                          </a:solidFill>
                          <a:effectLst/>
                          <a:latin typeface="メイリオ" panose="020B0604030504040204" pitchFamily="50" charset="-128"/>
                          <a:ea typeface="メイリオ" panose="020B0604030504040204" pitchFamily="50" charset="-128"/>
                        </a:rPr>
                        <a:t>3</a:t>
                      </a:r>
                      <a:r>
                        <a:rPr lang="en-US" altLang="zh-TW" sz="1200" b="1" dirty="0">
                          <a:solidFill>
                            <a:srgbClr val="EA5550"/>
                          </a:solidFill>
                          <a:effectLst/>
                          <a:latin typeface="メイリオ" panose="020B0604030504040204" pitchFamily="50" charset="-128"/>
                          <a:ea typeface="メイリオ" panose="020B0604030504040204" pitchFamily="50" charset="-128"/>
                        </a:rPr>
                        <a:t>0,000</a:t>
                      </a:r>
                      <a:r>
                        <a:rPr lang="zh-TW" altLang="en-US" sz="1200" b="1" dirty="0">
                          <a:solidFill>
                            <a:srgbClr val="EA5550"/>
                          </a:solidFill>
                          <a:effectLst/>
                          <a:latin typeface="メイリオ" panose="020B0604030504040204" pitchFamily="50" charset="-128"/>
                          <a:ea typeface="メイリオ" panose="020B0604030504040204" pitchFamily="50" charset="-128"/>
                        </a:rPr>
                        <a:t>件以上 </a:t>
                      </a:r>
                      <a:r>
                        <a:rPr lang="en-US" altLang="zh-TW" sz="1200" dirty="0">
                          <a:effectLst/>
                          <a:latin typeface="メイリオ" panose="020B0604030504040204" pitchFamily="50" charset="-128"/>
                          <a:ea typeface="メイリオ" panose="020B0604030504040204" pitchFamily="50" charset="-128"/>
                        </a:rPr>
                        <a:t>(</a:t>
                      </a:r>
                      <a:r>
                        <a:rPr lang="ja-JP" altLang="en-US" sz="1200" dirty="0">
                          <a:effectLst/>
                          <a:latin typeface="メイリオ" panose="020B0604030504040204" pitchFamily="50" charset="-128"/>
                          <a:ea typeface="メイリオ" panose="020B0604030504040204" pitchFamily="50" charset="-128"/>
                        </a:rPr>
                        <a:t>ｾｶﾝﾄﾞｵﾋﾟﾆｵﾝ</a:t>
                      </a:r>
                      <a:r>
                        <a:rPr lang="zh-TW" altLang="en-US" sz="1200" dirty="0">
                          <a:effectLst/>
                          <a:latin typeface="メイリオ" panose="020B0604030504040204" pitchFamily="50" charset="-128"/>
                          <a:ea typeface="メイリオ" panose="020B0604030504040204" pitchFamily="50" charset="-128"/>
                        </a:rPr>
                        <a:t>提供</a:t>
                      </a:r>
                      <a:r>
                        <a:rPr lang="en-US" altLang="zh-TW" sz="1200" dirty="0">
                          <a:effectLst/>
                          <a:latin typeface="メイリオ" panose="020B0604030504040204" pitchFamily="50" charset="-128"/>
                          <a:ea typeface="メイリオ" panose="020B0604030504040204" pitchFamily="50" charset="-128"/>
                        </a:rPr>
                        <a:t>/</a:t>
                      </a:r>
                      <a:r>
                        <a:rPr lang="zh-TW" altLang="en-US" sz="1200" dirty="0">
                          <a:effectLst/>
                          <a:latin typeface="メイリオ" panose="020B0604030504040204" pitchFamily="50" charset="-128"/>
                          <a:ea typeface="メイリオ" panose="020B0604030504040204" pitchFamily="50" charset="-128"/>
                        </a:rPr>
                        <a:t>受診手配</a:t>
                      </a:r>
                      <a:r>
                        <a:rPr lang="en-US" altLang="zh-TW" sz="1200" dirty="0">
                          <a:effectLst/>
                          <a:latin typeface="メイリオ" panose="020B0604030504040204" pitchFamily="50" charset="-128"/>
                          <a:ea typeface="メイリオ" panose="020B0604030504040204" pitchFamily="50" charset="-128"/>
                        </a:rPr>
                        <a:t>)</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790956935"/>
                  </a:ext>
                </a:extLst>
              </a:tr>
              <a:tr h="432000">
                <a:tc>
                  <a:txBody>
                    <a:bodyPr/>
                    <a:lstStyle/>
                    <a:p>
                      <a:pPr algn="ctr">
                        <a:buNone/>
                      </a:pPr>
                      <a:r>
                        <a:rPr lang="zh-TW" altLang="en-US" sz="1200" b="1" dirty="0">
                          <a:latin typeface="メイリオ" panose="020B0604030504040204" pitchFamily="50" charset="-128"/>
                          <a:ea typeface="メイリオ" panose="020B0604030504040204" pitchFamily="50" charset="-128"/>
                        </a:rPr>
                        <a:t>健康相談実績</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dirty="0">
                          <a:latin typeface="メイリオ" panose="020B0604030504040204" pitchFamily="50" charset="-128"/>
                          <a:ea typeface="メイリオ" panose="020B0604030504040204" pitchFamily="50" charset="-128"/>
                        </a:rPr>
                        <a:t>健康相談窓口は原則なし</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zh-TW" altLang="en-US" sz="1200" b="1" dirty="0">
                          <a:solidFill>
                            <a:srgbClr val="EA5550"/>
                          </a:solidFill>
                          <a:latin typeface="メイリオ" panose="020B0604030504040204" pitchFamily="50" charset="-128"/>
                          <a:ea typeface="メイリオ" panose="020B0604030504040204" pitchFamily="50" charset="-128"/>
                        </a:rPr>
                        <a:t>年間 </a:t>
                      </a:r>
                      <a:r>
                        <a:rPr lang="en-US" altLang="zh-TW" sz="1200" b="1" dirty="0">
                          <a:solidFill>
                            <a:srgbClr val="EA5550"/>
                          </a:solidFill>
                          <a:latin typeface="メイリオ" panose="020B0604030504040204" pitchFamily="50" charset="-128"/>
                          <a:ea typeface="メイリオ" panose="020B0604030504040204" pitchFamily="50" charset="-128"/>
                        </a:rPr>
                        <a:t>100</a:t>
                      </a:r>
                      <a:r>
                        <a:rPr lang="zh-TW" altLang="en-US" sz="1200" b="1" dirty="0">
                          <a:solidFill>
                            <a:srgbClr val="EA5550"/>
                          </a:solidFill>
                          <a:latin typeface="メイリオ" panose="020B0604030504040204" pitchFamily="50" charset="-128"/>
                          <a:ea typeface="メイリオ" panose="020B0604030504040204" pitchFamily="50" charset="-128"/>
                        </a:rPr>
                        <a:t>万件以上</a:t>
                      </a:r>
                      <a:r>
                        <a:rPr lang="zh-TW" altLang="en-US" sz="1200" dirty="0">
                          <a:solidFill>
                            <a:srgbClr val="EA5550"/>
                          </a:solidFill>
                          <a:latin typeface="メイリオ" panose="020B0604030504040204" pitchFamily="50" charset="-128"/>
                          <a:ea typeface="メイリオ" panose="020B0604030504040204" pitchFamily="50" charset="-128"/>
                        </a:rPr>
                        <a:t> </a:t>
                      </a:r>
                      <a:r>
                        <a:rPr lang="en-US" altLang="zh-TW" sz="1200" dirty="0">
                          <a:latin typeface="メイリオ" panose="020B0604030504040204" pitchFamily="50" charset="-128"/>
                          <a:ea typeface="メイリオ" panose="020B0604030504040204" pitchFamily="50" charset="-128"/>
                        </a:rPr>
                        <a:t>(</a:t>
                      </a:r>
                      <a:r>
                        <a:rPr lang="zh-TW" altLang="en-US" sz="1200" dirty="0">
                          <a:latin typeface="メイリオ" panose="020B0604030504040204" pitchFamily="50" charset="-128"/>
                          <a:ea typeface="メイリオ" panose="020B0604030504040204" pitchFamily="50" charset="-128"/>
                        </a:rPr>
                        <a:t>電話相談合算</a:t>
                      </a:r>
                      <a:r>
                        <a:rPr lang="en-US" altLang="zh-TW" sz="1200" dirty="0">
                          <a:latin typeface="メイリオ" panose="020B0604030504040204" pitchFamily="50" charset="-128"/>
                          <a:ea typeface="メイリオ" panose="020B0604030504040204" pitchFamily="50" charset="-128"/>
                        </a:rPr>
                        <a:t>)</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755854051"/>
                  </a:ext>
                </a:extLst>
              </a:tr>
              <a:tr h="432000">
                <a:tc>
                  <a:txBody>
                    <a:bodyPr/>
                    <a:lstStyle/>
                    <a:p>
                      <a:pPr algn="ctr">
                        <a:buNone/>
                      </a:pPr>
                      <a:r>
                        <a:rPr lang="ja-JP" altLang="en-US" sz="1200" b="1" dirty="0">
                          <a:latin typeface="メイリオ" panose="020B0604030504040204" pitchFamily="50" charset="-128"/>
                          <a:ea typeface="メイリオ" panose="020B0604030504040204" pitchFamily="50" charset="-128"/>
                        </a:rPr>
                        <a:t>ネットワーク</a:t>
                      </a:r>
                      <a:endParaRPr lang="en-US" altLang="ja-JP" sz="1200" b="1" dirty="0">
                        <a:latin typeface="メイリオ" panose="020B0604030504040204" pitchFamily="50" charset="-128"/>
                        <a:ea typeface="メイリオ" panose="020B0604030504040204" pitchFamily="50" charset="-128"/>
                      </a:endParaRPr>
                    </a:p>
                    <a:p>
                      <a:pPr algn="ctr">
                        <a:buNone/>
                      </a:pPr>
                      <a:r>
                        <a:rPr lang="ja-JP" altLang="en-US" sz="1200" b="1" dirty="0">
                          <a:latin typeface="メイリオ" panose="020B0604030504040204" pitchFamily="50" charset="-128"/>
                          <a:ea typeface="メイリオ" panose="020B0604030504040204" pitchFamily="50" charset="-128"/>
                        </a:rPr>
                        <a:t>医療機関数</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zh-TW" altLang="en-US" sz="1200" dirty="0">
                          <a:latin typeface="メイリオ" panose="020B0604030504040204" pitchFamily="50" charset="-128"/>
                          <a:ea typeface="メイリオ" panose="020B0604030504040204" pitchFamily="50" charset="-128"/>
                        </a:rPr>
                        <a:t>非公開（推計</a:t>
                      </a:r>
                      <a:r>
                        <a:rPr lang="en-US" altLang="zh-TW" sz="1200" dirty="0">
                          <a:latin typeface="メイリオ" panose="020B0604030504040204" pitchFamily="50" charset="-128"/>
                          <a:ea typeface="メイリオ" panose="020B0604030504040204" pitchFamily="50" charset="-128"/>
                        </a:rPr>
                        <a:t>1,000〜1,500</a:t>
                      </a:r>
                      <a:r>
                        <a:rPr lang="ja-JP" altLang="en-US" sz="1200" dirty="0">
                          <a:latin typeface="メイリオ" panose="020B0604030504040204" pitchFamily="50" charset="-128"/>
                          <a:ea typeface="メイリオ" panose="020B0604030504040204" pitchFamily="50" charset="-128"/>
                        </a:rPr>
                        <a:t>施設</a:t>
                      </a:r>
                      <a:r>
                        <a:rPr lang="zh-TW" altLang="en-US" sz="1200" dirty="0">
                          <a:latin typeface="メイリオ" panose="020B0604030504040204" pitchFamily="50" charset="-128"/>
                          <a:ea typeface="メイリオ" panose="020B0604030504040204" pitchFamily="50" charset="-128"/>
                        </a:rPr>
                        <a:t>）</a:t>
                      </a: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b="1" dirty="0">
                          <a:solidFill>
                            <a:srgbClr val="EA5550"/>
                          </a:solidFill>
                          <a:latin typeface="メイリオ" panose="020B0604030504040204" pitchFamily="50" charset="-128"/>
                          <a:ea typeface="メイリオ" panose="020B0604030504040204" pitchFamily="50" charset="-128"/>
                        </a:rPr>
                        <a:t>約</a:t>
                      </a:r>
                      <a:r>
                        <a:rPr lang="en-US" altLang="ja-JP" sz="1200" b="1" dirty="0">
                          <a:solidFill>
                            <a:srgbClr val="EA5550"/>
                          </a:solidFill>
                          <a:latin typeface="メイリオ" panose="020B0604030504040204" pitchFamily="50" charset="-128"/>
                          <a:ea typeface="メイリオ" panose="020B0604030504040204" pitchFamily="50" charset="-128"/>
                        </a:rPr>
                        <a:t>3,400</a:t>
                      </a:r>
                      <a:r>
                        <a:rPr lang="ja-JP" altLang="en-US" sz="1200" b="1" dirty="0">
                          <a:solidFill>
                            <a:srgbClr val="EA5550"/>
                          </a:solidFill>
                          <a:latin typeface="メイリオ" panose="020B0604030504040204" pitchFamily="50" charset="-128"/>
                          <a:ea typeface="メイリオ" panose="020B0604030504040204" pitchFamily="50" charset="-128"/>
                        </a:rPr>
                        <a:t>施設</a:t>
                      </a:r>
                      <a:r>
                        <a:rPr lang="ja-JP" altLang="en-US" sz="1200" dirty="0">
                          <a:solidFill>
                            <a:srgbClr val="EA5550"/>
                          </a:solidFill>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effectLst/>
                          <a:latin typeface="メイリオ" panose="020B0604030504040204" pitchFamily="50" charset="-128"/>
                          <a:ea typeface="+mn-ea"/>
                        </a:rPr>
                        <a:t>ｾｶﾝﾄﾞｵﾋﾟﾆｵﾝ</a:t>
                      </a:r>
                      <a:r>
                        <a:rPr lang="zh-TW" altLang="en-US" sz="1200" dirty="0">
                          <a:effectLst/>
                          <a:latin typeface="メイリオ" panose="020B0604030504040204" pitchFamily="50" charset="-128"/>
                          <a:ea typeface="メイリオ" panose="020B0604030504040204" pitchFamily="50" charset="-128"/>
                        </a:rPr>
                        <a:t>提供</a:t>
                      </a:r>
                      <a:r>
                        <a:rPr lang="ja-JP" altLang="en-US" sz="1200" dirty="0">
                          <a:latin typeface="メイリオ" panose="020B0604030504040204" pitchFamily="50" charset="-128"/>
                          <a:ea typeface="メイリオ" panose="020B0604030504040204" pitchFamily="50" charset="-128"/>
                        </a:rPr>
                        <a:t>・受診手配先</a:t>
                      </a:r>
                      <a:r>
                        <a:rPr lang="en-US" altLang="ja-JP" sz="1200" dirty="0">
                          <a:latin typeface="メイリオ" panose="020B0604030504040204" pitchFamily="50" charset="-128"/>
                          <a:ea typeface="メイリオ" panose="020B0604030504040204" pitchFamily="50" charset="-128"/>
                        </a:rPr>
                        <a:t>)</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63422751"/>
                  </a:ext>
                </a:extLst>
              </a:tr>
              <a:tr h="684000">
                <a:tc>
                  <a:txBody>
                    <a:bodyPr/>
                    <a:lstStyle/>
                    <a:p>
                      <a:pPr algn="ctr">
                        <a:buNone/>
                      </a:pPr>
                      <a:endParaRPr lang="ja-JP" altLang="en-US" sz="1200" b="1"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endParaRPr lang="en-US" altLang="ja-JP"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096584392"/>
                  </a:ext>
                </a:extLst>
              </a:tr>
              <a:tr h="756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latin typeface="メイリオ" panose="020B0604030504040204" pitchFamily="50" charset="-128"/>
                          <a:ea typeface="+mn-ea"/>
                        </a:rPr>
                        <a:t>「</a:t>
                      </a:r>
                      <a:r>
                        <a:rPr lang="en-US" altLang="ja-JP" sz="1200" b="1" dirty="0">
                          <a:latin typeface="メイリオ" panose="020B0604030504040204" pitchFamily="50" charset="-128"/>
                          <a:ea typeface="+mn-ea"/>
                        </a:rPr>
                        <a:t>24</a:t>
                      </a:r>
                      <a:r>
                        <a:rPr lang="ja-JP" altLang="en-US" sz="1200" b="1" dirty="0">
                          <a:latin typeface="メイリオ" panose="020B0604030504040204" pitchFamily="50" charset="-128"/>
                          <a:ea typeface="+mn-ea"/>
                        </a:rPr>
                        <a:t>時間</a:t>
                      </a:r>
                      <a:r>
                        <a:rPr lang="en-US" altLang="ja-JP" sz="1200" b="1" dirty="0">
                          <a:latin typeface="メイリオ" panose="020B0604030504040204" pitchFamily="50" charset="-128"/>
                          <a:ea typeface="+mn-ea"/>
                        </a:rPr>
                        <a:t>365</a:t>
                      </a:r>
                      <a:r>
                        <a:rPr lang="ja-JP" altLang="en-US" sz="1200" b="1" dirty="0">
                          <a:latin typeface="メイリオ" panose="020B0604030504040204" pitchFamily="50" charset="-128"/>
                          <a:ea typeface="+mn-ea"/>
                        </a:rPr>
                        <a:t>日」の</a:t>
                      </a:r>
                      <a:endParaRPr lang="en-US" altLang="ja-JP" sz="1200" b="1" dirty="0">
                        <a:latin typeface="メイリオ" panose="020B0604030504040204" pitchFamily="50" charset="-128"/>
                        <a:ea typeface="+mn-e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b="1" dirty="0">
                          <a:latin typeface="メイリオ" panose="020B0604030504040204" pitchFamily="50" charset="-128"/>
                          <a:ea typeface="+mn-ea"/>
                        </a:rPr>
                        <a:t>安心感と即時性</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latin typeface="メイリオ" panose="020B0604030504040204" pitchFamily="50" charset="-128"/>
                          <a:ea typeface="+mn-ea"/>
                        </a:rPr>
                        <a:t>ベストドクターズは</a:t>
                      </a:r>
                      <a:r>
                        <a:rPr lang="ja-JP" altLang="en-US" sz="1200" b="1" dirty="0">
                          <a:solidFill>
                            <a:schemeClr val="tx1"/>
                          </a:solidFill>
                          <a:latin typeface="メイリオ" panose="020B0604030504040204" pitchFamily="50" charset="-128"/>
                          <a:ea typeface="+mn-ea"/>
                        </a:rPr>
                        <a:t>「医師の紹介（情報提供）」に特化</a:t>
                      </a:r>
                      <a:r>
                        <a:rPr lang="ja-JP" altLang="en-US" sz="1200" dirty="0">
                          <a:latin typeface="メイリオ" panose="020B0604030504040204" pitchFamily="50" charset="-128"/>
                          <a:ea typeface="+mn-ea"/>
                        </a:rPr>
                        <a:t>しており、  日常的な健康相談や夜間の緊急対応という機能はない。</a:t>
                      </a:r>
                    </a:p>
                  </a:txBody>
                  <a:tcPr marL="0" marR="0" marT="36000" marB="0">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latin typeface="メイリオ" panose="020B0604030504040204" pitchFamily="50" charset="-128"/>
                          <a:ea typeface="+mn-ea"/>
                        </a:rPr>
                        <a:t>夜中の急な発熱や子供の体調不良など、</a:t>
                      </a:r>
                      <a:r>
                        <a:rPr lang="ja-JP" altLang="en-US" sz="1200" b="1" dirty="0">
                          <a:solidFill>
                            <a:srgbClr val="EA5550"/>
                          </a:solidFill>
                          <a:latin typeface="メイリオ" panose="020B0604030504040204" pitchFamily="50" charset="-128"/>
                          <a:ea typeface="+mn-ea"/>
                        </a:rPr>
                        <a:t>病名がつく前の「困った」に、看護師や保健師が</a:t>
                      </a:r>
                      <a:r>
                        <a:rPr lang="en-US" altLang="ja-JP" sz="1200" b="1" dirty="0">
                          <a:solidFill>
                            <a:srgbClr val="EA5550"/>
                          </a:solidFill>
                          <a:latin typeface="メイリオ" panose="020B0604030504040204" pitchFamily="50" charset="-128"/>
                          <a:ea typeface="+mn-ea"/>
                        </a:rPr>
                        <a:t>24</a:t>
                      </a:r>
                      <a:r>
                        <a:rPr lang="ja-JP" altLang="en-US" sz="1200" b="1" dirty="0">
                          <a:solidFill>
                            <a:srgbClr val="EA5550"/>
                          </a:solidFill>
                          <a:latin typeface="メイリオ" panose="020B0604030504040204" pitchFamily="50" charset="-128"/>
                          <a:ea typeface="+mn-ea"/>
                        </a:rPr>
                        <a:t>時間体制で即座にアドバイス</a:t>
                      </a:r>
                      <a:r>
                        <a:rPr lang="ja-JP" altLang="en-US" sz="1200" dirty="0">
                          <a:latin typeface="メイリオ" panose="020B0604030504040204" pitchFamily="50" charset="-128"/>
                          <a:ea typeface="+mn-ea"/>
                        </a:rPr>
                        <a:t>を行う。</a:t>
                      </a:r>
                    </a:p>
                  </a:txBody>
                  <a:tcPr marL="0" marR="0" marT="36000" marB="0">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136550787"/>
                  </a:ext>
                </a:extLst>
              </a:tr>
              <a:tr h="756000">
                <a:tc>
                  <a:txBody>
                    <a:bodyPr/>
                    <a:lstStyle/>
                    <a:p>
                      <a:pPr algn="ctr">
                        <a:buNone/>
                      </a:pPr>
                      <a:r>
                        <a:rPr lang="ja-JP" altLang="en-US" sz="1200" b="1" dirty="0">
                          <a:latin typeface="メイリオ" panose="020B0604030504040204" pitchFamily="50" charset="-128"/>
                          <a:ea typeface="+mn-ea"/>
                        </a:rPr>
                        <a:t>受診まで「手配」</a:t>
                      </a:r>
                      <a:endParaRPr lang="en-US" altLang="ja-JP" sz="1200" b="1" dirty="0">
                        <a:latin typeface="メイリオ" panose="020B0604030504040204" pitchFamily="50" charset="-128"/>
                        <a:ea typeface="+mn-ea"/>
                      </a:endParaRPr>
                    </a:p>
                    <a:p>
                      <a:pPr algn="ctr">
                        <a:buNone/>
                      </a:pPr>
                      <a:r>
                        <a:rPr lang="ja-JP" altLang="en-US" sz="1200" b="1" dirty="0">
                          <a:latin typeface="メイリオ" panose="020B0604030504040204" pitchFamily="50" charset="-128"/>
                          <a:ea typeface="+mn-ea"/>
                        </a:rPr>
                        <a:t>する実行力</a:t>
                      </a:r>
                      <a:endParaRPr lang="ja-JP" altLang="en-US" sz="1200" b="1"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a:noFill/>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latin typeface="メイリオ" panose="020B0604030504040204" pitchFamily="50" charset="-128"/>
                          <a:ea typeface="+mn-ea"/>
                        </a:rPr>
                        <a:t>あくまで「医師の情報提供」や「セカンドオピニオン取得の支援」が主であり、</a:t>
                      </a:r>
                      <a:r>
                        <a:rPr lang="ja-JP" altLang="en-US" sz="1200" b="1" dirty="0">
                          <a:latin typeface="メイリオ" panose="020B0604030504040204" pitchFamily="50" charset="-128"/>
                          <a:ea typeface="+mn-ea"/>
                        </a:rPr>
                        <a:t>入院・転院の斡旋や具体的な受診予約は原則として利用者が行う必要</a:t>
                      </a:r>
                      <a:r>
                        <a:rPr lang="ja-JP" altLang="en-US" sz="1200" dirty="0">
                          <a:latin typeface="メイリオ" panose="020B0604030504040204" pitchFamily="50" charset="-128"/>
                          <a:ea typeface="+mn-ea"/>
                        </a:rPr>
                        <a:t>がある。</a:t>
                      </a:r>
                      <a:endParaRPr lang="en-US" altLang="ja-JP" sz="1200" dirty="0">
                        <a:latin typeface="メイリオ" panose="020B0604030504040204" pitchFamily="50" charset="-128"/>
                        <a:ea typeface="+mn-ea"/>
                      </a:endParaRPr>
                    </a:p>
                  </a:txBody>
                  <a:tcPr marL="0" marR="0" marT="36000" marB="0">
                    <a:lnL>
                      <a:noFill/>
                    </a:lnL>
                    <a:lnR>
                      <a:noFill/>
                    </a:lnR>
                    <a:lnT w="12700" cap="flat" cmpd="sng" algn="ctr">
                      <a:solidFill>
                        <a:schemeClr val="bg1">
                          <a:lumMod val="75000"/>
                        </a:schemeClr>
                      </a:solidFill>
                      <a:prstDash val="solid"/>
                      <a:round/>
                      <a:headEnd type="none" w="med" len="med"/>
                      <a:tailEnd type="none" w="med" len="med"/>
                    </a:lnT>
                    <a:lnB>
                      <a:noFill/>
                    </a:lnB>
                    <a:solidFill>
                      <a:srgbClr val="FFFFFF"/>
                    </a:solid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latin typeface="メイリオ" panose="020B0604030504040204" pitchFamily="50" charset="-128"/>
                          <a:ea typeface="+mn-ea"/>
                        </a:rPr>
                        <a:t>単なる紹介にとどまらず、</a:t>
                      </a:r>
                      <a:r>
                        <a:rPr lang="ja-JP" altLang="en-US" sz="1200" b="1" dirty="0">
                          <a:solidFill>
                            <a:srgbClr val="EA5550"/>
                          </a:solidFill>
                          <a:latin typeface="メイリオ" panose="020B0604030504040204" pitchFamily="50" charset="-128"/>
                          <a:ea typeface="+mn-ea"/>
                        </a:rPr>
                        <a:t>必要に応じて専門医療機関への受診手配・予約代行まで行う</a:t>
                      </a:r>
                      <a:r>
                        <a:rPr lang="ja-JP" altLang="en-US" sz="1200" dirty="0">
                          <a:latin typeface="メイリオ" panose="020B0604030504040204" pitchFamily="50" charset="-128"/>
                          <a:ea typeface="+mn-ea"/>
                        </a:rPr>
                        <a:t>（受診手配サービス）。</a:t>
                      </a:r>
                    </a:p>
                  </a:txBody>
                  <a:tcPr marL="0" marR="0" marT="36000" marB="0">
                    <a:lnL>
                      <a:noFill/>
                    </a:lnL>
                    <a:lnR>
                      <a:noFill/>
                    </a:lnR>
                    <a:lnT w="12700" cap="flat" cmpd="sng" algn="ctr">
                      <a:solidFill>
                        <a:schemeClr val="bg1">
                          <a:lumMod val="75000"/>
                        </a:schemeClr>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3576366907"/>
                  </a:ext>
                </a:extLst>
              </a:tr>
            </a:tbl>
          </a:graphicData>
        </a:graphic>
      </p:graphicFrame>
      <p:sp>
        <p:nvSpPr>
          <p:cNvPr id="17" name="AutoShape 3">
            <a:extLst>
              <a:ext uri="{FF2B5EF4-FFF2-40B4-BE49-F238E27FC236}">
                <a16:creationId xmlns:a16="http://schemas.microsoft.com/office/drawing/2014/main" id="{38465F39-EB72-EF92-1EEC-28BEF1C7518F}"/>
              </a:ext>
            </a:extLst>
          </p:cNvPr>
          <p:cNvSpPr>
            <a:spLocks noChangeArrowheads="1"/>
          </p:cNvSpPr>
          <p:nvPr/>
        </p:nvSpPr>
        <p:spPr bwMode="auto">
          <a:xfrm>
            <a:off x="350090" y="4526538"/>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④ 違いを説明するポイント</a:t>
            </a:r>
          </a:p>
        </p:txBody>
      </p:sp>
      <p:sp>
        <p:nvSpPr>
          <p:cNvPr id="5" name="矢印: 五方向 4">
            <a:hlinkClick r:id="rId2" action="ppaction://hlinksldjump"/>
            <a:extLst>
              <a:ext uri="{FF2B5EF4-FFF2-40B4-BE49-F238E27FC236}">
                <a16:creationId xmlns:a16="http://schemas.microsoft.com/office/drawing/2014/main" id="{7FA3E5B3-4B72-CCAA-9704-95FED26D8BB8}"/>
              </a:ext>
            </a:extLst>
          </p:cNvPr>
          <p:cNvSpPr/>
          <p:nvPr/>
        </p:nvSpPr>
        <p:spPr>
          <a:xfrm>
            <a:off x="9513340" y="584853"/>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2" name="表 1">
            <a:extLst>
              <a:ext uri="{FF2B5EF4-FFF2-40B4-BE49-F238E27FC236}">
                <a16:creationId xmlns:a16="http://schemas.microsoft.com/office/drawing/2014/main" id="{E820E690-4234-BE17-0A6F-41E699049121}"/>
              </a:ext>
            </a:extLst>
          </p:cNvPr>
          <p:cNvGraphicFramePr>
            <a:graphicFrameLocks noGrp="1"/>
          </p:cNvGraphicFramePr>
          <p:nvPr>
            <p:extLst>
              <p:ext uri="{D42A27DB-BD31-4B8C-83A1-F6EECF244321}">
                <p14:modId xmlns:p14="http://schemas.microsoft.com/office/powerpoint/2010/main" val="2799601538"/>
              </p:ext>
            </p:extLst>
          </p:nvPr>
        </p:nvGraphicFramePr>
        <p:xfrm>
          <a:off x="6023728" y="1521007"/>
          <a:ext cx="3826285" cy="4876082"/>
        </p:xfrm>
        <a:graphic>
          <a:graphicData uri="http://schemas.openxmlformats.org/drawingml/2006/table">
            <a:tbl>
              <a:tblPr/>
              <a:tblGrid>
                <a:gridCol w="3826285">
                  <a:extLst>
                    <a:ext uri="{9D8B030D-6E8A-4147-A177-3AD203B41FA5}">
                      <a16:colId xmlns:a16="http://schemas.microsoft.com/office/drawing/2014/main" val="24567675"/>
                    </a:ext>
                  </a:extLst>
                </a:gridCol>
              </a:tblGrid>
              <a:tr h="504000">
                <a:tc>
                  <a:txBody>
                    <a:bodyPr/>
                    <a:lstStyle/>
                    <a:p>
                      <a:pPr>
                        <a:buNone/>
                      </a:pPr>
                      <a:r>
                        <a:rPr lang="en-US" altLang="ja-JP" sz="1200" b="1" dirty="0">
                          <a:solidFill>
                            <a:srgbClr val="EA5550"/>
                          </a:solidFill>
                          <a:effectLst/>
                          <a:highlight>
                            <a:srgbClr val="FFFF00"/>
                          </a:highlight>
                          <a:latin typeface="メイリオ" panose="020B0604030504040204" pitchFamily="50" charset="-128"/>
                          <a:ea typeface="メイリオ" panose="020B0604030504040204" pitchFamily="50" charset="-128"/>
                        </a:rPr>
                        <a:t>24</a:t>
                      </a:r>
                      <a:r>
                        <a:rPr lang="ja-JP"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時間年中無休</a:t>
                      </a:r>
                      <a:r>
                        <a:rPr lang="ja-JP" altLang="en-US" sz="1200" dirty="0">
                          <a:effectLst/>
                          <a:latin typeface="メイリオ" panose="020B0604030504040204" pitchFamily="50" charset="-128"/>
                          <a:ea typeface="メイリオ" panose="020B0604030504040204" pitchFamily="50" charset="-128"/>
                        </a:rPr>
                        <a:t>の電話健康相談、セカンドオピニオン取得支援、</a:t>
                      </a:r>
                      <a:r>
                        <a:rPr lang="ja-JP" altLang="en-US" sz="1200" b="1" dirty="0">
                          <a:solidFill>
                            <a:srgbClr val="EA5550"/>
                          </a:solidFill>
                          <a:highlight>
                            <a:srgbClr val="FFFF00"/>
                          </a:highlight>
                          <a:latin typeface="メイリオ" panose="020B0604030504040204" pitchFamily="50" charset="-128"/>
                          <a:ea typeface="メイリオ" panose="020B0604030504040204" pitchFamily="50" charset="-128"/>
                        </a:rPr>
                        <a:t>専門医療機関への受診手配・予約代行</a:t>
                      </a:r>
                      <a:endParaRPr lang="ja-JP"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endParaRP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38852774"/>
                  </a:ext>
                </a:extLst>
              </a:tr>
              <a:tr h="432000">
                <a:tc>
                  <a:txBody>
                    <a:bodyPr/>
                    <a:lstStyle/>
                    <a:p>
                      <a:pPr>
                        <a:buNone/>
                      </a:pPr>
                      <a:r>
                        <a:rPr lang="ja-JP" altLang="en-US" sz="1200" dirty="0">
                          <a:effectLst/>
                          <a:latin typeface="メイリオ" panose="020B0604030504040204" pitchFamily="50" charset="-128"/>
                          <a:ea typeface="メイリオ" panose="020B0604030504040204" pitchFamily="50" charset="-128"/>
                        </a:rPr>
                        <a:t>日常の健康不安から重篤な病気まで、</a:t>
                      </a:r>
                      <a:r>
                        <a:rPr lang="ja-JP"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生涯にわたる幅広い相談</a:t>
                      </a:r>
                      <a:r>
                        <a:rPr lang="ja-JP" altLang="en-US" sz="1200" dirty="0">
                          <a:effectLst/>
                          <a:latin typeface="メイリオ" panose="020B0604030504040204" pitchFamily="50" charset="-128"/>
                          <a:ea typeface="メイリオ" panose="020B0604030504040204" pitchFamily="50" charset="-128"/>
                        </a:rPr>
                        <a:t>に対応</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642252453"/>
                  </a:ext>
                </a:extLst>
              </a:tr>
              <a:tr h="432000">
                <a:tc>
                  <a:txBody>
                    <a:bodyPr/>
                    <a:lstStyle/>
                    <a:p>
                      <a:pPr>
                        <a:buNone/>
                      </a:pPr>
                      <a:r>
                        <a:rPr lang="ja-JP"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「疑い」や「悩み」の段階</a:t>
                      </a:r>
                      <a:r>
                        <a:rPr lang="ja-JP" altLang="en-US" sz="1200" dirty="0">
                          <a:effectLst/>
                          <a:latin typeface="メイリオ" panose="020B0604030504040204" pitchFamily="50" charset="-128"/>
                          <a:ea typeface="メイリオ" panose="020B0604030504040204" pitchFamily="50" charset="-128"/>
                        </a:rPr>
                        <a:t>から、</a:t>
                      </a:r>
                      <a:r>
                        <a:rPr lang="en-US" altLang="ja-JP" sz="1200" b="1" dirty="0">
                          <a:solidFill>
                            <a:srgbClr val="EA5550"/>
                          </a:solidFill>
                          <a:effectLst/>
                          <a:highlight>
                            <a:srgbClr val="FFFF00"/>
                          </a:highlight>
                          <a:latin typeface="メイリオ" panose="020B0604030504040204" pitchFamily="50" charset="-128"/>
                          <a:ea typeface="メイリオ" panose="020B0604030504040204" pitchFamily="50" charset="-128"/>
                        </a:rPr>
                        <a:t>24</a:t>
                      </a:r>
                      <a:r>
                        <a:rPr lang="ja-JP"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時間体制</a:t>
                      </a:r>
                      <a:r>
                        <a:rPr lang="ja-JP" altLang="en-US" sz="1200" dirty="0">
                          <a:effectLst/>
                          <a:latin typeface="メイリオ" panose="020B0604030504040204" pitchFamily="50" charset="-128"/>
                          <a:ea typeface="メイリオ" panose="020B0604030504040204" pitchFamily="50" charset="-128"/>
                        </a:rPr>
                        <a:t>で専門スタッフが対応</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562041246"/>
                  </a:ext>
                </a:extLst>
              </a:tr>
              <a:tr h="448082">
                <a:tc>
                  <a:txBody>
                    <a:bodyPr/>
                    <a:lstStyle/>
                    <a:p>
                      <a:pPr>
                        <a:buNone/>
                      </a:pPr>
                      <a:r>
                        <a:rPr lang="zh-TW"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年間 </a:t>
                      </a:r>
                      <a:r>
                        <a:rPr lang="en-US" altLang="ja-JP" sz="1200" b="1" dirty="0">
                          <a:solidFill>
                            <a:srgbClr val="EA5550"/>
                          </a:solidFill>
                          <a:effectLst/>
                          <a:highlight>
                            <a:srgbClr val="FFFF00"/>
                          </a:highlight>
                          <a:latin typeface="メイリオ" panose="020B0604030504040204" pitchFamily="50" charset="-128"/>
                          <a:ea typeface="メイリオ" panose="020B0604030504040204" pitchFamily="50" charset="-128"/>
                        </a:rPr>
                        <a:t>3</a:t>
                      </a:r>
                      <a:r>
                        <a:rPr lang="en-US" altLang="zh-TW" sz="1200" b="1" dirty="0">
                          <a:solidFill>
                            <a:srgbClr val="EA5550"/>
                          </a:solidFill>
                          <a:effectLst/>
                          <a:highlight>
                            <a:srgbClr val="FFFF00"/>
                          </a:highlight>
                          <a:latin typeface="メイリオ" panose="020B0604030504040204" pitchFamily="50" charset="-128"/>
                          <a:ea typeface="メイリオ" panose="020B0604030504040204" pitchFamily="50" charset="-128"/>
                        </a:rPr>
                        <a:t>0,000</a:t>
                      </a:r>
                      <a:r>
                        <a:rPr lang="zh-TW"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件以上 </a:t>
                      </a:r>
                      <a:r>
                        <a:rPr lang="en-US" altLang="zh-TW" sz="1200" dirty="0">
                          <a:effectLst/>
                          <a:latin typeface="メイリオ" panose="020B0604030504040204" pitchFamily="50" charset="-128"/>
                          <a:ea typeface="メイリオ" panose="020B0604030504040204" pitchFamily="50" charset="-128"/>
                        </a:rPr>
                        <a:t>(</a:t>
                      </a:r>
                      <a:r>
                        <a:rPr lang="ja-JP" altLang="en-US" sz="1200" dirty="0">
                          <a:effectLst/>
                          <a:latin typeface="メイリオ" panose="020B0604030504040204" pitchFamily="50" charset="-128"/>
                          <a:ea typeface="メイリオ" panose="020B0604030504040204" pitchFamily="50" charset="-128"/>
                        </a:rPr>
                        <a:t>ｾｶﾝﾄﾞｵﾋﾟﾆｵﾝ</a:t>
                      </a:r>
                      <a:r>
                        <a:rPr lang="zh-TW" altLang="en-US" sz="1200" dirty="0">
                          <a:effectLst/>
                          <a:latin typeface="メイリオ" panose="020B0604030504040204" pitchFamily="50" charset="-128"/>
                          <a:ea typeface="メイリオ" panose="020B0604030504040204" pitchFamily="50" charset="-128"/>
                        </a:rPr>
                        <a:t>提供</a:t>
                      </a:r>
                      <a:r>
                        <a:rPr lang="en-US" altLang="zh-TW" sz="1200" dirty="0">
                          <a:effectLst/>
                          <a:latin typeface="メイリオ" panose="020B0604030504040204" pitchFamily="50" charset="-128"/>
                          <a:ea typeface="メイリオ" panose="020B0604030504040204" pitchFamily="50" charset="-128"/>
                        </a:rPr>
                        <a:t>/</a:t>
                      </a:r>
                      <a:r>
                        <a:rPr lang="zh-TW" altLang="en-US" sz="1200" dirty="0">
                          <a:effectLst/>
                          <a:latin typeface="メイリオ" panose="020B0604030504040204" pitchFamily="50" charset="-128"/>
                          <a:ea typeface="メイリオ" panose="020B0604030504040204" pitchFamily="50" charset="-128"/>
                        </a:rPr>
                        <a:t>受診手配</a:t>
                      </a:r>
                      <a:r>
                        <a:rPr lang="en-US" altLang="zh-TW" sz="1200" dirty="0">
                          <a:effectLst/>
                          <a:latin typeface="メイリオ" panose="020B0604030504040204" pitchFamily="50" charset="-128"/>
                          <a:ea typeface="メイリオ" panose="020B0604030504040204" pitchFamily="50" charset="-128"/>
                        </a:rPr>
                        <a:t>)</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761866281"/>
                  </a:ext>
                </a:extLst>
              </a:tr>
              <a:tr h="432000">
                <a:tc>
                  <a:txBody>
                    <a:bodyPr/>
                    <a:lstStyle/>
                    <a:p>
                      <a:pPr>
                        <a:buNone/>
                      </a:pPr>
                      <a:r>
                        <a:rPr lang="zh-TW" altLang="en-US" sz="1200" b="1" dirty="0">
                          <a:solidFill>
                            <a:srgbClr val="EA5550"/>
                          </a:solidFill>
                          <a:highlight>
                            <a:srgbClr val="FFFF00"/>
                          </a:highlight>
                          <a:latin typeface="メイリオ" panose="020B0604030504040204" pitchFamily="50" charset="-128"/>
                          <a:ea typeface="メイリオ" panose="020B0604030504040204" pitchFamily="50" charset="-128"/>
                        </a:rPr>
                        <a:t>年間 </a:t>
                      </a:r>
                      <a:r>
                        <a:rPr lang="en-US" altLang="zh-TW" sz="1200" b="1" dirty="0">
                          <a:solidFill>
                            <a:srgbClr val="EA5550"/>
                          </a:solidFill>
                          <a:highlight>
                            <a:srgbClr val="FFFF00"/>
                          </a:highlight>
                          <a:latin typeface="メイリオ" panose="020B0604030504040204" pitchFamily="50" charset="-128"/>
                          <a:ea typeface="メイリオ" panose="020B0604030504040204" pitchFamily="50" charset="-128"/>
                        </a:rPr>
                        <a:t>100</a:t>
                      </a:r>
                      <a:r>
                        <a:rPr lang="zh-TW" altLang="en-US" sz="1200" b="1" dirty="0">
                          <a:solidFill>
                            <a:srgbClr val="EA5550"/>
                          </a:solidFill>
                          <a:highlight>
                            <a:srgbClr val="FFFF00"/>
                          </a:highlight>
                          <a:latin typeface="メイリオ" panose="020B0604030504040204" pitchFamily="50" charset="-128"/>
                          <a:ea typeface="メイリオ" panose="020B0604030504040204" pitchFamily="50" charset="-128"/>
                        </a:rPr>
                        <a:t>万件以上</a:t>
                      </a:r>
                      <a:r>
                        <a:rPr lang="zh-TW" altLang="en-US" sz="1200" dirty="0">
                          <a:solidFill>
                            <a:srgbClr val="EA5550"/>
                          </a:solidFill>
                          <a:highlight>
                            <a:srgbClr val="FFFF00"/>
                          </a:highlight>
                          <a:latin typeface="メイリオ" panose="020B0604030504040204" pitchFamily="50" charset="-128"/>
                          <a:ea typeface="メイリオ" panose="020B0604030504040204" pitchFamily="50" charset="-128"/>
                        </a:rPr>
                        <a:t> </a:t>
                      </a:r>
                      <a:r>
                        <a:rPr lang="en-US" altLang="zh-TW" sz="1200" dirty="0">
                          <a:latin typeface="メイリオ" panose="020B0604030504040204" pitchFamily="50" charset="-128"/>
                          <a:ea typeface="メイリオ" panose="020B0604030504040204" pitchFamily="50" charset="-128"/>
                        </a:rPr>
                        <a:t>(</a:t>
                      </a:r>
                      <a:r>
                        <a:rPr lang="zh-TW" altLang="en-US" sz="1200" dirty="0">
                          <a:latin typeface="メイリオ" panose="020B0604030504040204" pitchFamily="50" charset="-128"/>
                          <a:ea typeface="メイリオ" panose="020B0604030504040204" pitchFamily="50" charset="-128"/>
                        </a:rPr>
                        <a:t>電話相談合算</a:t>
                      </a:r>
                      <a:r>
                        <a:rPr lang="en-US" altLang="zh-TW" sz="1200" dirty="0">
                          <a:latin typeface="メイリオ" panose="020B0604030504040204" pitchFamily="50" charset="-128"/>
                          <a:ea typeface="メイリオ" panose="020B0604030504040204" pitchFamily="50" charset="-128"/>
                        </a:rPr>
                        <a:t>)</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970762708"/>
                  </a:ext>
                </a:extLst>
              </a:tr>
              <a:tr h="432000">
                <a:tc>
                  <a:txBody>
                    <a:bodyPr/>
                    <a:lstStyle/>
                    <a:p>
                      <a:pPr>
                        <a:buNone/>
                      </a:pPr>
                      <a:r>
                        <a:rPr lang="ja-JP" altLang="en-US" sz="1200" b="1" dirty="0">
                          <a:solidFill>
                            <a:srgbClr val="EA5550"/>
                          </a:solidFill>
                          <a:highlight>
                            <a:srgbClr val="FFFF00"/>
                          </a:highlight>
                          <a:latin typeface="メイリオ" panose="020B0604030504040204" pitchFamily="50" charset="-128"/>
                          <a:ea typeface="メイリオ" panose="020B0604030504040204" pitchFamily="50" charset="-128"/>
                        </a:rPr>
                        <a:t>約</a:t>
                      </a:r>
                      <a:r>
                        <a:rPr lang="en-US" altLang="ja-JP" sz="1200" b="1" dirty="0">
                          <a:solidFill>
                            <a:srgbClr val="EA5550"/>
                          </a:solidFill>
                          <a:highlight>
                            <a:srgbClr val="FFFF00"/>
                          </a:highlight>
                          <a:latin typeface="メイリオ" panose="020B0604030504040204" pitchFamily="50" charset="-128"/>
                          <a:ea typeface="メイリオ" panose="020B0604030504040204" pitchFamily="50" charset="-128"/>
                        </a:rPr>
                        <a:t>3,400</a:t>
                      </a:r>
                      <a:r>
                        <a:rPr lang="ja-JP" altLang="en-US" sz="1200" b="1" dirty="0">
                          <a:solidFill>
                            <a:srgbClr val="EA5550"/>
                          </a:solidFill>
                          <a:highlight>
                            <a:srgbClr val="FFFF00"/>
                          </a:highlight>
                          <a:latin typeface="メイリオ" panose="020B0604030504040204" pitchFamily="50" charset="-128"/>
                          <a:ea typeface="メイリオ" panose="020B0604030504040204" pitchFamily="50" charset="-128"/>
                        </a:rPr>
                        <a:t>施設</a:t>
                      </a:r>
                      <a:r>
                        <a:rPr lang="ja-JP" altLang="en-US" sz="1200" dirty="0">
                          <a:solidFill>
                            <a:srgbClr val="EA5550"/>
                          </a:solidFill>
                          <a:highlight>
                            <a:srgbClr val="FFFF00"/>
                          </a:highlight>
                          <a:latin typeface="メイリオ" panose="020B0604030504040204" pitchFamily="50" charset="-128"/>
                          <a:ea typeface="メイリオ" panose="020B0604030504040204" pitchFamily="50" charset="-128"/>
                        </a:rPr>
                        <a:t> </a:t>
                      </a:r>
                      <a:r>
                        <a:rPr lang="en-US" altLang="ja-JP" sz="1200" dirty="0">
                          <a:latin typeface="メイリオ" panose="020B0604030504040204" pitchFamily="50" charset="-128"/>
                          <a:ea typeface="メイリオ" panose="020B0604030504040204" pitchFamily="50" charset="-128"/>
                        </a:rPr>
                        <a:t>(</a:t>
                      </a:r>
                      <a:r>
                        <a:rPr lang="ja-JP" altLang="en-US" sz="1200" dirty="0">
                          <a:effectLst/>
                          <a:latin typeface="メイリオ" panose="020B0604030504040204" pitchFamily="50" charset="-128"/>
                          <a:ea typeface="+mn-ea"/>
                        </a:rPr>
                        <a:t>ｾｶﾝﾄﾞｵﾋﾟﾆｵﾝ</a:t>
                      </a:r>
                      <a:r>
                        <a:rPr lang="zh-TW" altLang="en-US" sz="1200" dirty="0">
                          <a:effectLst/>
                          <a:latin typeface="メイリオ" panose="020B0604030504040204" pitchFamily="50" charset="-128"/>
                          <a:ea typeface="メイリオ" panose="020B0604030504040204" pitchFamily="50" charset="-128"/>
                        </a:rPr>
                        <a:t>提供</a:t>
                      </a:r>
                      <a:r>
                        <a:rPr lang="ja-JP" altLang="en-US" sz="1200" dirty="0">
                          <a:latin typeface="メイリオ" panose="020B0604030504040204" pitchFamily="50" charset="-128"/>
                          <a:ea typeface="メイリオ" panose="020B0604030504040204" pitchFamily="50" charset="-128"/>
                        </a:rPr>
                        <a:t>・受診手配先</a:t>
                      </a:r>
                      <a:r>
                        <a:rPr lang="en-US" altLang="ja-JP" sz="1200" dirty="0">
                          <a:latin typeface="メイリオ" panose="020B0604030504040204" pitchFamily="50" charset="-128"/>
                          <a:ea typeface="メイリオ" panose="020B0604030504040204" pitchFamily="50" charset="-128"/>
                        </a:rPr>
                        <a:t>)</a:t>
                      </a: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657786829"/>
                  </a:ext>
                </a:extLst>
              </a:tr>
              <a:tr h="684000">
                <a:tc>
                  <a:txBody>
                    <a:bodyPr/>
                    <a:lstStyle/>
                    <a:p>
                      <a:pPr>
                        <a:buNone/>
                      </a:pPr>
                      <a:endParaRPr lang="en-US" altLang="ja-JP"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040023551"/>
                  </a:ext>
                </a:extLst>
              </a:tr>
              <a:tr h="75600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latin typeface="メイリオ" panose="020B0604030504040204" pitchFamily="50" charset="-128"/>
                          <a:ea typeface="+mn-ea"/>
                        </a:rPr>
                        <a:t>夜中の急な発熱や子供の体調不良など、</a:t>
                      </a:r>
                      <a:r>
                        <a:rPr lang="ja-JP" altLang="en-US" sz="1200" b="1" dirty="0">
                          <a:solidFill>
                            <a:srgbClr val="EA5550"/>
                          </a:solidFill>
                          <a:highlight>
                            <a:srgbClr val="FFFF00"/>
                          </a:highlight>
                          <a:latin typeface="メイリオ" panose="020B0604030504040204" pitchFamily="50" charset="-128"/>
                          <a:ea typeface="+mn-ea"/>
                        </a:rPr>
                        <a:t>病名がつく前の「困った」に、看護師や保健師が</a:t>
                      </a:r>
                      <a:r>
                        <a:rPr lang="en-US" altLang="ja-JP" sz="1200" b="1" dirty="0">
                          <a:solidFill>
                            <a:srgbClr val="EA5550"/>
                          </a:solidFill>
                          <a:highlight>
                            <a:srgbClr val="FFFF00"/>
                          </a:highlight>
                          <a:latin typeface="メイリオ" panose="020B0604030504040204" pitchFamily="50" charset="-128"/>
                          <a:ea typeface="+mn-ea"/>
                        </a:rPr>
                        <a:t>24</a:t>
                      </a:r>
                      <a:r>
                        <a:rPr lang="ja-JP" altLang="en-US" sz="1200" b="1" dirty="0">
                          <a:solidFill>
                            <a:srgbClr val="EA5550"/>
                          </a:solidFill>
                          <a:highlight>
                            <a:srgbClr val="FFFF00"/>
                          </a:highlight>
                          <a:latin typeface="メイリオ" panose="020B0604030504040204" pitchFamily="50" charset="-128"/>
                          <a:ea typeface="+mn-ea"/>
                        </a:rPr>
                        <a:t>時間体制で即座にアドバイス</a:t>
                      </a:r>
                      <a:r>
                        <a:rPr lang="ja-JP" altLang="en-US" sz="1200" dirty="0">
                          <a:latin typeface="メイリオ" panose="020B0604030504040204" pitchFamily="50" charset="-128"/>
                          <a:ea typeface="+mn-ea"/>
                        </a:rPr>
                        <a:t>を行う。</a:t>
                      </a:r>
                    </a:p>
                  </a:txBody>
                  <a:tcPr marL="0" marR="0" marT="36000" marB="0">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654990185"/>
                  </a:ext>
                </a:extLst>
              </a:tr>
              <a:tr h="756000">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1200" dirty="0">
                          <a:latin typeface="メイリオ" panose="020B0604030504040204" pitchFamily="50" charset="-128"/>
                          <a:ea typeface="+mn-ea"/>
                        </a:rPr>
                        <a:t>単なる紹介にとどまらず、</a:t>
                      </a:r>
                      <a:r>
                        <a:rPr lang="ja-JP" altLang="en-US" sz="1200" b="1" dirty="0">
                          <a:solidFill>
                            <a:srgbClr val="EA5550"/>
                          </a:solidFill>
                          <a:highlight>
                            <a:srgbClr val="FFFF00"/>
                          </a:highlight>
                          <a:latin typeface="メイリオ" panose="020B0604030504040204" pitchFamily="50" charset="-128"/>
                          <a:ea typeface="+mn-ea"/>
                        </a:rPr>
                        <a:t>必要に応じて専門医療機関への受診手配・予約代行まで行う</a:t>
                      </a:r>
                      <a:r>
                        <a:rPr lang="ja-JP" altLang="en-US" sz="1200" dirty="0">
                          <a:latin typeface="メイリオ" panose="020B0604030504040204" pitchFamily="50" charset="-128"/>
                          <a:ea typeface="+mn-ea"/>
                        </a:rPr>
                        <a:t>（受診手配サービス）。</a:t>
                      </a:r>
                    </a:p>
                  </a:txBody>
                  <a:tcPr marL="0" marR="0" marT="36000" marB="0">
                    <a:lnL>
                      <a:noFill/>
                    </a:lnL>
                    <a:lnR>
                      <a:noFill/>
                    </a:lnR>
                    <a:lnT w="12700" cap="flat" cmpd="sng" algn="ctr">
                      <a:solidFill>
                        <a:schemeClr val="bg1">
                          <a:lumMod val="75000"/>
                        </a:schemeClr>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456962659"/>
                  </a:ext>
                </a:extLst>
              </a:tr>
            </a:tbl>
          </a:graphicData>
        </a:graphic>
      </p:graphicFrame>
    </p:spTree>
    <p:extLst>
      <p:ext uri="{BB962C8B-B14F-4D97-AF65-F5344CB8AC3E}">
        <p14:creationId xmlns:p14="http://schemas.microsoft.com/office/powerpoint/2010/main" val="19412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0522E-D019-B628-0678-9B0626E4AA8C}"/>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853BA75E-FD1E-3DF3-FEF7-C1A125A3EA5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3" name="スライド番号プレースホルダー 5">
            <a:extLst>
              <a:ext uri="{FF2B5EF4-FFF2-40B4-BE49-F238E27FC236}">
                <a16:creationId xmlns:a16="http://schemas.microsoft.com/office/drawing/2014/main" id="{ABA4A58D-CE12-FDCB-57DA-8116322173AF}"/>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11</a:t>
            </a:fld>
            <a:endParaRPr kumimoji="1" lang="ja-JP" altLang="en-US" sz="1200" b="1">
              <a:solidFill>
                <a:schemeClr val="tx1"/>
              </a:solidFill>
            </a:endParaRPr>
          </a:p>
        </p:txBody>
      </p:sp>
      <p:sp>
        <p:nvSpPr>
          <p:cNvPr id="2" name="AutoShape 3">
            <a:extLst>
              <a:ext uri="{FF2B5EF4-FFF2-40B4-BE49-F238E27FC236}">
                <a16:creationId xmlns:a16="http://schemas.microsoft.com/office/drawing/2014/main" id="{BFBD2A4E-CFC4-AB58-3248-7E640DD12479}"/>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（４）</a:t>
            </a:r>
            <a:r>
              <a:rPr kumimoji="1" lang="ja-JP" altLang="en-US" sz="1400" b="1" dirty="0">
                <a:solidFill>
                  <a:srgbClr val="3E3A39"/>
                </a:solidFill>
                <a:latin typeface="Arial"/>
                <a:cs typeface="メイリオ" pitchFamily="50" charset="-128"/>
              </a:rPr>
              <a:t>国立がん研究センター「国内で薬機法上未承認・適応外である医薬品について」</a:t>
            </a:r>
            <a:r>
              <a:rPr kumimoji="1" lang="ja-JP" altLang="en-US" sz="1100" dirty="0">
                <a:solidFill>
                  <a:srgbClr val="3E3A39"/>
                </a:solidFill>
                <a:latin typeface="Arial"/>
                <a:cs typeface="メイリオ" pitchFamily="50" charset="-128"/>
              </a:rPr>
              <a:t>（</a:t>
            </a:r>
            <a:r>
              <a:rPr kumimoji="1" lang="en-US" altLang="ja-JP" sz="1100" dirty="0">
                <a:solidFill>
                  <a:srgbClr val="3E3A39"/>
                </a:solidFill>
                <a:latin typeface="Arial"/>
                <a:cs typeface="メイリオ" pitchFamily="50" charset="-128"/>
              </a:rPr>
              <a:t>2026</a:t>
            </a:r>
            <a:r>
              <a:rPr kumimoji="1" lang="ja-JP" altLang="en-US" sz="1100" dirty="0">
                <a:solidFill>
                  <a:srgbClr val="3E3A39"/>
                </a:solidFill>
                <a:latin typeface="Arial"/>
                <a:cs typeface="メイリオ" pitchFamily="50" charset="-128"/>
              </a:rPr>
              <a:t>年</a:t>
            </a:r>
            <a:r>
              <a:rPr kumimoji="1" lang="en-US" altLang="ja-JP" sz="1100" dirty="0">
                <a:solidFill>
                  <a:srgbClr val="3E3A39"/>
                </a:solidFill>
                <a:latin typeface="Arial"/>
                <a:cs typeface="メイリオ" pitchFamily="50" charset="-128"/>
              </a:rPr>
              <a:t>3</a:t>
            </a:r>
            <a:r>
              <a:rPr kumimoji="1" lang="ja-JP" altLang="en-US" sz="1100" dirty="0">
                <a:solidFill>
                  <a:srgbClr val="3E3A39"/>
                </a:solidFill>
                <a:latin typeface="Arial"/>
                <a:cs typeface="メイリオ" pitchFamily="50" charset="-128"/>
              </a:rPr>
              <a:t>月）</a:t>
            </a:r>
            <a:endParaRPr lang="ja-JP" altLang="en-US" sz="1400" b="1" u="sng" dirty="0">
              <a:latin typeface="メイリオ" panose="020B0604030504040204" pitchFamily="50" charset="-128"/>
              <a:cs typeface="メイリオ" panose="020B0604030504040204" pitchFamily="50" charset="-128"/>
            </a:endParaRPr>
          </a:p>
        </p:txBody>
      </p:sp>
      <p:graphicFrame>
        <p:nvGraphicFramePr>
          <p:cNvPr id="32" name="グラフ 31">
            <a:extLst>
              <a:ext uri="{FF2B5EF4-FFF2-40B4-BE49-F238E27FC236}">
                <a16:creationId xmlns:a16="http://schemas.microsoft.com/office/drawing/2014/main" id="{939AD4C5-EF26-376C-2204-FDF7FFADAFD2}"/>
              </a:ext>
            </a:extLst>
          </p:cNvPr>
          <p:cNvGraphicFramePr>
            <a:graphicFrameLocks/>
          </p:cNvGraphicFramePr>
          <p:nvPr>
            <p:extLst>
              <p:ext uri="{D42A27DB-BD31-4B8C-83A1-F6EECF244321}">
                <p14:modId xmlns:p14="http://schemas.microsoft.com/office/powerpoint/2010/main" val="3454525967"/>
              </p:ext>
            </p:extLst>
          </p:nvPr>
        </p:nvGraphicFramePr>
        <p:xfrm>
          <a:off x="201702" y="2078048"/>
          <a:ext cx="4769650" cy="2743200"/>
        </p:xfrm>
        <a:graphic>
          <a:graphicData uri="http://schemas.openxmlformats.org/drawingml/2006/chart">
            <c:chart xmlns:c="http://schemas.openxmlformats.org/drawingml/2006/chart" xmlns:r="http://schemas.openxmlformats.org/officeDocument/2006/relationships" r:id="rId2"/>
          </a:graphicData>
        </a:graphic>
      </p:graphicFrame>
      <p:cxnSp>
        <p:nvCxnSpPr>
          <p:cNvPr id="33" name="直線コネクタ 32">
            <a:extLst>
              <a:ext uri="{FF2B5EF4-FFF2-40B4-BE49-F238E27FC236}">
                <a16:creationId xmlns:a16="http://schemas.microsoft.com/office/drawing/2014/main" id="{106E4CC0-4BC8-EE75-55E6-826AD9D03612}"/>
              </a:ext>
            </a:extLst>
          </p:cNvPr>
          <p:cNvCxnSpPr>
            <a:cxnSpLocks/>
            <a:stCxn id="42" idx="1"/>
            <a:endCxn id="40" idx="3"/>
          </p:cNvCxnSpPr>
          <p:nvPr/>
        </p:nvCxnSpPr>
        <p:spPr>
          <a:xfrm flipH="1">
            <a:off x="2270630" y="5138654"/>
            <a:ext cx="1477057" cy="0"/>
          </a:xfrm>
          <a:prstGeom prst="line">
            <a:avLst/>
          </a:prstGeom>
          <a:ln w="25400">
            <a:solidFill>
              <a:schemeClr val="bg1">
                <a:lumMod val="85000"/>
              </a:schemeClr>
            </a:solidFill>
            <a:headEnd type="triangle"/>
          </a:ln>
        </p:spPr>
        <p:style>
          <a:lnRef idx="1">
            <a:schemeClr val="accent1"/>
          </a:lnRef>
          <a:fillRef idx="0">
            <a:schemeClr val="accent1"/>
          </a:fillRef>
          <a:effectRef idx="0">
            <a:schemeClr val="accent1"/>
          </a:effectRef>
          <a:fontRef idx="minor">
            <a:schemeClr val="tx1"/>
          </a:fontRef>
        </p:style>
      </p:cxnSp>
      <p:sp>
        <p:nvSpPr>
          <p:cNvPr id="34" name="正方形/長方形 33">
            <a:extLst>
              <a:ext uri="{FF2B5EF4-FFF2-40B4-BE49-F238E27FC236}">
                <a16:creationId xmlns:a16="http://schemas.microsoft.com/office/drawing/2014/main" id="{2A9268D9-9E86-79A6-EBEB-08D4A3BC5B4B}"/>
              </a:ext>
            </a:extLst>
          </p:cNvPr>
          <p:cNvSpPr/>
          <p:nvPr/>
        </p:nvSpPr>
        <p:spPr>
          <a:xfrm>
            <a:off x="386755" y="826078"/>
            <a:ext cx="9487255" cy="90024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がんの治療の多くは、公的医療保険制度の範囲で受けることができる治療（がんの</a:t>
            </a:r>
            <a:r>
              <a:rPr kumimoji="1" lang="en-US" altLang="ja-JP" sz="1050" dirty="0">
                <a:solidFill>
                  <a:srgbClr val="000000"/>
                </a:solidFill>
                <a:latin typeface="メイリオ" panose="020B0604030504040204" pitchFamily="50" charset="-128"/>
                <a:ea typeface="メイリオ" panose="020B0604030504040204" pitchFamily="50" charset="-128"/>
              </a:rPr>
              <a:t>3</a:t>
            </a:r>
            <a:r>
              <a:rPr kumimoji="1" lang="ja-JP" altLang="en-US" sz="1050" dirty="0">
                <a:solidFill>
                  <a:srgbClr val="000000"/>
                </a:solidFill>
                <a:latin typeface="メイリオ" panose="020B0604030504040204" pitchFamily="50" charset="-128"/>
                <a:ea typeface="メイリオ" panose="020B0604030504040204" pitchFamily="50" charset="-128"/>
              </a:rPr>
              <a:t>大治療（手術・放射線治療・薬物治療）で保険診療を実施します。またそれ以外に、新しい技術として保険診療外となる先進医療や自費診療があります。そんな自費診療の一つに、海外で承認されていながら、日本では承認されていない薬、また、使い方（適応症）が適応外である薬</a:t>
            </a:r>
            <a:r>
              <a:rPr kumimoji="1" lang="en-US" altLang="ja-JP" sz="1050" dirty="0">
                <a:solidFill>
                  <a:srgbClr val="000000"/>
                </a:solidFill>
                <a:latin typeface="メイリオ" panose="020B0604030504040204" pitchFamily="50" charset="-128"/>
                <a:ea typeface="メイリオ" panose="020B0604030504040204" pitchFamily="50" charset="-128"/>
              </a:rPr>
              <a:t>※</a:t>
            </a:r>
            <a:r>
              <a:rPr kumimoji="1" lang="ja-JP" altLang="en-US" sz="1050" dirty="0">
                <a:solidFill>
                  <a:srgbClr val="000000"/>
                </a:solidFill>
                <a:latin typeface="メイリオ" panose="020B0604030504040204" pitchFamily="50" charset="-128"/>
                <a:ea typeface="メイリオ" panose="020B0604030504040204" pitchFamily="50" charset="-128"/>
              </a:rPr>
              <a:t>の診療があります。それらは自費診療となり、多くが高額な費用負担を強いられることとなります。とはいえ、海外では承認されている等、効果の見込める可能性もあり、がん患者やその家族から、その治療を選択される方も多くいらっしゃいます。</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今回は、そんな未承認・適応外の医薬品と、その推移等を紹介します！</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適応外薬・・・皮膚がんで承認されているが、肝細胞がんは未承認といった薬</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35" name="正方形/長方形 34">
            <a:extLst>
              <a:ext uri="{FF2B5EF4-FFF2-40B4-BE49-F238E27FC236}">
                <a16:creationId xmlns:a16="http://schemas.microsoft.com/office/drawing/2014/main" id="{5603A4F8-0C10-3EEE-E21D-B744D71F3C32}"/>
              </a:ext>
            </a:extLst>
          </p:cNvPr>
          <p:cNvSpPr/>
          <p:nvPr/>
        </p:nvSpPr>
        <p:spPr>
          <a:xfrm>
            <a:off x="119879" y="1698006"/>
            <a:ext cx="4713378" cy="461665"/>
          </a:xfrm>
          <a:prstGeom prst="rect">
            <a:avLst/>
          </a:prstGeom>
        </p:spPr>
        <p:txBody>
          <a:bodyPr wrap="square">
            <a:spAutoFit/>
          </a:bodyPr>
          <a:lstStyle/>
          <a:p>
            <a:pPr marL="228600" marR="0" lvl="0" indent="-228600" algn="l" defTabSz="457200" rtl="0" eaLnBrk="1" fontAlgn="auto" latinLnBrk="0" hangingPunct="1">
              <a:lnSpc>
                <a:spcPct val="100000"/>
              </a:lnSpc>
              <a:spcBef>
                <a:spcPts val="0"/>
              </a:spcBef>
              <a:spcAft>
                <a:spcPts val="0"/>
              </a:spcAft>
              <a:buClrTx/>
              <a:buSzTx/>
              <a:buFont typeface="+mj-lt"/>
              <a:buAutoNum type="arabicPeriod"/>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米国か欧州で承認され、日本</a:t>
            </a: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未承認</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または、</a:t>
            </a:r>
            <a:r>
              <a:rPr kumimoji="1" lang="ja-JP" altLang="en-US" sz="12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rPr>
              <a:t>適応外</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である                がん領域の医薬品数とその推移</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31</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日時点）</a:t>
            </a:r>
            <a:endParaRPr kumimoji="0" lang="ja-JP" altLang="en-US" sz="120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36" name="正方形/長方形 35">
            <a:extLst>
              <a:ext uri="{FF2B5EF4-FFF2-40B4-BE49-F238E27FC236}">
                <a16:creationId xmlns:a16="http://schemas.microsoft.com/office/drawing/2014/main" id="{7C04E056-F733-B36C-1934-4ABC7854F343}"/>
              </a:ext>
            </a:extLst>
          </p:cNvPr>
          <p:cNvSpPr/>
          <p:nvPr/>
        </p:nvSpPr>
        <p:spPr>
          <a:xfrm>
            <a:off x="4870579" y="1709332"/>
            <a:ext cx="4713378" cy="461665"/>
          </a:xfrm>
          <a:prstGeom prst="rect">
            <a:avLst/>
          </a:prstGeom>
        </p:spPr>
        <p:txBody>
          <a:bodyPr wrap="square">
            <a:spAutoFit/>
          </a:bodyPr>
          <a:lstStyle/>
          <a:p>
            <a:pPr marL="228600" marR="0" lvl="0" indent="-228600" algn="l" defTabSz="457200" rtl="0" eaLnBrk="1" fontAlgn="auto" latinLnBrk="0" hangingPunct="1">
              <a:lnSpc>
                <a:spcPct val="100000"/>
              </a:lnSpc>
              <a:spcBef>
                <a:spcPts val="0"/>
              </a:spcBef>
              <a:spcAft>
                <a:spcPts val="0"/>
              </a:spcAft>
              <a:buClrTx/>
              <a:buSzTx/>
              <a:buFont typeface="+mj-lt"/>
              <a:buAutoNum type="arabicPeriod" startAt="2"/>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米国か欧州で承認され、日本</a:t>
            </a: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未承認</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である</a:t>
            </a:r>
            <a:r>
              <a:rPr kumimoji="1" lang="en-US" altLang="ja-JP" sz="1200" b="1" noProof="0" dirty="0">
                <a:solidFill>
                  <a:srgbClr val="3E3A39"/>
                </a:solidFill>
                <a:latin typeface="メイリオ" panose="020B0604030504040204" pitchFamily="50" charset="-128"/>
                <a:ea typeface="メイリオ" panose="020B0604030504040204" pitchFamily="50" charset="-128"/>
              </a:rPr>
              <a:t>                                            </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がん領域の医薬品数の推移</a:t>
            </a:r>
            <a:r>
              <a:rPr kumimoji="1" lang="ja-JP" altLang="en-US" sz="1200" b="1" dirty="0">
                <a:solidFill>
                  <a:srgbClr val="3E3A39"/>
                </a:solidFill>
                <a:latin typeface="メイリオ" panose="020B0604030504040204" pitchFamily="50" charset="-128"/>
                <a:ea typeface="メイリオ" panose="020B0604030504040204" pitchFamily="50" charset="-128"/>
              </a:rPr>
              <a:t>＜</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領域別＞</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37" name="表 36">
            <a:extLst>
              <a:ext uri="{FF2B5EF4-FFF2-40B4-BE49-F238E27FC236}">
                <a16:creationId xmlns:a16="http://schemas.microsoft.com/office/drawing/2014/main" id="{4FBADB68-265F-3EA5-B284-02CD3EA10F75}"/>
              </a:ext>
            </a:extLst>
          </p:cNvPr>
          <p:cNvGraphicFramePr>
            <a:graphicFrameLocks noGrp="1"/>
          </p:cNvGraphicFramePr>
          <p:nvPr>
            <p:extLst>
              <p:ext uri="{D42A27DB-BD31-4B8C-83A1-F6EECF244321}">
                <p14:modId xmlns:p14="http://schemas.microsoft.com/office/powerpoint/2010/main" val="2701098029"/>
              </p:ext>
            </p:extLst>
          </p:nvPr>
        </p:nvGraphicFramePr>
        <p:xfrm>
          <a:off x="5055641" y="2155486"/>
          <a:ext cx="4824002" cy="376008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867222488"/>
                    </a:ext>
                  </a:extLst>
                </a:gridCol>
                <a:gridCol w="586286">
                  <a:extLst>
                    <a:ext uri="{9D8B030D-6E8A-4147-A177-3AD203B41FA5}">
                      <a16:colId xmlns:a16="http://schemas.microsoft.com/office/drawing/2014/main" val="2502263677"/>
                    </a:ext>
                  </a:extLst>
                </a:gridCol>
                <a:gridCol w="586286">
                  <a:extLst>
                    <a:ext uri="{9D8B030D-6E8A-4147-A177-3AD203B41FA5}">
                      <a16:colId xmlns:a16="http://schemas.microsoft.com/office/drawing/2014/main" val="1830050366"/>
                    </a:ext>
                  </a:extLst>
                </a:gridCol>
                <a:gridCol w="586286">
                  <a:extLst>
                    <a:ext uri="{9D8B030D-6E8A-4147-A177-3AD203B41FA5}">
                      <a16:colId xmlns:a16="http://schemas.microsoft.com/office/drawing/2014/main" val="3409236487"/>
                    </a:ext>
                  </a:extLst>
                </a:gridCol>
                <a:gridCol w="586286">
                  <a:extLst>
                    <a:ext uri="{9D8B030D-6E8A-4147-A177-3AD203B41FA5}">
                      <a16:colId xmlns:a16="http://schemas.microsoft.com/office/drawing/2014/main" val="735644186"/>
                    </a:ext>
                  </a:extLst>
                </a:gridCol>
                <a:gridCol w="586286">
                  <a:extLst>
                    <a:ext uri="{9D8B030D-6E8A-4147-A177-3AD203B41FA5}">
                      <a16:colId xmlns:a16="http://schemas.microsoft.com/office/drawing/2014/main" val="4135648677"/>
                    </a:ext>
                  </a:extLst>
                </a:gridCol>
                <a:gridCol w="586286">
                  <a:extLst>
                    <a:ext uri="{9D8B030D-6E8A-4147-A177-3AD203B41FA5}">
                      <a16:colId xmlns:a16="http://schemas.microsoft.com/office/drawing/2014/main" val="3034835231"/>
                    </a:ext>
                  </a:extLst>
                </a:gridCol>
                <a:gridCol w="586286">
                  <a:extLst>
                    <a:ext uri="{9D8B030D-6E8A-4147-A177-3AD203B41FA5}">
                      <a16:colId xmlns:a16="http://schemas.microsoft.com/office/drawing/2014/main" val="981751583"/>
                    </a:ext>
                  </a:extLst>
                </a:gridCol>
              </a:tblGrid>
              <a:tr h="324000">
                <a:tc>
                  <a:txBody>
                    <a:bodyPr/>
                    <a:lstStyle/>
                    <a:p>
                      <a:pPr algn="ctr"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00</a:t>
                      </a:r>
                      <a:r>
                        <a:rPr lang="ja-JP" altLang="en-US" sz="900" u="none" strike="noStrike" dirty="0">
                          <a:effectLst/>
                          <a:latin typeface="Meiryo UI" panose="020B0604030504040204" pitchFamily="50" charset="-128"/>
                          <a:ea typeface="Meiryo UI" panose="020B0604030504040204" pitchFamily="50" charset="-128"/>
                        </a:rPr>
                        <a:t>～</a:t>
                      </a:r>
                      <a:r>
                        <a:rPr lang="en-US" altLang="ja-JP" sz="900" u="none" strike="noStrike" dirty="0">
                          <a:effectLst/>
                          <a:latin typeface="Meiryo UI" panose="020B0604030504040204" pitchFamily="50" charset="-128"/>
                          <a:ea typeface="Meiryo UI" panose="020B0604030504040204" pitchFamily="50" charset="-128"/>
                        </a:rPr>
                        <a:t>04</a:t>
                      </a:r>
                    </a:p>
                    <a:p>
                      <a:pPr algn="l" fontAlgn="ctr"/>
                      <a:r>
                        <a:rPr lang="ja-JP" altLang="en-US" sz="900" u="none" strike="noStrike" dirty="0">
                          <a:effectLst/>
                          <a:latin typeface="Meiryo UI" panose="020B0604030504040204" pitchFamily="50" charset="-128"/>
                          <a:ea typeface="Meiryo UI" panose="020B0604030504040204" pitchFamily="50" charset="-128"/>
                        </a:rPr>
                        <a:t>に承認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05</a:t>
                      </a:r>
                      <a:r>
                        <a:rPr lang="ja-JP" altLang="en-US" sz="900" u="none" strike="noStrike" dirty="0">
                          <a:effectLst/>
                          <a:latin typeface="Meiryo UI" panose="020B0604030504040204" pitchFamily="50" charset="-128"/>
                          <a:ea typeface="Meiryo UI" panose="020B0604030504040204" pitchFamily="50" charset="-128"/>
                        </a:rPr>
                        <a:t>～</a:t>
                      </a:r>
                      <a:r>
                        <a:rPr lang="en-US" altLang="ja-JP" sz="900" u="none" strike="noStrike" dirty="0">
                          <a:effectLst/>
                          <a:latin typeface="Meiryo UI" panose="020B0604030504040204" pitchFamily="50" charset="-128"/>
                          <a:ea typeface="Meiryo UI" panose="020B0604030504040204" pitchFamily="50" charset="-128"/>
                        </a:rPr>
                        <a:t>09</a:t>
                      </a:r>
                    </a:p>
                    <a:p>
                      <a:pPr algn="l" fontAlgn="ctr"/>
                      <a:r>
                        <a:rPr lang="ja-JP" altLang="en-US" sz="900" u="none" strike="noStrike" dirty="0">
                          <a:effectLst/>
                          <a:latin typeface="Meiryo UI" panose="020B0604030504040204" pitchFamily="50" charset="-128"/>
                          <a:ea typeface="Meiryo UI" panose="020B0604030504040204" pitchFamily="50" charset="-128"/>
                        </a:rPr>
                        <a:t>に承認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10</a:t>
                      </a:r>
                      <a:r>
                        <a:rPr lang="ja-JP" altLang="en-US" sz="900" u="none" strike="noStrike" dirty="0">
                          <a:effectLst/>
                          <a:latin typeface="Meiryo UI" panose="020B0604030504040204" pitchFamily="50" charset="-128"/>
                          <a:ea typeface="Meiryo UI" panose="020B0604030504040204" pitchFamily="50" charset="-128"/>
                        </a:rPr>
                        <a:t>～</a:t>
                      </a:r>
                      <a:r>
                        <a:rPr lang="en-US" altLang="ja-JP" sz="900" u="none" strike="noStrike" dirty="0">
                          <a:effectLst/>
                          <a:latin typeface="Meiryo UI" panose="020B0604030504040204" pitchFamily="50" charset="-128"/>
                          <a:ea typeface="Meiryo UI" panose="020B0604030504040204" pitchFamily="50" charset="-128"/>
                        </a:rPr>
                        <a:t>14</a:t>
                      </a:r>
                    </a:p>
                    <a:p>
                      <a:pPr algn="l" fontAlgn="ctr"/>
                      <a:r>
                        <a:rPr lang="ja-JP" altLang="en-US" sz="900" u="none" strike="noStrike" dirty="0">
                          <a:effectLst/>
                          <a:latin typeface="Meiryo UI" panose="020B0604030504040204" pitchFamily="50" charset="-128"/>
                          <a:ea typeface="Meiryo UI" panose="020B0604030504040204" pitchFamily="50" charset="-128"/>
                        </a:rPr>
                        <a:t>に承認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15</a:t>
                      </a:r>
                      <a:r>
                        <a:rPr lang="ja-JP" altLang="en-US" sz="900" u="none" strike="noStrike" dirty="0">
                          <a:effectLst/>
                          <a:latin typeface="Meiryo UI" panose="020B0604030504040204" pitchFamily="50" charset="-128"/>
                          <a:ea typeface="Meiryo UI" panose="020B0604030504040204" pitchFamily="50" charset="-128"/>
                        </a:rPr>
                        <a:t>～</a:t>
                      </a:r>
                      <a:r>
                        <a:rPr lang="en-US" altLang="ja-JP" sz="900" u="none" strike="noStrike" dirty="0">
                          <a:effectLst/>
                          <a:latin typeface="Meiryo UI" panose="020B0604030504040204" pitchFamily="50" charset="-128"/>
                          <a:ea typeface="Meiryo UI" panose="020B0604030504040204" pitchFamily="50" charset="-128"/>
                        </a:rPr>
                        <a:t>19</a:t>
                      </a:r>
                    </a:p>
                    <a:p>
                      <a:pPr algn="l" fontAlgn="ctr"/>
                      <a:r>
                        <a:rPr lang="ja-JP" altLang="en-US" sz="900" u="none" strike="noStrike" dirty="0">
                          <a:effectLst/>
                          <a:latin typeface="Meiryo UI" panose="020B0604030504040204" pitchFamily="50" charset="-128"/>
                          <a:ea typeface="Meiryo UI" panose="020B0604030504040204" pitchFamily="50" charset="-128"/>
                        </a:rPr>
                        <a:t>に承認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900" u="none" strike="noStrike" dirty="0">
                          <a:effectLst/>
                          <a:latin typeface="Meiryo UI" panose="020B0604030504040204" pitchFamily="50" charset="-128"/>
                          <a:ea typeface="Meiryo UI" panose="020B0604030504040204" pitchFamily="50" charset="-128"/>
                        </a:rPr>
                        <a:t>20</a:t>
                      </a:r>
                      <a:r>
                        <a:rPr lang="ja-JP" altLang="en-US" sz="900" u="none" strike="noStrike" dirty="0">
                          <a:effectLst/>
                          <a:latin typeface="Meiryo UI" panose="020B0604030504040204" pitchFamily="50" charset="-128"/>
                          <a:ea typeface="Meiryo UI" panose="020B0604030504040204" pitchFamily="50" charset="-128"/>
                        </a:rPr>
                        <a:t>～</a:t>
                      </a:r>
                      <a:r>
                        <a:rPr lang="en-US" altLang="ja-JP" sz="900" u="none" strike="noStrike" dirty="0">
                          <a:effectLst/>
                          <a:latin typeface="Meiryo UI" panose="020B0604030504040204" pitchFamily="50" charset="-128"/>
                          <a:ea typeface="Meiryo UI" panose="020B0604030504040204" pitchFamily="50" charset="-128"/>
                        </a:rPr>
                        <a:t>25</a:t>
                      </a:r>
                    </a:p>
                    <a:p>
                      <a:pPr algn="l" fontAlgn="ctr"/>
                      <a:r>
                        <a:rPr lang="ja-JP" altLang="en-US" sz="900" u="none" strike="noStrike" dirty="0">
                          <a:effectLst/>
                          <a:latin typeface="Meiryo UI" panose="020B0604030504040204" pitchFamily="50" charset="-128"/>
                          <a:ea typeface="Meiryo UI" panose="020B0604030504040204" pitchFamily="50" charset="-128"/>
                        </a:rPr>
                        <a:t>に承認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現在に承認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総計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10443232"/>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血液</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6</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14</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47</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6582460"/>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甲状腺</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10011447"/>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骨軟部</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5</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24728168"/>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頭頸部</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5</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644148218"/>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乳腺</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5</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7</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43848882"/>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肺</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6</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4</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10</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365152764"/>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泌尿器</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6</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79420831"/>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皮膚</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4</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6</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4236093391"/>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卵巣</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4</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016395"/>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固形がん</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2889541738"/>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小児</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39633382"/>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子宮</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1534334247"/>
                  </a:ext>
                </a:extLst>
              </a:tr>
              <a:tr h="162296">
                <a:tc>
                  <a:txBody>
                    <a:bodyPr/>
                    <a:lstStyle/>
                    <a:p>
                      <a:pPr algn="ctr" rtl="0" fontAlgn="b">
                        <a:buNone/>
                      </a:pPr>
                      <a:r>
                        <a:rPr lang="en-US" sz="900">
                          <a:effectLst/>
                          <a:latin typeface="Meiryo UI" panose="020B0604030504040204" pitchFamily="50" charset="-128"/>
                          <a:ea typeface="Meiryo UI" panose="020B0604030504040204" pitchFamily="50" charset="-128"/>
                        </a:rPr>
                        <a:t>GIST</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6205935"/>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神経芽腫</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900834737"/>
                  </a:ext>
                </a:extLst>
              </a:tr>
              <a:tr h="162296">
                <a:tc>
                  <a:txBody>
                    <a:bodyPr/>
                    <a:lstStyle/>
                    <a:p>
                      <a:pPr algn="ctr" rtl="0" fontAlgn="b">
                        <a:buNone/>
                      </a:pPr>
                      <a:r>
                        <a:rPr lang="ja-JP" altLang="en-US" sz="900">
                          <a:effectLst/>
                          <a:latin typeface="Meiryo UI" panose="020B0604030504040204" pitchFamily="50" charset="-128"/>
                          <a:ea typeface="Meiryo UI" panose="020B0604030504040204" pitchFamily="50" charset="-128"/>
                        </a:rPr>
                        <a:t>胆管</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43344073"/>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大腸</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4</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3616533818"/>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食道</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24265776"/>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脳腫瘍</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742631986"/>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膵</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endParaRPr lang="ja-JP" altLang="en-US" sz="90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13511775"/>
                  </a:ext>
                </a:extLst>
              </a:tr>
              <a:tr h="162296">
                <a:tc>
                  <a:txBody>
                    <a:bodyPr/>
                    <a:lstStyle/>
                    <a:p>
                      <a:pPr algn="ctr" rtl="0" fontAlgn="b">
                        <a:buNone/>
                      </a:pPr>
                      <a:r>
                        <a:rPr lang="ja-JP" altLang="en-US" sz="900" dirty="0">
                          <a:effectLst/>
                          <a:latin typeface="Meiryo UI" panose="020B0604030504040204" pitchFamily="50" charset="-128"/>
                          <a:ea typeface="Meiryo UI" panose="020B0604030504040204" pitchFamily="50" charset="-128"/>
                        </a:rPr>
                        <a:t>悪性腹水</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rtl="0" fontAlgn="b">
                        <a:buNone/>
                      </a:pPr>
                      <a:endParaRPr lang="ja-JP" altLang="en-US" sz="900" dirty="0">
                        <a:effectLst/>
                        <a:latin typeface="Meiryo UI" panose="020B0604030504040204" pitchFamily="50" charset="-128"/>
                        <a:ea typeface="Meiryo UI" panose="020B0604030504040204" pitchFamily="50" charset="-128"/>
                      </a:endParaRP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rtl="0" fontAlgn="b">
                        <a:buNone/>
                      </a:pPr>
                      <a:r>
                        <a:rPr lang="en-US" altLang="ja-JP" sz="900" dirty="0">
                          <a:effectLst/>
                          <a:latin typeface="Meiryo UI" panose="020B0604030504040204" pitchFamily="50" charset="-128"/>
                          <a:ea typeface="Meiryo UI" panose="020B0604030504040204" pitchFamily="50" charset="-128"/>
                        </a:rPr>
                        <a:t>1</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extLst>
                  <a:ext uri="{0D108BD9-81ED-4DB2-BD59-A6C34878D82A}">
                    <a16:rowId xmlns:a16="http://schemas.microsoft.com/office/drawing/2014/main" val="694166684"/>
                  </a:ext>
                </a:extLst>
              </a:tr>
              <a:tr h="162296">
                <a:tc>
                  <a:txBody>
                    <a:bodyPr/>
                    <a:lstStyle/>
                    <a:p>
                      <a:pPr algn="ctr" rtl="0" fontAlgn="b">
                        <a:buNone/>
                      </a:pPr>
                      <a:r>
                        <a:rPr lang="ja-JP" altLang="en-US" sz="900" b="1" dirty="0">
                          <a:effectLst/>
                          <a:latin typeface="Meiryo UI" panose="020B0604030504040204" pitchFamily="50" charset="-128"/>
                          <a:ea typeface="Meiryo UI" panose="020B0604030504040204" pitchFamily="50" charset="-128"/>
                        </a:rPr>
                        <a:t>総計</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b="1" dirty="0">
                          <a:effectLst/>
                          <a:latin typeface="Meiryo UI" panose="020B0604030504040204" pitchFamily="50" charset="-128"/>
                          <a:ea typeface="Meiryo UI" panose="020B0604030504040204" pitchFamily="50" charset="-128"/>
                        </a:rPr>
                        <a:t>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b="1" dirty="0">
                          <a:effectLst/>
                          <a:latin typeface="Meiryo UI" panose="020B0604030504040204" pitchFamily="50" charset="-128"/>
                          <a:ea typeface="Meiryo UI" panose="020B0604030504040204" pitchFamily="50" charset="-128"/>
                        </a:rPr>
                        <a:t>5</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b="1" dirty="0">
                          <a:effectLst/>
                          <a:latin typeface="Meiryo UI" panose="020B0604030504040204" pitchFamily="50" charset="-128"/>
                          <a:ea typeface="Meiryo UI" panose="020B0604030504040204" pitchFamily="50" charset="-128"/>
                        </a:rPr>
                        <a:t>9</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b="1" dirty="0">
                          <a:effectLst/>
                          <a:latin typeface="Meiryo UI" panose="020B0604030504040204" pitchFamily="50" charset="-128"/>
                          <a:ea typeface="Meiryo UI" panose="020B0604030504040204" pitchFamily="50" charset="-128"/>
                        </a:rPr>
                        <a:t>28</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b="1" dirty="0">
                          <a:effectLst/>
                          <a:latin typeface="Meiryo UI" panose="020B0604030504040204" pitchFamily="50" charset="-128"/>
                          <a:ea typeface="Meiryo UI" panose="020B0604030504040204" pitchFamily="50" charset="-128"/>
                        </a:rPr>
                        <a:t>72</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b="1" dirty="0">
                          <a:effectLst/>
                          <a:latin typeface="Meiryo UI" panose="020B0604030504040204" pitchFamily="50" charset="-128"/>
                          <a:ea typeface="Meiryo UI" panose="020B0604030504040204" pitchFamily="50" charset="-128"/>
                        </a:rPr>
                        <a:t>16</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900" b="1" dirty="0">
                          <a:effectLst/>
                          <a:latin typeface="Meiryo UI" panose="020B0604030504040204" pitchFamily="50" charset="-128"/>
                          <a:ea typeface="Meiryo UI" panose="020B0604030504040204" pitchFamily="50" charset="-128"/>
                        </a:rPr>
                        <a:t>133</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68642406"/>
                  </a:ext>
                </a:extLst>
              </a:tr>
            </a:tbl>
          </a:graphicData>
        </a:graphic>
      </p:graphicFrame>
      <p:sp>
        <p:nvSpPr>
          <p:cNvPr id="38" name="矢印: 右 37">
            <a:extLst>
              <a:ext uri="{FF2B5EF4-FFF2-40B4-BE49-F238E27FC236}">
                <a16:creationId xmlns:a16="http://schemas.microsoft.com/office/drawing/2014/main" id="{92508285-5AEA-55C5-159E-9011BDA35451}"/>
              </a:ext>
            </a:extLst>
          </p:cNvPr>
          <p:cNvSpPr/>
          <p:nvPr/>
        </p:nvSpPr>
        <p:spPr>
          <a:xfrm rot="18913166">
            <a:off x="2284096" y="2765454"/>
            <a:ext cx="1302480" cy="297001"/>
          </a:xfrm>
          <a:prstGeom prst="rightArrow">
            <a:avLst/>
          </a:prstGeom>
          <a:solidFill>
            <a:srgbClr val="EA55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FD2A624F-3FF2-60CB-68DF-9BF64D634257}"/>
              </a:ext>
            </a:extLst>
          </p:cNvPr>
          <p:cNvSpPr/>
          <p:nvPr/>
        </p:nvSpPr>
        <p:spPr bwMode="auto">
          <a:xfrm>
            <a:off x="119879" y="4802583"/>
            <a:ext cx="828000" cy="792000"/>
          </a:xfrm>
          <a:prstGeom prst="rect">
            <a:avLst/>
          </a:prstGeom>
          <a:solidFill>
            <a:srgbClr val="FFFFFF"/>
          </a:solidFill>
          <a:ln w="38100" cap="flat" cmpd="sng" algn="ctr">
            <a:solidFill>
              <a:srgbClr val="FCE2DA"/>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0" cap="none" spc="0" normalizeH="0" baseline="0" noProof="0" dirty="0">
                <a:ln>
                  <a:noFill/>
                </a:ln>
                <a:solidFill>
                  <a:srgbClr val="EA5550"/>
                </a:solidFill>
                <a:effectLst/>
                <a:uLnTx/>
                <a:uFillTx/>
                <a:latin typeface="Arial"/>
                <a:ea typeface="メイリオ" panose="020B0604030504040204" pitchFamily="50" charset="-128"/>
                <a:cs typeface="+mn-cs"/>
              </a:rPr>
              <a:t>未承認薬</a:t>
            </a:r>
            <a:endParaRPr kumimoji="1" lang="en-US" altLang="ja-JP" sz="1100" b="1" i="0" u="none" strike="noStrike" kern="0" cap="none" spc="0" normalizeH="0" baseline="0" noProof="0" dirty="0">
              <a:ln>
                <a:noFill/>
              </a:ln>
              <a:solidFill>
                <a:srgbClr val="EA5550"/>
              </a:solidFill>
              <a:effectLst/>
              <a:uLnTx/>
              <a:uFillTx/>
              <a:latin typeface="Arial"/>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kern="0" dirty="0">
                <a:latin typeface="Arial"/>
                <a:ea typeface="メイリオ" panose="020B0604030504040204" pitchFamily="50" charset="-128"/>
              </a:rPr>
              <a:t>※1</a:t>
            </a:r>
            <a:endParaRPr kumimoji="1" lang="ja-JP" altLang="en-US" sz="1100" i="0" u="none" strike="noStrike" kern="0" cap="none" spc="0" normalizeH="0" baseline="0" noProof="0" dirty="0">
              <a:ln>
                <a:noFill/>
              </a:ln>
              <a:effectLst/>
              <a:uLnTx/>
              <a:uFillTx/>
              <a:latin typeface="Arial"/>
              <a:ea typeface="メイリオ" panose="020B0604030504040204" pitchFamily="50" charset="-128"/>
              <a:cs typeface="+mn-cs"/>
            </a:endParaRPr>
          </a:p>
        </p:txBody>
      </p:sp>
      <p:sp>
        <p:nvSpPr>
          <p:cNvPr id="40" name="正方形/長方形 39">
            <a:extLst>
              <a:ext uri="{FF2B5EF4-FFF2-40B4-BE49-F238E27FC236}">
                <a16:creationId xmlns:a16="http://schemas.microsoft.com/office/drawing/2014/main" id="{BD77F4C9-277B-FAC2-6251-60ACC78ABA7C}"/>
              </a:ext>
            </a:extLst>
          </p:cNvPr>
          <p:cNvSpPr/>
          <p:nvPr/>
        </p:nvSpPr>
        <p:spPr bwMode="auto">
          <a:xfrm>
            <a:off x="1046900" y="4994654"/>
            <a:ext cx="1223730" cy="288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2017</a:t>
            </a: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endPar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kern="0" dirty="0">
                <a:latin typeface="Meiryo UI" panose="020B0604030504040204" pitchFamily="50" charset="-128"/>
                <a:ea typeface="Meiryo UI" panose="020B0604030504040204" pitchFamily="50" charset="-128"/>
              </a:rPr>
              <a:t>米国で承認</a:t>
            </a:r>
            <a:endPar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D03CA386-2786-DD2D-433E-CEA8D7C5DAF1}"/>
              </a:ext>
            </a:extLst>
          </p:cNvPr>
          <p:cNvSpPr/>
          <p:nvPr/>
        </p:nvSpPr>
        <p:spPr>
          <a:xfrm>
            <a:off x="919886" y="4785321"/>
            <a:ext cx="4277264" cy="2308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例：日本では「未承認薬」だったチサゲンレクルユーセル（販売名</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キムリア）</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2" name="正方形/長方形 41">
            <a:extLst>
              <a:ext uri="{FF2B5EF4-FFF2-40B4-BE49-F238E27FC236}">
                <a16:creationId xmlns:a16="http://schemas.microsoft.com/office/drawing/2014/main" id="{31CACE9A-B493-ACD9-733A-040F1C08E94B}"/>
              </a:ext>
            </a:extLst>
          </p:cNvPr>
          <p:cNvSpPr/>
          <p:nvPr/>
        </p:nvSpPr>
        <p:spPr bwMode="auto">
          <a:xfrm>
            <a:off x="3747687" y="4994654"/>
            <a:ext cx="1223730" cy="288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2019</a:t>
            </a: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r>
              <a:rPr kumimoji="1" lang="en-US" altLang="ja-JP" sz="900" kern="0" dirty="0">
                <a:latin typeface="Meiryo UI" panose="020B0604030504040204" pitchFamily="50" charset="-128"/>
                <a:ea typeface="Meiryo UI" panose="020B0604030504040204" pitchFamily="50" charset="-128"/>
              </a:rPr>
              <a:t>3</a:t>
            </a: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月</a:t>
            </a:r>
            <a:endPar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日本で承認</a:t>
            </a:r>
          </a:p>
        </p:txBody>
      </p:sp>
      <p:cxnSp>
        <p:nvCxnSpPr>
          <p:cNvPr id="43" name="直線コネクタ 42">
            <a:extLst>
              <a:ext uri="{FF2B5EF4-FFF2-40B4-BE49-F238E27FC236}">
                <a16:creationId xmlns:a16="http://schemas.microsoft.com/office/drawing/2014/main" id="{8751CD7B-2C52-F13D-C128-55CC8FD63ACE}"/>
              </a:ext>
            </a:extLst>
          </p:cNvPr>
          <p:cNvCxnSpPr>
            <a:cxnSpLocks/>
            <a:stCxn id="48" idx="1"/>
            <a:endCxn id="45" idx="3"/>
          </p:cNvCxnSpPr>
          <p:nvPr/>
        </p:nvCxnSpPr>
        <p:spPr>
          <a:xfrm flipH="1">
            <a:off x="2270630" y="6021112"/>
            <a:ext cx="1477057" cy="0"/>
          </a:xfrm>
          <a:prstGeom prst="line">
            <a:avLst/>
          </a:prstGeom>
          <a:ln w="25400">
            <a:solidFill>
              <a:schemeClr val="bg1">
                <a:lumMod val="85000"/>
              </a:schemeClr>
            </a:solidFill>
            <a:headEnd type="triangle"/>
          </a:ln>
        </p:spPr>
        <p:style>
          <a:lnRef idx="1">
            <a:schemeClr val="accent1"/>
          </a:lnRef>
          <a:fillRef idx="0">
            <a:schemeClr val="accent1"/>
          </a:fillRef>
          <a:effectRef idx="0">
            <a:schemeClr val="accent1"/>
          </a:effectRef>
          <a:fontRef idx="minor">
            <a:schemeClr val="tx1"/>
          </a:fontRef>
        </p:style>
      </p:cxnSp>
      <p:sp>
        <p:nvSpPr>
          <p:cNvPr id="44" name="正方形/長方形 43">
            <a:extLst>
              <a:ext uri="{FF2B5EF4-FFF2-40B4-BE49-F238E27FC236}">
                <a16:creationId xmlns:a16="http://schemas.microsoft.com/office/drawing/2014/main" id="{5A6EC6A0-4A2B-2A2E-BF40-D74FDBA8B265}"/>
              </a:ext>
            </a:extLst>
          </p:cNvPr>
          <p:cNvSpPr/>
          <p:nvPr/>
        </p:nvSpPr>
        <p:spPr bwMode="auto">
          <a:xfrm>
            <a:off x="119879" y="5676052"/>
            <a:ext cx="828000" cy="792000"/>
          </a:xfrm>
          <a:prstGeom prst="rect">
            <a:avLst/>
          </a:prstGeom>
          <a:solidFill>
            <a:srgbClr val="FFFFFF"/>
          </a:solidFill>
          <a:ln w="38100" cap="flat" cmpd="sng" algn="ctr">
            <a:solidFill>
              <a:schemeClr val="accent5">
                <a:lumMod val="20000"/>
                <a:lumOff val="80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1" i="0" u="none" strike="noStrike" kern="0" cap="none" spc="0" normalizeH="0" baseline="0" noProof="0" dirty="0">
                <a:ln>
                  <a:noFill/>
                </a:ln>
                <a:solidFill>
                  <a:srgbClr val="0070C0"/>
                </a:solidFill>
                <a:effectLst/>
                <a:uLnTx/>
                <a:uFillTx/>
                <a:latin typeface="Arial"/>
                <a:ea typeface="メイリオ" panose="020B0604030504040204" pitchFamily="50" charset="-128"/>
                <a:cs typeface="+mn-cs"/>
              </a:rPr>
              <a:t>適応外薬</a:t>
            </a:r>
            <a:endParaRPr kumimoji="1" lang="en-US" altLang="ja-JP" sz="1100" b="1" i="0" u="none" strike="noStrike" kern="0" cap="none" spc="0" normalizeH="0" baseline="0" noProof="0" dirty="0">
              <a:ln>
                <a:noFill/>
              </a:ln>
              <a:solidFill>
                <a:srgbClr val="0070C0"/>
              </a:solidFill>
              <a:effectLst/>
              <a:uLnTx/>
              <a:uFillTx/>
              <a:latin typeface="Arial"/>
              <a:ea typeface="メイリオ"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kern="0" dirty="0">
                <a:latin typeface="Arial"/>
                <a:ea typeface="メイリオ" panose="020B0604030504040204" pitchFamily="50" charset="-128"/>
              </a:rPr>
              <a:t>※2</a:t>
            </a:r>
            <a:endParaRPr kumimoji="1" lang="ja-JP" altLang="en-US" sz="1100" i="0" u="none" strike="noStrike" kern="0" cap="none" spc="0" normalizeH="0" baseline="0" noProof="0" dirty="0">
              <a:ln>
                <a:noFill/>
              </a:ln>
              <a:effectLst/>
              <a:uLnTx/>
              <a:uFillTx/>
              <a:latin typeface="Arial"/>
              <a:ea typeface="メイリオ" panose="020B0604030504040204" pitchFamily="50" charset="-128"/>
              <a:cs typeface="+mn-cs"/>
            </a:endParaRPr>
          </a:p>
        </p:txBody>
      </p:sp>
      <p:sp>
        <p:nvSpPr>
          <p:cNvPr id="45" name="正方形/長方形 44">
            <a:extLst>
              <a:ext uri="{FF2B5EF4-FFF2-40B4-BE49-F238E27FC236}">
                <a16:creationId xmlns:a16="http://schemas.microsoft.com/office/drawing/2014/main" id="{52DB6CDD-F61B-1B1F-7CCB-D81FE94F35AF}"/>
              </a:ext>
            </a:extLst>
          </p:cNvPr>
          <p:cNvSpPr/>
          <p:nvPr/>
        </p:nvSpPr>
        <p:spPr bwMode="auto">
          <a:xfrm>
            <a:off x="1046900" y="5877112"/>
            <a:ext cx="1223730" cy="288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2014</a:t>
            </a: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endPar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日本で皮膚がんが承認</a:t>
            </a:r>
          </a:p>
        </p:txBody>
      </p:sp>
      <p:sp>
        <p:nvSpPr>
          <p:cNvPr id="46" name="正方形/長方形 45">
            <a:extLst>
              <a:ext uri="{FF2B5EF4-FFF2-40B4-BE49-F238E27FC236}">
                <a16:creationId xmlns:a16="http://schemas.microsoft.com/office/drawing/2014/main" id="{12FA5296-6005-A783-41CE-B47EB09A65AD}"/>
              </a:ext>
            </a:extLst>
          </p:cNvPr>
          <p:cNvSpPr/>
          <p:nvPr/>
        </p:nvSpPr>
        <p:spPr>
          <a:xfrm>
            <a:off x="919886" y="5667779"/>
            <a:ext cx="4023538" cy="2308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例：肝細胞がんでは「適応外薬」のニボルマブ（販売名</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オブジーボ）</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7" name="正方形/長方形 46">
            <a:extLst>
              <a:ext uri="{FF2B5EF4-FFF2-40B4-BE49-F238E27FC236}">
                <a16:creationId xmlns:a16="http://schemas.microsoft.com/office/drawing/2014/main" id="{184C25A7-6261-AB99-BBC5-612BBED1BE00}"/>
              </a:ext>
            </a:extLst>
          </p:cNvPr>
          <p:cNvSpPr/>
          <p:nvPr/>
        </p:nvSpPr>
        <p:spPr bwMode="auto">
          <a:xfrm>
            <a:off x="2397294" y="5877112"/>
            <a:ext cx="1223730" cy="288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a:t>
            </a:r>
            <a:r>
              <a:rPr kumimoji="1" lang="en-US" altLang="ja-JP" sz="900" kern="0" dirty="0">
                <a:latin typeface="Meiryo UI" panose="020B0604030504040204" pitchFamily="50" charset="-128"/>
                <a:ea typeface="Meiryo UI" panose="020B0604030504040204" pitchFamily="50" charset="-128"/>
              </a:rPr>
              <a:t>0</a:t>
            </a:r>
            <a:r>
              <a:rPr kumimoji="1" lang="ja-JP" altLang="en-US" sz="900" kern="0" dirty="0">
                <a:latin typeface="Meiryo UI" panose="020B0604030504040204" pitchFamily="50" charset="-128"/>
                <a:ea typeface="Meiryo UI" panose="020B0604030504040204" pitchFamily="50" charset="-128"/>
              </a:rPr>
              <a:t>年</a:t>
            </a:r>
            <a:endParaRPr kumimoji="1" lang="en-US" altLang="ja-JP" sz="900" kern="0" dirty="0">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米国で肝細胞がんが承認</a:t>
            </a:r>
          </a:p>
        </p:txBody>
      </p:sp>
      <p:sp>
        <p:nvSpPr>
          <p:cNvPr id="48" name="正方形/長方形 47">
            <a:extLst>
              <a:ext uri="{FF2B5EF4-FFF2-40B4-BE49-F238E27FC236}">
                <a16:creationId xmlns:a16="http://schemas.microsoft.com/office/drawing/2014/main" id="{33DC5D87-532A-0C1A-E742-9556BEE6B66A}"/>
              </a:ext>
            </a:extLst>
          </p:cNvPr>
          <p:cNvSpPr/>
          <p:nvPr/>
        </p:nvSpPr>
        <p:spPr bwMode="auto">
          <a:xfrm>
            <a:off x="3747687" y="5877112"/>
            <a:ext cx="1223730" cy="288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2022</a:t>
            </a: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年</a:t>
            </a:r>
            <a:r>
              <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8</a:t>
            </a: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月</a:t>
            </a:r>
            <a:endParaRPr kumimoji="1" lang="en-US" altLang="ja-JP"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900" i="0" u="none" strike="noStrike" kern="0" cap="none" spc="0" normalizeH="0" baseline="0" noProof="0" dirty="0">
                <a:ln>
                  <a:noFill/>
                </a:ln>
                <a:effectLst/>
                <a:uLnTx/>
                <a:uFillTx/>
                <a:latin typeface="Meiryo UI" panose="020B0604030504040204" pitchFamily="50" charset="-128"/>
                <a:ea typeface="Meiryo UI" panose="020B0604030504040204" pitchFamily="50" charset="-128"/>
              </a:rPr>
              <a:t>日本では肝細胞は未承認</a:t>
            </a:r>
          </a:p>
        </p:txBody>
      </p:sp>
      <p:sp>
        <p:nvSpPr>
          <p:cNvPr id="49" name="正方形/長方形 48">
            <a:extLst>
              <a:ext uri="{FF2B5EF4-FFF2-40B4-BE49-F238E27FC236}">
                <a16:creationId xmlns:a16="http://schemas.microsoft.com/office/drawing/2014/main" id="{1ABFDA1E-247A-43D1-9819-DBC0009E3001}"/>
              </a:ext>
            </a:extLst>
          </p:cNvPr>
          <p:cNvSpPr/>
          <p:nvPr/>
        </p:nvSpPr>
        <p:spPr>
          <a:xfrm>
            <a:off x="2593734" y="5107797"/>
            <a:ext cx="1238177" cy="2308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1</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年</a:t>
            </a:r>
            <a:r>
              <a:rPr kumimoji="1" lang="en-US" altLang="ja-JP" sz="900" dirty="0">
                <a:solidFill>
                  <a:srgbClr val="000000"/>
                </a:solidFill>
                <a:latin typeface="Meiryo UI" panose="020B0604030504040204" pitchFamily="50" charset="-128"/>
                <a:ea typeface="Meiryo UI" panose="020B0604030504040204" pitchFamily="50" charset="-128"/>
              </a:rPr>
              <a:t>7</a:t>
            </a:r>
            <a:r>
              <a:rPr kumimoji="1" lang="ja-JP" altLang="en-US" sz="900" dirty="0">
                <a:solidFill>
                  <a:srgbClr val="000000"/>
                </a:solidFill>
                <a:latin typeface="Meiryo UI" panose="020B0604030504040204" pitchFamily="50" charset="-128"/>
                <a:ea typeface="Meiryo UI" panose="020B0604030504040204" pitchFamily="50" charset="-128"/>
              </a:rPr>
              <a:t>ヵ月</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間</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50" name="正方形/長方形 49">
            <a:extLst>
              <a:ext uri="{FF2B5EF4-FFF2-40B4-BE49-F238E27FC236}">
                <a16:creationId xmlns:a16="http://schemas.microsoft.com/office/drawing/2014/main" id="{3B873909-DFFB-DF9F-ECCA-0584B72A9554}"/>
              </a:ext>
            </a:extLst>
          </p:cNvPr>
          <p:cNvSpPr/>
          <p:nvPr/>
        </p:nvSpPr>
        <p:spPr>
          <a:xfrm>
            <a:off x="956855" y="5291165"/>
            <a:ext cx="51235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800" dirty="0">
                <a:solidFill>
                  <a:srgbClr val="000000"/>
                </a:solidFill>
                <a:latin typeface="メイリオ" panose="020B0604030504040204" pitchFamily="50" charset="-128"/>
                <a:ea typeface="メイリオ" panose="020B0604030504040204" pitchFamily="50" charset="-128"/>
              </a:rPr>
              <a:t>※1</a:t>
            </a:r>
            <a:r>
              <a:rPr kumimoji="1" lang="ja-JP" altLang="en-US" sz="800" dirty="0">
                <a:solidFill>
                  <a:srgbClr val="000000"/>
                </a:solidFill>
                <a:latin typeface="メイリオ" panose="020B0604030504040204" pitchFamily="50" charset="-128"/>
                <a:ea typeface="メイリオ" panose="020B0604030504040204" pitchFamily="50" charset="-128"/>
              </a:rPr>
              <a:t>．厚生労働大臣による承認時に認められた効能・効果、用法・要領の範囲外で</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dirty="0">
                <a:solidFill>
                  <a:srgbClr val="000000"/>
                </a:solidFill>
                <a:latin typeface="メイリオ" panose="020B0604030504040204" pitchFamily="50" charset="-128"/>
                <a:ea typeface="メイリオ" panose="020B0604030504040204" pitchFamily="50" charset="-128"/>
              </a:rPr>
              <a:t>　　　使用する医薬品</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51" name="正方形/長方形 50">
            <a:extLst>
              <a:ext uri="{FF2B5EF4-FFF2-40B4-BE49-F238E27FC236}">
                <a16:creationId xmlns:a16="http://schemas.microsoft.com/office/drawing/2014/main" id="{632DAA2E-A959-50A6-74F2-A9717EB70828}"/>
              </a:ext>
            </a:extLst>
          </p:cNvPr>
          <p:cNvSpPr/>
          <p:nvPr/>
        </p:nvSpPr>
        <p:spPr>
          <a:xfrm>
            <a:off x="947879" y="6173430"/>
            <a:ext cx="5123502"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800" dirty="0">
                <a:solidFill>
                  <a:srgbClr val="000000"/>
                </a:solidFill>
                <a:latin typeface="メイリオ" panose="020B0604030504040204" pitchFamily="50" charset="-128"/>
                <a:ea typeface="メイリオ" panose="020B0604030504040204" pitchFamily="50" charset="-128"/>
              </a:rPr>
              <a:t>※2</a:t>
            </a:r>
            <a:r>
              <a:rPr kumimoji="1" lang="ja-JP" altLang="en-US" sz="800" dirty="0">
                <a:solidFill>
                  <a:srgbClr val="000000"/>
                </a:solidFill>
                <a:latin typeface="メイリオ" panose="020B0604030504040204" pitchFamily="50" charset="-128"/>
                <a:ea typeface="メイリオ" panose="020B0604030504040204" pitchFamily="50" charset="-128"/>
              </a:rPr>
              <a:t>．海外で承認されているが、日本では厚生労働大臣による製造販売の承認が</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dirty="0">
                <a:solidFill>
                  <a:srgbClr val="000000"/>
                </a:solidFill>
                <a:latin typeface="メイリオ" panose="020B0604030504040204" pitchFamily="50" charset="-128"/>
                <a:ea typeface="メイリオ" panose="020B0604030504040204" pitchFamily="50" charset="-128"/>
              </a:rPr>
              <a:t>　　　与えられていない医薬品</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52" name="楕円 51">
            <a:extLst>
              <a:ext uri="{FF2B5EF4-FFF2-40B4-BE49-F238E27FC236}">
                <a16:creationId xmlns:a16="http://schemas.microsoft.com/office/drawing/2014/main" id="{59B9EA9E-CD8C-985E-E79C-B5EB31BCF08B}"/>
              </a:ext>
            </a:extLst>
          </p:cNvPr>
          <p:cNvSpPr/>
          <p:nvPr/>
        </p:nvSpPr>
        <p:spPr>
          <a:xfrm>
            <a:off x="4725529" y="5718323"/>
            <a:ext cx="288000" cy="2880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latin typeface="Meiryo UI" panose="020B0604030504040204" pitchFamily="50" charset="-128"/>
                <a:ea typeface="Meiryo UI" panose="020B0604030504040204" pitchFamily="50" charset="-128"/>
              </a:rPr>
              <a:t>自費</a:t>
            </a:r>
          </a:p>
        </p:txBody>
      </p:sp>
      <p:cxnSp>
        <p:nvCxnSpPr>
          <p:cNvPr id="53" name="直線コネクタ 52">
            <a:extLst>
              <a:ext uri="{FF2B5EF4-FFF2-40B4-BE49-F238E27FC236}">
                <a16:creationId xmlns:a16="http://schemas.microsoft.com/office/drawing/2014/main" id="{1A4B962B-0260-4781-50BE-092DBAD55051}"/>
              </a:ext>
            </a:extLst>
          </p:cNvPr>
          <p:cNvCxnSpPr>
            <a:cxnSpLocks/>
            <a:stCxn id="52" idx="5"/>
          </p:cNvCxnSpPr>
          <p:nvPr/>
        </p:nvCxnSpPr>
        <p:spPr>
          <a:xfrm>
            <a:off x="4971352" y="5964146"/>
            <a:ext cx="42177" cy="36927"/>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6DBB827F-685C-66EB-1BCC-4EAE7543A1BE}"/>
              </a:ext>
            </a:extLst>
          </p:cNvPr>
          <p:cNvCxnSpPr>
            <a:cxnSpLocks/>
          </p:cNvCxnSpPr>
          <p:nvPr/>
        </p:nvCxnSpPr>
        <p:spPr>
          <a:xfrm>
            <a:off x="5009905" y="5999624"/>
            <a:ext cx="0" cy="390878"/>
          </a:xfrm>
          <a:prstGeom prst="line">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55" name="正方形/長方形 54">
            <a:extLst>
              <a:ext uri="{FF2B5EF4-FFF2-40B4-BE49-F238E27FC236}">
                <a16:creationId xmlns:a16="http://schemas.microsoft.com/office/drawing/2014/main" id="{F0375454-20D1-37FE-D321-6E261066C33D}"/>
              </a:ext>
            </a:extLst>
          </p:cNvPr>
          <p:cNvSpPr/>
          <p:nvPr/>
        </p:nvSpPr>
        <p:spPr>
          <a:xfrm>
            <a:off x="2476568" y="6313798"/>
            <a:ext cx="4023538" cy="2308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hlinkClick r:id="rId3"/>
              </a:rPr>
              <a:t>オブジーボ：</a:t>
            </a:r>
            <a:r>
              <a:rPr kumimoji="1" lang="ja-JP" altLang="en-US" sz="900" b="1" dirty="0">
                <a:solidFill>
                  <a:srgbClr val="0070C0"/>
                </a:solidFill>
                <a:latin typeface="メイリオ" panose="020B0604030504040204" pitchFamily="50" charset="-128"/>
                <a:ea typeface="メイリオ" panose="020B0604030504040204" pitchFamily="50" charset="-128"/>
                <a:hlinkClick r:id="rId3"/>
              </a:rPr>
              <a:t>薬価代約</a:t>
            </a:r>
            <a:r>
              <a:rPr kumimoji="1" lang="en-US" altLang="ja-JP" sz="900" b="1" dirty="0">
                <a:solidFill>
                  <a:srgbClr val="0070C0"/>
                </a:solidFill>
                <a:latin typeface="メイリオ" panose="020B0604030504040204" pitchFamily="50" charset="-128"/>
                <a:ea typeface="メイリオ" panose="020B0604030504040204" pitchFamily="50" charset="-128"/>
                <a:hlinkClick r:id="rId3"/>
              </a:rPr>
              <a:t>1,090</a:t>
            </a:r>
            <a:r>
              <a:rPr kumimoji="1" lang="ja-JP" altLang="en-US" sz="900" b="1" dirty="0">
                <a:solidFill>
                  <a:srgbClr val="0070C0"/>
                </a:solidFill>
                <a:latin typeface="メイリオ" panose="020B0604030504040204" pitchFamily="50" charset="-128"/>
                <a:ea typeface="メイリオ" panose="020B0604030504040204" pitchFamily="50" charset="-128"/>
                <a:hlinkClick r:id="rId3"/>
              </a:rPr>
              <a:t>万円／年</a:t>
            </a:r>
            <a:r>
              <a:rPr kumimoji="1" lang="ja-JP" altLang="en-US" sz="900" b="1" dirty="0">
                <a:solidFill>
                  <a:srgbClr val="0070C0"/>
                </a:solidFill>
                <a:latin typeface="メイリオ" panose="020B0604030504040204" pitchFamily="50" charset="-128"/>
                <a:ea typeface="メイリオ" panose="020B0604030504040204" pitchFamily="50" charset="-128"/>
              </a:rPr>
              <a:t>（</a:t>
            </a:r>
            <a:r>
              <a:rPr kumimoji="1" lang="ja-JP" altLang="en-US" sz="900" b="1" dirty="0">
                <a:solidFill>
                  <a:srgbClr val="0070C0"/>
                </a:solidFill>
                <a:latin typeface="メイリオ" panose="020B0604030504040204" pitchFamily="50" charset="-128"/>
                <a:ea typeface="メイリオ" panose="020B0604030504040204" pitchFamily="50" charset="-128"/>
                <a:hlinkClick r:id="rId4"/>
              </a:rPr>
              <a:t>参考🔗</a:t>
            </a:r>
            <a:r>
              <a:rPr kumimoji="1" lang="ja-JP" altLang="en-US" sz="900" b="1" dirty="0">
                <a:solidFill>
                  <a:srgbClr val="0070C0"/>
                </a:solidFill>
                <a:latin typeface="メイリオ" panose="020B0604030504040204" pitchFamily="50" charset="-128"/>
                <a:ea typeface="メイリオ" panose="020B0604030504040204" pitchFamily="50" charset="-128"/>
              </a:rPr>
              <a:t>）</a:t>
            </a:r>
            <a:endParaRPr kumimoji="1" lang="en-US" altLang="ja-JP" sz="900" b="1" i="0" u="none" strike="noStrike" kern="1200" cap="none" spc="0" normalizeH="0" baseline="0" noProof="0" dirty="0">
              <a:ln>
                <a:noFill/>
              </a:ln>
              <a:solidFill>
                <a:srgbClr val="0070C0"/>
              </a:solidFill>
              <a:effectLst/>
              <a:uLnTx/>
              <a:uFillTx/>
              <a:latin typeface="メイリオ" panose="020B0604030504040204" pitchFamily="50" charset="-128"/>
              <a:ea typeface="メイリオ" panose="020B0604030504040204" pitchFamily="50" charset="-128"/>
              <a:cs typeface="+mn-cs"/>
            </a:endParaRPr>
          </a:p>
        </p:txBody>
      </p:sp>
      <p:sp>
        <p:nvSpPr>
          <p:cNvPr id="56" name="矢印: 五方向 55">
            <a:extLst>
              <a:ext uri="{FF2B5EF4-FFF2-40B4-BE49-F238E27FC236}">
                <a16:creationId xmlns:a16="http://schemas.microsoft.com/office/drawing/2014/main" id="{E8544C6A-E355-5CF2-B63F-34D857B87FDF}"/>
              </a:ext>
            </a:extLst>
          </p:cNvPr>
          <p:cNvSpPr/>
          <p:nvPr/>
        </p:nvSpPr>
        <p:spPr bwMode="auto">
          <a:xfrm>
            <a:off x="5220280" y="5980592"/>
            <a:ext cx="828000" cy="452470"/>
          </a:xfrm>
          <a:prstGeom prst="homePlate">
            <a:avLst/>
          </a:prstGeom>
          <a:solidFill>
            <a:srgbClr val="FFFFFF"/>
          </a:solidFill>
          <a:ln w="3810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i="0" u="none" strike="noStrike" kern="0" cap="none" spc="0" normalizeH="0" baseline="0" noProof="0" dirty="0">
                <a:ln>
                  <a:noFill/>
                </a:ln>
                <a:effectLst/>
                <a:uLnTx/>
                <a:uFillTx/>
                <a:latin typeface="Arial"/>
                <a:ea typeface="メイリオ" panose="020B0604030504040204" pitchFamily="50" charset="-128"/>
                <a:cs typeface="+mn-cs"/>
              </a:rPr>
              <a:t>参考</a:t>
            </a:r>
          </a:p>
        </p:txBody>
      </p:sp>
      <p:sp>
        <p:nvSpPr>
          <p:cNvPr id="57" name="正方形/長方形 56">
            <a:extLst>
              <a:ext uri="{FF2B5EF4-FFF2-40B4-BE49-F238E27FC236}">
                <a16:creationId xmlns:a16="http://schemas.microsoft.com/office/drawing/2014/main" id="{9E76B1B3-AF87-892F-6820-3A19D6DF8B02}"/>
              </a:ext>
            </a:extLst>
          </p:cNvPr>
          <p:cNvSpPr/>
          <p:nvPr/>
        </p:nvSpPr>
        <p:spPr>
          <a:xfrm>
            <a:off x="6005264" y="5954325"/>
            <a:ext cx="4277264" cy="533479"/>
          </a:xfrm>
          <a:prstGeom prst="rect">
            <a:avLst/>
          </a:prstGeom>
        </p:spPr>
        <p:txBody>
          <a:bodyPr wrap="square">
            <a:spAutoFit/>
          </a:bodyPr>
          <a:lstStyle/>
          <a:p>
            <a:pPr marL="0" marR="0" lvl="0" indent="0" algn="l" defTabSz="914400" rtl="0" eaLnBrk="1" fontAlgn="base" latinLnBrk="0" hangingPunct="1">
              <a:lnSpc>
                <a:spcPct val="100000"/>
              </a:lnSpc>
              <a:spcBef>
                <a:spcPts val="100"/>
              </a:spcBef>
              <a:spcAft>
                <a:spcPct val="0"/>
              </a:spcAft>
              <a:buClrTx/>
              <a:buSzTx/>
              <a:buFontTx/>
              <a:buNone/>
              <a:tabLst/>
              <a:defRPr/>
            </a:pPr>
            <a:r>
              <a:rPr kumimoji="1" lang="ja-JP" altLang="en-US" sz="900" b="1"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エフロルニチン</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：小児がんの一種「神経芽腫」の抗がん剤（未承認薬）</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ts val="100"/>
              </a:spcBef>
              <a:spcAft>
                <a:spcPct val="0"/>
              </a:spcAft>
              <a:buClrTx/>
              <a:buSzTx/>
              <a:buFontTx/>
              <a:buNone/>
              <a:tabLst/>
              <a:defRPr/>
            </a:pPr>
            <a:r>
              <a:rPr kumimoji="1" lang="ja-JP" altLang="en-US" sz="900" b="0"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価格　　　　　：</a:t>
            </a:r>
            <a:r>
              <a:rPr kumimoji="1" lang="en-US" altLang="ja-JP" sz="9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3,174,864</a:t>
            </a:r>
            <a:r>
              <a:rPr kumimoji="1" lang="ja-JP" altLang="en-US" sz="9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円／月（</a:t>
            </a:r>
            <a:r>
              <a:rPr kumimoji="1" lang="en-US" altLang="ja-JP" sz="9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3,800</a:t>
            </a:r>
            <a:r>
              <a:rPr kumimoji="1" lang="ja-JP" altLang="en-US" sz="9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万円／年</a:t>
            </a:r>
            <a:r>
              <a:rPr kumimoji="1" lang="en-US" altLang="ja-JP" sz="9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12</a:t>
            </a:r>
            <a:r>
              <a:rPr kumimoji="1" lang="ja-JP" altLang="en-US" sz="9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サイクル）</a:t>
            </a:r>
            <a:endParaRPr kumimoji="1" lang="en-US" altLang="ja-JP" sz="9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lvl="0" defTabSz="914400" fontAlgn="base">
              <a:spcBef>
                <a:spcPts val="100"/>
              </a:spcBef>
              <a:spcAft>
                <a:spcPct val="0"/>
              </a:spcAft>
              <a:defRPr/>
            </a:pPr>
            <a:r>
              <a:rPr kumimoji="1" lang="ja-JP" altLang="en-US" sz="900" dirty="0">
                <a:solidFill>
                  <a:srgbClr val="000000"/>
                </a:solidFill>
                <a:latin typeface="メイリオ" panose="020B0604030504040204" pitchFamily="50" charset="-128"/>
                <a:ea typeface="メイリオ" panose="020B0604030504040204" pitchFamily="50" charset="-128"/>
              </a:rPr>
              <a:t>参考記事　　　</a:t>
            </a:r>
            <a:r>
              <a:rPr kumimoji="1" lang="ja-JP" altLang="en-US" sz="900" dirty="0">
                <a:solidFill>
                  <a:srgbClr val="000000"/>
                </a:solidFill>
                <a:latin typeface="メイリオ" panose="020B0604030504040204" pitchFamily="50" charset="-128"/>
              </a:rPr>
              <a:t>：</a:t>
            </a:r>
            <a:r>
              <a:rPr kumimoji="1" lang="en-US" altLang="ja-JP" sz="900" dirty="0">
                <a:solidFill>
                  <a:srgbClr val="000000"/>
                </a:solidFill>
                <a:latin typeface="メイリオ" panose="020B0604030504040204" pitchFamily="50" charset="-128"/>
              </a:rPr>
              <a:t>2026</a:t>
            </a:r>
            <a:r>
              <a:rPr kumimoji="1" lang="ja-JP" altLang="en-US" sz="900" dirty="0">
                <a:solidFill>
                  <a:srgbClr val="000000"/>
                </a:solidFill>
                <a:latin typeface="メイリオ" panose="020B0604030504040204" pitchFamily="50" charset="-128"/>
              </a:rPr>
              <a:t>年</a:t>
            </a:r>
            <a:r>
              <a:rPr kumimoji="1" lang="en-US" altLang="ja-JP" sz="900" dirty="0">
                <a:solidFill>
                  <a:srgbClr val="000000"/>
                </a:solidFill>
                <a:latin typeface="メイリオ" panose="020B0604030504040204" pitchFamily="50" charset="-128"/>
              </a:rPr>
              <a:t>3</a:t>
            </a:r>
            <a:r>
              <a:rPr kumimoji="1" lang="ja-JP" altLang="en-US" sz="900" dirty="0">
                <a:solidFill>
                  <a:srgbClr val="000000"/>
                </a:solidFill>
                <a:latin typeface="メイリオ" panose="020B0604030504040204" pitchFamily="50" charset="-128"/>
              </a:rPr>
              <a:t>月</a:t>
            </a:r>
            <a:r>
              <a:rPr kumimoji="1" lang="en-US" altLang="ja-JP" sz="900" dirty="0">
                <a:solidFill>
                  <a:srgbClr val="000000"/>
                </a:solidFill>
                <a:latin typeface="メイリオ" panose="020B0604030504040204" pitchFamily="50" charset="-128"/>
              </a:rPr>
              <a:t>24</a:t>
            </a:r>
            <a:r>
              <a:rPr kumimoji="1" lang="ja-JP" altLang="en-US" sz="900" dirty="0">
                <a:solidFill>
                  <a:srgbClr val="000000"/>
                </a:solidFill>
                <a:latin typeface="メイリオ" panose="020B0604030504040204" pitchFamily="50" charset="-128"/>
              </a:rPr>
              <a:t>日日経新聞 （</a:t>
            </a:r>
            <a:r>
              <a:rPr kumimoji="1" lang="ja-JP" altLang="en-US" sz="900" dirty="0">
                <a:solidFill>
                  <a:srgbClr val="000000"/>
                </a:solidFill>
                <a:latin typeface="メイリオ" panose="020B0604030504040204" pitchFamily="50" charset="-128"/>
                <a:hlinkClick r:id="rId5"/>
              </a:rPr>
              <a:t>日経新聞🔗</a:t>
            </a:r>
            <a:r>
              <a:rPr kumimoji="1" lang="ja-JP" altLang="en-US" sz="900" dirty="0">
                <a:solidFill>
                  <a:srgbClr val="000000"/>
                </a:solidFill>
                <a:latin typeface="メイリオ" panose="020B0604030504040204" pitchFamily="50" charset="-128"/>
              </a:rPr>
              <a:t>）</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58" name="正方形/長方形 57">
            <a:extLst>
              <a:ext uri="{FF2B5EF4-FFF2-40B4-BE49-F238E27FC236}">
                <a16:creationId xmlns:a16="http://schemas.microsoft.com/office/drawing/2014/main" id="{103CCE2F-6F69-8392-B525-5BBDA0D7B160}"/>
              </a:ext>
            </a:extLst>
          </p:cNvPr>
          <p:cNvSpPr/>
          <p:nvPr/>
        </p:nvSpPr>
        <p:spPr>
          <a:xfrm>
            <a:off x="2476568" y="5425102"/>
            <a:ext cx="4023538" cy="2308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1" dirty="0">
                <a:solidFill>
                  <a:srgbClr val="EA5550"/>
                </a:solidFill>
                <a:latin typeface="メイリオ" panose="020B0604030504040204" pitchFamily="50" charset="-128"/>
                <a:ea typeface="メイリオ" panose="020B0604030504040204" pitchFamily="50" charset="-128"/>
                <a:hlinkClick r:id="rId3">
                  <a:extLst>
                    <a:ext uri="{A12FA001-AC4F-418D-AE19-62706E023703}">
                      <ahyp:hlinkClr xmlns:ahyp="http://schemas.microsoft.com/office/drawing/2018/hyperlinkcolor" val="tx"/>
                    </a:ext>
                  </a:extLst>
                </a:hlinkClick>
              </a:rPr>
              <a:t>キムリア</a:t>
            </a:r>
            <a:r>
              <a:rPr kumimoji="1" lang="ja-JP" altLang="en-US" sz="9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hlinkClick r:id="rId3">
                  <a:extLst>
                    <a:ext uri="{A12FA001-AC4F-418D-AE19-62706E023703}">
                      <ahyp:hlinkClr xmlns:ahyp="http://schemas.microsoft.com/office/drawing/2018/hyperlinkcolor" val="tx"/>
                    </a:ext>
                  </a:extLst>
                </a:hlinkClick>
              </a:rPr>
              <a:t>：</a:t>
            </a:r>
            <a:r>
              <a:rPr kumimoji="1" lang="ja-JP" altLang="en-US" sz="900" b="1" dirty="0">
                <a:solidFill>
                  <a:srgbClr val="EA5550"/>
                </a:solidFill>
                <a:latin typeface="メイリオ" panose="020B0604030504040204" pitchFamily="50" charset="-128"/>
                <a:ea typeface="メイリオ" panose="020B0604030504040204" pitchFamily="50" charset="-128"/>
                <a:hlinkClick r:id="rId3">
                  <a:extLst>
                    <a:ext uri="{A12FA001-AC4F-418D-AE19-62706E023703}">
                      <ahyp:hlinkClr xmlns:ahyp="http://schemas.microsoft.com/office/drawing/2018/hyperlinkcolor" val="tx"/>
                    </a:ext>
                  </a:extLst>
                </a:hlinkClick>
              </a:rPr>
              <a:t>薬価代約</a:t>
            </a:r>
            <a:r>
              <a:rPr kumimoji="1" lang="en-US" altLang="ja-JP" sz="900" b="1" dirty="0">
                <a:solidFill>
                  <a:srgbClr val="EA5550"/>
                </a:solidFill>
                <a:latin typeface="メイリオ" panose="020B0604030504040204" pitchFamily="50" charset="-128"/>
                <a:ea typeface="メイリオ" panose="020B0604030504040204" pitchFamily="50" charset="-128"/>
                <a:hlinkClick r:id="rId3">
                  <a:extLst>
                    <a:ext uri="{A12FA001-AC4F-418D-AE19-62706E023703}">
                      <ahyp:hlinkClr xmlns:ahyp="http://schemas.microsoft.com/office/drawing/2018/hyperlinkcolor" val="tx"/>
                    </a:ext>
                  </a:extLst>
                </a:hlinkClick>
              </a:rPr>
              <a:t>3,349</a:t>
            </a:r>
            <a:r>
              <a:rPr kumimoji="1" lang="ja-JP" altLang="en-US" sz="900" b="1" dirty="0">
                <a:solidFill>
                  <a:srgbClr val="EA5550"/>
                </a:solidFill>
                <a:latin typeface="メイリオ" panose="020B0604030504040204" pitchFamily="50" charset="-128"/>
                <a:ea typeface="メイリオ" panose="020B0604030504040204" pitchFamily="50" charset="-128"/>
                <a:hlinkClick r:id="rId3">
                  <a:extLst>
                    <a:ext uri="{A12FA001-AC4F-418D-AE19-62706E023703}">
                      <ahyp:hlinkClr xmlns:ahyp="http://schemas.microsoft.com/office/drawing/2018/hyperlinkcolor" val="tx"/>
                    </a:ext>
                  </a:extLst>
                </a:hlinkClick>
              </a:rPr>
              <a:t>万円／年</a:t>
            </a:r>
            <a:r>
              <a:rPr kumimoji="1" lang="ja-JP" altLang="en-US" sz="900" b="1" dirty="0">
                <a:solidFill>
                  <a:srgbClr val="EA5550"/>
                </a:solidFill>
                <a:latin typeface="メイリオ" panose="020B0604030504040204" pitchFamily="50" charset="-128"/>
                <a:ea typeface="メイリオ" panose="020B0604030504040204" pitchFamily="50" charset="-128"/>
              </a:rPr>
              <a:t>（</a:t>
            </a:r>
            <a:r>
              <a:rPr kumimoji="1" lang="ja-JP" altLang="en-US" sz="900" b="1" dirty="0">
                <a:solidFill>
                  <a:srgbClr val="EA5550"/>
                </a:solidFill>
                <a:latin typeface="メイリオ" panose="020B0604030504040204" pitchFamily="50" charset="-128"/>
                <a:ea typeface="メイリオ" panose="020B0604030504040204" pitchFamily="50" charset="-128"/>
                <a:hlinkClick r:id="rId6">
                  <a:extLst>
                    <a:ext uri="{A12FA001-AC4F-418D-AE19-62706E023703}">
                      <ahyp:hlinkClr xmlns:ahyp="http://schemas.microsoft.com/office/drawing/2018/hyperlinkcolor" val="tx"/>
                    </a:ext>
                  </a:extLst>
                </a:hlinkClick>
              </a:rPr>
              <a:t>参考🔗</a:t>
            </a:r>
            <a:r>
              <a:rPr kumimoji="1" lang="ja-JP" altLang="en-US" sz="900" b="1" dirty="0">
                <a:solidFill>
                  <a:srgbClr val="EA5550"/>
                </a:solidFill>
                <a:latin typeface="メイリオ" panose="020B0604030504040204" pitchFamily="50" charset="-128"/>
                <a:ea typeface="メイリオ" panose="020B0604030504040204" pitchFamily="50" charset="-128"/>
              </a:rPr>
              <a:t>）</a:t>
            </a:r>
            <a:endParaRPr kumimoji="1" lang="en-US" altLang="ja-JP" sz="9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4" name="吹き出し: 四角形 3">
            <a:extLst>
              <a:ext uri="{FF2B5EF4-FFF2-40B4-BE49-F238E27FC236}">
                <a16:creationId xmlns:a16="http://schemas.microsoft.com/office/drawing/2014/main" id="{AE5EE87B-4B30-C5E2-78EE-C95CE9569732}"/>
              </a:ext>
            </a:extLst>
          </p:cNvPr>
          <p:cNvSpPr/>
          <p:nvPr/>
        </p:nvSpPr>
        <p:spPr bwMode="auto">
          <a:xfrm>
            <a:off x="160600" y="990444"/>
            <a:ext cx="3125949" cy="1403693"/>
          </a:xfrm>
          <a:prstGeom prst="wedgeRectCallout">
            <a:avLst>
              <a:gd name="adj1" fmla="val 40476"/>
              <a:gd name="adj2" fmla="val 74209"/>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algn="ctr" defTabSz="914400" fontAlgn="base">
              <a:spcBef>
                <a:spcPct val="0"/>
              </a:spcBef>
              <a:spcAft>
                <a:spcPct val="0"/>
              </a:spcAft>
            </a:pPr>
            <a:r>
              <a:rPr lang="ja-JP" altLang="en-US" sz="4000" b="1" dirty="0">
                <a:latin typeface="Meiryo UI" panose="020B0604030504040204" pitchFamily="50" charset="-128"/>
                <a:ea typeface="Meiryo UI" panose="020B0604030504040204" pitchFamily="50" charset="-128"/>
              </a:rPr>
              <a:t>急速な</a:t>
            </a:r>
            <a:endParaRPr lang="en-US" altLang="ja-JP" sz="4000" b="1" dirty="0">
              <a:latin typeface="Meiryo UI" panose="020B0604030504040204" pitchFamily="50" charset="-128"/>
              <a:ea typeface="Meiryo UI" panose="020B0604030504040204" pitchFamily="50" charset="-128"/>
            </a:endParaRPr>
          </a:p>
          <a:p>
            <a:pPr algn="ctr" defTabSz="914400" fontAlgn="base">
              <a:spcBef>
                <a:spcPct val="0"/>
              </a:spcBef>
              <a:spcAft>
                <a:spcPct val="0"/>
              </a:spcAft>
            </a:pPr>
            <a:r>
              <a:rPr kumimoji="1" lang="ja-JP" altLang="en-US" sz="4000" b="1" dirty="0">
                <a:latin typeface="Meiryo UI" panose="020B0604030504040204" pitchFamily="50" charset="-128"/>
                <a:ea typeface="Meiryo UI" panose="020B0604030504040204" pitchFamily="50" charset="-128"/>
              </a:rPr>
              <a:t>認知が広がる</a:t>
            </a:r>
            <a:endParaRPr kumimoji="1" lang="en-US" altLang="ja-JP" sz="4000" b="1" dirty="0">
              <a:latin typeface="Meiryo UI" panose="020B0604030504040204" pitchFamily="50" charset="-128"/>
              <a:ea typeface="Meiryo UI" panose="020B0604030504040204" pitchFamily="50" charset="-128"/>
            </a:endParaRPr>
          </a:p>
        </p:txBody>
      </p:sp>
      <p:grpSp>
        <p:nvGrpSpPr>
          <p:cNvPr id="5" name="グループ化 4">
            <a:extLst>
              <a:ext uri="{FF2B5EF4-FFF2-40B4-BE49-F238E27FC236}">
                <a16:creationId xmlns:a16="http://schemas.microsoft.com/office/drawing/2014/main" id="{062FB17E-0FE1-A019-61E2-5BC7D9BCC408}"/>
              </a:ext>
            </a:extLst>
          </p:cNvPr>
          <p:cNvGrpSpPr/>
          <p:nvPr/>
        </p:nvGrpSpPr>
        <p:grpSpPr>
          <a:xfrm>
            <a:off x="246369" y="3210634"/>
            <a:ext cx="8458359" cy="2272307"/>
            <a:chOff x="4604530" y="7961109"/>
            <a:chExt cx="5772769" cy="2272307"/>
          </a:xfrm>
        </p:grpSpPr>
        <p:cxnSp>
          <p:nvCxnSpPr>
            <p:cNvPr id="6" name="直線コネクタ 5">
              <a:extLst>
                <a:ext uri="{FF2B5EF4-FFF2-40B4-BE49-F238E27FC236}">
                  <a16:creationId xmlns:a16="http://schemas.microsoft.com/office/drawing/2014/main" id="{9036ECDC-5969-C901-9117-82D73E06C70A}"/>
                </a:ext>
              </a:extLst>
            </p:cNvPr>
            <p:cNvCxnSpPr>
              <a:cxnSpLocks/>
            </p:cNvCxnSpPr>
            <p:nvPr/>
          </p:nvCxnSpPr>
          <p:spPr>
            <a:xfrm>
              <a:off x="7316822" y="8558375"/>
              <a:ext cx="0" cy="167504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FE1B8D04-99BC-174E-06E6-8C175D16331C}"/>
                </a:ext>
              </a:extLst>
            </p:cNvPr>
            <p:cNvSpPr/>
            <p:nvPr/>
          </p:nvSpPr>
          <p:spPr bwMode="auto">
            <a:xfrm>
              <a:off x="4604530" y="7961109"/>
              <a:ext cx="577276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　 キムリア：薬価代約</a:t>
              </a:r>
              <a:r>
                <a:rPr kumimoji="1" lang="en-US" altLang="ja-JP" sz="4000" b="1" dirty="0">
                  <a:solidFill>
                    <a:srgbClr val="EA5550"/>
                  </a:solidFill>
                  <a:latin typeface="Meiryo UI" panose="020B0604030504040204" pitchFamily="50" charset="-128"/>
                  <a:ea typeface="Meiryo UI" panose="020B0604030504040204" pitchFamily="50" charset="-128"/>
                </a:rPr>
                <a:t>3,349</a:t>
              </a:r>
              <a:r>
                <a:rPr kumimoji="1" lang="ja-JP" altLang="en-US" sz="3200" b="1" dirty="0">
                  <a:latin typeface="Meiryo UI" panose="020B0604030504040204" pitchFamily="50" charset="-128"/>
                  <a:ea typeface="Meiryo UI" panose="020B0604030504040204" pitchFamily="50" charset="-128"/>
                </a:rPr>
                <a:t>万円／年</a:t>
              </a:r>
              <a:endParaRPr kumimoji="1" lang="en-US" altLang="ja-JP" sz="4000" b="1" dirty="0">
                <a:latin typeface="Meiryo UI" panose="020B0604030504040204" pitchFamily="50" charset="-128"/>
                <a:ea typeface="Meiryo UI" panose="020B0604030504040204" pitchFamily="50" charset="-128"/>
              </a:endParaRPr>
            </a:p>
          </p:txBody>
        </p:sp>
      </p:grpSp>
      <p:grpSp>
        <p:nvGrpSpPr>
          <p:cNvPr id="9" name="グループ化 8">
            <a:extLst>
              <a:ext uri="{FF2B5EF4-FFF2-40B4-BE49-F238E27FC236}">
                <a16:creationId xmlns:a16="http://schemas.microsoft.com/office/drawing/2014/main" id="{E504E3CA-0111-EAAB-069E-320ED3CFCF52}"/>
              </a:ext>
            </a:extLst>
          </p:cNvPr>
          <p:cNvGrpSpPr/>
          <p:nvPr/>
        </p:nvGrpSpPr>
        <p:grpSpPr>
          <a:xfrm>
            <a:off x="246368" y="4246781"/>
            <a:ext cx="8458359" cy="2095926"/>
            <a:chOff x="4604530" y="7961109"/>
            <a:chExt cx="5772769" cy="2095926"/>
          </a:xfrm>
        </p:grpSpPr>
        <p:cxnSp>
          <p:nvCxnSpPr>
            <p:cNvPr id="10" name="直線コネクタ 9">
              <a:extLst>
                <a:ext uri="{FF2B5EF4-FFF2-40B4-BE49-F238E27FC236}">
                  <a16:creationId xmlns:a16="http://schemas.microsoft.com/office/drawing/2014/main" id="{6E4A9070-16F0-08E7-84C0-B13FEE139FE9}"/>
                </a:ext>
              </a:extLst>
            </p:cNvPr>
            <p:cNvCxnSpPr>
              <a:cxnSpLocks/>
            </p:cNvCxnSpPr>
            <p:nvPr/>
          </p:nvCxnSpPr>
          <p:spPr>
            <a:xfrm>
              <a:off x="7573253" y="8645109"/>
              <a:ext cx="0" cy="1411926"/>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1" name="吹き出し: 四角形 10">
              <a:extLst>
                <a:ext uri="{FF2B5EF4-FFF2-40B4-BE49-F238E27FC236}">
                  <a16:creationId xmlns:a16="http://schemas.microsoft.com/office/drawing/2014/main" id="{B700412E-0881-E218-30CE-A44DBD2F10C1}"/>
                </a:ext>
              </a:extLst>
            </p:cNvPr>
            <p:cNvSpPr/>
            <p:nvPr/>
          </p:nvSpPr>
          <p:spPr bwMode="auto">
            <a:xfrm>
              <a:off x="4604530" y="7961109"/>
              <a:ext cx="577276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オブジーボ：薬価代約</a:t>
              </a:r>
              <a:r>
                <a:rPr kumimoji="1" lang="en-US" altLang="ja-JP" sz="4000" b="1" dirty="0">
                  <a:solidFill>
                    <a:srgbClr val="EA5550"/>
                  </a:solidFill>
                  <a:latin typeface="Meiryo UI" panose="020B0604030504040204" pitchFamily="50" charset="-128"/>
                  <a:ea typeface="Meiryo UI" panose="020B0604030504040204" pitchFamily="50" charset="-128"/>
                </a:rPr>
                <a:t>1,090</a:t>
              </a:r>
              <a:r>
                <a:rPr kumimoji="1" lang="ja-JP" altLang="en-US" sz="3200" b="1" dirty="0">
                  <a:latin typeface="Meiryo UI" panose="020B0604030504040204" pitchFamily="50" charset="-128"/>
                  <a:ea typeface="Meiryo UI" panose="020B0604030504040204" pitchFamily="50" charset="-128"/>
                </a:rPr>
                <a:t>万円／年</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117983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054B8B-2C41-A430-67CF-3970D79BF24A}"/>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A46CDED8-0076-C150-FDF8-F59160EBFA2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3" name="スライド番号プレースホルダー 5">
            <a:extLst>
              <a:ext uri="{FF2B5EF4-FFF2-40B4-BE49-F238E27FC236}">
                <a16:creationId xmlns:a16="http://schemas.microsoft.com/office/drawing/2014/main" id="{26EAB0C5-E027-B3C8-117D-1B5B75947A1D}"/>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12</a:t>
            </a:fld>
            <a:endParaRPr kumimoji="1" lang="ja-JP" altLang="en-US" sz="1200" b="1">
              <a:solidFill>
                <a:schemeClr val="tx1"/>
              </a:solidFill>
            </a:endParaRPr>
          </a:p>
        </p:txBody>
      </p:sp>
      <p:sp>
        <p:nvSpPr>
          <p:cNvPr id="2" name="AutoShape 3">
            <a:extLst>
              <a:ext uri="{FF2B5EF4-FFF2-40B4-BE49-F238E27FC236}">
                <a16:creationId xmlns:a16="http://schemas.microsoft.com/office/drawing/2014/main" id="{A3051AB5-23D0-12F8-5C5A-D29B2FE246A7}"/>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（４）</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．高額ながん治療薬（含未承認・適応外薬）に関するトピックスまとめ</a:t>
            </a: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4" name="表 3">
            <a:extLst>
              <a:ext uri="{FF2B5EF4-FFF2-40B4-BE49-F238E27FC236}">
                <a16:creationId xmlns:a16="http://schemas.microsoft.com/office/drawing/2014/main" id="{F506BDE2-7571-E0B1-C420-008DF6839D6F}"/>
              </a:ext>
            </a:extLst>
          </p:cNvPr>
          <p:cNvGraphicFramePr>
            <a:graphicFrameLocks noGrp="1"/>
          </p:cNvGraphicFramePr>
          <p:nvPr>
            <p:extLst>
              <p:ext uri="{D42A27DB-BD31-4B8C-83A1-F6EECF244321}">
                <p14:modId xmlns:p14="http://schemas.microsoft.com/office/powerpoint/2010/main" val="2586243409"/>
              </p:ext>
            </p:extLst>
          </p:nvPr>
        </p:nvGraphicFramePr>
        <p:xfrm>
          <a:off x="360302" y="984142"/>
          <a:ext cx="9468000" cy="5328000"/>
        </p:xfrm>
        <a:graphic>
          <a:graphicData uri="http://schemas.openxmlformats.org/drawingml/2006/table">
            <a:tbl>
              <a:tblPr>
                <a:tableStyleId>{5C22544A-7EE6-4342-B048-85BDC9FD1C3A}</a:tableStyleId>
              </a:tblPr>
              <a:tblGrid>
                <a:gridCol w="360000">
                  <a:extLst>
                    <a:ext uri="{9D8B030D-6E8A-4147-A177-3AD203B41FA5}">
                      <a16:colId xmlns:a16="http://schemas.microsoft.com/office/drawing/2014/main" val="3167633388"/>
                    </a:ext>
                  </a:extLst>
                </a:gridCol>
                <a:gridCol w="864000">
                  <a:extLst>
                    <a:ext uri="{9D8B030D-6E8A-4147-A177-3AD203B41FA5}">
                      <a16:colId xmlns:a16="http://schemas.microsoft.com/office/drawing/2014/main" val="1456397492"/>
                    </a:ext>
                  </a:extLst>
                </a:gridCol>
                <a:gridCol w="1944000">
                  <a:extLst>
                    <a:ext uri="{9D8B030D-6E8A-4147-A177-3AD203B41FA5}">
                      <a16:colId xmlns:a16="http://schemas.microsoft.com/office/drawing/2014/main" val="1773722641"/>
                    </a:ext>
                  </a:extLst>
                </a:gridCol>
                <a:gridCol w="5508000">
                  <a:extLst>
                    <a:ext uri="{9D8B030D-6E8A-4147-A177-3AD203B41FA5}">
                      <a16:colId xmlns:a16="http://schemas.microsoft.com/office/drawing/2014/main" val="148355211"/>
                    </a:ext>
                  </a:extLst>
                </a:gridCol>
                <a:gridCol w="792000">
                  <a:extLst>
                    <a:ext uri="{9D8B030D-6E8A-4147-A177-3AD203B41FA5}">
                      <a16:colId xmlns:a16="http://schemas.microsoft.com/office/drawing/2014/main" val="1696765315"/>
                    </a:ext>
                  </a:extLst>
                </a:gridCol>
              </a:tblGrid>
              <a:tr h="360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日にち</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見出し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a:r>
                        <a:rPr kumimoji="1" lang="ja-JP" altLang="en-US" sz="1200" dirty="0">
                          <a:latin typeface="Meiryo UI" panose="020B0604030504040204" pitchFamily="50" charset="-128"/>
                          <a:ea typeface="Meiryo UI" panose="020B0604030504040204" pitchFamily="50" charset="-128"/>
                        </a:rPr>
                        <a:t>日経</a:t>
                      </a:r>
                      <a:r>
                        <a:rPr kumimoji="1" lang="en-US" altLang="ja-JP" sz="1200" dirty="0">
                          <a:latin typeface="Meiryo UI" panose="020B0604030504040204" pitchFamily="50" charset="-128"/>
                          <a:ea typeface="Meiryo UI" panose="020B0604030504040204" pitchFamily="50" charset="-128"/>
                        </a:rPr>
                        <a:t>URL</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91286938"/>
                  </a:ext>
                </a:extLst>
              </a:tr>
              <a:tr h="1152000">
                <a:tc>
                  <a:txBody>
                    <a:bodyPr/>
                    <a:lstStyle/>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１</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日経新聞</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高額医療、財政を圧迫</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がん・難病に新薬　</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1000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万円以上</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年で</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200"/>
                        </a:spcBef>
                        <a:buFont typeface="Arial" panose="020B0604020202020204" pitchFamily="34" charset="0"/>
                        <a:buChar char="•"/>
                      </a:pP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健康保険組合の財政悪化の要因の一つに、高額医療の増加</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がある</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技術革新が進み、がんや難病に効果がある画期的な新薬が相次ぎ開発されている。かつて「不治の病」とされた病気に治療法が出てきた一方で、医療費の高額化が進んでいる。健保連によると、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年度に同制度に申請したレセプトのうち、</a:t>
                      </a:r>
                      <a:r>
                        <a:rPr lang="en-US" altLang="ja-JP" sz="1050" b="1" i="0" u="sng" strike="noStrike" dirty="0">
                          <a:solidFill>
                            <a:srgbClr val="000000"/>
                          </a:solidFill>
                          <a:effectLst/>
                          <a:latin typeface="Meiryo UI" panose="020B0604030504040204" pitchFamily="50" charset="-128"/>
                          <a:ea typeface="Meiryo UI" panose="020B0604030504040204" pitchFamily="50" charset="-128"/>
                        </a:rPr>
                        <a:t>1</a:t>
                      </a: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カ月の医療費が</a:t>
                      </a:r>
                      <a:r>
                        <a:rPr lang="en-US" altLang="ja-JP" sz="1050" b="1" i="0" u="sng" strike="noStrike" dirty="0">
                          <a:solidFill>
                            <a:srgbClr val="000000"/>
                          </a:solidFill>
                          <a:effectLst/>
                          <a:latin typeface="Meiryo UI" panose="020B0604030504040204" pitchFamily="50" charset="-128"/>
                          <a:ea typeface="Meiryo UI" panose="020B0604030504040204" pitchFamily="50" charset="-128"/>
                        </a:rPr>
                        <a:t>1000</a:t>
                      </a: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万円以上の件数は前年度比</a:t>
                      </a:r>
                      <a:r>
                        <a:rPr lang="en-US" altLang="ja-JP" sz="1050" b="1" i="0" u="sng" strike="noStrike" dirty="0">
                          <a:solidFill>
                            <a:srgbClr val="000000"/>
                          </a:solidFill>
                          <a:effectLst/>
                          <a:latin typeface="Meiryo UI" panose="020B0604030504040204" pitchFamily="50" charset="-128"/>
                          <a:ea typeface="Meiryo UI" panose="020B0604030504040204" pitchFamily="50" charset="-128"/>
                        </a:rPr>
                        <a:t>18%</a:t>
                      </a: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増の</a:t>
                      </a:r>
                      <a:r>
                        <a:rPr lang="en-US" altLang="ja-JP" sz="1050" b="1" i="0" u="sng" strike="noStrike" dirty="0">
                          <a:solidFill>
                            <a:srgbClr val="000000"/>
                          </a:solidFill>
                          <a:effectLst/>
                          <a:latin typeface="Meiryo UI" panose="020B0604030504040204" pitchFamily="50" charset="-128"/>
                          <a:ea typeface="Meiryo UI" panose="020B0604030504040204" pitchFamily="50" charset="-128"/>
                        </a:rPr>
                        <a:t>1792</a:t>
                      </a: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件と過去最多だった。</a:t>
                      </a:r>
                      <a:r>
                        <a:rPr lang="en-US" altLang="ja-JP" sz="1050" b="1" i="0" u="sng" strike="noStrike" dirty="0">
                          <a:solidFill>
                            <a:srgbClr val="EA5550"/>
                          </a:solidFill>
                          <a:effectLst/>
                          <a:latin typeface="Meiryo UI" panose="020B0604030504040204" pitchFamily="50" charset="-128"/>
                          <a:ea typeface="Meiryo UI" panose="020B0604030504040204" pitchFamily="50" charset="-128"/>
                        </a:rPr>
                        <a:t>5</a:t>
                      </a:r>
                      <a:r>
                        <a:rPr lang="ja-JP" altLang="en-US" sz="1050" b="1" i="0" u="sng" strike="noStrike" dirty="0">
                          <a:solidFill>
                            <a:srgbClr val="EA5550"/>
                          </a:solidFill>
                          <a:effectLst/>
                          <a:latin typeface="Meiryo UI" panose="020B0604030504040204" pitchFamily="50" charset="-128"/>
                          <a:ea typeface="Meiryo UI" panose="020B0604030504040204" pitchFamily="50" charset="-128"/>
                        </a:rPr>
                        <a:t>年間で</a:t>
                      </a:r>
                      <a:r>
                        <a:rPr lang="en-US" altLang="ja-JP" sz="1050" b="1" i="0" u="sng" strike="noStrike" dirty="0">
                          <a:solidFill>
                            <a:srgbClr val="EA5550"/>
                          </a:solidFill>
                          <a:effectLst/>
                          <a:latin typeface="Meiryo UI" panose="020B0604030504040204" pitchFamily="50" charset="-128"/>
                          <a:ea typeface="Meiryo UI" panose="020B0604030504040204" pitchFamily="50" charset="-128"/>
                        </a:rPr>
                        <a:t>3</a:t>
                      </a:r>
                      <a:r>
                        <a:rPr lang="ja-JP" altLang="en-US" sz="1050" b="1" i="0" u="sng" strike="noStrike" dirty="0">
                          <a:solidFill>
                            <a:srgbClr val="EA5550"/>
                          </a:solidFill>
                          <a:effectLst/>
                          <a:latin typeface="Meiryo UI" panose="020B0604030504040204" pitchFamily="50" charset="-128"/>
                          <a:ea typeface="Meiryo UI" panose="020B0604030504040204" pitchFamily="50" charset="-128"/>
                        </a:rPr>
                        <a:t>倍強</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に増えた</a:t>
                      </a:r>
                    </a:p>
                    <a:p>
                      <a:pPr marL="171450" indent="-171450" algn="l" fontAlgn="t">
                        <a:spcBef>
                          <a:spcPts val="200"/>
                        </a:spcBef>
                        <a:buFont typeface="Arial" panose="020B0604020202020204" pitchFamily="34" charset="0"/>
                        <a:buChar char="•"/>
                      </a:pP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高額ながん治療薬</a:t>
                      </a:r>
                      <a:r>
                        <a:rPr lang="ja-JP" altLang="en-US" sz="1050" b="1" i="0" u="sng" strike="noStrike" dirty="0">
                          <a:solidFill>
                            <a:srgbClr val="EA5550"/>
                          </a:solidFill>
                          <a:effectLst/>
                          <a:latin typeface="Meiryo UI" panose="020B0604030504040204" pitchFamily="50" charset="-128"/>
                          <a:ea typeface="Meiryo UI" panose="020B0604030504040204" pitchFamily="50" charset="-128"/>
                        </a:rPr>
                        <a:t>「キムリア」などの保険適用が影響</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0406166"/>
                  </a:ext>
                </a:extLst>
              </a:tr>
              <a:tr h="2304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JCAST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ﾆｭｰｽ</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若者向け白血病点滴薬</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「キムリア」</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名指しで大炎上</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石破首相</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政府が高額療養費制度の利用者負担の上限を見直す方針を示していることをめぐり、</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日の衆院予算委員会での石破茂首相の答弁が批判を浴びている。</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石破氏は、</a:t>
                      </a: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がん免疫治療薬「オプジーボ」や白血病などの点滴薬「キムリア」といった具体的な薬剤を挙げて、高額な薬剤が財政を圧迫していることを説明</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し、これが「患者側から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薬を使う患者を傷つけた</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の声」なとど報じられたこともあって、反発が広がっている。</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発言の中に、</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en-US" altLang="ja-JP"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キムリア</a:t>
                      </a:r>
                      <a:r>
                        <a:rPr lang="en-US" altLang="ja-JP"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という薬があって、</a:t>
                      </a:r>
                      <a:r>
                        <a:rPr lang="en-US" altLang="ja-JP"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1</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回で</a:t>
                      </a:r>
                      <a:r>
                        <a:rPr lang="en-US" altLang="ja-JP"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3000</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万円ですよね。</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有名な</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オプジーボ</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が 年間に</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1000</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万でございますが、</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月で</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1000</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万以上の医療費がかかるケースが</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10</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年間で</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7</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倍になってる</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、これは保険の財政から考えて、これ何とかしないと制度そのものが持ちません」－といった内容。</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石破氏が例示した</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「キムリア」の薬価は、保険収載承認された</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19</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年時点で過去最高となる</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3349</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。従来の治療が効かなかった白血病などへの効果が期待できるが、キムリアを使った治療の対象となるのは「治療を受けるときに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歳以下」の患者というルールがある。</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石破氏は「いかにして負担を減らすかということと、制度をどうやって持続可能なものにするかということの、ギリギリの接点が今回の結論でございます」とも話した。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7988089"/>
                  </a:ext>
                </a:extLst>
              </a:tr>
              <a:tr h="1512000">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2026</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日経新聞</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小児がん「神経芽腫」、</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未承認薬で臨床研究</a:t>
                      </a:r>
                    </a:p>
                    <a:p>
                      <a:pPr algn="ctr" fontAlgn="t"/>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国立がんセンター</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国立がん研究センターは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小児がん「神経芽腫」の再発予防を目的に、国内未承認の抗がん剤「エフロルニチン」を使用する臨床研究を開始すると発表</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した。</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米国で承認済みの薬を「患者申出療養」制度を活用して投与し、海外との承認格差であるドラッグロスの解消を図る。神経芽腫は副腎などにできる小児がんで、国内では年間約</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人が発症し、再発後の治療は極めて難しいとされる。</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同センターは</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24</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年から小児対象外の抗がん剤等</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品目で同様の枠組みを進めており、アクセス拡大が患者家族の希望となっている。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indent="0" algn="ctr" fontAlgn="t">
                        <a:buFontTx/>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73289104"/>
                  </a:ext>
                </a:extLst>
              </a:tr>
            </a:tbl>
          </a:graphicData>
        </a:graphic>
      </p:graphicFrame>
      <p:pic>
        <p:nvPicPr>
          <p:cNvPr id="10" name="図 9" descr="QR コード&#10;&#10;自動的に生成された説明">
            <a:extLst>
              <a:ext uri="{FF2B5EF4-FFF2-40B4-BE49-F238E27FC236}">
                <a16:creationId xmlns:a16="http://schemas.microsoft.com/office/drawing/2014/main" id="{46D503B3-84B2-E605-DB84-59DA222A0F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5097" y="1536752"/>
            <a:ext cx="720000" cy="720000"/>
          </a:xfrm>
          <a:prstGeom prst="rect">
            <a:avLst/>
          </a:prstGeom>
        </p:spPr>
      </p:pic>
      <p:pic>
        <p:nvPicPr>
          <p:cNvPr id="11" name="図 10" descr="QR コード&#10;&#10;自動的に生成された説明">
            <a:extLst>
              <a:ext uri="{FF2B5EF4-FFF2-40B4-BE49-F238E27FC236}">
                <a16:creationId xmlns:a16="http://schemas.microsoft.com/office/drawing/2014/main" id="{A6BE1299-FE5D-E0D1-BE7B-9D6687FD25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5097" y="3137198"/>
            <a:ext cx="720000" cy="720000"/>
          </a:xfrm>
          <a:prstGeom prst="rect">
            <a:avLst/>
          </a:prstGeom>
        </p:spPr>
      </p:pic>
      <p:pic>
        <p:nvPicPr>
          <p:cNvPr id="13" name="図 12">
            <a:extLst>
              <a:ext uri="{FF2B5EF4-FFF2-40B4-BE49-F238E27FC236}">
                <a16:creationId xmlns:a16="http://schemas.microsoft.com/office/drawing/2014/main" id="{292FF951-78B9-4116-D365-A75ACBD30A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65097" y="5215736"/>
            <a:ext cx="720000" cy="720000"/>
          </a:xfrm>
          <a:prstGeom prst="rect">
            <a:avLst/>
          </a:prstGeom>
        </p:spPr>
      </p:pic>
      <p:graphicFrame>
        <p:nvGraphicFramePr>
          <p:cNvPr id="5" name="表 4">
            <a:extLst>
              <a:ext uri="{FF2B5EF4-FFF2-40B4-BE49-F238E27FC236}">
                <a16:creationId xmlns:a16="http://schemas.microsoft.com/office/drawing/2014/main" id="{89F60183-09BD-9679-7E37-899312B815CC}"/>
              </a:ext>
            </a:extLst>
          </p:cNvPr>
          <p:cNvGraphicFramePr>
            <a:graphicFrameLocks noGrp="1"/>
          </p:cNvGraphicFramePr>
          <p:nvPr>
            <p:extLst>
              <p:ext uri="{D42A27DB-BD31-4B8C-83A1-F6EECF244321}">
                <p14:modId xmlns:p14="http://schemas.microsoft.com/office/powerpoint/2010/main" val="2264490553"/>
              </p:ext>
            </p:extLst>
          </p:nvPr>
        </p:nvGraphicFramePr>
        <p:xfrm>
          <a:off x="1587696" y="1342457"/>
          <a:ext cx="7452000" cy="1152000"/>
        </p:xfrm>
        <a:graphic>
          <a:graphicData uri="http://schemas.openxmlformats.org/drawingml/2006/table">
            <a:tbl>
              <a:tblPr>
                <a:tableStyleId>{5C22544A-7EE6-4342-B048-85BDC9FD1C3A}</a:tableStyleId>
              </a:tblPr>
              <a:tblGrid>
                <a:gridCol w="1944000">
                  <a:extLst>
                    <a:ext uri="{9D8B030D-6E8A-4147-A177-3AD203B41FA5}">
                      <a16:colId xmlns:a16="http://schemas.microsoft.com/office/drawing/2014/main" val="4101463545"/>
                    </a:ext>
                  </a:extLst>
                </a:gridCol>
                <a:gridCol w="5508000">
                  <a:extLst>
                    <a:ext uri="{9D8B030D-6E8A-4147-A177-3AD203B41FA5}">
                      <a16:colId xmlns:a16="http://schemas.microsoft.com/office/drawing/2014/main" val="159953241"/>
                    </a:ext>
                  </a:extLst>
                </a:gridCol>
              </a:tblGrid>
              <a:tr h="1152000">
                <a:tc>
                  <a:txBody>
                    <a:bodyPr/>
                    <a:lstStyle/>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高額医療、財政を圧迫</a:t>
                      </a:r>
                    </a:p>
                    <a:p>
                      <a:pPr algn="ctr" fontAlgn="t"/>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がん・難病に新薬　</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1000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万円以上</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年で</a:t>
                      </a: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t">
                        <a:spcBef>
                          <a:spcPts val="200"/>
                        </a:spcBef>
                        <a:buFont typeface="Arial" panose="020B0604020202020204" pitchFamily="34" charset="0"/>
                        <a:buChar char="•"/>
                      </a:pP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健康保険組合の財政悪化の要因の一つに、高額医療の増加</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がある</a:t>
                      </a:r>
                    </a:p>
                    <a:p>
                      <a:pPr marL="171450" indent="-171450" algn="l" fontAlgn="t">
                        <a:spcBef>
                          <a:spcPts val="200"/>
                        </a:spcBef>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技術革新が進み、がんや難病に効果がある画期的な新薬が相次ぎ開発されている。かつて「不治の病」とされた病気に治療法が出てきた一方で、医療費の高額化が進んでいる。健保連によると、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年度に同制度に申請したレセプトのうち、</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カ月の医療費が</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1000</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万円以上の件数は前年度比</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18%</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増の</a:t>
                      </a:r>
                      <a:r>
                        <a:rPr lang="en-US" altLang="ja-JP"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1792</a:t>
                      </a:r>
                      <a:r>
                        <a:rPr lang="ja-JP" altLang="en-US" sz="1050" b="1" i="0" u="sng" strike="noStrike" dirty="0">
                          <a:solidFill>
                            <a:srgbClr val="000000"/>
                          </a:solidFill>
                          <a:effectLst/>
                          <a:highlight>
                            <a:srgbClr val="FFFF00"/>
                          </a:highlight>
                          <a:latin typeface="Meiryo UI" panose="020B0604030504040204" pitchFamily="50" charset="-128"/>
                          <a:ea typeface="Meiryo UI" panose="020B0604030504040204" pitchFamily="50" charset="-128"/>
                        </a:rPr>
                        <a:t>件と過去最多だった。</a:t>
                      </a:r>
                      <a:r>
                        <a:rPr lang="en-US" altLang="ja-JP"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5</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年間で</a:t>
                      </a:r>
                      <a:r>
                        <a:rPr lang="en-US" altLang="ja-JP"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3</a:t>
                      </a:r>
                      <a:r>
                        <a:rPr lang="ja-JP" altLang="en-US" sz="1050" b="1" i="0" u="sng" strike="noStrike" dirty="0">
                          <a:solidFill>
                            <a:srgbClr val="EA5550"/>
                          </a:solidFill>
                          <a:effectLst/>
                          <a:highlight>
                            <a:srgbClr val="FFFF00"/>
                          </a:highlight>
                          <a:latin typeface="Meiryo UI" panose="020B0604030504040204" pitchFamily="50" charset="-128"/>
                          <a:ea typeface="Meiryo UI" panose="020B0604030504040204" pitchFamily="50" charset="-128"/>
                        </a:rPr>
                        <a:t>倍強</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に増えた</a:t>
                      </a:r>
                    </a:p>
                    <a:p>
                      <a:pPr marL="171450" indent="-171450" algn="l" fontAlgn="t">
                        <a:spcBef>
                          <a:spcPts val="200"/>
                        </a:spcBef>
                        <a:buFont typeface="Arial" panose="020B0604020202020204" pitchFamily="34" charset="0"/>
                        <a:buChar char="•"/>
                      </a:pP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高額ながん治療薬</a:t>
                      </a:r>
                      <a:r>
                        <a:rPr lang="ja-JP" altLang="en-US" sz="1050" b="1" i="0" u="sng" strike="noStrike" dirty="0">
                          <a:solidFill>
                            <a:srgbClr val="EA5550"/>
                          </a:solidFill>
                          <a:effectLst/>
                          <a:latin typeface="Meiryo UI" panose="020B0604030504040204" pitchFamily="50" charset="-128"/>
                          <a:ea typeface="Meiryo UI" panose="020B0604030504040204" pitchFamily="50" charset="-128"/>
                        </a:rPr>
                        <a:t>「キムリア」などの保険適用が影響</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した</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63486728"/>
                  </a:ext>
                </a:extLst>
              </a:tr>
            </a:tbl>
          </a:graphicData>
        </a:graphic>
      </p:graphicFrame>
      <p:grpSp>
        <p:nvGrpSpPr>
          <p:cNvPr id="42" name="グループ化 41">
            <a:extLst>
              <a:ext uri="{FF2B5EF4-FFF2-40B4-BE49-F238E27FC236}">
                <a16:creationId xmlns:a16="http://schemas.microsoft.com/office/drawing/2014/main" id="{94A6FECA-875A-C340-33DF-37E4FA2B4D2D}"/>
              </a:ext>
            </a:extLst>
          </p:cNvPr>
          <p:cNvGrpSpPr/>
          <p:nvPr/>
        </p:nvGrpSpPr>
        <p:grpSpPr>
          <a:xfrm>
            <a:off x="26896" y="5435600"/>
            <a:ext cx="9828000" cy="1265440"/>
            <a:chOff x="1117237" y="5006517"/>
            <a:chExt cx="9828000" cy="1265440"/>
          </a:xfrm>
        </p:grpSpPr>
        <p:cxnSp>
          <p:nvCxnSpPr>
            <p:cNvPr id="43" name="直線コネクタ 42">
              <a:extLst>
                <a:ext uri="{FF2B5EF4-FFF2-40B4-BE49-F238E27FC236}">
                  <a16:creationId xmlns:a16="http://schemas.microsoft.com/office/drawing/2014/main" id="{151C1176-00AF-E801-2804-301E97D856F1}"/>
                </a:ext>
              </a:extLst>
            </p:cNvPr>
            <p:cNvCxnSpPr>
              <a:cxnSpLocks/>
            </p:cNvCxnSpPr>
            <p:nvPr/>
          </p:nvCxnSpPr>
          <p:spPr>
            <a:xfrm flipV="1">
              <a:off x="8633129" y="5006517"/>
              <a:ext cx="0" cy="73852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4" name="吹き出し: 四角形 43">
              <a:extLst>
                <a:ext uri="{FF2B5EF4-FFF2-40B4-BE49-F238E27FC236}">
                  <a16:creationId xmlns:a16="http://schemas.microsoft.com/office/drawing/2014/main" id="{E59DE14D-DFBE-0C60-8708-9925ECCD833B}"/>
                </a:ext>
              </a:extLst>
            </p:cNvPr>
            <p:cNvSpPr/>
            <p:nvPr/>
          </p:nvSpPr>
          <p:spPr bwMode="auto">
            <a:xfrm>
              <a:off x="1117237" y="5587957"/>
              <a:ext cx="9828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3,174,864</a:t>
              </a:r>
              <a:r>
                <a:rPr kumimoji="1" lang="ja-JP" altLang="en-US" sz="4000" b="1" dirty="0">
                  <a:latin typeface="Meiryo UI" panose="020B0604030504040204" pitchFamily="50" charset="-128"/>
                  <a:ea typeface="Meiryo UI" panose="020B0604030504040204" pitchFamily="50" charset="-128"/>
                </a:rPr>
                <a:t>円</a:t>
              </a:r>
              <a:r>
                <a:rPr kumimoji="1" lang="en-US" altLang="ja-JP" sz="4000" b="1" dirty="0">
                  <a:latin typeface="Meiryo UI" panose="020B0604030504040204" pitchFamily="50" charset="-128"/>
                  <a:ea typeface="Meiryo UI" panose="020B0604030504040204" pitchFamily="50" charset="-128"/>
                </a:rPr>
                <a:t>/</a:t>
              </a:r>
              <a:r>
                <a:rPr kumimoji="1" lang="ja-JP" altLang="en-US" sz="4000" b="1" dirty="0">
                  <a:latin typeface="Meiryo UI" panose="020B0604030504040204" pitchFamily="50" charset="-128"/>
                  <a:ea typeface="Meiryo UI" panose="020B0604030504040204" pitchFamily="50" charset="-128"/>
                </a:rPr>
                <a:t>月（</a:t>
              </a:r>
              <a:r>
                <a:rPr kumimoji="1" lang="en-US" altLang="ja-JP" sz="4000" b="1" dirty="0">
                  <a:latin typeface="Meiryo UI" panose="020B0604030504040204" pitchFamily="50" charset="-128"/>
                  <a:ea typeface="Meiryo UI" panose="020B0604030504040204" pitchFamily="50" charset="-128"/>
                </a:rPr>
                <a:t>3,800</a:t>
              </a:r>
              <a:r>
                <a:rPr kumimoji="1" lang="ja-JP" altLang="en-US" sz="4000" b="1" dirty="0">
                  <a:latin typeface="Meiryo UI" panose="020B0604030504040204" pitchFamily="50" charset="-128"/>
                  <a:ea typeface="Meiryo UI" panose="020B0604030504040204" pitchFamily="50" charset="-128"/>
                </a:rPr>
                <a:t>万</a:t>
              </a:r>
              <a:r>
                <a:rPr kumimoji="1" lang="en-US" altLang="ja-JP" sz="4000" b="1" dirty="0">
                  <a:latin typeface="Meiryo UI" panose="020B0604030504040204" pitchFamily="50" charset="-128"/>
                  <a:ea typeface="Meiryo UI" panose="020B0604030504040204" pitchFamily="50" charset="-128"/>
                </a:rPr>
                <a:t>/</a:t>
              </a:r>
              <a:r>
                <a:rPr kumimoji="1" lang="ja-JP" altLang="en-US" sz="4000" b="1" dirty="0">
                  <a:latin typeface="Meiryo UI" panose="020B0604030504040204" pitchFamily="50" charset="-128"/>
                  <a:ea typeface="Meiryo UI" panose="020B0604030504040204" pitchFamily="50" charset="-128"/>
                </a:rPr>
                <a:t>年</a:t>
              </a:r>
              <a:r>
                <a:rPr kumimoji="1" lang="en-US" altLang="ja-JP" sz="4000" b="1" dirty="0">
                  <a:latin typeface="Meiryo UI" panose="020B0604030504040204" pitchFamily="50" charset="-128"/>
                  <a:ea typeface="Meiryo UI" panose="020B0604030504040204" pitchFamily="50" charset="-128"/>
                </a:rPr>
                <a:t>12</a:t>
              </a:r>
              <a:r>
                <a:rPr kumimoji="1" lang="ja-JP" altLang="en-US" sz="4000" b="1" dirty="0">
                  <a:latin typeface="Meiryo UI" panose="020B0604030504040204" pitchFamily="50" charset="-128"/>
                  <a:ea typeface="Meiryo UI" panose="020B0604030504040204" pitchFamily="50" charset="-128"/>
                </a:rPr>
                <a:t>ｻｲｸﾙ）</a:t>
              </a:r>
            </a:p>
          </p:txBody>
        </p:sp>
      </p:grpSp>
      <p:pic>
        <p:nvPicPr>
          <p:cNvPr id="7" name="図 6">
            <a:extLst>
              <a:ext uri="{FF2B5EF4-FFF2-40B4-BE49-F238E27FC236}">
                <a16:creationId xmlns:a16="http://schemas.microsoft.com/office/drawing/2014/main" id="{551F322E-1550-3F8D-1655-230982868079}"/>
              </a:ext>
            </a:extLst>
          </p:cNvPr>
          <p:cNvPicPr>
            <a:picLocks noChangeAspect="1"/>
          </p:cNvPicPr>
          <p:nvPr/>
        </p:nvPicPr>
        <p:blipFill>
          <a:blip r:embed="rId5"/>
          <a:stretch>
            <a:fillRect/>
          </a:stretch>
        </p:blipFill>
        <p:spPr>
          <a:xfrm>
            <a:off x="245808" y="602584"/>
            <a:ext cx="9414384" cy="3720296"/>
          </a:xfrm>
          <a:prstGeom prst="rect">
            <a:avLst/>
          </a:prstGeom>
        </p:spPr>
      </p:pic>
    </p:spTree>
    <p:extLst>
      <p:ext uri="{BB962C8B-B14F-4D97-AF65-F5344CB8AC3E}">
        <p14:creationId xmlns:p14="http://schemas.microsoft.com/office/powerpoint/2010/main" val="128863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up)">
                                      <p:cBhvr>
                                        <p:cTn id="12"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64716-2B4E-C74A-672C-A654CE5C660A}"/>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585CF7D3-3A68-3BE6-99F2-E228443A41B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3" name="スライド番号プレースホルダー 5">
            <a:extLst>
              <a:ext uri="{FF2B5EF4-FFF2-40B4-BE49-F238E27FC236}">
                <a16:creationId xmlns:a16="http://schemas.microsoft.com/office/drawing/2014/main" id="{5A9BBE2E-D5B7-A688-5DA6-43A0DABD8881}"/>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13</a:t>
            </a:fld>
            <a:endParaRPr kumimoji="1" lang="ja-JP" altLang="en-US" sz="1200" b="1">
              <a:solidFill>
                <a:schemeClr val="tx1"/>
              </a:solidFill>
            </a:endParaRPr>
          </a:p>
        </p:txBody>
      </p:sp>
      <p:sp>
        <p:nvSpPr>
          <p:cNvPr id="2" name="AutoShape 3">
            <a:extLst>
              <a:ext uri="{FF2B5EF4-FFF2-40B4-BE49-F238E27FC236}">
                <a16:creationId xmlns:a16="http://schemas.microsoft.com/office/drawing/2014/main" id="{61844204-C4F2-C9C6-9283-C9CF789A19C6}"/>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（４）</a:t>
            </a:r>
            <a:r>
              <a:rPr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．患者申出療養制度とは！？特定自費診療がん薬物治療保障特約と比較する！</a:t>
            </a:r>
            <a:endParaRPr lang="ja-JP" altLang="en-US" sz="1400" b="1" u="sng" dirty="0">
              <a:latin typeface="メイリオ" panose="020B0604030504040204" pitchFamily="50" charset="-128"/>
              <a:cs typeface="メイリオ" panose="020B0604030504040204" pitchFamily="50" charset="-128"/>
            </a:endParaRPr>
          </a:p>
        </p:txBody>
      </p:sp>
      <p:sp>
        <p:nvSpPr>
          <p:cNvPr id="4" name="AutoShape 3">
            <a:extLst>
              <a:ext uri="{FF2B5EF4-FFF2-40B4-BE49-F238E27FC236}">
                <a16:creationId xmlns:a16="http://schemas.microsoft.com/office/drawing/2014/main" id="{66C4A1F1-C93B-7160-2728-EA15467E3621}"/>
              </a:ext>
            </a:extLst>
          </p:cNvPr>
          <p:cNvSpPr>
            <a:spLocks noChangeArrowheads="1"/>
          </p:cNvSpPr>
          <p:nvPr/>
        </p:nvSpPr>
        <p:spPr bwMode="auto">
          <a:xfrm>
            <a:off x="299698" y="87679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①</a:t>
            </a:r>
            <a:r>
              <a:rPr lang="en-US" altLang="ja-JP"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患者申出療養制度の概要</a:t>
            </a:r>
          </a:p>
        </p:txBody>
      </p:sp>
      <p:sp>
        <p:nvSpPr>
          <p:cNvPr id="6" name="テキスト ボックス 5">
            <a:extLst>
              <a:ext uri="{FF2B5EF4-FFF2-40B4-BE49-F238E27FC236}">
                <a16:creationId xmlns:a16="http://schemas.microsoft.com/office/drawing/2014/main" id="{A6FDE0CA-7F88-7C59-7592-D831C1FDB1CC}"/>
              </a:ext>
            </a:extLst>
          </p:cNvPr>
          <p:cNvSpPr txBox="1"/>
          <p:nvPr/>
        </p:nvSpPr>
        <p:spPr>
          <a:xfrm>
            <a:off x="508000" y="1168733"/>
            <a:ext cx="9398000" cy="461665"/>
          </a:xfrm>
          <a:prstGeom prst="rect">
            <a:avLst/>
          </a:prstGeom>
          <a:noFill/>
        </p:spPr>
        <p:txBody>
          <a:bodyPr wrap="square">
            <a:spAutoFit/>
          </a:bodyPr>
          <a:lstStyle/>
          <a:p>
            <a:r>
              <a:rPr lang="ja-JP" altLang="en-US" sz="1200" dirty="0">
                <a:latin typeface="メイリオ" panose="020B0604030504040204" pitchFamily="50" charset="-128"/>
                <a:ea typeface="メイリオ" panose="020B0604030504040204" pitchFamily="50" charset="-128"/>
              </a:rPr>
              <a:t>「国内で承認されていない最新の治療を、患者さんからのリクエストを起点として、公的保険と併用して受けられるようにする制度」のことです。</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先進医療などは、病院側が「この治療をやりたい」と国に申請して実施するもの。</a:t>
            </a:r>
          </a:p>
        </p:txBody>
      </p:sp>
      <p:graphicFrame>
        <p:nvGraphicFramePr>
          <p:cNvPr id="7" name="表 6">
            <a:extLst>
              <a:ext uri="{FF2B5EF4-FFF2-40B4-BE49-F238E27FC236}">
                <a16:creationId xmlns:a16="http://schemas.microsoft.com/office/drawing/2014/main" id="{A2E50AA2-1FB9-5644-806D-EA070141DC46}"/>
              </a:ext>
            </a:extLst>
          </p:cNvPr>
          <p:cNvGraphicFramePr>
            <a:graphicFrameLocks noGrp="1"/>
          </p:cNvGraphicFramePr>
          <p:nvPr>
            <p:extLst>
              <p:ext uri="{D42A27DB-BD31-4B8C-83A1-F6EECF244321}">
                <p14:modId xmlns:p14="http://schemas.microsoft.com/office/powerpoint/2010/main" val="3734379935"/>
              </p:ext>
            </p:extLst>
          </p:nvPr>
        </p:nvGraphicFramePr>
        <p:xfrm>
          <a:off x="350090" y="3321232"/>
          <a:ext cx="9324000" cy="2780640"/>
        </p:xfrm>
        <a:graphic>
          <a:graphicData uri="http://schemas.openxmlformats.org/drawingml/2006/table">
            <a:tbl>
              <a:tblPr/>
              <a:tblGrid>
                <a:gridCol w="1692000">
                  <a:extLst>
                    <a:ext uri="{9D8B030D-6E8A-4147-A177-3AD203B41FA5}">
                      <a16:colId xmlns:a16="http://schemas.microsoft.com/office/drawing/2014/main" val="3748456865"/>
                    </a:ext>
                  </a:extLst>
                </a:gridCol>
                <a:gridCol w="3805715">
                  <a:extLst>
                    <a:ext uri="{9D8B030D-6E8A-4147-A177-3AD203B41FA5}">
                      <a16:colId xmlns:a16="http://schemas.microsoft.com/office/drawing/2014/main" val="370621858"/>
                    </a:ext>
                  </a:extLst>
                </a:gridCol>
                <a:gridCol w="3826285">
                  <a:extLst>
                    <a:ext uri="{9D8B030D-6E8A-4147-A177-3AD203B41FA5}">
                      <a16:colId xmlns:a16="http://schemas.microsoft.com/office/drawing/2014/main" val="893314501"/>
                    </a:ext>
                  </a:extLst>
                </a:gridCol>
              </a:tblGrid>
              <a:tr h="396000">
                <a:tc>
                  <a:txBody>
                    <a:bodyPr/>
                    <a:lstStyle/>
                    <a:p>
                      <a:pPr algn="ctr">
                        <a:buNone/>
                      </a:pPr>
                      <a:r>
                        <a:rPr lang="ja-JP" altLang="en-US" sz="1200" dirty="0">
                          <a:latin typeface="メイリオ" panose="020B0604030504040204" pitchFamily="50" charset="-128"/>
                          <a:ea typeface="メイリオ" panose="020B0604030504040204" pitchFamily="50" charset="-128"/>
                        </a:rPr>
                        <a:t>比較項目</a:t>
                      </a:r>
                    </a:p>
                  </a:txBody>
                  <a:tcPr marL="0" marR="0" marT="36000" marB="0" anchor="ctr">
                    <a:lnL>
                      <a:noFill/>
                    </a:lnL>
                    <a:lnR>
                      <a:noFill/>
                    </a:lnR>
                    <a:lnT>
                      <a:noFill/>
                    </a:lnT>
                    <a:lnB w="28575" cap="flat" cmpd="sng" algn="ctr">
                      <a:solidFill>
                        <a:srgbClr val="002060"/>
                      </a:solidFill>
                      <a:prstDash val="solid"/>
                      <a:round/>
                      <a:headEnd type="none" w="med" len="med"/>
                      <a:tailEnd type="none" w="med" len="med"/>
                    </a:lnB>
                    <a:solidFill>
                      <a:srgbClr val="FFFFFF"/>
                    </a:solidFill>
                  </a:tcPr>
                </a:tc>
                <a:tc>
                  <a:txBody>
                    <a:bodyPr/>
                    <a:lstStyle/>
                    <a:p>
                      <a:pPr algn="ctr">
                        <a:buNone/>
                      </a:pPr>
                      <a:r>
                        <a:rPr lang="ja-JP" altLang="en-US" sz="1200" b="1" dirty="0">
                          <a:latin typeface="メイリオ" panose="020B0604030504040204" pitchFamily="50" charset="-128"/>
                          <a:ea typeface="メイリオ" panose="020B0604030504040204" pitchFamily="50" charset="-128"/>
                        </a:rPr>
                        <a:t>患者申出療養制度（</a:t>
                      </a:r>
                      <a:r>
                        <a:rPr lang="ja-JP" altLang="en-US" sz="1200" b="1" dirty="0">
                          <a:latin typeface="メイリオ" panose="020B0604030504040204" pitchFamily="50" charset="-128"/>
                          <a:ea typeface="+mn-ea"/>
                        </a:rPr>
                        <a:t>日本生命の保障対象</a:t>
                      </a:r>
                      <a:r>
                        <a:rPr lang="ja-JP" altLang="en-US" sz="1200" b="1" dirty="0">
                          <a:latin typeface="メイリオ" panose="020B0604030504040204" pitchFamily="50" charset="-128"/>
                          <a:ea typeface="メイリオ" panose="020B0604030504040204" pitchFamily="50" charset="-128"/>
                        </a:rPr>
                        <a:t>）</a:t>
                      </a: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a:noFill/>
                    </a:lnT>
                    <a:lnB w="28575" cap="flat" cmpd="sng" algn="ctr">
                      <a:solidFill>
                        <a:srgbClr val="002060"/>
                      </a:solidFill>
                      <a:prstDash val="solid"/>
                      <a:round/>
                      <a:headEnd type="none" w="med" len="med"/>
                      <a:tailEnd type="none" w="med" len="med"/>
                    </a:lnB>
                    <a:solidFill>
                      <a:srgbClr val="FFFFFF"/>
                    </a:solidFill>
                  </a:tcPr>
                </a:tc>
                <a:tc>
                  <a:txBody>
                    <a:bodyPr/>
                    <a:lstStyle/>
                    <a:p>
                      <a:pPr algn="ctr">
                        <a:buNone/>
                      </a:pP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a:noFill/>
                    </a:lnT>
                    <a:lnB w="28575"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2187363289"/>
                  </a:ext>
                </a:extLst>
              </a:tr>
              <a:tr h="504000">
                <a:tc>
                  <a:txBody>
                    <a:bodyPr/>
                    <a:lstStyle/>
                    <a:p>
                      <a:pPr algn="ctr">
                        <a:buNone/>
                      </a:pPr>
                      <a:r>
                        <a:rPr lang="ja-JP" altLang="en-US" sz="1200" b="1" dirty="0">
                          <a:effectLst/>
                          <a:latin typeface="メイリオ" panose="020B0604030504040204" pitchFamily="50" charset="-128"/>
                          <a:ea typeface="+mn-ea"/>
                        </a:rPr>
                        <a:t>支払いの条件</a:t>
                      </a:r>
                      <a:endParaRPr lang="ja-JP" altLang="en-US" sz="1200" b="1"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dirty="0">
                          <a:effectLst/>
                          <a:latin typeface="メイリオ" panose="020B0604030504040204" pitchFamily="50" charset="-128"/>
                          <a:ea typeface="+mn-ea"/>
                        </a:rPr>
                        <a:t>国に承認された特定の臨床研究プロジェクト</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endParaRPr lang="ja-JP" altLang="en-US" sz="1200" b="1" dirty="0">
                        <a:solidFill>
                          <a:srgbClr val="EA5550"/>
                        </a:solidFill>
                        <a:effectLst/>
                        <a:latin typeface="メイリオ" panose="020B0604030504040204" pitchFamily="50" charset="-128"/>
                        <a:ea typeface="メイリオ" panose="020B0604030504040204" pitchFamily="50" charset="-128"/>
                      </a:endParaRP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89536317"/>
                  </a:ext>
                </a:extLst>
              </a:tr>
              <a:tr h="432000">
                <a:tc>
                  <a:txBody>
                    <a:bodyPr/>
                    <a:lstStyle/>
                    <a:p>
                      <a:pPr algn="ctr">
                        <a:buNone/>
                      </a:pPr>
                      <a:r>
                        <a:rPr lang="ja-JP" altLang="en-US" sz="1200" b="1" dirty="0">
                          <a:effectLst/>
                          <a:latin typeface="メイリオ" panose="020B0604030504040204" pitchFamily="50" charset="-128"/>
                          <a:ea typeface="+mn-ea"/>
                        </a:rPr>
                        <a:t>選定の仕組み</a:t>
                      </a:r>
                      <a:endParaRPr lang="ja-JP" altLang="en-US" sz="1200" b="1"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b="1" dirty="0">
                          <a:effectLst/>
                          <a:latin typeface="メイリオ" panose="020B0604030504040204" pitchFamily="50" charset="-128"/>
                          <a:ea typeface="+mn-ea"/>
                        </a:rPr>
                        <a:t>患者が起点となり、個別に国へ申請・審査</a:t>
                      </a:r>
                      <a:endParaRPr lang="en-US" altLang="ja-JP" sz="1200" b="1" dirty="0">
                        <a:effectLst/>
                        <a:latin typeface="メイリオ" panose="020B0604030504040204" pitchFamily="50" charset="-128"/>
                        <a:ea typeface="+mn-ea"/>
                      </a:endParaRPr>
                    </a:p>
                    <a:p>
                      <a:pPr>
                        <a:buNone/>
                      </a:pPr>
                      <a:r>
                        <a:rPr lang="en-US" altLang="ja-JP" sz="1200" b="1" dirty="0">
                          <a:effectLst/>
                          <a:latin typeface="メイリオ" panose="020B0604030504040204" pitchFamily="50" charset="-128"/>
                          <a:ea typeface="+mn-ea"/>
                        </a:rPr>
                        <a:t>※</a:t>
                      </a:r>
                      <a:r>
                        <a:rPr lang="ja-JP" altLang="en-US" sz="1200" b="1" dirty="0">
                          <a:effectLst/>
                          <a:latin typeface="メイリオ" panose="020B0604030504040204" pitchFamily="50" charset="-128"/>
                          <a:ea typeface="+mn-ea"/>
                        </a:rPr>
                        <a:t>上記②参照</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847591542"/>
                  </a:ext>
                </a:extLst>
              </a:tr>
              <a:tr h="432000">
                <a:tc>
                  <a:txBody>
                    <a:bodyPr/>
                    <a:lstStyle/>
                    <a:p>
                      <a:pPr algn="ctr">
                        <a:buNone/>
                      </a:pPr>
                      <a:r>
                        <a:rPr lang="ja-JP" altLang="en-US" sz="1200" b="1" dirty="0">
                          <a:effectLst/>
                          <a:latin typeface="メイリオ" panose="020B0604030504040204" pitchFamily="50" charset="-128"/>
                          <a:ea typeface="+mn-ea"/>
                        </a:rPr>
                        <a:t>対象数（目安）</a:t>
                      </a:r>
                      <a:endParaRPr lang="ja-JP" altLang="en-US" sz="1200" b="1"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en-US" altLang="ja-JP" sz="1200" dirty="0">
                          <a:effectLst/>
                          <a:latin typeface="メイリオ" panose="020B0604030504040204" pitchFamily="50" charset="-128"/>
                          <a:ea typeface="+mn-ea"/>
                        </a:rPr>
                        <a:t>5〜10</a:t>
                      </a:r>
                      <a:r>
                        <a:rPr lang="ja-JP" altLang="en-US" sz="1200" dirty="0">
                          <a:effectLst/>
                          <a:latin typeface="メイリオ" panose="020B0604030504040204" pitchFamily="50" charset="-128"/>
                          <a:ea typeface="+mn-ea"/>
                        </a:rPr>
                        <a:t>種類程度（がん以外含む）</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551272587"/>
                  </a:ext>
                </a:extLst>
              </a:tr>
              <a:tr h="432000">
                <a:tc>
                  <a:txBody>
                    <a:bodyPr/>
                    <a:lstStyle/>
                    <a:p>
                      <a:pPr algn="ctr">
                        <a:buNone/>
                      </a:pPr>
                      <a:r>
                        <a:rPr lang="ja-JP" altLang="en-US" sz="1200" b="1" dirty="0">
                          <a:effectLst/>
                          <a:latin typeface="メイリオ" panose="020B0604030504040204" pitchFamily="50" charset="-128"/>
                          <a:ea typeface="+mn-ea"/>
                        </a:rPr>
                        <a:t>対象となる病気</a:t>
                      </a:r>
                      <a:endParaRPr lang="ja-JP" altLang="en-US" sz="1200" b="1"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b="1" dirty="0">
                          <a:effectLst/>
                          <a:latin typeface="メイリオ" panose="020B0604030504040204" pitchFamily="50" charset="-128"/>
                          <a:ea typeface="+mn-ea"/>
                        </a:rPr>
                        <a:t>制限なし</a:t>
                      </a:r>
                      <a:endParaRPr lang="en-US" altLang="ja-JP" sz="1200" b="1" dirty="0">
                        <a:effectLst/>
                        <a:latin typeface="メイリオ" panose="020B0604030504040204" pitchFamily="50" charset="-128"/>
                        <a:ea typeface="+mn-ea"/>
                      </a:endParaRPr>
                    </a:p>
                    <a:p>
                      <a:pPr>
                        <a:buNone/>
                      </a:pPr>
                      <a:r>
                        <a:rPr lang="en-US" altLang="ja-JP" sz="1200" b="1" dirty="0">
                          <a:effectLst/>
                          <a:latin typeface="メイリオ" panose="020B0604030504040204" pitchFamily="50" charset="-128"/>
                          <a:ea typeface="+mn-ea"/>
                        </a:rPr>
                        <a:t>※</a:t>
                      </a:r>
                      <a:r>
                        <a:rPr lang="ja-JP" altLang="en-US" sz="1200" b="1" dirty="0">
                          <a:effectLst/>
                          <a:latin typeface="メイリオ" panose="020B0604030504040204" pitchFamily="50" charset="-128"/>
                          <a:ea typeface="+mn-ea"/>
                        </a:rPr>
                        <a:t>がん以外では、ライソゾーム病などの代謝疾患等が該当するが約</a:t>
                      </a:r>
                      <a:r>
                        <a:rPr lang="en-US" altLang="ja-JP" sz="1200" b="1" dirty="0">
                          <a:effectLst/>
                          <a:latin typeface="メイリオ" panose="020B0604030504040204" pitchFamily="50" charset="-128"/>
                          <a:ea typeface="+mn-ea"/>
                        </a:rPr>
                        <a:t>9</a:t>
                      </a:r>
                      <a:r>
                        <a:rPr lang="ja-JP" altLang="en-US" sz="1200" b="1" dirty="0">
                          <a:effectLst/>
                          <a:latin typeface="メイリオ" panose="020B0604030504040204" pitchFamily="50" charset="-128"/>
                          <a:ea typeface="+mn-ea"/>
                        </a:rPr>
                        <a:t>割はがんに対する未承認薬等</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790956935"/>
                  </a:ext>
                </a:extLst>
              </a:tr>
              <a:tr h="432000">
                <a:tc>
                  <a:txBody>
                    <a:bodyPr/>
                    <a:lstStyle/>
                    <a:p>
                      <a:pPr algn="ctr">
                        <a:buNone/>
                      </a:pPr>
                      <a:r>
                        <a:rPr lang="ja-JP" altLang="en-US" sz="1200" b="1" dirty="0">
                          <a:latin typeface="メイリオ" panose="020B0604030504040204" pitchFamily="50" charset="-128"/>
                          <a:ea typeface="+mn-ea"/>
                        </a:rPr>
                        <a:t>主なメリット</a:t>
                      </a:r>
                      <a:endParaRPr lang="zh-TW" altLang="en-US" sz="1200" b="1"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r>
                        <a:rPr lang="ja-JP" altLang="en-US" sz="1200" dirty="0">
                          <a:latin typeface="メイリオ" panose="020B0604030504040204" pitchFamily="50" charset="-128"/>
                          <a:ea typeface="+mn-ea"/>
                        </a:rPr>
                        <a:t>がん以外の難病でも国に申請が通れば出る</a:t>
                      </a: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tc>
                  <a:txBody>
                    <a:bodyPr/>
                    <a:lstStyle/>
                    <a:p>
                      <a:pPr>
                        <a:buNone/>
                      </a:pPr>
                      <a:endParaRPr lang="en-US" altLang="zh-TW" sz="1200" dirty="0">
                        <a:solidFill>
                          <a:schemeClr val="tx1"/>
                        </a:solidFill>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3755854051"/>
                  </a:ext>
                </a:extLst>
              </a:tr>
            </a:tbl>
          </a:graphicData>
        </a:graphic>
      </p:graphicFrame>
      <p:sp>
        <p:nvSpPr>
          <p:cNvPr id="8" name="AutoShape 3">
            <a:extLst>
              <a:ext uri="{FF2B5EF4-FFF2-40B4-BE49-F238E27FC236}">
                <a16:creationId xmlns:a16="http://schemas.microsoft.com/office/drawing/2014/main" id="{5C35743B-65D9-575F-AB68-01B600BA8599}"/>
              </a:ext>
            </a:extLst>
          </p:cNvPr>
          <p:cNvSpPr>
            <a:spLocks noChangeArrowheads="1"/>
          </p:cNvSpPr>
          <p:nvPr/>
        </p:nvSpPr>
        <p:spPr bwMode="auto">
          <a:xfrm>
            <a:off x="299698" y="1731465"/>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②</a:t>
            </a:r>
            <a:r>
              <a:rPr lang="en-US" altLang="ja-JP"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制度を利用するまでの流れ</a:t>
            </a:r>
          </a:p>
        </p:txBody>
      </p:sp>
      <p:sp>
        <p:nvSpPr>
          <p:cNvPr id="13" name="テキスト ボックス 12">
            <a:extLst>
              <a:ext uri="{FF2B5EF4-FFF2-40B4-BE49-F238E27FC236}">
                <a16:creationId xmlns:a16="http://schemas.microsoft.com/office/drawing/2014/main" id="{AC98D67E-AAE9-8F2B-852B-CC393198B1D6}"/>
              </a:ext>
            </a:extLst>
          </p:cNvPr>
          <p:cNvSpPr txBox="1"/>
          <p:nvPr/>
        </p:nvSpPr>
        <p:spPr>
          <a:xfrm>
            <a:off x="868680" y="1990615"/>
            <a:ext cx="7594599" cy="869469"/>
          </a:xfrm>
          <a:prstGeom prst="rect">
            <a:avLst/>
          </a:prstGeom>
          <a:noFill/>
        </p:spPr>
        <p:txBody>
          <a:bodyPr wrap="square">
            <a:spAutoFit/>
          </a:bodyPr>
          <a:lstStyle/>
          <a:p>
            <a:pPr marL="228600" indent="-228600">
              <a:spcBef>
                <a:spcPts val="100"/>
              </a:spcBef>
              <a:buFont typeface="+mj-lt"/>
              <a:buAutoNum type="arabicPeriod"/>
            </a:pPr>
            <a:r>
              <a:rPr lang="ja-JP" altLang="en-US" sz="1200" b="1" dirty="0">
                <a:latin typeface="メイリオ" panose="020B0604030504040204" pitchFamily="50" charset="-128"/>
                <a:ea typeface="メイリオ" panose="020B0604030504040204" pitchFamily="50" charset="-128"/>
              </a:rPr>
              <a:t>相談　　</a:t>
            </a:r>
            <a:r>
              <a:rPr lang="ja-JP" altLang="en-US" sz="1200" dirty="0">
                <a:latin typeface="メイリオ" panose="020B0604030504040204" pitchFamily="50" charset="-128"/>
                <a:ea typeface="メイリオ" panose="020B0604030504040204" pitchFamily="50" charset="-128"/>
              </a:rPr>
              <a:t>： </a:t>
            </a:r>
            <a:r>
              <a:rPr lang="ja-JP" altLang="en-US" sz="1200" b="1" dirty="0">
                <a:latin typeface="メイリオ" panose="020B0604030504040204" pitchFamily="50" charset="-128"/>
                <a:ea typeface="メイリオ" panose="020B0604030504040204" pitchFamily="50" charset="-128"/>
              </a:rPr>
              <a:t>患者さん</a:t>
            </a:r>
            <a:r>
              <a:rPr lang="ja-JP" altLang="en-US" sz="1200" dirty="0">
                <a:latin typeface="メイリオ" panose="020B0604030504040204" pitchFamily="50" charset="-128"/>
                <a:ea typeface="メイリオ" panose="020B0604030504040204" pitchFamily="50" charset="-128"/>
              </a:rPr>
              <a:t>が「臨床研究中核病院」などの専門的な病院に相談。</a:t>
            </a:r>
            <a:endParaRPr lang="en-US" altLang="ja-JP" sz="1200" dirty="0">
              <a:latin typeface="メイリオ" panose="020B0604030504040204" pitchFamily="50" charset="-128"/>
              <a:ea typeface="メイリオ" panose="020B0604030504040204" pitchFamily="50" charset="-128"/>
            </a:endParaRPr>
          </a:p>
          <a:p>
            <a:pPr marL="228600" indent="-228600">
              <a:spcBef>
                <a:spcPts val="100"/>
              </a:spcBef>
              <a:buFont typeface="+mj-lt"/>
              <a:buAutoNum type="arabicPeriod"/>
            </a:pPr>
            <a:r>
              <a:rPr lang="ja-JP" altLang="en-US" sz="1200" b="1" dirty="0">
                <a:latin typeface="メイリオ" panose="020B0604030504040204" pitchFamily="50" charset="-128"/>
                <a:ea typeface="メイリオ" panose="020B0604030504040204" pitchFamily="50" charset="-128"/>
              </a:rPr>
              <a:t>計画作成</a:t>
            </a:r>
            <a:r>
              <a:rPr lang="ja-JP" altLang="en-US" sz="1200" dirty="0">
                <a:latin typeface="メイリオ" panose="020B0604030504040204" pitchFamily="50" charset="-128"/>
                <a:ea typeface="メイリオ" panose="020B0604030504040204" pitchFamily="50" charset="-128"/>
              </a:rPr>
              <a:t>： </a:t>
            </a:r>
            <a:r>
              <a:rPr lang="ja-JP" altLang="en-US" sz="1200" b="1" dirty="0">
                <a:latin typeface="メイリオ" panose="020B0604030504040204" pitchFamily="50" charset="-128"/>
                <a:ea typeface="メイリオ" panose="020B0604030504040204" pitchFamily="50" charset="-128"/>
              </a:rPr>
              <a:t>医師</a:t>
            </a:r>
            <a:r>
              <a:rPr lang="ja-JP" altLang="en-US" sz="1200" dirty="0">
                <a:latin typeface="メイリオ" panose="020B0604030504040204" pitchFamily="50" charset="-128"/>
                <a:ea typeface="メイリオ" panose="020B0604030504040204" pitchFamily="50" charset="-128"/>
              </a:rPr>
              <a:t>がその患者さんのための治療計画（臨床研究計画）を作成。</a:t>
            </a:r>
            <a:endParaRPr lang="en-US" altLang="ja-JP" sz="1200" dirty="0">
              <a:latin typeface="メイリオ" panose="020B0604030504040204" pitchFamily="50" charset="-128"/>
              <a:ea typeface="メイリオ" panose="020B0604030504040204" pitchFamily="50" charset="-128"/>
            </a:endParaRPr>
          </a:p>
          <a:p>
            <a:pPr marL="228600" indent="-228600">
              <a:spcBef>
                <a:spcPts val="100"/>
              </a:spcBef>
              <a:buFont typeface="+mj-lt"/>
              <a:buAutoNum type="arabicPeriod"/>
            </a:pPr>
            <a:r>
              <a:rPr lang="ja-JP" altLang="en-US" sz="1200" b="1" dirty="0">
                <a:latin typeface="メイリオ" panose="020B0604030504040204" pitchFamily="50" charset="-128"/>
                <a:ea typeface="メイリオ" panose="020B0604030504040204" pitchFamily="50" charset="-128"/>
              </a:rPr>
              <a:t>国の審査</a:t>
            </a:r>
            <a:r>
              <a:rPr lang="ja-JP" altLang="en-US" sz="1200" dirty="0">
                <a:latin typeface="メイリオ" panose="020B0604030504040204" pitchFamily="50" charset="-128"/>
                <a:ea typeface="メイリオ" panose="020B0604030504040204" pitchFamily="50" charset="-128"/>
              </a:rPr>
              <a:t>： </a:t>
            </a:r>
            <a:r>
              <a:rPr lang="ja-JP" altLang="en-US" sz="1200" b="1" dirty="0">
                <a:latin typeface="メイリオ" panose="020B0604030504040204" pitchFamily="50" charset="-128"/>
                <a:ea typeface="メイリオ" panose="020B0604030504040204" pitchFamily="50" charset="-128"/>
              </a:rPr>
              <a:t>国</a:t>
            </a:r>
            <a:r>
              <a:rPr lang="ja-JP" altLang="en-US" sz="1200" dirty="0">
                <a:latin typeface="メイリオ" panose="020B0604030504040204" pitchFamily="50" charset="-128"/>
                <a:ea typeface="メイリオ" panose="020B0604030504040204" pitchFamily="50" charset="-128"/>
              </a:rPr>
              <a:t>（厚生労働省）が「安全性」や「有効性」を審査。</a:t>
            </a:r>
            <a:endParaRPr lang="en-US" altLang="ja-JP" sz="1200" dirty="0">
              <a:latin typeface="メイリオ" panose="020B0604030504040204" pitchFamily="50" charset="-128"/>
              <a:ea typeface="メイリオ" panose="020B0604030504040204" pitchFamily="50" charset="-128"/>
            </a:endParaRPr>
          </a:p>
          <a:p>
            <a:pPr marL="228600" indent="-228600">
              <a:spcBef>
                <a:spcPts val="100"/>
              </a:spcBef>
              <a:buFont typeface="+mj-lt"/>
              <a:buAutoNum type="arabicPeriod"/>
            </a:pPr>
            <a:r>
              <a:rPr lang="ja-JP" altLang="en-US" sz="1200" b="1" dirty="0">
                <a:latin typeface="メイリオ" panose="020B0604030504040204" pitchFamily="50" charset="-128"/>
                <a:ea typeface="メイリオ" panose="020B0604030504040204" pitchFamily="50" charset="-128"/>
              </a:rPr>
              <a:t>治療開始</a:t>
            </a:r>
            <a:r>
              <a:rPr lang="ja-JP" altLang="en-US" sz="1200" dirty="0">
                <a:latin typeface="メイリオ" panose="020B0604030504040204" pitchFamily="50" charset="-128"/>
                <a:ea typeface="メイリオ" panose="020B0604030504040204" pitchFamily="50" charset="-128"/>
              </a:rPr>
              <a:t>： 審査に通れば、保険診療との併用で治療が受けられる。</a:t>
            </a:r>
          </a:p>
        </p:txBody>
      </p:sp>
      <p:sp>
        <p:nvSpPr>
          <p:cNvPr id="14" name="矢印: 下 13">
            <a:extLst>
              <a:ext uri="{FF2B5EF4-FFF2-40B4-BE49-F238E27FC236}">
                <a16:creationId xmlns:a16="http://schemas.microsoft.com/office/drawing/2014/main" id="{CDA6EBE1-079B-349B-870D-09EF0E1E408C}"/>
              </a:ext>
            </a:extLst>
          </p:cNvPr>
          <p:cNvSpPr/>
          <p:nvPr/>
        </p:nvSpPr>
        <p:spPr>
          <a:xfrm>
            <a:off x="508000" y="2041440"/>
            <a:ext cx="324000" cy="722080"/>
          </a:xfrm>
          <a:prstGeom prst="downArrow">
            <a:avLst/>
          </a:prstGeom>
          <a:pattFill prst="ltHorz">
            <a:fgClr>
              <a:schemeClr val="bg1">
                <a:lumMod val="5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AutoShape 3">
            <a:extLst>
              <a:ext uri="{FF2B5EF4-FFF2-40B4-BE49-F238E27FC236}">
                <a16:creationId xmlns:a16="http://schemas.microsoft.com/office/drawing/2014/main" id="{2E374A81-8FF6-076C-C7C6-A1D0E9D152A2}"/>
              </a:ext>
            </a:extLst>
          </p:cNvPr>
          <p:cNvSpPr>
            <a:spLocks noChangeArrowheads="1"/>
          </p:cNvSpPr>
          <p:nvPr/>
        </p:nvSpPr>
        <p:spPr bwMode="auto">
          <a:xfrm>
            <a:off x="299697" y="3029292"/>
            <a:ext cx="5957169"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③</a:t>
            </a:r>
            <a:r>
              <a:rPr lang="en-US" altLang="ja-JP"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u="sng" dirty="0">
                <a:solidFill>
                  <a:schemeClr val="accent1"/>
                </a:solidFill>
                <a:latin typeface="メイリオ" panose="020B0604030504040204" pitchFamily="50" charset="-128"/>
                <a:ea typeface="メイリオ" panose="020B0604030504040204" pitchFamily="50" charset="-128"/>
                <a:cs typeface="メイリオ" panose="020B0604030504040204" pitchFamily="50" charset="-128"/>
              </a:rPr>
              <a:t>患者申出療養制度と特定自費診療がん薬物治療保障特約を比較する</a:t>
            </a:r>
          </a:p>
        </p:txBody>
      </p:sp>
      <p:sp>
        <p:nvSpPr>
          <p:cNvPr id="18" name="テキスト ボックス 17">
            <a:extLst>
              <a:ext uri="{FF2B5EF4-FFF2-40B4-BE49-F238E27FC236}">
                <a16:creationId xmlns:a16="http://schemas.microsoft.com/office/drawing/2014/main" id="{951D364B-55C4-EF3A-2654-A8CDD81EB260}"/>
              </a:ext>
            </a:extLst>
          </p:cNvPr>
          <p:cNvSpPr txBox="1"/>
          <p:nvPr/>
        </p:nvSpPr>
        <p:spPr>
          <a:xfrm>
            <a:off x="77459" y="6133847"/>
            <a:ext cx="9776631" cy="415498"/>
          </a:xfrm>
          <a:prstGeom prst="rect">
            <a:avLst/>
          </a:prstGeom>
          <a:noFill/>
        </p:spPr>
        <p:txBody>
          <a:bodyPr wrap="square">
            <a:spAutoFit/>
          </a:bodyPr>
          <a:lstStyle/>
          <a:p>
            <a:r>
              <a:rPr lang="ja-JP" altLang="en-US" sz="1050" b="1" dirty="0">
                <a:latin typeface="メイリオ" panose="020B0604030504040204" pitchFamily="50" charset="-128"/>
                <a:ea typeface="メイリオ" panose="020B0604030504040204" pitchFamily="50" charset="-128"/>
              </a:rPr>
              <a:t>課題</a:t>
            </a:r>
            <a:r>
              <a:rPr lang="ja-JP" altLang="en-US" sz="1050" dirty="0">
                <a:latin typeface="メイリオ" panose="020B0604030504040204" pitchFamily="50" charset="-128"/>
                <a:ea typeface="メイリオ" panose="020B0604030504040204" pitchFamily="50" charset="-128"/>
              </a:rPr>
              <a:t>：患者申出制度の利用については、特定の病院（臨床研究中核病院など）が、特定のプロトコルで実施している試験に参加する形になります。</a:t>
            </a:r>
            <a:endParaRPr lang="en-US" altLang="ja-JP" sz="1050" dirty="0">
              <a:latin typeface="メイリオ" panose="020B0604030504040204" pitchFamily="50" charset="-128"/>
              <a:ea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　　「この薬が使いたい」と思っても、そのための研究計画が国に受理されていなければ、</a:t>
            </a:r>
            <a:r>
              <a:rPr lang="ja-JP" altLang="en-US" sz="1050" b="1" u="sng" dirty="0">
                <a:latin typeface="メイリオ" panose="020B0604030504040204" pitchFamily="50" charset="-128"/>
                <a:ea typeface="メイリオ" panose="020B0604030504040204" pitchFamily="50" charset="-128"/>
              </a:rPr>
              <a:t>ゼロから計画を作る必要があり、数ヵ月・数年の時間がかかります</a:t>
            </a:r>
            <a:r>
              <a:rPr lang="ja-JP" altLang="en-US" sz="1050" dirty="0">
                <a:latin typeface="メイリオ" panose="020B0604030504040204" pitchFamily="50" charset="-128"/>
                <a:ea typeface="メイリオ" panose="020B0604030504040204" pitchFamily="50" charset="-128"/>
              </a:rPr>
              <a:t>。</a:t>
            </a:r>
          </a:p>
        </p:txBody>
      </p:sp>
      <p:sp>
        <p:nvSpPr>
          <p:cNvPr id="20" name="テキスト ボックス 19">
            <a:extLst>
              <a:ext uri="{FF2B5EF4-FFF2-40B4-BE49-F238E27FC236}">
                <a16:creationId xmlns:a16="http://schemas.microsoft.com/office/drawing/2014/main" id="{C3F848B3-4869-626C-C747-613D4D568D5B}"/>
              </a:ext>
            </a:extLst>
          </p:cNvPr>
          <p:cNvSpPr txBox="1"/>
          <p:nvPr/>
        </p:nvSpPr>
        <p:spPr>
          <a:xfrm>
            <a:off x="4809068" y="826177"/>
            <a:ext cx="5096932" cy="415498"/>
          </a:xfrm>
          <a:prstGeom prst="rect">
            <a:avLst/>
          </a:prstGeom>
          <a:noFill/>
        </p:spPr>
        <p:txBody>
          <a:bodyPr wrap="square">
            <a:spAutoFit/>
          </a:bodyPr>
          <a:lstStyle/>
          <a:p>
            <a:pPr algn="r"/>
            <a:r>
              <a:rPr lang="ja-JP" altLang="en-US" sz="700" dirty="0">
                <a:latin typeface="HGPｺﾞｼｯｸM" panose="020B0600000000000000" pitchFamily="50" charset="-128"/>
                <a:ea typeface="HGPｺﾞｼｯｸM" panose="020B0600000000000000" pitchFamily="50" charset="-128"/>
              </a:rPr>
              <a:t>（参考）厚生労働省：第</a:t>
            </a:r>
            <a:r>
              <a:rPr lang="en-US" altLang="ja-JP" sz="700" dirty="0">
                <a:latin typeface="HGPｺﾞｼｯｸM" panose="020B0600000000000000" pitchFamily="50" charset="-128"/>
                <a:ea typeface="HGPｺﾞｼｯｸM" panose="020B0600000000000000" pitchFamily="50" charset="-128"/>
              </a:rPr>
              <a:t>33</a:t>
            </a:r>
            <a:r>
              <a:rPr lang="ja-JP" altLang="en-US" sz="700" dirty="0">
                <a:latin typeface="HGPｺﾞｼｯｸM" panose="020B0600000000000000" pitchFamily="50" charset="-128"/>
                <a:ea typeface="HGPｺﾞｼｯｸM" panose="020B0600000000000000" pitchFamily="50" charset="-128"/>
              </a:rPr>
              <a:t>回患者申出療養評価会議（</a:t>
            </a:r>
            <a:r>
              <a:rPr lang="en-US" altLang="ja-JP" sz="700" dirty="0">
                <a:latin typeface="HGPｺﾞｼｯｸM" panose="020B0600000000000000" pitchFamily="50" charset="-128"/>
                <a:ea typeface="HGPｺﾞｼｯｸM" panose="020B0600000000000000" pitchFamily="50" charset="-128"/>
              </a:rPr>
              <a:t>2023</a:t>
            </a:r>
            <a:r>
              <a:rPr lang="ja-JP" altLang="en-US" sz="700" dirty="0">
                <a:latin typeface="HGPｺﾞｼｯｸM" panose="020B0600000000000000" pitchFamily="50" charset="-128"/>
                <a:ea typeface="HGPｺﾞｼｯｸM" panose="020B0600000000000000" pitchFamily="50" charset="-128"/>
              </a:rPr>
              <a:t>年</a:t>
            </a:r>
            <a:r>
              <a:rPr lang="en-US" altLang="ja-JP" sz="700" dirty="0">
                <a:latin typeface="HGPｺﾞｼｯｸM" panose="020B0600000000000000" pitchFamily="50" charset="-128"/>
                <a:ea typeface="HGPｺﾞｼｯｸM" panose="020B0600000000000000" pitchFamily="50" charset="-128"/>
              </a:rPr>
              <a:t>7</a:t>
            </a:r>
            <a:r>
              <a:rPr lang="ja-JP" altLang="en-US" sz="700" dirty="0">
                <a:latin typeface="HGPｺﾞｼｯｸM" panose="020B0600000000000000" pitchFamily="50" charset="-128"/>
                <a:ea typeface="HGPｺﾞｼｯｸM" panose="020B0600000000000000" pitchFamily="50" charset="-128"/>
              </a:rPr>
              <a:t>月</a:t>
            </a:r>
            <a:r>
              <a:rPr lang="en-US" altLang="ja-JP" sz="700" dirty="0">
                <a:latin typeface="HGPｺﾞｼｯｸM" panose="020B0600000000000000" pitchFamily="50" charset="-128"/>
                <a:ea typeface="HGPｺﾞｼｯｸM" panose="020B0600000000000000" pitchFamily="50" charset="-128"/>
              </a:rPr>
              <a:t>6</a:t>
            </a:r>
            <a:r>
              <a:rPr lang="ja-JP" altLang="en-US" sz="700" dirty="0">
                <a:latin typeface="HGPｺﾞｼｯｸM" panose="020B0600000000000000" pitchFamily="50" charset="-128"/>
                <a:ea typeface="HGPｺﾞｼｯｸM" panose="020B0600000000000000" pitchFamily="50" charset="-128"/>
              </a:rPr>
              <a:t>日）資料</a:t>
            </a:r>
            <a:r>
              <a:rPr lang="en-US" altLang="ja-JP" sz="700" dirty="0">
                <a:latin typeface="HGPｺﾞｼｯｸM" panose="020B0600000000000000" pitchFamily="50" charset="-128"/>
                <a:ea typeface="HGPｺﾞｼｯｸM" panose="020B0600000000000000" pitchFamily="50" charset="-128"/>
              </a:rPr>
              <a:t>1-1</a:t>
            </a:r>
            <a:r>
              <a:rPr lang="ja-JP" altLang="en-US" sz="700" dirty="0">
                <a:latin typeface="HGPｺﾞｼｯｸM" panose="020B0600000000000000" pitchFamily="50" charset="-128"/>
                <a:ea typeface="HGPｺﾞｼｯｸM" panose="020B0600000000000000" pitchFamily="50" charset="-128"/>
              </a:rPr>
              <a:t>「患者申出療養の実施状況について」</a:t>
            </a:r>
            <a:r>
              <a:rPr lang="en-US" altLang="ja-JP" sz="700" dirty="0">
                <a:latin typeface="HGPｺﾞｼｯｸM" panose="020B0600000000000000" pitchFamily="50" charset="-128"/>
                <a:ea typeface="HGPｺﾞｼｯｸM" panose="020B0600000000000000" pitchFamily="50" charset="-128"/>
                <a:hlinkClick r:id="rId2"/>
              </a:rPr>
              <a:t>https://www.mhlw.go.jp/stf/shingi2/0000203222_00019.html</a:t>
            </a:r>
            <a:endParaRPr lang="en-US" altLang="ja-JP" sz="700" dirty="0">
              <a:latin typeface="HGPｺﾞｼｯｸM" panose="020B0600000000000000" pitchFamily="50" charset="-128"/>
              <a:ea typeface="HGPｺﾞｼｯｸM" panose="020B0600000000000000" pitchFamily="50" charset="-128"/>
            </a:endParaRPr>
          </a:p>
          <a:p>
            <a:pPr algn="r"/>
            <a:endParaRPr lang="ja-JP" altLang="en-US" sz="700" dirty="0">
              <a:latin typeface="HGPｺﾞｼｯｸM" panose="020B0600000000000000" pitchFamily="50" charset="-128"/>
              <a:ea typeface="HGPｺﾞｼｯｸM" panose="020B0600000000000000" pitchFamily="50" charset="-128"/>
            </a:endParaRPr>
          </a:p>
        </p:txBody>
      </p:sp>
      <p:graphicFrame>
        <p:nvGraphicFramePr>
          <p:cNvPr id="9" name="表 8">
            <a:extLst>
              <a:ext uri="{FF2B5EF4-FFF2-40B4-BE49-F238E27FC236}">
                <a16:creationId xmlns:a16="http://schemas.microsoft.com/office/drawing/2014/main" id="{8CE94A8B-051B-FBA9-E8D3-4B15ECA5AD5F}"/>
              </a:ext>
            </a:extLst>
          </p:cNvPr>
          <p:cNvGraphicFramePr>
            <a:graphicFrameLocks noGrp="1"/>
          </p:cNvGraphicFramePr>
          <p:nvPr>
            <p:extLst>
              <p:ext uri="{D42A27DB-BD31-4B8C-83A1-F6EECF244321}">
                <p14:modId xmlns:p14="http://schemas.microsoft.com/office/powerpoint/2010/main" val="489556309"/>
              </p:ext>
            </p:extLst>
          </p:nvPr>
        </p:nvGraphicFramePr>
        <p:xfrm>
          <a:off x="5847805" y="3329699"/>
          <a:ext cx="3826285" cy="2772000"/>
        </p:xfrm>
        <a:graphic>
          <a:graphicData uri="http://schemas.openxmlformats.org/drawingml/2006/table">
            <a:tbl>
              <a:tblPr/>
              <a:tblGrid>
                <a:gridCol w="3826285">
                  <a:extLst>
                    <a:ext uri="{9D8B030D-6E8A-4147-A177-3AD203B41FA5}">
                      <a16:colId xmlns:a16="http://schemas.microsoft.com/office/drawing/2014/main" val="886475427"/>
                    </a:ext>
                  </a:extLst>
                </a:gridCol>
              </a:tblGrid>
              <a:tr h="396000">
                <a:tc>
                  <a:txBody>
                    <a:bodyPr/>
                    <a:lstStyle/>
                    <a:p>
                      <a:pPr algn="ctr">
                        <a:buNone/>
                      </a:pPr>
                      <a:r>
                        <a:rPr lang="ja-JP" altLang="en-US" sz="1200" b="1" u="sng" dirty="0">
                          <a:latin typeface="メイリオ" panose="020B0604030504040204" pitchFamily="50" charset="-128"/>
                          <a:ea typeface="+mn-ea"/>
                          <a:cs typeface="メイリオ" panose="020B0604030504040204" pitchFamily="50" charset="-128"/>
                        </a:rPr>
                        <a:t>特定自費診療がん薬物治療保障特約</a:t>
                      </a:r>
                      <a:r>
                        <a:rPr lang="ja-JP" altLang="en-US" sz="1200" b="1" dirty="0">
                          <a:latin typeface="メイリオ" panose="020B0604030504040204" pitchFamily="50" charset="-128"/>
                          <a:ea typeface="メイリオ" panose="020B0604030504040204" pitchFamily="50" charset="-128"/>
                        </a:rPr>
                        <a:t>（明治安田）</a:t>
                      </a:r>
                      <a:endParaRPr lang="ja-JP" altLang="en-US" sz="1200" dirty="0">
                        <a:latin typeface="メイリオ" panose="020B0604030504040204" pitchFamily="50" charset="-128"/>
                        <a:ea typeface="メイリオ" panose="020B0604030504040204" pitchFamily="50" charset="-128"/>
                      </a:endParaRPr>
                    </a:p>
                  </a:txBody>
                  <a:tcPr marL="0" marR="0" marT="36000" marB="0" anchor="ctr">
                    <a:lnL>
                      <a:noFill/>
                    </a:lnL>
                    <a:lnR>
                      <a:noFill/>
                    </a:lnR>
                    <a:lnT>
                      <a:noFill/>
                    </a:lnT>
                    <a:lnB w="28575" cap="flat" cmpd="sng" algn="ctr">
                      <a:solidFill>
                        <a:srgbClr val="002060"/>
                      </a:solidFill>
                      <a:prstDash val="solid"/>
                      <a:round/>
                      <a:headEnd type="none" w="med" len="med"/>
                      <a:tailEnd type="none" w="med" len="med"/>
                    </a:lnB>
                    <a:solidFill>
                      <a:srgbClr val="FFFFFF"/>
                    </a:solidFill>
                  </a:tcPr>
                </a:tc>
                <a:extLst>
                  <a:ext uri="{0D108BD9-81ED-4DB2-BD59-A6C34878D82A}">
                    <a16:rowId xmlns:a16="http://schemas.microsoft.com/office/drawing/2014/main" val="485768596"/>
                  </a:ext>
                </a:extLst>
              </a:tr>
              <a:tr h="504000">
                <a:tc>
                  <a:txBody>
                    <a:bodyPr/>
                    <a:lstStyle/>
                    <a:p>
                      <a:pPr>
                        <a:buNone/>
                      </a:pPr>
                      <a:r>
                        <a:rPr lang="ja-JP" altLang="en-US" sz="1200" b="1" dirty="0">
                          <a:solidFill>
                            <a:srgbClr val="EA5550"/>
                          </a:solidFill>
                          <a:effectLst/>
                          <a:highlight>
                            <a:srgbClr val="FFFF00"/>
                          </a:highlight>
                          <a:latin typeface="メイリオ" panose="020B0604030504040204" pitchFamily="50" charset="-128"/>
                          <a:ea typeface="+mn-ea"/>
                        </a:rPr>
                        <a:t>学会（</a:t>
                      </a:r>
                      <a:r>
                        <a:rPr lang="en-US" altLang="ja-JP" sz="1200" b="1" dirty="0">
                          <a:solidFill>
                            <a:srgbClr val="EA5550"/>
                          </a:solidFill>
                          <a:effectLst/>
                          <a:highlight>
                            <a:srgbClr val="FFFF00"/>
                          </a:highlight>
                          <a:latin typeface="メイリオ" panose="020B0604030504040204" pitchFamily="50" charset="-128"/>
                          <a:ea typeface="+mn-ea"/>
                        </a:rPr>
                        <a:t>NCCN</a:t>
                      </a:r>
                      <a:r>
                        <a:rPr lang="ja-JP" altLang="en-US" sz="1200" b="1" dirty="0">
                          <a:solidFill>
                            <a:srgbClr val="EA5550"/>
                          </a:solidFill>
                          <a:effectLst/>
                          <a:highlight>
                            <a:srgbClr val="FFFF00"/>
                          </a:highlight>
                          <a:latin typeface="メイリオ" panose="020B0604030504040204" pitchFamily="50" charset="-128"/>
                          <a:ea typeface="+mn-ea"/>
                        </a:rPr>
                        <a:t>等）の基準を満たせば</a:t>
                      </a:r>
                      <a:r>
                        <a:rPr lang="en-US" altLang="ja-JP" sz="1200" b="1" dirty="0">
                          <a:solidFill>
                            <a:srgbClr val="EA5550"/>
                          </a:solidFill>
                          <a:effectLst/>
                          <a:highlight>
                            <a:srgbClr val="FFFF00"/>
                          </a:highlight>
                          <a:latin typeface="メイリオ" panose="020B0604030504040204" pitchFamily="50" charset="-128"/>
                          <a:ea typeface="+mn-ea"/>
                        </a:rPr>
                        <a:t>OK</a:t>
                      </a:r>
                    </a:p>
                    <a:p>
                      <a:pPr>
                        <a:buNone/>
                      </a:pPr>
                      <a:r>
                        <a:rPr lang="en-US" altLang="ja-JP" sz="1200" b="1" dirty="0">
                          <a:solidFill>
                            <a:srgbClr val="EA5550"/>
                          </a:solidFill>
                          <a:effectLst/>
                          <a:latin typeface="メイリオ" panose="020B0604030504040204" pitchFamily="50" charset="-128"/>
                          <a:ea typeface="+mn-ea"/>
                        </a:rPr>
                        <a:t>※</a:t>
                      </a:r>
                      <a:r>
                        <a:rPr lang="ja-JP" altLang="en-US" sz="1200" b="1" dirty="0">
                          <a:solidFill>
                            <a:srgbClr val="EA5550"/>
                          </a:solidFill>
                          <a:effectLst/>
                          <a:latin typeface="メイリオ" panose="020B0604030504040204" pitchFamily="50" charset="-128"/>
                          <a:ea typeface="+mn-ea"/>
                        </a:rPr>
                        <a:t>欧米等で承認済みの未承認薬・適応外薬</a:t>
                      </a:r>
                      <a:endParaRPr lang="ja-JP" altLang="en-US" sz="1200" b="1" dirty="0">
                        <a:solidFill>
                          <a:srgbClr val="EA5550"/>
                        </a:solidFill>
                        <a:effectLst/>
                        <a:latin typeface="メイリオ" panose="020B0604030504040204" pitchFamily="50" charset="-128"/>
                        <a:ea typeface="メイリオ" panose="020B0604030504040204" pitchFamily="50" charset="-128"/>
                      </a:endParaRPr>
                    </a:p>
                  </a:txBody>
                  <a:tcPr marL="0" marR="0" marT="36000" marB="0" anchor="ctr">
                    <a:lnL>
                      <a:noFill/>
                    </a:lnL>
                    <a:lnR>
                      <a:noFill/>
                    </a:lnR>
                    <a:lnT w="28575" cap="flat" cmpd="sng" algn="ctr">
                      <a:solidFill>
                        <a:srgbClr val="002060"/>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52145251"/>
                  </a:ext>
                </a:extLst>
              </a:tr>
              <a:tr h="432000">
                <a:tc>
                  <a:txBody>
                    <a:bodyPr/>
                    <a:lstStyle/>
                    <a:p>
                      <a:pPr>
                        <a:buNone/>
                      </a:pPr>
                      <a:r>
                        <a:rPr lang="ja-JP" altLang="en-US" sz="1200" dirty="0">
                          <a:effectLst/>
                          <a:latin typeface="メイリオ" panose="020B0604030504040204" pitchFamily="50" charset="-128"/>
                          <a:ea typeface="+mn-ea"/>
                        </a:rPr>
                        <a:t>保険会社が指定する基準（</a:t>
                      </a:r>
                      <a:r>
                        <a:rPr lang="en-US" altLang="ja-JP" sz="1200" dirty="0">
                          <a:effectLst/>
                          <a:latin typeface="メイリオ" panose="020B0604030504040204" pitchFamily="50" charset="-128"/>
                          <a:ea typeface="+mn-ea"/>
                        </a:rPr>
                        <a:t>NCCN</a:t>
                      </a:r>
                      <a:r>
                        <a:rPr lang="ja-JP" altLang="en-US" sz="1200" dirty="0">
                          <a:effectLst/>
                          <a:latin typeface="メイリオ" panose="020B0604030504040204" pitchFamily="50" charset="-128"/>
                          <a:ea typeface="+mn-ea"/>
                        </a:rPr>
                        <a:t>ガイドライン等）に合致する薬剤</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506459979"/>
                  </a:ext>
                </a:extLst>
              </a:tr>
              <a:tr h="432000">
                <a:tc>
                  <a:txBody>
                    <a:bodyPr/>
                    <a:lstStyle/>
                    <a:p>
                      <a:pPr>
                        <a:buNone/>
                      </a:pPr>
                      <a:r>
                        <a:rPr lang="ja-JP"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a:t>
                      </a:r>
                      <a:r>
                        <a:rPr lang="en-US" altLang="ja-JP" sz="1200" b="1" dirty="0">
                          <a:solidFill>
                            <a:srgbClr val="EA5550"/>
                          </a:solidFill>
                          <a:effectLst/>
                          <a:highlight>
                            <a:srgbClr val="FFFF00"/>
                          </a:highlight>
                          <a:latin typeface="メイリオ" panose="020B0604030504040204" pitchFamily="50" charset="-128"/>
                          <a:ea typeface="メイリオ" panose="020B0604030504040204" pitchFamily="50" charset="-128"/>
                        </a:rPr>
                        <a:t>184</a:t>
                      </a:r>
                      <a:r>
                        <a:rPr lang="ja-JP" altLang="en-US" sz="1200" b="1" dirty="0">
                          <a:solidFill>
                            <a:srgbClr val="EA5550"/>
                          </a:solidFill>
                          <a:effectLst/>
                          <a:highlight>
                            <a:srgbClr val="FFFF00"/>
                          </a:highlight>
                          <a:latin typeface="メイリオ" panose="020B0604030504040204" pitchFamily="50" charset="-128"/>
                          <a:ea typeface="メイリオ" panose="020B0604030504040204" pitchFamily="50" charset="-128"/>
                        </a:rPr>
                        <a:t>種類</a:t>
                      </a:r>
                      <a:endParaRPr lang="ja-JP" altLang="en-US" sz="1200" dirty="0">
                        <a:effectLst/>
                        <a:highlight>
                          <a:srgbClr val="FFFF00"/>
                        </a:highligh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749551175"/>
                  </a:ext>
                </a:extLst>
              </a:tr>
              <a:tr h="576000">
                <a:tc>
                  <a:txBody>
                    <a:bodyPr/>
                    <a:lstStyle/>
                    <a:p>
                      <a:pPr>
                        <a:buNone/>
                      </a:pPr>
                      <a:r>
                        <a:rPr lang="ja-JP" altLang="en-US" sz="1200" dirty="0">
                          <a:effectLst/>
                          <a:latin typeface="メイリオ" panose="020B0604030504040204" pitchFamily="50" charset="-128"/>
                          <a:ea typeface="+mn-ea"/>
                        </a:rPr>
                        <a:t>「がん」（悪性新生物）に特化</a:t>
                      </a:r>
                      <a:endParaRPr lang="ja-JP" altLang="en-US" sz="1200" dirty="0">
                        <a:effectLst/>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654341407"/>
                  </a:ext>
                </a:extLst>
              </a:tr>
              <a:tr h="432000">
                <a:tc>
                  <a:txBody>
                    <a:bodyPr/>
                    <a:lstStyle/>
                    <a:p>
                      <a:pPr>
                        <a:buNone/>
                      </a:pPr>
                      <a:r>
                        <a:rPr lang="ja-JP" altLang="en-US" sz="1200" b="1" dirty="0">
                          <a:solidFill>
                            <a:srgbClr val="EA5550"/>
                          </a:solidFill>
                          <a:latin typeface="メイリオ" panose="020B0604030504040204" pitchFamily="50" charset="-128"/>
                          <a:ea typeface="+mn-ea"/>
                        </a:rPr>
                        <a:t>がんの未承認薬を制度の順番待ちなしで使える</a:t>
                      </a:r>
                      <a:endParaRPr lang="en-US" altLang="ja-JP" sz="1200" b="1" dirty="0">
                        <a:solidFill>
                          <a:srgbClr val="EA5550"/>
                        </a:solidFill>
                        <a:latin typeface="メイリオ" panose="020B0604030504040204" pitchFamily="50" charset="-128"/>
                        <a:ea typeface="+mn-ea"/>
                      </a:endParaRPr>
                    </a:p>
                    <a:p>
                      <a:pPr>
                        <a:buNone/>
                      </a:pPr>
                      <a:r>
                        <a:rPr lang="ja-JP" altLang="en-US" sz="1200" b="1" dirty="0">
                          <a:solidFill>
                            <a:schemeClr val="tx1"/>
                          </a:solidFill>
                          <a:highlight>
                            <a:srgbClr val="FFFF00"/>
                          </a:highlight>
                          <a:latin typeface="メイリオ" panose="020B0604030504040204" pitchFamily="50" charset="-128"/>
                          <a:ea typeface="+mn-ea"/>
                        </a:rPr>
                        <a:t>命を待たせない！スピードに決定的な差</a:t>
                      </a:r>
                      <a:r>
                        <a:rPr lang="ja-JP" altLang="en-US" sz="1200" b="1" dirty="0">
                          <a:solidFill>
                            <a:schemeClr val="tx1"/>
                          </a:solidFill>
                          <a:latin typeface="メイリオ" panose="020B0604030504040204" pitchFamily="50" charset="-128"/>
                          <a:ea typeface="+mn-ea"/>
                        </a:rPr>
                        <a:t>！</a:t>
                      </a:r>
                      <a:endParaRPr lang="en-US" altLang="zh-TW" sz="1200" dirty="0">
                        <a:solidFill>
                          <a:schemeClr val="tx1"/>
                        </a:solidFill>
                        <a:latin typeface="メイリオ" panose="020B0604030504040204" pitchFamily="50" charset="-128"/>
                        <a:ea typeface="メイリオ" panose="020B0604030504040204" pitchFamily="50" charset="-128"/>
                      </a:endParaRPr>
                    </a:p>
                  </a:txBody>
                  <a:tcPr marL="0" marR="0" marT="36000" marB="0" anchor="ctr">
                    <a:lnL>
                      <a:noFill/>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2133554505"/>
                  </a:ext>
                </a:extLst>
              </a:tr>
            </a:tbl>
          </a:graphicData>
        </a:graphic>
      </p:graphicFrame>
      <p:sp>
        <p:nvSpPr>
          <p:cNvPr id="10" name="テキスト ボックス 9">
            <a:extLst>
              <a:ext uri="{FF2B5EF4-FFF2-40B4-BE49-F238E27FC236}">
                <a16:creationId xmlns:a16="http://schemas.microsoft.com/office/drawing/2014/main" id="{BDEBC9CD-4197-721F-7527-A4AE76364768}"/>
              </a:ext>
            </a:extLst>
          </p:cNvPr>
          <p:cNvSpPr txBox="1"/>
          <p:nvPr/>
        </p:nvSpPr>
        <p:spPr>
          <a:xfrm>
            <a:off x="77459" y="6133847"/>
            <a:ext cx="9776631" cy="415498"/>
          </a:xfrm>
          <a:prstGeom prst="rect">
            <a:avLst/>
          </a:prstGeom>
          <a:solidFill>
            <a:schemeClr val="bg1"/>
          </a:solidFill>
        </p:spPr>
        <p:txBody>
          <a:bodyPr wrap="square">
            <a:spAutoFit/>
          </a:bodyPr>
          <a:lstStyle/>
          <a:p>
            <a:r>
              <a:rPr lang="ja-JP" altLang="en-US" sz="1050" b="1" dirty="0">
                <a:latin typeface="メイリオ" panose="020B0604030504040204" pitchFamily="50" charset="-128"/>
                <a:ea typeface="メイリオ" panose="020B0604030504040204" pitchFamily="50" charset="-128"/>
              </a:rPr>
              <a:t>課題</a:t>
            </a:r>
            <a:r>
              <a:rPr lang="ja-JP" altLang="en-US" sz="1050" dirty="0">
                <a:latin typeface="メイリオ" panose="020B0604030504040204" pitchFamily="50" charset="-128"/>
                <a:ea typeface="メイリオ" panose="020B0604030504040204" pitchFamily="50" charset="-128"/>
              </a:rPr>
              <a:t>：患者申出制度の利用については、特定の病院（臨床研究中核病院など）が、特定のプロトコルで実施している試験に参加する形になります。</a:t>
            </a:r>
            <a:endParaRPr lang="en-US" altLang="ja-JP" sz="1050" dirty="0">
              <a:latin typeface="メイリオ" panose="020B0604030504040204" pitchFamily="50" charset="-128"/>
              <a:ea typeface="メイリオ" panose="020B0604030504040204" pitchFamily="50" charset="-128"/>
            </a:endParaRPr>
          </a:p>
          <a:p>
            <a:r>
              <a:rPr lang="ja-JP" altLang="en-US" sz="1050" dirty="0">
                <a:latin typeface="メイリオ" panose="020B0604030504040204" pitchFamily="50" charset="-128"/>
                <a:ea typeface="メイリオ" panose="020B0604030504040204" pitchFamily="50" charset="-128"/>
              </a:rPr>
              <a:t>　　「この薬が使いたい」と思っても、そのための研究計画が国に受理されていなければ、</a:t>
            </a:r>
            <a:r>
              <a:rPr lang="ja-JP" altLang="en-US" sz="1050" b="1" u="sng" dirty="0">
                <a:highlight>
                  <a:srgbClr val="FFFF00"/>
                </a:highlight>
                <a:latin typeface="メイリオ" panose="020B0604030504040204" pitchFamily="50" charset="-128"/>
                <a:ea typeface="メイリオ" panose="020B0604030504040204" pitchFamily="50" charset="-128"/>
              </a:rPr>
              <a:t>ゼロから計画を作る必要があり、数ヵ月・数年の時間がかかります</a:t>
            </a:r>
            <a:r>
              <a:rPr lang="ja-JP" altLang="en-US" sz="1050" dirty="0">
                <a:highlight>
                  <a:srgbClr val="FFFF00"/>
                </a:highlight>
                <a:latin typeface="メイリオ" panose="020B0604030504040204" pitchFamily="50" charset="-128"/>
                <a:ea typeface="メイリオ" panose="020B0604030504040204" pitchFamily="50" charset="-128"/>
              </a:rPr>
              <a:t>。</a:t>
            </a:r>
          </a:p>
        </p:txBody>
      </p:sp>
      <p:sp>
        <p:nvSpPr>
          <p:cNvPr id="11" name="テキスト ボックス 10">
            <a:extLst>
              <a:ext uri="{FF2B5EF4-FFF2-40B4-BE49-F238E27FC236}">
                <a16:creationId xmlns:a16="http://schemas.microsoft.com/office/drawing/2014/main" id="{FBC849B6-D6D2-5A3F-CA73-4D86BBE0E80F}"/>
              </a:ext>
            </a:extLst>
          </p:cNvPr>
          <p:cNvSpPr txBox="1"/>
          <p:nvPr/>
        </p:nvSpPr>
        <p:spPr>
          <a:xfrm>
            <a:off x="508000" y="1168733"/>
            <a:ext cx="9398000" cy="461665"/>
          </a:xfrm>
          <a:prstGeom prst="rect">
            <a:avLst/>
          </a:prstGeom>
          <a:solidFill>
            <a:schemeClr val="bg1"/>
          </a:solidFill>
        </p:spPr>
        <p:txBody>
          <a:bodyPr wrap="square">
            <a:spAutoFit/>
          </a:bodyPr>
          <a:lstStyle/>
          <a:p>
            <a:r>
              <a:rPr lang="ja-JP" altLang="en-US" sz="1200" dirty="0">
                <a:latin typeface="メイリオ" panose="020B0604030504040204" pitchFamily="50" charset="-128"/>
                <a:ea typeface="メイリオ" panose="020B0604030504040204" pitchFamily="50" charset="-128"/>
              </a:rPr>
              <a:t>「国内で承認されていない最新の治療を、</a:t>
            </a:r>
            <a:r>
              <a:rPr lang="ja-JP" altLang="en-US" sz="1200" b="1" dirty="0">
                <a:highlight>
                  <a:srgbClr val="FFFF00"/>
                </a:highlight>
                <a:latin typeface="メイリオ" panose="020B0604030504040204" pitchFamily="50" charset="-128"/>
                <a:ea typeface="メイリオ" panose="020B0604030504040204" pitchFamily="50" charset="-128"/>
              </a:rPr>
              <a:t>患者さんからのリクエストを起点として、公的保険と併用して受けられるようにする制度」</a:t>
            </a:r>
            <a:r>
              <a:rPr lang="ja-JP" altLang="en-US" sz="1200" dirty="0">
                <a:latin typeface="メイリオ" panose="020B0604030504040204" pitchFamily="50" charset="-128"/>
                <a:ea typeface="メイリオ" panose="020B0604030504040204" pitchFamily="50" charset="-128"/>
              </a:rPr>
              <a:t>のことです。</a:t>
            </a:r>
            <a:r>
              <a:rPr lang="en-US" altLang="ja-JP" sz="1200" dirty="0">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先進医療などは、病院側が「この治療をやりたい」と国に申請して実施するもの。</a:t>
            </a:r>
          </a:p>
        </p:txBody>
      </p:sp>
    </p:spTree>
    <p:extLst>
      <p:ext uri="{BB962C8B-B14F-4D97-AF65-F5344CB8AC3E}">
        <p14:creationId xmlns:p14="http://schemas.microsoft.com/office/powerpoint/2010/main" val="2803263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wipe(up)">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wipe(up)">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wipe(up)">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Effect transition="in" filter="wipe(up)">
                                      <p:cBhvr>
                                        <p:cTn id="27" dur="500"/>
                                        <p:tgtEl>
                                          <p:spTgt spid="1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2DC8A-AABB-A90A-3896-CA0B5E6C1ADB}"/>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E2E64742-98BA-A2F2-E572-EAB399FCB9F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3" name="スライド番号プレースホルダー 5">
            <a:extLst>
              <a:ext uri="{FF2B5EF4-FFF2-40B4-BE49-F238E27FC236}">
                <a16:creationId xmlns:a16="http://schemas.microsoft.com/office/drawing/2014/main" id="{E88CC18F-3B40-5AEC-779C-E0D3C576B855}"/>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14</a:t>
            </a:fld>
            <a:endParaRPr kumimoji="1" lang="ja-JP" altLang="en-US" sz="1200" b="1">
              <a:solidFill>
                <a:schemeClr val="tx1"/>
              </a:solidFill>
            </a:endParaRPr>
          </a:p>
        </p:txBody>
      </p:sp>
      <p:sp>
        <p:nvSpPr>
          <p:cNvPr id="2" name="AutoShape 3">
            <a:extLst>
              <a:ext uri="{FF2B5EF4-FFF2-40B4-BE49-F238E27FC236}">
                <a16:creationId xmlns:a16="http://schemas.microsoft.com/office/drawing/2014/main" id="{53BD0FFF-0B1A-2699-AEA7-3B4118645DAC}"/>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（参考）「がん自由診療特約（朝日生命）」のニュースリリースを紹介！</a:t>
            </a: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正方形/長方形 3">
            <a:extLst>
              <a:ext uri="{FF2B5EF4-FFF2-40B4-BE49-F238E27FC236}">
                <a16:creationId xmlns:a16="http://schemas.microsoft.com/office/drawing/2014/main" id="{FF810056-D56E-FD55-3131-CF2A8806BC83}"/>
              </a:ext>
            </a:extLst>
          </p:cNvPr>
          <p:cNvSpPr/>
          <p:nvPr/>
        </p:nvSpPr>
        <p:spPr>
          <a:xfrm>
            <a:off x="2656810" y="3429421"/>
            <a:ext cx="1320431" cy="414000"/>
          </a:xfrm>
          <a:prstGeom prst="rect">
            <a:avLst/>
          </a:prstGeom>
          <a:noFill/>
          <a:ln w="28575">
            <a:solidFill>
              <a:srgbClr val="FBDDD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5" name="テキスト ボックス 4">
            <a:extLst>
              <a:ext uri="{FF2B5EF4-FFF2-40B4-BE49-F238E27FC236}">
                <a16:creationId xmlns:a16="http://schemas.microsoft.com/office/drawing/2014/main" id="{78D534DA-49EA-10C4-9673-8BC1DE4A292B}"/>
              </a:ext>
            </a:extLst>
          </p:cNvPr>
          <p:cNvSpPr txBox="1"/>
          <p:nvPr/>
        </p:nvSpPr>
        <p:spPr>
          <a:xfrm>
            <a:off x="281979" y="2177903"/>
            <a:ext cx="7371955" cy="800219"/>
          </a:xfrm>
          <a:prstGeom prst="rect">
            <a:avLst/>
          </a:prstGeom>
          <a:noFill/>
        </p:spPr>
        <p:txBody>
          <a:bodyPr wrap="square">
            <a:spAutoFit/>
          </a:bodyPr>
          <a:lstStyle/>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ja-JP" altLang="en-US" sz="1200" dirty="0">
                <a:latin typeface="Meiryo UI" panose="020B0604030504040204" pitchFamily="50" charset="-128"/>
                <a:ea typeface="Meiryo UI" panose="020B0604030504040204" pitchFamily="50" charset="-128"/>
              </a:rPr>
              <a:t>日本では</a:t>
            </a:r>
            <a:r>
              <a:rPr kumimoji="1" lang="ja-JP" altLang="en-US" sz="1200" b="1" dirty="0">
                <a:solidFill>
                  <a:srgbClr val="EA5550"/>
                </a:solidFill>
                <a:latin typeface="Meiryo UI" panose="020B0604030504040204" pitchFamily="50" charset="-128"/>
                <a:ea typeface="Meiryo UI" panose="020B0604030504040204" pitchFamily="50" charset="-128"/>
              </a:rPr>
              <a:t>未承認・適応外の医薬品を用いた「自由診療による抗がん剤治療」を、最大</a:t>
            </a:r>
            <a:r>
              <a:rPr kumimoji="1" lang="en-US" altLang="ja-JP" sz="1200" b="1" dirty="0">
                <a:solidFill>
                  <a:srgbClr val="EA5550"/>
                </a:solidFill>
                <a:latin typeface="Meiryo UI" panose="020B0604030504040204" pitchFamily="50" charset="-128"/>
                <a:ea typeface="Meiryo UI" panose="020B0604030504040204" pitchFamily="50" charset="-128"/>
              </a:rPr>
              <a:t>100</a:t>
            </a:r>
            <a:r>
              <a:rPr kumimoji="1" lang="ja-JP" altLang="en-US" sz="1200" b="1" dirty="0">
                <a:solidFill>
                  <a:srgbClr val="EA5550"/>
                </a:solidFill>
                <a:latin typeface="Meiryo UI" panose="020B0604030504040204" pitchFamily="50" charset="-128"/>
                <a:ea typeface="Meiryo UI" panose="020B0604030504040204" pitchFamily="50" charset="-128"/>
              </a:rPr>
              <a:t>万円の月額で保障</a:t>
            </a:r>
            <a:r>
              <a:rPr kumimoji="1" lang="ja-JP" altLang="en-US" sz="1200" dirty="0">
                <a:latin typeface="Meiryo UI" panose="020B0604030504040204" pitchFamily="50" charset="-128"/>
                <a:ea typeface="Meiryo UI" panose="020B0604030504040204" pitchFamily="50" charset="-128"/>
              </a:rPr>
              <a:t>！</a:t>
            </a:r>
            <a:endParaRPr kumimoji="1" lang="en-US" altLang="ja-JP" sz="1200" dirty="0">
              <a:latin typeface="Meiryo UI" panose="020B0604030504040204" pitchFamily="50" charset="-128"/>
              <a:ea typeface="Meiryo UI"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ja-JP" altLang="en-US" sz="1200" b="1" dirty="0">
                <a:solidFill>
                  <a:srgbClr val="EA5550"/>
                </a:solidFill>
                <a:latin typeface="Meiryo UI" panose="020B0604030504040204" pitchFamily="50" charset="-128"/>
                <a:ea typeface="Meiryo UI" panose="020B0604030504040204" pitchFamily="50" charset="-128"/>
              </a:rPr>
              <a:t>最長</a:t>
            </a:r>
            <a:r>
              <a:rPr kumimoji="1" lang="en-US" altLang="ja-JP" sz="1200" b="1" dirty="0">
                <a:solidFill>
                  <a:srgbClr val="EA5550"/>
                </a:solidFill>
                <a:latin typeface="Meiryo UI" panose="020B0604030504040204" pitchFamily="50" charset="-128"/>
                <a:ea typeface="Meiryo UI" panose="020B0604030504040204" pitchFamily="50" charset="-128"/>
              </a:rPr>
              <a:t>30</a:t>
            </a:r>
            <a:r>
              <a:rPr kumimoji="1" lang="ja-JP" altLang="en-US" sz="1200" b="1" dirty="0">
                <a:solidFill>
                  <a:srgbClr val="EA5550"/>
                </a:solidFill>
                <a:latin typeface="Meiryo UI" panose="020B0604030504040204" pitchFamily="50" charset="-128"/>
                <a:ea typeface="Meiryo UI" panose="020B0604030504040204" pitchFamily="50" charset="-128"/>
              </a:rPr>
              <a:t>か月を保障</a:t>
            </a:r>
            <a:r>
              <a:rPr kumimoji="1" lang="ja-JP" altLang="en-US" sz="1200" dirty="0">
                <a:latin typeface="Meiryo UI" panose="020B0604030504040204" pitchFamily="50" charset="-128"/>
                <a:ea typeface="Meiryo UI" panose="020B0604030504040204" pitchFamily="50" charset="-128"/>
              </a:rPr>
              <a:t>するため、治療が長期化した場合も安心！</a:t>
            </a:r>
            <a:endParaRPr kumimoji="1" lang="en-US" altLang="ja-JP" sz="1200" dirty="0">
              <a:latin typeface="Meiryo UI" panose="020B0604030504040204" pitchFamily="50" charset="-128"/>
              <a:ea typeface="Meiryo UI"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lang="ja-JP" altLang="en-US" sz="1200" dirty="0">
                <a:latin typeface="Meiryo UI" panose="020B0604030504040204" pitchFamily="50" charset="-128"/>
                <a:ea typeface="Meiryo UI" panose="020B0604030504040204" pitchFamily="50" charset="-128"/>
              </a:rPr>
              <a:t>「がん自由診療特約」は、「生活習慣病保険」「医療保険（</a:t>
            </a:r>
            <a:r>
              <a:rPr lang="en-US" altLang="ja-JP" sz="1200" dirty="0">
                <a:latin typeface="Meiryo UI" panose="020B0604030504040204" pitchFamily="50" charset="-128"/>
                <a:ea typeface="Meiryo UI" panose="020B0604030504040204" pitchFamily="50" charset="-128"/>
              </a:rPr>
              <a:t>2010</a:t>
            </a:r>
            <a:r>
              <a:rPr lang="ja-JP" altLang="en-US" sz="1200" dirty="0">
                <a:latin typeface="Meiryo UI" panose="020B0604030504040204" pitchFamily="50" charset="-128"/>
                <a:ea typeface="Meiryo UI" panose="020B0604030504040204" pitchFamily="50" charset="-128"/>
              </a:rPr>
              <a:t>）」「がん保険（</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）」に付加できる特約！</a:t>
            </a:r>
          </a:p>
        </p:txBody>
      </p:sp>
      <p:sp>
        <p:nvSpPr>
          <p:cNvPr id="6" name="テキスト ボックス 5">
            <a:extLst>
              <a:ext uri="{FF2B5EF4-FFF2-40B4-BE49-F238E27FC236}">
                <a16:creationId xmlns:a16="http://schemas.microsoft.com/office/drawing/2014/main" id="{D452EFF3-0375-D4C1-D39C-80F73F9BFD38}"/>
              </a:ext>
            </a:extLst>
          </p:cNvPr>
          <p:cNvSpPr txBox="1"/>
          <p:nvPr/>
        </p:nvSpPr>
        <p:spPr>
          <a:xfrm>
            <a:off x="559602" y="4394207"/>
            <a:ext cx="324000" cy="144000"/>
          </a:xfrm>
          <a:prstGeom prst="rect">
            <a:avLst/>
          </a:prstGeom>
          <a:noFill/>
        </p:spPr>
        <p:txBody>
          <a:bodyPr wrap="square" lIns="36000" tIns="36000" rIns="36000" bIns="36000" anchor="ctr">
            <a:spAutoFit/>
          </a:bodyPr>
          <a:lstStyle/>
          <a:p>
            <a:pPr algn="ctr"/>
            <a:r>
              <a:rPr lang="ja-JP" altLang="en-US" sz="900" dirty="0">
                <a:latin typeface="Meiryo UI" panose="020B0604030504040204" pitchFamily="50" charset="-128"/>
                <a:ea typeface="Meiryo UI" panose="020B0604030504040204" pitchFamily="50" charset="-128"/>
              </a:rPr>
              <a:t>契約</a:t>
            </a:r>
          </a:p>
        </p:txBody>
      </p:sp>
      <p:sp>
        <p:nvSpPr>
          <p:cNvPr id="7" name="正方形/長方形 6">
            <a:extLst>
              <a:ext uri="{FF2B5EF4-FFF2-40B4-BE49-F238E27FC236}">
                <a16:creationId xmlns:a16="http://schemas.microsoft.com/office/drawing/2014/main" id="{F3BD4B59-1459-DA46-B847-769CB3865FCF}"/>
              </a:ext>
            </a:extLst>
          </p:cNvPr>
          <p:cNvSpPr/>
          <p:nvPr/>
        </p:nvSpPr>
        <p:spPr>
          <a:xfrm>
            <a:off x="9522" y="3100221"/>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❷．仕組み図</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D1889AFE-0A93-C5FC-5BD1-46EDF3A26058}"/>
              </a:ext>
            </a:extLst>
          </p:cNvPr>
          <p:cNvSpPr/>
          <p:nvPr/>
        </p:nvSpPr>
        <p:spPr>
          <a:xfrm>
            <a:off x="9521" y="1907576"/>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❶．主な特長・ポイント</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9" name="正方形/長方形 8">
            <a:extLst>
              <a:ext uri="{FF2B5EF4-FFF2-40B4-BE49-F238E27FC236}">
                <a16:creationId xmlns:a16="http://schemas.microsoft.com/office/drawing/2014/main" id="{4D3F5B3C-A9E9-3512-0F7F-2369E2F827A1}"/>
              </a:ext>
            </a:extLst>
          </p:cNvPr>
          <p:cNvSpPr/>
          <p:nvPr/>
        </p:nvSpPr>
        <p:spPr>
          <a:xfrm>
            <a:off x="114299" y="804222"/>
            <a:ext cx="7439047" cy="1087477"/>
          </a:xfrm>
          <a:prstGeom prst="rect">
            <a:avLst/>
          </a:prstGeom>
        </p:spPr>
        <p:txBody>
          <a:bodyPr wrap="square">
            <a:spAutoFit/>
          </a:bodyPr>
          <a:lstStyle/>
          <a:p>
            <a:pPr marL="0" marR="0" lvl="0" indent="0" algn="l" defTabSz="914400" rtl="0" eaLnBrk="1" fontAlgn="base" latinLnBrk="0" hangingPunct="1">
              <a:lnSpc>
                <a:spcPct val="100000"/>
              </a:lnSpc>
              <a:spcBef>
                <a:spcPts val="200"/>
              </a:spcBef>
              <a:spcAft>
                <a:spcPct val="0"/>
              </a:spcAft>
              <a:buClrTx/>
              <a:buSzTx/>
              <a:buFontTx/>
              <a:buNone/>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朝日生命は、</a:t>
            </a:r>
            <a:r>
              <a:rPr kumimoji="1" lang="en-US" altLang="ja-JP" sz="1050" b="1" dirty="0">
                <a:solidFill>
                  <a:srgbClr val="EA5550"/>
                </a:solidFill>
                <a:latin typeface="メイリオ" panose="020B0604030504040204" pitchFamily="50" charset="-128"/>
                <a:ea typeface="メイリオ" panose="020B0604030504040204" pitchFamily="50" charset="-128"/>
              </a:rPr>
              <a:t>2025</a:t>
            </a:r>
            <a:r>
              <a:rPr kumimoji="1" lang="ja-JP" altLang="en-US" sz="1050" b="1" dirty="0">
                <a:solidFill>
                  <a:srgbClr val="EA5550"/>
                </a:solidFill>
                <a:latin typeface="メイリオ" panose="020B0604030504040204" pitchFamily="50" charset="-128"/>
                <a:ea typeface="メイリオ" panose="020B0604030504040204" pitchFamily="50" charset="-128"/>
              </a:rPr>
              <a:t>年</a:t>
            </a:r>
            <a:r>
              <a:rPr kumimoji="1" lang="en-US" altLang="ja-JP" sz="1050" b="1" dirty="0">
                <a:solidFill>
                  <a:srgbClr val="EA5550"/>
                </a:solidFill>
                <a:latin typeface="メイリオ" panose="020B0604030504040204" pitchFamily="50" charset="-128"/>
                <a:ea typeface="メイリオ" panose="020B0604030504040204" pitchFamily="50" charset="-128"/>
              </a:rPr>
              <a:t>4</a:t>
            </a:r>
            <a:r>
              <a:rPr kumimoji="1" lang="ja-JP" altLang="en-US" sz="1050" b="1" dirty="0">
                <a:solidFill>
                  <a:srgbClr val="EA5550"/>
                </a:solidFill>
                <a:latin typeface="メイリオ" panose="020B0604030504040204" pitchFamily="50" charset="-128"/>
                <a:ea typeface="メイリオ" panose="020B0604030504040204" pitchFamily="50" charset="-128"/>
              </a:rPr>
              <a:t>月</a:t>
            </a:r>
            <a:r>
              <a:rPr kumimoji="1" lang="en-US" altLang="ja-JP" sz="1050" b="1" dirty="0">
                <a:solidFill>
                  <a:srgbClr val="EA5550"/>
                </a:solidFill>
                <a:latin typeface="メイリオ" panose="020B0604030504040204" pitchFamily="50" charset="-128"/>
                <a:ea typeface="メイリオ" panose="020B0604030504040204" pitchFamily="50" charset="-128"/>
              </a:rPr>
              <a:t>2</a:t>
            </a:r>
            <a:r>
              <a:rPr kumimoji="1" lang="ja-JP" altLang="en-US" sz="1050" b="1" dirty="0">
                <a:solidFill>
                  <a:srgbClr val="EA5550"/>
                </a:solidFill>
                <a:latin typeface="メイリオ" panose="020B0604030504040204" pitchFamily="50" charset="-128"/>
                <a:ea typeface="メイリオ" panose="020B0604030504040204" pitchFamily="50" charset="-128"/>
              </a:rPr>
              <a:t>日より、「がん自由診療特約」を発売</a:t>
            </a:r>
            <a:r>
              <a:rPr kumimoji="1" lang="ja-JP" altLang="en-US" sz="1050" dirty="0">
                <a:solidFill>
                  <a:srgbClr val="000000"/>
                </a:solidFill>
                <a:latin typeface="メイリオ" panose="020B0604030504040204" pitchFamily="50" charset="-128"/>
                <a:ea typeface="メイリオ" panose="020B0604030504040204" pitchFamily="50" charset="-128"/>
              </a:rPr>
              <a:t>しています。</a:t>
            </a:r>
            <a:r>
              <a:rPr kumimoji="1" lang="ja-JP" altLang="en-US" sz="1050" b="1" u="sng" dirty="0">
                <a:solidFill>
                  <a:srgbClr val="000000"/>
                </a:solidFill>
                <a:latin typeface="メイリオ" panose="020B0604030504040204" pitchFamily="50" charset="-128"/>
                <a:ea typeface="メイリオ" panose="020B0604030504040204" pitchFamily="50" charset="-128"/>
              </a:rPr>
              <a:t>当商品の展開により、朝日生命の</a:t>
            </a:r>
            <a:r>
              <a:rPr kumimoji="1" lang="en-US" altLang="ja-JP" sz="1050" b="1" u="sng" dirty="0">
                <a:solidFill>
                  <a:srgbClr val="000000"/>
                </a:solidFill>
                <a:latin typeface="メイリオ" panose="020B0604030504040204" pitchFamily="50" charset="-128"/>
                <a:ea typeface="メイリオ" panose="020B0604030504040204" pitchFamily="50" charset="-128"/>
              </a:rPr>
              <a:t>2025</a:t>
            </a:r>
            <a:r>
              <a:rPr kumimoji="1" lang="ja-JP" altLang="en-US" sz="1050" b="1" u="sng" dirty="0">
                <a:solidFill>
                  <a:srgbClr val="000000"/>
                </a:solidFill>
                <a:latin typeface="メイリオ" panose="020B0604030504040204" pitchFamily="50" charset="-128"/>
                <a:ea typeface="メイリオ" panose="020B0604030504040204" pitchFamily="50" charset="-128"/>
              </a:rPr>
              <a:t>年度の新契約業績は一定伸展</a:t>
            </a:r>
            <a:r>
              <a:rPr kumimoji="1" lang="ja-JP" altLang="en-US" sz="1050" dirty="0">
                <a:solidFill>
                  <a:srgbClr val="000000"/>
                </a:solidFill>
                <a:latin typeface="メイリオ" panose="020B0604030504040204" pitchFamily="50" charset="-128"/>
                <a:ea typeface="メイリオ" panose="020B0604030504040204" pitchFamily="50" charset="-128"/>
              </a:rPr>
              <a:t>しています！今日はそんな朝日生命が展開するがん商品についてご紹介させていただきます！</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ts val="200"/>
              </a:spcBef>
              <a:spcAft>
                <a:spcPct val="0"/>
              </a:spcAft>
              <a:buClrTx/>
              <a:buSzTx/>
              <a:buFont typeface="Wingdings" panose="05000000000000000000" pitchFamily="2" charset="2"/>
              <a:buChar char="l"/>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近年では医療技術の進歩によって、がんに対する治療の選択肢が広がっており、</a:t>
            </a:r>
            <a:r>
              <a:rPr kumimoji="1" lang="ja-JP" altLang="en-US" sz="1050" b="1" u="sng" dirty="0">
                <a:solidFill>
                  <a:srgbClr val="000000"/>
                </a:solidFill>
                <a:latin typeface="メイリオ" panose="020B0604030504040204" pitchFamily="50" charset="-128"/>
                <a:ea typeface="メイリオ" panose="020B0604030504040204" pitchFamily="50" charset="-128"/>
              </a:rPr>
              <a:t>抗がん剤</a:t>
            </a:r>
            <a:r>
              <a:rPr kumimoji="1" lang="ja-JP" altLang="en-US" sz="1050" dirty="0">
                <a:solidFill>
                  <a:srgbClr val="000000"/>
                </a:solidFill>
                <a:latin typeface="メイリオ" panose="020B0604030504040204" pitchFamily="50" charset="-128"/>
                <a:ea typeface="メイリオ" panose="020B0604030504040204" pitchFamily="50" charset="-128"/>
              </a:rPr>
              <a:t>についても各国で開発が進められています。しかし、</a:t>
            </a:r>
            <a:r>
              <a:rPr kumimoji="1" lang="ja-JP" altLang="en-US" sz="1050" b="1" u="sng" dirty="0">
                <a:solidFill>
                  <a:srgbClr val="000000"/>
                </a:solidFill>
                <a:latin typeface="メイリオ" panose="020B0604030504040204" pitchFamily="50" charset="-128"/>
                <a:ea typeface="メイリオ" panose="020B0604030504040204" pitchFamily="50" charset="-128"/>
              </a:rPr>
              <a:t>日本国内で未承認・適応外の医薬品を用いる治療の場合には、治療費は公的医療保険の適用外</a:t>
            </a:r>
            <a:r>
              <a:rPr kumimoji="1" lang="ja-JP" altLang="en-US" sz="1050" dirty="0">
                <a:solidFill>
                  <a:srgbClr val="000000"/>
                </a:solidFill>
                <a:latin typeface="メイリオ" panose="020B0604030504040204" pitchFamily="50" charset="-128"/>
                <a:ea typeface="メイリオ" panose="020B0604030504040204" pitchFamily="50" charset="-128"/>
              </a:rPr>
              <a:t>となり、経済的な理由から治療の幅を狭めざるを得ないケースもあります。当商品は、希望するがん治療を諦めることがないよう、所定の</a:t>
            </a:r>
            <a:r>
              <a:rPr kumimoji="1" lang="ja-JP" altLang="en-US" sz="1050" b="1" u="sng" dirty="0">
                <a:solidFill>
                  <a:srgbClr val="000000"/>
                </a:solidFill>
                <a:latin typeface="メイリオ" panose="020B0604030504040204" pitchFamily="50" charset="-128"/>
                <a:ea typeface="メイリオ" panose="020B0604030504040204" pitchFamily="50" charset="-128"/>
              </a:rPr>
              <a:t>「自由診療による抗がん剤治療」</a:t>
            </a:r>
            <a:r>
              <a:rPr kumimoji="1" lang="en-US" altLang="ja-JP" sz="1050" b="1" u="sng" dirty="0">
                <a:solidFill>
                  <a:srgbClr val="000000"/>
                </a:solidFill>
                <a:latin typeface="メイリオ" panose="020B0604030504040204" pitchFamily="50" charset="-128"/>
                <a:ea typeface="メイリオ" panose="020B0604030504040204" pitchFamily="50" charset="-128"/>
              </a:rPr>
              <a:t>※</a:t>
            </a:r>
            <a:r>
              <a:rPr kumimoji="1" lang="ja-JP" altLang="en-US" sz="1050" b="1" u="sng" dirty="0">
                <a:solidFill>
                  <a:srgbClr val="000000"/>
                </a:solidFill>
                <a:latin typeface="メイリオ" panose="020B0604030504040204" pitchFamily="50" charset="-128"/>
                <a:ea typeface="メイリオ" panose="020B0604030504040204" pitchFamily="50" charset="-128"/>
              </a:rPr>
              <a:t>にかかる費用を月額給付にて保障</a:t>
            </a:r>
            <a:r>
              <a:rPr kumimoji="1" lang="ja-JP" altLang="en-US" sz="1050" dirty="0">
                <a:solidFill>
                  <a:srgbClr val="000000"/>
                </a:solidFill>
                <a:latin typeface="メイリオ" panose="020B0604030504040204" pitchFamily="50" charset="-128"/>
                <a:ea typeface="メイリオ" panose="020B0604030504040204" pitchFamily="50" charset="-128"/>
              </a:rPr>
              <a:t>します。（原文ママ）</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1CB9F69B-59C0-F6DA-3A40-FCECABD441CA}"/>
              </a:ext>
            </a:extLst>
          </p:cNvPr>
          <p:cNvSpPr/>
          <p:nvPr/>
        </p:nvSpPr>
        <p:spPr>
          <a:xfrm>
            <a:off x="4344080" y="3200784"/>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❸</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．支払事由</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11" name="図 10">
            <a:extLst>
              <a:ext uri="{FF2B5EF4-FFF2-40B4-BE49-F238E27FC236}">
                <a16:creationId xmlns:a16="http://schemas.microsoft.com/office/drawing/2014/main" id="{CE52C27C-E58A-5811-4A6A-37F1A0DA6C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881" y="5827817"/>
            <a:ext cx="541867" cy="541867"/>
          </a:xfrm>
          <a:prstGeom prst="rect">
            <a:avLst/>
          </a:prstGeom>
        </p:spPr>
      </p:pic>
      <p:sp>
        <p:nvSpPr>
          <p:cNvPr id="12" name="吹き出し: 四角形 11">
            <a:extLst>
              <a:ext uri="{FF2B5EF4-FFF2-40B4-BE49-F238E27FC236}">
                <a16:creationId xmlns:a16="http://schemas.microsoft.com/office/drawing/2014/main" id="{499E46E1-8F41-74FC-680A-B3ECB4F161F2}"/>
              </a:ext>
            </a:extLst>
          </p:cNvPr>
          <p:cNvSpPr/>
          <p:nvPr/>
        </p:nvSpPr>
        <p:spPr bwMode="auto">
          <a:xfrm>
            <a:off x="568702" y="5887766"/>
            <a:ext cx="9173081" cy="504000"/>
          </a:xfrm>
          <a:prstGeom prst="wedgeRectCallout">
            <a:avLst>
              <a:gd name="adj1" fmla="val -51196"/>
              <a:gd name="adj2" fmla="val 7355"/>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87312" marR="0" lvl="0" indent="0" algn="l" defTabSz="914400" rtl="0" eaLnBrk="1" fontAlgn="base" latinLnBrk="1"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高額且つ公的医療保険の適用外である、</a:t>
            </a:r>
            <a:r>
              <a:rPr kumimoji="1" lang="ja-JP" altLang="en-US" sz="900" b="1" i="0" u="none" strike="noStrike" kern="1200" cap="none" spc="0" normalizeH="0" baseline="0" noProof="0" dirty="0">
                <a:ln>
                  <a:noFill/>
                </a:ln>
                <a:solidFill>
                  <a:srgbClr val="EA5550"/>
                </a:solidFill>
                <a:effectLst/>
                <a:uLnTx/>
                <a:uFillTx/>
                <a:latin typeface="メイリオ"/>
                <a:ea typeface="メイリオ"/>
                <a:cs typeface="+mn-cs"/>
              </a:rPr>
              <a:t>未承認および適応外薬について保障の対象となるということは、がん治療の選択肢を広げるうえで大きなポイント</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となりますよね！　一方で、がんの未承認および適応外薬の</a:t>
            </a: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184</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種類</a:t>
            </a:r>
            <a:r>
              <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のうち、</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1</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ヵ月</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100</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万円以下の同薬は、</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53</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184</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種類であり、</a:t>
            </a:r>
            <a:r>
              <a:rPr kumimoji="1" lang="en-US" altLang="ja-JP" sz="900" b="1" i="0" u="sng" strike="noStrike" kern="1200" cap="none" spc="0" normalizeH="0" baseline="0" noProof="0" dirty="0">
                <a:ln>
                  <a:noFill/>
                </a:ln>
                <a:solidFill>
                  <a:srgbClr val="EA5550"/>
                </a:solidFill>
                <a:effectLst/>
                <a:uLnTx/>
                <a:uFillTx/>
                <a:latin typeface="メイリオ"/>
                <a:ea typeface="メイリオ"/>
                <a:cs typeface="+mn-cs"/>
              </a:rPr>
              <a:t>28.8</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％しかカバーできていません</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。また、先行する明治安田生命の保障（支払事由）と比較すると、</a:t>
            </a:r>
            <a:r>
              <a:rPr kumimoji="1" lang="ja-JP" altLang="en-US" sz="900" b="1" i="0" u="sng" strike="noStrike" kern="1200" cap="none" spc="0" normalizeH="0" baseline="0" noProof="0" dirty="0">
                <a:ln>
                  <a:noFill/>
                </a:ln>
                <a:solidFill>
                  <a:srgbClr val="EA5550"/>
                </a:solidFill>
                <a:effectLst/>
                <a:uLnTx/>
                <a:uFillTx/>
                <a:latin typeface="メイリオ"/>
                <a:ea typeface="メイリオ"/>
                <a:cs typeface="+mn-cs"/>
              </a:rPr>
              <a:t>支払う最大保険金額、および保険料でも後れ</a:t>
            </a:r>
            <a:r>
              <a:rPr kumimoji="1" lang="ja-JP" altLang="en-US" sz="900" b="0" i="0" u="none" strike="noStrike" kern="1200" cap="none" spc="0" normalizeH="0" baseline="0" noProof="0" dirty="0">
                <a:ln>
                  <a:noFill/>
                </a:ln>
                <a:solidFill>
                  <a:srgbClr val="3E3A39"/>
                </a:solidFill>
                <a:effectLst/>
                <a:uLnTx/>
                <a:uFillTx/>
                <a:latin typeface="メイリオ"/>
                <a:ea typeface="メイリオ"/>
                <a:cs typeface="+mn-cs"/>
              </a:rPr>
              <a:t>を取っており、もう一押し欲しかった！といえるかもしれません</a:t>
            </a:r>
            <a:endParaRPr kumimoji="1" lang="en-US" altLang="ja-JP" sz="9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3" name="正方形/長方形 12">
            <a:extLst>
              <a:ext uri="{FF2B5EF4-FFF2-40B4-BE49-F238E27FC236}">
                <a16:creationId xmlns:a16="http://schemas.microsoft.com/office/drawing/2014/main" id="{06B5C031-660E-B75E-9B4D-2FF4BF3FB63C}"/>
              </a:ext>
            </a:extLst>
          </p:cNvPr>
          <p:cNvSpPr/>
          <p:nvPr/>
        </p:nvSpPr>
        <p:spPr>
          <a:xfrm>
            <a:off x="-15881" y="6348054"/>
            <a:ext cx="9807581" cy="200055"/>
          </a:xfrm>
          <a:prstGeom prst="rect">
            <a:avLst/>
          </a:prstGeom>
        </p:spPr>
        <p:txBody>
          <a:bodyPr wrap="square"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参考・引用）　</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3"/>
              </a:rPr>
              <a:t>https://www.asahi-life.co.jp/company/newsrelease/20250312.pdf</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4"/>
              </a:rPr>
              <a:t>https://www.meijiyasuda.co.jp/profile/news/release/2022/pdf/20230217_01.pdf</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　</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※2023</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月</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31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日の厚労省データ（</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ドル</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100</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円換算を</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150</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円に修正）</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p:txBody>
      </p:sp>
      <p:sp>
        <p:nvSpPr>
          <p:cNvPr id="14" name="正方形/長方形 13">
            <a:extLst>
              <a:ext uri="{FF2B5EF4-FFF2-40B4-BE49-F238E27FC236}">
                <a16:creationId xmlns:a16="http://schemas.microsoft.com/office/drawing/2014/main" id="{17A135A9-A7BD-FDC9-E8F3-796D1ED3C0C7}"/>
              </a:ext>
            </a:extLst>
          </p:cNvPr>
          <p:cNvSpPr/>
          <p:nvPr/>
        </p:nvSpPr>
        <p:spPr>
          <a:xfrm>
            <a:off x="719243" y="3908700"/>
            <a:ext cx="1937567" cy="43167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lang="zh-TW" altLang="en-US" sz="1050" b="0" i="0" u="none" strike="noStrike" baseline="0" dirty="0">
                <a:solidFill>
                  <a:srgbClr val="000000"/>
                </a:solidFill>
                <a:latin typeface="Meiryo UI" panose="020B0604030504040204" pitchFamily="50" charset="-128"/>
                <a:ea typeface="Meiryo UI" panose="020B0604030504040204" pitchFamily="50" charset="-128"/>
              </a:rPr>
              <a:t>生活習慣病保険 等 </a:t>
            </a:r>
            <a:endParaRPr kumimoji="1" lang="ja-JP" altLang="en-US" sz="1050" dirty="0">
              <a:solidFill>
                <a:schemeClr val="tx1"/>
              </a:solidFill>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DAC2DBF0-DCD3-5CDF-0EDC-957A5D090EA6}"/>
              </a:ext>
            </a:extLst>
          </p:cNvPr>
          <p:cNvSpPr/>
          <p:nvPr/>
        </p:nvSpPr>
        <p:spPr>
          <a:xfrm>
            <a:off x="2656810" y="3920806"/>
            <a:ext cx="1320431" cy="414000"/>
          </a:xfrm>
          <a:prstGeom prst="rect">
            <a:avLst/>
          </a:prstGeom>
          <a:noFill/>
          <a:ln w="28575">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ja-JP" altLang="en-US" sz="1200" dirty="0">
                <a:solidFill>
                  <a:schemeClr val="tx1"/>
                </a:solidFill>
                <a:latin typeface="Meiryo UI" panose="020B0604030504040204" pitchFamily="50" charset="-128"/>
                <a:ea typeface="Meiryo UI" panose="020B0604030504040204" pitchFamily="50" charset="-128"/>
              </a:rPr>
              <a:t>更新</a:t>
            </a:r>
            <a:endParaRPr kumimoji="1" lang="en-US" altLang="ja-JP" sz="1200" dirty="0">
              <a:solidFill>
                <a:schemeClr val="tx1"/>
              </a:solidFill>
              <a:latin typeface="Meiryo UI" panose="020B0604030504040204" pitchFamily="50" charset="-128"/>
              <a:ea typeface="Meiryo UI" panose="020B0604030504040204" pitchFamily="50" charset="-128"/>
            </a:endParaRPr>
          </a:p>
          <a:p>
            <a:pPr algn="ctr"/>
            <a:r>
              <a:rPr kumimoji="1" lang="ja-JP" altLang="en-US" sz="1200" dirty="0">
                <a:solidFill>
                  <a:schemeClr val="tx1"/>
                </a:solidFill>
                <a:latin typeface="Meiryo UI" panose="020B0604030504040204" pitchFamily="50" charset="-128"/>
                <a:ea typeface="Meiryo UI" panose="020B0604030504040204" pitchFamily="50" charset="-128"/>
              </a:rPr>
              <a:t>（</a:t>
            </a:r>
            <a:r>
              <a:rPr kumimoji="1" lang="en-US" altLang="ja-JP" sz="1200" dirty="0">
                <a:solidFill>
                  <a:schemeClr val="tx1"/>
                </a:solidFill>
                <a:latin typeface="Meiryo UI" panose="020B0604030504040204" pitchFamily="50" charset="-128"/>
                <a:ea typeface="Meiryo UI" panose="020B0604030504040204" pitchFamily="50" charset="-128"/>
              </a:rPr>
              <a:t>80</a:t>
            </a:r>
            <a:r>
              <a:rPr kumimoji="1" lang="ja-JP" altLang="en-US" sz="1200" dirty="0">
                <a:solidFill>
                  <a:schemeClr val="tx1"/>
                </a:solidFill>
                <a:latin typeface="Meiryo UI" panose="020B0604030504040204" pitchFamily="50" charset="-128"/>
                <a:ea typeface="Meiryo UI" panose="020B0604030504040204" pitchFamily="50" charset="-128"/>
              </a:rPr>
              <a:t>歳まで）</a:t>
            </a:r>
          </a:p>
        </p:txBody>
      </p:sp>
      <p:sp>
        <p:nvSpPr>
          <p:cNvPr id="17" name="テキスト ボックス 16">
            <a:extLst>
              <a:ext uri="{FF2B5EF4-FFF2-40B4-BE49-F238E27FC236}">
                <a16:creationId xmlns:a16="http://schemas.microsoft.com/office/drawing/2014/main" id="{8D563AB7-0C05-F9AB-61A0-B920D350F70D}"/>
              </a:ext>
            </a:extLst>
          </p:cNvPr>
          <p:cNvSpPr txBox="1"/>
          <p:nvPr/>
        </p:nvSpPr>
        <p:spPr>
          <a:xfrm>
            <a:off x="2499312" y="4394207"/>
            <a:ext cx="324000" cy="144000"/>
          </a:xfrm>
          <a:prstGeom prst="rect">
            <a:avLst/>
          </a:prstGeom>
          <a:noFill/>
        </p:spPr>
        <p:txBody>
          <a:bodyPr wrap="square" lIns="36000" tIns="36000" rIns="36000" bIns="36000" anchor="ctr">
            <a:spAutoFit/>
          </a:bodyPr>
          <a:lstStyle/>
          <a:p>
            <a:pPr algn="ctr"/>
            <a:r>
              <a:rPr lang="ja-JP" altLang="en-US" sz="900" dirty="0">
                <a:latin typeface="Meiryo UI" panose="020B0604030504040204" pitchFamily="50" charset="-128"/>
                <a:ea typeface="Meiryo UI" panose="020B0604030504040204" pitchFamily="50" charset="-128"/>
              </a:rPr>
              <a:t>満了</a:t>
            </a:r>
          </a:p>
        </p:txBody>
      </p:sp>
      <p:cxnSp>
        <p:nvCxnSpPr>
          <p:cNvPr id="18" name="直線矢印コネクタ 17">
            <a:extLst>
              <a:ext uri="{FF2B5EF4-FFF2-40B4-BE49-F238E27FC236}">
                <a16:creationId xmlns:a16="http://schemas.microsoft.com/office/drawing/2014/main" id="{CD87F5EE-0AFC-EC5A-69D2-70C6E3F5EA9D}"/>
              </a:ext>
            </a:extLst>
          </p:cNvPr>
          <p:cNvCxnSpPr>
            <a:cxnSpLocks/>
          </p:cNvCxnSpPr>
          <p:nvPr/>
        </p:nvCxnSpPr>
        <p:spPr>
          <a:xfrm flipV="1">
            <a:off x="883602" y="4464040"/>
            <a:ext cx="1615710" cy="4334"/>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id="{D7F64D4B-3527-69EA-26D7-41F98CAC8474}"/>
              </a:ext>
            </a:extLst>
          </p:cNvPr>
          <p:cNvSpPr txBox="1"/>
          <p:nvPr/>
        </p:nvSpPr>
        <p:spPr>
          <a:xfrm>
            <a:off x="1388832" y="4464940"/>
            <a:ext cx="720000" cy="230832"/>
          </a:xfrm>
          <a:prstGeom prst="rect">
            <a:avLst/>
          </a:prstGeom>
          <a:noFill/>
        </p:spPr>
        <p:txBody>
          <a:bodyPr wrap="square">
            <a:spAutoFit/>
          </a:bodyPr>
          <a:lstStyle/>
          <a:p>
            <a:r>
              <a:rPr lang="ja-JP" altLang="en-US" sz="900" dirty="0">
                <a:latin typeface="Meiryo UI" panose="020B0604030504040204" pitchFamily="50" charset="-128"/>
                <a:ea typeface="Meiryo UI" panose="020B0604030504040204" pitchFamily="50" charset="-128"/>
              </a:rPr>
              <a:t>保険期間</a:t>
            </a:r>
          </a:p>
        </p:txBody>
      </p:sp>
      <p:graphicFrame>
        <p:nvGraphicFramePr>
          <p:cNvPr id="21" name="表 20">
            <a:extLst>
              <a:ext uri="{FF2B5EF4-FFF2-40B4-BE49-F238E27FC236}">
                <a16:creationId xmlns:a16="http://schemas.microsoft.com/office/drawing/2014/main" id="{31BB6CD0-5FE9-5346-8413-5EB731E53FDB}"/>
              </a:ext>
            </a:extLst>
          </p:cNvPr>
          <p:cNvGraphicFramePr>
            <a:graphicFrameLocks noGrp="1"/>
          </p:cNvGraphicFramePr>
          <p:nvPr/>
        </p:nvGraphicFramePr>
        <p:xfrm>
          <a:off x="4608771" y="3461081"/>
          <a:ext cx="5148000" cy="864000"/>
        </p:xfrm>
        <a:graphic>
          <a:graphicData uri="http://schemas.openxmlformats.org/drawingml/2006/table">
            <a:tbl>
              <a:tblPr>
                <a:tableStyleId>{5C22544A-7EE6-4342-B048-85BDC9FD1C3A}</a:tableStyleId>
              </a:tblPr>
              <a:tblGrid>
                <a:gridCol w="936000">
                  <a:extLst>
                    <a:ext uri="{9D8B030D-6E8A-4147-A177-3AD203B41FA5}">
                      <a16:colId xmlns:a16="http://schemas.microsoft.com/office/drawing/2014/main" val="2343754919"/>
                    </a:ext>
                  </a:extLst>
                </a:gridCol>
                <a:gridCol w="2340000">
                  <a:extLst>
                    <a:ext uri="{9D8B030D-6E8A-4147-A177-3AD203B41FA5}">
                      <a16:colId xmlns:a16="http://schemas.microsoft.com/office/drawing/2014/main" val="2615619220"/>
                    </a:ext>
                  </a:extLst>
                </a:gridCol>
                <a:gridCol w="936000">
                  <a:extLst>
                    <a:ext uri="{9D8B030D-6E8A-4147-A177-3AD203B41FA5}">
                      <a16:colId xmlns:a16="http://schemas.microsoft.com/office/drawing/2014/main" val="630557743"/>
                    </a:ext>
                  </a:extLst>
                </a:gridCol>
                <a:gridCol w="936000">
                  <a:extLst>
                    <a:ext uri="{9D8B030D-6E8A-4147-A177-3AD203B41FA5}">
                      <a16:colId xmlns:a16="http://schemas.microsoft.com/office/drawing/2014/main" val="2597633842"/>
                    </a:ext>
                  </a:extLst>
                </a:gridCol>
              </a:tblGrid>
              <a:tr h="216000">
                <a:tc>
                  <a:txBody>
                    <a:bodyPr/>
                    <a:lstStyle/>
                    <a:p>
                      <a:pPr algn="ctr" fontAlgn="t"/>
                      <a:r>
                        <a:rPr lang="ja-JP" altLang="en-US" sz="900" dirty="0">
                          <a:latin typeface="Meiryo UI" panose="020B0604030504040204" pitchFamily="50" charset="-128"/>
                          <a:ea typeface="Meiryo UI" panose="020B0604030504040204" pitchFamily="50" charset="-128"/>
                        </a:rPr>
                        <a:t>給付金</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支払事由</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dirty="0">
                          <a:latin typeface="Meiryo UI" panose="020B0604030504040204" pitchFamily="50" charset="-128"/>
                          <a:ea typeface="Meiryo UI" panose="020B0604030504040204" pitchFamily="50" charset="-128"/>
                        </a:rPr>
                        <a:t>支払金額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dirty="0">
                          <a:latin typeface="Meiryo UI" panose="020B0604030504040204" pitchFamily="50" charset="-128"/>
                          <a:ea typeface="Meiryo UI" panose="020B0604030504040204" pitchFamily="50" charset="-128"/>
                        </a:rPr>
                        <a:t>支払限度額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5564463"/>
                  </a:ext>
                </a:extLst>
              </a:tr>
              <a:tr h="648000">
                <a:tc>
                  <a:txBody>
                    <a:bodyPr/>
                    <a:lstStyle/>
                    <a:p>
                      <a:pPr algn="ct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がん自由診療</a:t>
                      </a:r>
                      <a:endPar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p>
                      <a:pPr algn="ct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給付金</a:t>
                      </a:r>
                      <a:endPar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がんの治療を目的として、日本国内の病院または診療所において、所定の「自由診療による抗がん剤治療」を受けたとき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がん自由診療</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給付金月額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月１回</a:t>
                      </a:r>
                    </a:p>
                    <a:p>
                      <a:pPr algn="ctr" fontAlgn="t"/>
                      <a:r>
                        <a:rPr lang="ja-JP" altLang="en-US" sz="900" b="1" i="0" u="sng" strike="noStrike" dirty="0">
                          <a:solidFill>
                            <a:srgbClr val="000000"/>
                          </a:solidFill>
                          <a:effectLst/>
                          <a:latin typeface="Meiryo UI" panose="020B0604030504040204" pitchFamily="50" charset="-128"/>
                          <a:ea typeface="Meiryo UI" panose="020B0604030504040204" pitchFamily="50" charset="-128"/>
                        </a:rPr>
                        <a:t>通算</a:t>
                      </a:r>
                      <a:r>
                        <a:rPr lang="en-US" altLang="ja-JP" sz="900" b="1" i="0" u="sng" strike="noStrike" dirty="0">
                          <a:solidFill>
                            <a:srgbClr val="000000"/>
                          </a:solidFill>
                          <a:effectLst/>
                          <a:latin typeface="Meiryo UI" panose="020B0604030504040204" pitchFamily="50" charset="-128"/>
                          <a:ea typeface="Meiryo UI" panose="020B0604030504040204" pitchFamily="50" charset="-128"/>
                        </a:rPr>
                        <a:t>30</a:t>
                      </a:r>
                      <a:r>
                        <a:rPr lang="ja-JP" altLang="en-US" sz="900" b="1" i="0" u="sng" strike="noStrike" dirty="0">
                          <a:solidFill>
                            <a:srgbClr val="000000"/>
                          </a:solidFill>
                          <a:effectLst/>
                          <a:latin typeface="Meiryo UI" panose="020B0604030504040204" pitchFamily="50" charset="-128"/>
                          <a:ea typeface="Meiryo UI" panose="020B0604030504040204" pitchFamily="50" charset="-128"/>
                        </a:rPr>
                        <a:t>か月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4048230"/>
                  </a:ext>
                </a:extLst>
              </a:tr>
            </a:tbl>
          </a:graphicData>
        </a:graphic>
      </p:graphicFrame>
      <p:sp>
        <p:nvSpPr>
          <p:cNvPr id="22" name="正方形/長方形 21">
            <a:extLst>
              <a:ext uri="{FF2B5EF4-FFF2-40B4-BE49-F238E27FC236}">
                <a16:creationId xmlns:a16="http://schemas.microsoft.com/office/drawing/2014/main" id="{A48FE469-FE7D-B89A-5727-EE48E57A4999}"/>
              </a:ext>
            </a:extLst>
          </p:cNvPr>
          <p:cNvSpPr/>
          <p:nvPr/>
        </p:nvSpPr>
        <p:spPr>
          <a:xfrm>
            <a:off x="12939" y="4847600"/>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❹．</a:t>
            </a:r>
            <a:r>
              <a:rPr kumimoji="1" lang="zh-TW"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契約年齢範囲、取扱金額、保険期間</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3" name="表 22">
            <a:extLst>
              <a:ext uri="{FF2B5EF4-FFF2-40B4-BE49-F238E27FC236}">
                <a16:creationId xmlns:a16="http://schemas.microsoft.com/office/drawing/2014/main" id="{AD8920DE-F486-3E8A-5880-9F3A8D175F8C}"/>
              </a:ext>
            </a:extLst>
          </p:cNvPr>
          <p:cNvGraphicFramePr>
            <a:graphicFrameLocks noGrp="1"/>
          </p:cNvGraphicFramePr>
          <p:nvPr>
            <p:extLst>
              <p:ext uri="{D42A27DB-BD31-4B8C-83A1-F6EECF244321}">
                <p14:modId xmlns:p14="http://schemas.microsoft.com/office/powerpoint/2010/main" val="1872293249"/>
              </p:ext>
            </p:extLst>
          </p:nvPr>
        </p:nvGraphicFramePr>
        <p:xfrm>
          <a:off x="417993" y="5124366"/>
          <a:ext cx="3492000" cy="432000"/>
        </p:xfrm>
        <a:graphic>
          <a:graphicData uri="http://schemas.openxmlformats.org/drawingml/2006/table">
            <a:tbl>
              <a:tblPr>
                <a:tableStyleId>{5C22544A-7EE6-4342-B048-85BDC9FD1C3A}</a:tableStyleId>
              </a:tblPr>
              <a:tblGrid>
                <a:gridCol w="972000">
                  <a:extLst>
                    <a:ext uri="{9D8B030D-6E8A-4147-A177-3AD203B41FA5}">
                      <a16:colId xmlns:a16="http://schemas.microsoft.com/office/drawing/2014/main" val="2218457237"/>
                    </a:ext>
                  </a:extLst>
                </a:gridCol>
                <a:gridCol w="2520000">
                  <a:extLst>
                    <a:ext uri="{9D8B030D-6E8A-4147-A177-3AD203B41FA5}">
                      <a16:colId xmlns:a16="http://schemas.microsoft.com/office/drawing/2014/main" val="2299677408"/>
                    </a:ext>
                  </a:extLst>
                </a:gridCol>
              </a:tblGrid>
              <a:tr h="216000">
                <a:tc>
                  <a:txBody>
                    <a:bodyPr/>
                    <a:lstStyle/>
                    <a:p>
                      <a:pPr algn="ctr" fontAlgn="t"/>
                      <a:r>
                        <a:rPr lang="ja-JP" altLang="en-US" sz="900" dirty="0">
                          <a:latin typeface="Meiryo UI" panose="020B0604030504040204" pitchFamily="50" charset="-128"/>
                          <a:ea typeface="Meiryo UI" panose="020B0604030504040204" pitchFamily="50" charset="-128"/>
                        </a:rPr>
                        <a:t>契約年齢範囲</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99839917"/>
                  </a:ext>
                </a:extLst>
              </a:tr>
              <a:tr h="216000">
                <a:tc>
                  <a:txBody>
                    <a:bodyPr/>
                    <a:lstStyle/>
                    <a:p>
                      <a:pPr algn="ctr" fontAlgn="t"/>
                      <a:r>
                        <a:rPr lang="ja-JP" altLang="en-US" sz="900" dirty="0">
                          <a:latin typeface="Meiryo UI" panose="020B0604030504040204" pitchFamily="50" charset="-128"/>
                          <a:ea typeface="Meiryo UI" panose="020B0604030504040204" pitchFamily="50" charset="-128"/>
                        </a:rPr>
                        <a:t>取扱金額</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万円、または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万円／月額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86860950"/>
                  </a:ext>
                </a:extLst>
              </a:tr>
            </a:tbl>
          </a:graphicData>
        </a:graphic>
      </p:graphicFrame>
      <p:sp>
        <p:nvSpPr>
          <p:cNvPr id="24" name="正方形/長方形 23">
            <a:extLst>
              <a:ext uri="{FF2B5EF4-FFF2-40B4-BE49-F238E27FC236}">
                <a16:creationId xmlns:a16="http://schemas.microsoft.com/office/drawing/2014/main" id="{8E7BF29B-573B-DFDF-18A2-D428E0632E19}"/>
              </a:ext>
            </a:extLst>
          </p:cNvPr>
          <p:cNvSpPr/>
          <p:nvPr/>
        </p:nvSpPr>
        <p:spPr>
          <a:xfrm>
            <a:off x="7689783" y="1640169"/>
            <a:ext cx="2167715" cy="461665"/>
          </a:xfrm>
          <a:prstGeom prst="rect">
            <a:avLst/>
          </a:prstGeom>
        </p:spPr>
        <p:txBody>
          <a:bodyPr wrap="square">
            <a:spAutoFit/>
          </a:bodyPr>
          <a:lstStyle/>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がん自由診療給付金月額</a:t>
            </a:r>
            <a:r>
              <a:rPr kumimoji="1" lang="en-US" altLang="ja-JP" sz="800" dirty="0">
                <a:solidFill>
                  <a:srgbClr val="000000"/>
                </a:solidFill>
                <a:latin typeface="メイリオ" panose="020B0604030504040204" pitchFamily="50" charset="-128"/>
                <a:ea typeface="メイリオ" panose="020B0604030504040204" pitchFamily="50" charset="-128"/>
              </a:rPr>
              <a:t>100</a:t>
            </a:r>
            <a:r>
              <a:rPr kumimoji="1" lang="ja-JP" altLang="en-US" sz="800" dirty="0">
                <a:solidFill>
                  <a:srgbClr val="000000"/>
                </a:solidFill>
                <a:latin typeface="メイリオ" panose="020B0604030504040204" pitchFamily="50" charset="-128"/>
                <a:ea typeface="メイリオ" panose="020B0604030504040204" pitchFamily="50" charset="-128"/>
              </a:rPr>
              <a:t>万円、</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保険期間・保険料払込期間：</a:t>
            </a:r>
            <a:r>
              <a:rPr kumimoji="1" lang="en-US" altLang="ja-JP" sz="800" dirty="0">
                <a:solidFill>
                  <a:srgbClr val="000000"/>
                </a:solidFill>
                <a:latin typeface="メイリオ" panose="020B0604030504040204" pitchFamily="50" charset="-128"/>
                <a:ea typeface="メイリオ" panose="020B0604030504040204" pitchFamily="50" charset="-128"/>
              </a:rPr>
              <a:t>10</a:t>
            </a:r>
            <a:r>
              <a:rPr kumimoji="1" lang="ja-JP" altLang="en-US" sz="800" dirty="0">
                <a:solidFill>
                  <a:srgbClr val="000000"/>
                </a:solidFill>
                <a:latin typeface="メイリオ" panose="020B0604030504040204" pitchFamily="50" charset="-128"/>
                <a:ea typeface="メイリオ" panose="020B0604030504040204" pitchFamily="50" charset="-128"/>
              </a:rPr>
              <a:t>年、</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月払口座・クレジットカード料率</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5" name="表 24">
            <a:extLst>
              <a:ext uri="{FF2B5EF4-FFF2-40B4-BE49-F238E27FC236}">
                <a16:creationId xmlns:a16="http://schemas.microsoft.com/office/drawing/2014/main" id="{B4AB9154-8B3A-8213-DBBC-B5E03FB8F1BF}"/>
              </a:ext>
            </a:extLst>
          </p:cNvPr>
          <p:cNvGraphicFramePr>
            <a:graphicFrameLocks noGrp="1"/>
          </p:cNvGraphicFramePr>
          <p:nvPr>
            <p:extLst>
              <p:ext uri="{D42A27DB-BD31-4B8C-83A1-F6EECF244321}">
                <p14:modId xmlns:p14="http://schemas.microsoft.com/office/powerpoint/2010/main" val="743680905"/>
              </p:ext>
            </p:extLst>
          </p:nvPr>
        </p:nvGraphicFramePr>
        <p:xfrm>
          <a:off x="7689783" y="2073310"/>
          <a:ext cx="1987617" cy="1296000"/>
        </p:xfrm>
        <a:graphic>
          <a:graphicData uri="http://schemas.openxmlformats.org/drawingml/2006/table">
            <a:tbl>
              <a:tblPr>
                <a:tableStyleId>{5C22544A-7EE6-4342-B048-85BDC9FD1C3A}</a:tableStyleId>
              </a:tblPr>
              <a:tblGrid>
                <a:gridCol w="612000">
                  <a:extLst>
                    <a:ext uri="{9D8B030D-6E8A-4147-A177-3AD203B41FA5}">
                      <a16:colId xmlns:a16="http://schemas.microsoft.com/office/drawing/2014/main" val="2182770056"/>
                    </a:ext>
                  </a:extLst>
                </a:gridCol>
                <a:gridCol w="720000">
                  <a:extLst>
                    <a:ext uri="{9D8B030D-6E8A-4147-A177-3AD203B41FA5}">
                      <a16:colId xmlns:a16="http://schemas.microsoft.com/office/drawing/2014/main" val="3560152527"/>
                    </a:ext>
                  </a:extLst>
                </a:gridCol>
                <a:gridCol w="655617">
                  <a:extLst>
                    <a:ext uri="{9D8B030D-6E8A-4147-A177-3AD203B41FA5}">
                      <a16:colId xmlns:a16="http://schemas.microsoft.com/office/drawing/2014/main" val="1654333017"/>
                    </a:ext>
                  </a:extLst>
                </a:gridCol>
              </a:tblGrid>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契約年齢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男性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女性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5146194"/>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3853119"/>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86</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794391"/>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31422306"/>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226</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42033677"/>
                  </a:ext>
                </a:extLst>
              </a:tr>
              <a:tr h="216000">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534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36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1367315"/>
                  </a:ext>
                </a:extLst>
              </a:tr>
            </a:tbl>
          </a:graphicData>
        </a:graphic>
      </p:graphicFrame>
      <p:sp>
        <p:nvSpPr>
          <p:cNvPr id="26" name="正方形/長方形 25">
            <a:extLst>
              <a:ext uri="{FF2B5EF4-FFF2-40B4-BE49-F238E27FC236}">
                <a16:creationId xmlns:a16="http://schemas.microsoft.com/office/drawing/2014/main" id="{632D7CAA-603D-217C-25DE-673DD62F1FCC}"/>
              </a:ext>
            </a:extLst>
          </p:cNvPr>
          <p:cNvSpPr/>
          <p:nvPr/>
        </p:nvSpPr>
        <p:spPr>
          <a:xfrm>
            <a:off x="7553346" y="1437990"/>
            <a:ext cx="234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❺．保険料例</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EC0F1B58-DAE3-11A7-4236-CB4A4B66C14C}"/>
              </a:ext>
            </a:extLst>
          </p:cNvPr>
          <p:cNvSpPr/>
          <p:nvPr/>
        </p:nvSpPr>
        <p:spPr>
          <a:xfrm>
            <a:off x="8015200" y="1057911"/>
            <a:ext cx="1143099" cy="33855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当商品のニュース</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リリースはコチラ⇒</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28" name="図 27" descr="QR コード&#10;&#10;AI によって生成されたコンテンツは間違っている可能性があります。">
            <a:extLst>
              <a:ext uri="{FF2B5EF4-FFF2-40B4-BE49-F238E27FC236}">
                <a16:creationId xmlns:a16="http://schemas.microsoft.com/office/drawing/2014/main" id="{90C32696-3953-995F-3ABF-8A427DD82E7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4970" y="565687"/>
            <a:ext cx="828000" cy="828000"/>
          </a:xfrm>
          <a:prstGeom prst="rect">
            <a:avLst/>
          </a:prstGeom>
        </p:spPr>
      </p:pic>
      <p:sp>
        <p:nvSpPr>
          <p:cNvPr id="29" name="正方形/長方形 28">
            <a:extLst>
              <a:ext uri="{FF2B5EF4-FFF2-40B4-BE49-F238E27FC236}">
                <a16:creationId xmlns:a16="http://schemas.microsoft.com/office/drawing/2014/main" id="{25580F76-E375-F59C-2571-C45A13D656D5}"/>
              </a:ext>
            </a:extLst>
          </p:cNvPr>
          <p:cNvSpPr/>
          <p:nvPr/>
        </p:nvSpPr>
        <p:spPr>
          <a:xfrm>
            <a:off x="415115" y="3418943"/>
            <a:ext cx="216000" cy="432000"/>
          </a:xfrm>
          <a:prstGeom prst="rect">
            <a:avLst/>
          </a:prstGeom>
          <a:solidFill>
            <a:srgbClr val="FF999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Meiryo UI" panose="020B0604030504040204" pitchFamily="50" charset="-128"/>
                <a:ea typeface="Meiryo UI" panose="020B0604030504040204" pitchFamily="50" charset="-128"/>
              </a:rPr>
              <a:t>特約</a:t>
            </a:r>
          </a:p>
        </p:txBody>
      </p:sp>
      <p:sp>
        <p:nvSpPr>
          <p:cNvPr id="30" name="正方形/長方形 29">
            <a:extLst>
              <a:ext uri="{FF2B5EF4-FFF2-40B4-BE49-F238E27FC236}">
                <a16:creationId xmlns:a16="http://schemas.microsoft.com/office/drawing/2014/main" id="{13C5574C-AC7A-CD2A-4FFD-0A1EA06980B4}"/>
              </a:ext>
            </a:extLst>
          </p:cNvPr>
          <p:cNvSpPr/>
          <p:nvPr/>
        </p:nvSpPr>
        <p:spPr>
          <a:xfrm>
            <a:off x="417993" y="3913491"/>
            <a:ext cx="216000" cy="432000"/>
          </a:xfrm>
          <a:prstGeom prst="rect">
            <a:avLst/>
          </a:prstGeom>
          <a:solidFill>
            <a:srgbClr val="D9D9D9"/>
          </a:solidFill>
          <a:ln w="19050">
            <a:noFill/>
          </a:ln>
        </p:spPr>
        <p:style>
          <a:lnRef idx="2">
            <a:schemeClr val="accent1">
              <a:shade val="50000"/>
            </a:schemeClr>
          </a:lnRef>
          <a:fillRef idx="1">
            <a:schemeClr val="accent1"/>
          </a:fillRef>
          <a:effectRef idx="0">
            <a:schemeClr val="accent1"/>
          </a:effectRef>
          <a:fontRef idx="minor">
            <a:schemeClr val="lt1"/>
          </a:fontRef>
        </p:style>
        <p:txBody>
          <a:bodyPr vert="eaVert" lIns="0" tIns="0" rIns="0" bIns="0" rtlCol="0" anchor="ctr"/>
          <a:lstStyle/>
          <a:p>
            <a:pPr algn="ctr"/>
            <a:r>
              <a:rPr kumimoji="1" lang="ja-JP" altLang="en-US" sz="1050" dirty="0">
                <a:solidFill>
                  <a:schemeClr val="tx1"/>
                </a:solidFill>
                <a:latin typeface="Meiryo UI" panose="020B0604030504040204" pitchFamily="50" charset="-128"/>
                <a:ea typeface="Meiryo UI" panose="020B0604030504040204" pitchFamily="50" charset="-128"/>
              </a:rPr>
              <a:t>主契約</a:t>
            </a:r>
          </a:p>
        </p:txBody>
      </p:sp>
      <p:cxnSp>
        <p:nvCxnSpPr>
          <p:cNvPr id="31" name="直線矢印コネクタ 30">
            <a:extLst>
              <a:ext uri="{FF2B5EF4-FFF2-40B4-BE49-F238E27FC236}">
                <a16:creationId xmlns:a16="http://schemas.microsoft.com/office/drawing/2014/main" id="{36651894-C287-C3C1-C902-38E92469926C}"/>
              </a:ext>
            </a:extLst>
          </p:cNvPr>
          <p:cNvCxnSpPr>
            <a:cxnSpLocks/>
          </p:cNvCxnSpPr>
          <p:nvPr/>
        </p:nvCxnSpPr>
        <p:spPr>
          <a:xfrm>
            <a:off x="2874733" y="4466207"/>
            <a:ext cx="1102508" cy="0"/>
          </a:xfrm>
          <a:prstGeom prst="straightConnector1">
            <a:avLst/>
          </a:prstGeom>
          <a:ln w="28575">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テキスト ボックス 31">
            <a:extLst>
              <a:ext uri="{FF2B5EF4-FFF2-40B4-BE49-F238E27FC236}">
                <a16:creationId xmlns:a16="http://schemas.microsoft.com/office/drawing/2014/main" id="{DBE5AB50-6626-0657-F2B5-1793F5C8FEF2}"/>
              </a:ext>
            </a:extLst>
          </p:cNvPr>
          <p:cNvSpPr txBox="1"/>
          <p:nvPr/>
        </p:nvSpPr>
        <p:spPr>
          <a:xfrm>
            <a:off x="3171195" y="4291356"/>
            <a:ext cx="432000" cy="349702"/>
          </a:xfrm>
          <a:prstGeom prst="rect">
            <a:avLst/>
          </a:prstGeom>
          <a:solidFill>
            <a:schemeClr val="bg1"/>
          </a:solidFill>
        </p:spPr>
        <p:txBody>
          <a:bodyPr wrap="square" lIns="36000" tIns="36000" rIns="36000" bIns="36000" anchor="ctr">
            <a:spAutoFit/>
          </a:bodyPr>
          <a:lstStyle/>
          <a:p>
            <a:pPr algn="ctr"/>
            <a:r>
              <a:rPr lang="ja-JP" altLang="en-US" sz="900" dirty="0">
                <a:latin typeface="Meiryo UI" panose="020B0604030504040204" pitchFamily="50" charset="-128"/>
                <a:ea typeface="Meiryo UI" panose="020B0604030504040204" pitchFamily="50" charset="-128"/>
              </a:rPr>
              <a:t>更新</a:t>
            </a:r>
            <a:r>
              <a:rPr lang="en-US" altLang="ja-JP" sz="900" dirty="0">
                <a:latin typeface="Meiryo UI" panose="020B0604030504040204" pitchFamily="50" charset="-128"/>
                <a:ea typeface="Meiryo UI" panose="020B0604030504040204" pitchFamily="50" charset="-128"/>
              </a:rPr>
              <a:t>※</a:t>
            </a:r>
            <a:endParaRPr lang="ja-JP" altLang="en-US" sz="900" dirty="0">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4A526D52-311B-C217-06A9-43E0D1DCCB20}"/>
              </a:ext>
            </a:extLst>
          </p:cNvPr>
          <p:cNvSpPr txBox="1"/>
          <p:nvPr/>
        </p:nvSpPr>
        <p:spPr>
          <a:xfrm>
            <a:off x="2709654" y="4520619"/>
            <a:ext cx="1721973" cy="195814"/>
          </a:xfrm>
          <a:prstGeom prst="rect">
            <a:avLst/>
          </a:prstGeom>
          <a:noFill/>
        </p:spPr>
        <p:txBody>
          <a:bodyPr wrap="square" lIns="36000" tIns="36000" rIns="36000" bIns="36000" anchor="ctr">
            <a:spAutoFit/>
          </a:bodyPr>
          <a:lstStyle/>
          <a:p>
            <a:pPr algn="ct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主契約が定期タイプの場合</a:t>
            </a:r>
            <a:r>
              <a:rPr lang="en-US" altLang="ja-JP" sz="800" dirty="0">
                <a:latin typeface="Meiryo UI" panose="020B0604030504040204" pitchFamily="50" charset="-128"/>
                <a:ea typeface="Meiryo UI" panose="020B0604030504040204" pitchFamily="50" charset="-128"/>
              </a:rPr>
              <a:t>80</a:t>
            </a:r>
            <a:r>
              <a:rPr lang="ja-JP" altLang="en-US" sz="800" dirty="0">
                <a:latin typeface="Meiryo UI" panose="020B0604030504040204" pitchFamily="50" charset="-128"/>
                <a:ea typeface="Meiryo UI" panose="020B0604030504040204" pitchFamily="50" charset="-128"/>
              </a:rPr>
              <a:t>歳まで</a:t>
            </a:r>
          </a:p>
        </p:txBody>
      </p:sp>
      <p:sp>
        <p:nvSpPr>
          <p:cNvPr id="34" name="正方形/長方形 33">
            <a:extLst>
              <a:ext uri="{FF2B5EF4-FFF2-40B4-BE49-F238E27FC236}">
                <a16:creationId xmlns:a16="http://schemas.microsoft.com/office/drawing/2014/main" id="{ECB64279-BA2B-AA25-45F0-041A70358953}"/>
              </a:ext>
            </a:extLst>
          </p:cNvPr>
          <p:cNvSpPr/>
          <p:nvPr/>
        </p:nvSpPr>
        <p:spPr>
          <a:xfrm>
            <a:off x="718831" y="3418621"/>
            <a:ext cx="1937566" cy="432000"/>
          </a:xfrm>
          <a:prstGeom prst="rect">
            <a:avLst/>
          </a:prstGeom>
          <a:solidFill>
            <a:srgbClr val="FF999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dirty="0">
                <a:latin typeface="Meiryo UI" panose="020B0604030504040204" pitchFamily="50" charset="-128"/>
                <a:ea typeface="Meiryo UI" panose="020B0604030504040204" pitchFamily="50" charset="-128"/>
              </a:rPr>
              <a:t>がん自由診療特約</a:t>
            </a:r>
          </a:p>
          <a:p>
            <a:pPr algn="ctr"/>
            <a:r>
              <a:rPr kumimoji="1" lang="ja-JP" altLang="en-US" sz="1050" dirty="0">
                <a:latin typeface="Meiryo UI" panose="020B0604030504040204" pitchFamily="50" charset="-128"/>
                <a:ea typeface="Meiryo UI" panose="020B0604030504040204" pitchFamily="50" charset="-128"/>
              </a:rPr>
              <a:t>（</a:t>
            </a:r>
            <a:r>
              <a:rPr kumimoji="1" lang="en-US" altLang="ja-JP" sz="1050" dirty="0">
                <a:latin typeface="Meiryo UI" panose="020B0604030504040204" pitchFamily="50" charset="-128"/>
                <a:ea typeface="Meiryo UI" panose="020B0604030504040204" pitchFamily="50" charset="-128"/>
              </a:rPr>
              <a:t>10</a:t>
            </a:r>
            <a:r>
              <a:rPr kumimoji="1" lang="ja-JP" altLang="en-US" sz="1050" dirty="0">
                <a:latin typeface="Meiryo UI" panose="020B0604030504040204" pitchFamily="50" charset="-128"/>
                <a:ea typeface="Meiryo UI" panose="020B0604030504040204" pitchFamily="50" charset="-128"/>
              </a:rPr>
              <a:t>年更新）</a:t>
            </a:r>
          </a:p>
        </p:txBody>
      </p:sp>
      <p:sp>
        <p:nvSpPr>
          <p:cNvPr id="35" name="正方形/長方形 34">
            <a:extLst>
              <a:ext uri="{FF2B5EF4-FFF2-40B4-BE49-F238E27FC236}">
                <a16:creationId xmlns:a16="http://schemas.microsoft.com/office/drawing/2014/main" id="{1B27CBAD-4493-E5C9-AF70-413C72CE5F1A}"/>
              </a:ext>
            </a:extLst>
          </p:cNvPr>
          <p:cNvSpPr/>
          <p:nvPr/>
        </p:nvSpPr>
        <p:spPr>
          <a:xfrm>
            <a:off x="4344080" y="4650935"/>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❻</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．支払事由</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36" name="表 35">
            <a:extLst>
              <a:ext uri="{FF2B5EF4-FFF2-40B4-BE49-F238E27FC236}">
                <a16:creationId xmlns:a16="http://schemas.microsoft.com/office/drawing/2014/main" id="{D2851478-6E8E-3724-52A7-50225B8C6EE5}"/>
              </a:ext>
            </a:extLst>
          </p:cNvPr>
          <p:cNvGraphicFramePr>
            <a:graphicFrameLocks noGrp="1"/>
          </p:cNvGraphicFramePr>
          <p:nvPr/>
        </p:nvGraphicFramePr>
        <p:xfrm>
          <a:off x="4608771" y="4944651"/>
          <a:ext cx="5148000" cy="836640"/>
        </p:xfrm>
        <a:graphic>
          <a:graphicData uri="http://schemas.openxmlformats.org/drawingml/2006/table">
            <a:tbl>
              <a:tblPr>
                <a:tableStyleId>{5C22544A-7EE6-4342-B048-85BDC9FD1C3A}</a:tableStyleId>
              </a:tblPr>
              <a:tblGrid>
                <a:gridCol w="2574000">
                  <a:extLst>
                    <a:ext uri="{9D8B030D-6E8A-4147-A177-3AD203B41FA5}">
                      <a16:colId xmlns:a16="http://schemas.microsoft.com/office/drawing/2014/main" val="2343754919"/>
                    </a:ext>
                  </a:extLst>
                </a:gridCol>
                <a:gridCol w="2574000">
                  <a:extLst>
                    <a:ext uri="{9D8B030D-6E8A-4147-A177-3AD203B41FA5}">
                      <a16:colId xmlns:a16="http://schemas.microsoft.com/office/drawing/2014/main" val="2615619220"/>
                    </a:ext>
                  </a:extLst>
                </a:gridCol>
              </a:tblGrid>
              <a:tr h="216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朝日生命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25564463"/>
                  </a:ext>
                </a:extLst>
              </a:tr>
              <a:tr h="504000">
                <a:tc>
                  <a:txBody>
                    <a:bodyPr/>
                    <a:lstStyle/>
                    <a:p>
                      <a:pPr algn="l"/>
                      <a:r>
                        <a:rPr kumimoji="1" lang="ja-JP" altLang="en-US" sz="900" b="1" dirty="0">
                          <a:solidFill>
                            <a:schemeClr val="tx1"/>
                          </a:solidFill>
                          <a:latin typeface="メイリオ" panose="020B0604030504040204" pitchFamily="50" charset="-128"/>
                          <a:ea typeface="+mn-ea"/>
                        </a:rPr>
                        <a:t>がん自由診療特約</a:t>
                      </a:r>
                      <a:endParaRPr kumimoji="1" lang="en-US" altLang="ja-JP" sz="900" b="1" dirty="0">
                        <a:solidFill>
                          <a:schemeClr val="tx1"/>
                        </a:solidFill>
                        <a:latin typeface="メイリオ" panose="020B0604030504040204" pitchFamily="50" charset="-128"/>
                        <a:ea typeface="+mn-ea"/>
                      </a:endParaRPr>
                    </a:p>
                    <a:p>
                      <a:pPr marL="92075" indent="-92075" algn="l">
                        <a:buFont typeface="Arial" panose="020B0604020202020204" pitchFamily="34" charset="0"/>
                        <a:buChar char="•"/>
                      </a:pP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月額最大</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100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万円を、最長</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30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ヵ月　　　　　　　　　　　　　　　　　　　　　　　　　＝最大</a:t>
                      </a:r>
                      <a:r>
                        <a:rPr kumimoji="1" lang="en-US" altLang="ja-JP" sz="900" b="1" i="0" u="sng" strike="noStrike" kern="1200" baseline="0" dirty="0">
                          <a:solidFill>
                            <a:schemeClr val="dk1"/>
                          </a:solidFill>
                          <a:latin typeface="Meiryo UI" panose="020B0604030504040204" pitchFamily="50" charset="-128"/>
                          <a:ea typeface="Meiryo UI" panose="020B0604030504040204" pitchFamily="50" charset="-128"/>
                          <a:cs typeface="+mn-cs"/>
                        </a:rPr>
                        <a:t>3,000</a:t>
                      </a:r>
                      <a:r>
                        <a:rPr kumimoji="1" lang="ja-JP" altLang="en-US" sz="900" b="1" i="0" u="sng" strike="noStrike" kern="1200" baseline="0" dirty="0">
                          <a:solidFill>
                            <a:schemeClr val="dk1"/>
                          </a:solidFill>
                          <a:latin typeface="Meiryo UI" panose="020B0604030504040204" pitchFamily="50" charset="-128"/>
                          <a:ea typeface="Meiryo UI" panose="020B0604030504040204" pitchFamily="50" charset="-128"/>
                          <a:cs typeface="+mn-cs"/>
                        </a:rPr>
                        <a:t>万円までお支払い</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　　　　　　　　　　　　　　　　　　　　　（</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100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万円</a:t>
                      </a:r>
                      <a:r>
                        <a:rPr kumimoji="1" lang="en-US" altLang="ja-JP" sz="900" b="0" i="0" u="none" strike="noStrike" kern="1200" baseline="0" dirty="0">
                          <a:solidFill>
                            <a:schemeClr val="dk1"/>
                          </a:solidFill>
                          <a:latin typeface="Meiryo UI" panose="020B0604030504040204" pitchFamily="50" charset="-128"/>
                          <a:ea typeface="Meiryo UI" panose="020B0604030504040204" pitchFamily="50" charset="-128"/>
                          <a:cs typeface="+mn-cs"/>
                        </a:rPr>
                        <a:t>×30</a:t>
                      </a:r>
                      <a:r>
                        <a:rPr kumimoji="1" lang="ja-JP"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rPr>
                        <a:t>ヵ月）</a:t>
                      </a:r>
                      <a:endParaRPr kumimoji="1" lang="zh-TW" altLang="en-US" sz="900" b="0" i="0" u="none" strike="noStrike" kern="1200" baseline="0" dirty="0">
                        <a:solidFill>
                          <a:schemeClr val="dk1"/>
                        </a:solidFill>
                        <a:latin typeface="Meiryo UI" panose="020B0604030504040204" pitchFamily="50" charset="-128"/>
                        <a:ea typeface="Meiryo UI" panose="020B0604030504040204" pitchFamily="50" charset="-128"/>
                        <a:cs typeface="+mn-cs"/>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ja-JP" altLang="en-US" sz="900" b="1" i="0" u="none" strike="noStrike" kern="1200" baseline="0" dirty="0">
                          <a:solidFill>
                            <a:schemeClr val="dk1"/>
                          </a:solidFill>
                          <a:latin typeface="Meiryo UI" panose="020B0604030504040204" pitchFamily="50" charset="-128"/>
                          <a:ea typeface="Meiryo UI" panose="020B0604030504040204" pitchFamily="50" charset="-128"/>
                          <a:cs typeface="+mn-cs"/>
                        </a:rPr>
                        <a:t>特定自費診療がん薬物治療保障特約</a:t>
                      </a:r>
                      <a:endParaRPr kumimoji="1" lang="en-US" altLang="ja-JP" sz="900" b="1" i="0" u="none" strike="noStrike" kern="1200" baseline="0" dirty="0">
                        <a:solidFill>
                          <a:schemeClr val="dk1"/>
                        </a:solidFill>
                        <a:latin typeface="Meiryo UI" panose="020B0604030504040204" pitchFamily="50" charset="-128"/>
                        <a:ea typeface="Meiryo UI" panose="020B0604030504040204" pitchFamily="50" charset="-128"/>
                        <a:cs typeface="+mn-cs"/>
                      </a:endParaRPr>
                    </a:p>
                    <a:p>
                      <a:pPr marL="92075" indent="-92075">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特定のがん薬物治療の薬剤に係る費用と同額を　　　　　　　　　　　　</a:t>
                      </a:r>
                      <a:r>
                        <a:rPr lang="ja-JP" altLang="en-US" sz="900" b="1" i="0" u="sng" strike="noStrike" dirty="0">
                          <a:solidFill>
                            <a:srgbClr val="000000"/>
                          </a:solidFill>
                          <a:effectLst/>
                          <a:latin typeface="Meiryo UI" panose="020B0604030504040204" pitchFamily="50" charset="-128"/>
                          <a:ea typeface="Meiryo UI" panose="020B0604030504040204" pitchFamily="50" charset="-128"/>
                        </a:rPr>
                        <a:t>通算１億円までお支払い</a:t>
                      </a:r>
                      <a:endParaRPr lang="en-US" altLang="ja-JP" sz="900" b="1" i="0" u="sng" strike="noStrike" dirty="0">
                        <a:solidFill>
                          <a:srgbClr val="000000"/>
                        </a:solidFill>
                        <a:effectLst/>
                        <a:latin typeface="Meiryo UI" panose="020B0604030504040204" pitchFamily="50" charset="-128"/>
                        <a:ea typeface="Meiryo UI" panose="020B0604030504040204" pitchFamily="50" charset="-128"/>
                      </a:endParaRPr>
                    </a:p>
                    <a:p>
                      <a:pPr marL="92075" indent="-92075">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保険料は、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hlinkClick r:id="rId4"/>
                        </a:rPr>
                        <a:t>40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歳</a:t>
                      </a:r>
                      <a:r>
                        <a:rPr lang="en-US" altLang="ja-JP" sz="900" b="0" i="0" u="none" strike="noStrike" dirty="0">
                          <a:solidFill>
                            <a:srgbClr val="000000"/>
                          </a:solidFill>
                          <a:effectLst/>
                          <a:latin typeface="Meiryo UI" panose="020B0604030504040204" pitchFamily="50" charset="-128"/>
                          <a:ea typeface="Meiryo UI" panose="020B0604030504040204" pitchFamily="50" charset="-128"/>
                          <a:hlinkClick r:id="rId4"/>
                        </a:rPr>
                        <a:t>53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円（男性）、</a:t>
                      </a:r>
                      <a:r>
                        <a:rPr lang="en-US" altLang="ja-JP" sz="900" b="0" i="0" u="none" strike="noStrike" dirty="0">
                          <a:solidFill>
                            <a:srgbClr val="000000"/>
                          </a:solidFill>
                          <a:effectLst/>
                          <a:latin typeface="Meiryo UI" panose="020B0604030504040204" pitchFamily="50" charset="-128"/>
                          <a:ea typeface="Meiryo UI" panose="020B0604030504040204" pitchFamily="50" charset="-128"/>
                          <a:hlinkClick r:id="rId4"/>
                        </a:rPr>
                        <a:t>87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4"/>
                        </a:rPr>
                        <a:t>円（女性）</a:t>
                      </a:r>
                      <a:r>
                        <a:rPr lang="ja-JP" altLang="en-US" sz="7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4048230"/>
                  </a:ext>
                </a:extLst>
              </a:tr>
            </a:tbl>
          </a:graphicData>
        </a:graphic>
      </p:graphicFrame>
      <p:sp>
        <p:nvSpPr>
          <p:cNvPr id="37" name="正方形/長方形 36">
            <a:extLst>
              <a:ext uri="{FF2B5EF4-FFF2-40B4-BE49-F238E27FC236}">
                <a16:creationId xmlns:a16="http://schemas.microsoft.com/office/drawing/2014/main" id="{01809933-DDFB-D228-DC03-ED9AE55E2FE9}"/>
              </a:ext>
            </a:extLst>
          </p:cNvPr>
          <p:cNvSpPr/>
          <p:nvPr/>
        </p:nvSpPr>
        <p:spPr>
          <a:xfrm>
            <a:off x="5352483" y="4667652"/>
            <a:ext cx="3974397" cy="23083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他の保険会社との主な比較　</a:t>
            </a:r>
            <a:r>
              <a:rPr kumimoji="1" lang="en-US" altLang="ja-JP" sz="7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7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詳細は約款等をご確認ください</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6" name="テキスト ボックス 45">
            <a:extLst>
              <a:ext uri="{FF2B5EF4-FFF2-40B4-BE49-F238E27FC236}">
                <a16:creationId xmlns:a16="http://schemas.microsoft.com/office/drawing/2014/main" id="{4526238F-0BE4-AB2F-DC86-E067D2AA0606}"/>
              </a:ext>
            </a:extLst>
          </p:cNvPr>
          <p:cNvSpPr txBox="1"/>
          <p:nvPr/>
        </p:nvSpPr>
        <p:spPr>
          <a:xfrm>
            <a:off x="281979" y="2177903"/>
            <a:ext cx="7371955" cy="800219"/>
          </a:xfrm>
          <a:prstGeom prst="rect">
            <a:avLst/>
          </a:prstGeom>
          <a:solidFill>
            <a:schemeClr val="bg1"/>
          </a:solidFill>
        </p:spPr>
        <p:txBody>
          <a:bodyPr wrap="square">
            <a:spAutoFit/>
          </a:bodyPr>
          <a:lstStyle/>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ja-JP" altLang="en-US" sz="1200" dirty="0">
                <a:latin typeface="Meiryo UI" panose="020B0604030504040204" pitchFamily="50" charset="-128"/>
                <a:ea typeface="Meiryo UI" panose="020B0604030504040204" pitchFamily="50" charset="-128"/>
              </a:rPr>
              <a:t>日本では</a:t>
            </a:r>
            <a:r>
              <a:rPr kumimoji="1" lang="ja-JP" altLang="en-US" sz="1200" b="1" dirty="0">
                <a:solidFill>
                  <a:srgbClr val="EA5550"/>
                </a:solidFill>
                <a:highlight>
                  <a:srgbClr val="FFFF00"/>
                </a:highlight>
                <a:latin typeface="Meiryo UI" panose="020B0604030504040204" pitchFamily="50" charset="-128"/>
                <a:ea typeface="Meiryo UI" panose="020B0604030504040204" pitchFamily="50" charset="-128"/>
              </a:rPr>
              <a:t>未承認・適応外の医薬品を用いた「自由診療による抗がん剤治療」を、最大</a:t>
            </a:r>
            <a:r>
              <a:rPr kumimoji="1" lang="en-US" altLang="ja-JP" sz="1200" b="1" dirty="0">
                <a:solidFill>
                  <a:srgbClr val="EA5550"/>
                </a:solidFill>
                <a:highlight>
                  <a:srgbClr val="FFFF00"/>
                </a:highlight>
                <a:latin typeface="Meiryo UI" panose="020B0604030504040204" pitchFamily="50" charset="-128"/>
                <a:ea typeface="Meiryo UI" panose="020B0604030504040204" pitchFamily="50" charset="-128"/>
              </a:rPr>
              <a:t>100</a:t>
            </a:r>
            <a:r>
              <a:rPr kumimoji="1" lang="ja-JP" altLang="en-US" sz="1200" b="1" dirty="0">
                <a:solidFill>
                  <a:srgbClr val="EA5550"/>
                </a:solidFill>
                <a:highlight>
                  <a:srgbClr val="FFFF00"/>
                </a:highlight>
                <a:latin typeface="Meiryo UI" panose="020B0604030504040204" pitchFamily="50" charset="-128"/>
                <a:ea typeface="Meiryo UI" panose="020B0604030504040204" pitchFamily="50" charset="-128"/>
              </a:rPr>
              <a:t>万円の月額で保障</a:t>
            </a:r>
            <a:r>
              <a:rPr kumimoji="1" lang="ja-JP" altLang="en-US" sz="1200" dirty="0">
                <a:highlight>
                  <a:srgbClr val="FFFF00"/>
                </a:highlight>
                <a:latin typeface="Meiryo UI" panose="020B0604030504040204" pitchFamily="50" charset="-128"/>
                <a:ea typeface="Meiryo UI" panose="020B0604030504040204" pitchFamily="50" charset="-128"/>
              </a:rPr>
              <a:t>！</a:t>
            </a:r>
            <a:endParaRPr kumimoji="1" lang="en-US" altLang="ja-JP" sz="1200" dirty="0">
              <a:highlight>
                <a:srgbClr val="FFFF00"/>
              </a:highlight>
              <a:latin typeface="Meiryo UI" panose="020B0604030504040204" pitchFamily="50" charset="-128"/>
              <a:ea typeface="Meiryo UI"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kumimoji="1" lang="ja-JP" altLang="en-US" sz="1200" b="1" dirty="0">
                <a:solidFill>
                  <a:srgbClr val="EA5550"/>
                </a:solidFill>
                <a:highlight>
                  <a:srgbClr val="FFFF00"/>
                </a:highlight>
                <a:latin typeface="Meiryo UI" panose="020B0604030504040204" pitchFamily="50" charset="-128"/>
                <a:ea typeface="Meiryo UI" panose="020B0604030504040204" pitchFamily="50" charset="-128"/>
              </a:rPr>
              <a:t>最長</a:t>
            </a:r>
            <a:r>
              <a:rPr kumimoji="1" lang="en-US" altLang="ja-JP" sz="1200" b="1" dirty="0">
                <a:solidFill>
                  <a:srgbClr val="EA5550"/>
                </a:solidFill>
                <a:highlight>
                  <a:srgbClr val="FFFF00"/>
                </a:highlight>
                <a:latin typeface="Meiryo UI" panose="020B0604030504040204" pitchFamily="50" charset="-128"/>
                <a:ea typeface="Meiryo UI" panose="020B0604030504040204" pitchFamily="50" charset="-128"/>
              </a:rPr>
              <a:t>30</a:t>
            </a:r>
            <a:r>
              <a:rPr kumimoji="1" lang="ja-JP" altLang="en-US" sz="1200" b="1" dirty="0">
                <a:solidFill>
                  <a:srgbClr val="EA5550"/>
                </a:solidFill>
                <a:highlight>
                  <a:srgbClr val="FFFF00"/>
                </a:highlight>
                <a:latin typeface="Meiryo UI" panose="020B0604030504040204" pitchFamily="50" charset="-128"/>
                <a:ea typeface="Meiryo UI" panose="020B0604030504040204" pitchFamily="50" charset="-128"/>
              </a:rPr>
              <a:t>か月を保障</a:t>
            </a:r>
            <a:r>
              <a:rPr kumimoji="1" lang="ja-JP" altLang="en-US" sz="1200" dirty="0">
                <a:latin typeface="Meiryo UI" panose="020B0604030504040204" pitchFamily="50" charset="-128"/>
                <a:ea typeface="Meiryo UI" panose="020B0604030504040204" pitchFamily="50" charset="-128"/>
              </a:rPr>
              <a:t>するため、治療が長期化した場合も安心！</a:t>
            </a:r>
            <a:endParaRPr kumimoji="1" lang="en-US" altLang="ja-JP" sz="1200" dirty="0">
              <a:latin typeface="Meiryo UI" panose="020B0604030504040204" pitchFamily="50" charset="-128"/>
              <a:ea typeface="Meiryo UI" panose="020B0604030504040204" pitchFamily="50" charset="-128"/>
            </a:endParaRPr>
          </a:p>
          <a:p>
            <a:pPr marL="285750" marR="0" lvl="0" indent="-285750" defTabSz="914400" rtl="0" eaLnBrk="1" fontAlgn="base" latinLnBrk="0" hangingPunct="1">
              <a:lnSpc>
                <a:spcPct val="100000"/>
              </a:lnSpc>
              <a:spcBef>
                <a:spcPts val="600"/>
              </a:spcBef>
              <a:spcAft>
                <a:spcPct val="0"/>
              </a:spcAft>
              <a:buClrTx/>
              <a:buSzTx/>
              <a:buFont typeface="+mj-lt"/>
              <a:buAutoNum type="romanLcPeriod"/>
              <a:tabLst/>
              <a:defRPr/>
            </a:pPr>
            <a:r>
              <a:rPr lang="ja-JP" altLang="en-US" sz="1200" dirty="0">
                <a:latin typeface="Meiryo UI" panose="020B0604030504040204" pitchFamily="50" charset="-128"/>
                <a:ea typeface="Meiryo UI" panose="020B0604030504040204" pitchFamily="50" charset="-128"/>
              </a:rPr>
              <a:t>「がん自由診療特約」は、「生活習慣病保険」「医療保険（</a:t>
            </a:r>
            <a:r>
              <a:rPr lang="en-US" altLang="ja-JP" sz="1200" dirty="0">
                <a:latin typeface="Meiryo UI" panose="020B0604030504040204" pitchFamily="50" charset="-128"/>
                <a:ea typeface="Meiryo UI" panose="020B0604030504040204" pitchFamily="50" charset="-128"/>
              </a:rPr>
              <a:t>2010</a:t>
            </a:r>
            <a:r>
              <a:rPr lang="ja-JP" altLang="en-US" sz="1200" dirty="0">
                <a:latin typeface="Meiryo UI" panose="020B0604030504040204" pitchFamily="50" charset="-128"/>
                <a:ea typeface="Meiryo UI" panose="020B0604030504040204" pitchFamily="50" charset="-128"/>
              </a:rPr>
              <a:t>）」「がん保険（</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）」に付加できる特約！</a:t>
            </a:r>
          </a:p>
        </p:txBody>
      </p:sp>
      <p:grpSp>
        <p:nvGrpSpPr>
          <p:cNvPr id="47" name="グループ化 46">
            <a:extLst>
              <a:ext uri="{FF2B5EF4-FFF2-40B4-BE49-F238E27FC236}">
                <a16:creationId xmlns:a16="http://schemas.microsoft.com/office/drawing/2014/main" id="{605F4DD8-87FB-54BE-83F5-36BADDC90EE4}"/>
              </a:ext>
            </a:extLst>
          </p:cNvPr>
          <p:cNvGrpSpPr/>
          <p:nvPr/>
        </p:nvGrpSpPr>
        <p:grpSpPr>
          <a:xfrm>
            <a:off x="26896" y="5534627"/>
            <a:ext cx="9828000" cy="1166413"/>
            <a:chOff x="1117237" y="5105544"/>
            <a:chExt cx="9828000" cy="1166413"/>
          </a:xfrm>
        </p:grpSpPr>
        <p:cxnSp>
          <p:nvCxnSpPr>
            <p:cNvPr id="48" name="直線コネクタ 47">
              <a:extLst>
                <a:ext uri="{FF2B5EF4-FFF2-40B4-BE49-F238E27FC236}">
                  <a16:creationId xmlns:a16="http://schemas.microsoft.com/office/drawing/2014/main" id="{1D180F7E-1610-970A-590B-0BBCB16930B0}"/>
                </a:ext>
              </a:extLst>
            </p:cNvPr>
            <p:cNvCxnSpPr>
              <a:cxnSpLocks/>
            </p:cNvCxnSpPr>
            <p:nvPr/>
          </p:nvCxnSpPr>
          <p:spPr>
            <a:xfrm flipV="1">
              <a:off x="6922863" y="5105544"/>
              <a:ext cx="0" cy="73852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吹き出し: 四角形 48">
              <a:extLst>
                <a:ext uri="{FF2B5EF4-FFF2-40B4-BE49-F238E27FC236}">
                  <a16:creationId xmlns:a16="http://schemas.microsoft.com/office/drawing/2014/main" id="{DCDC1318-3E6D-A6A5-4A2B-DF683FEFD4C0}"/>
                </a:ext>
              </a:extLst>
            </p:cNvPr>
            <p:cNvSpPr/>
            <p:nvPr/>
          </p:nvSpPr>
          <p:spPr bwMode="auto">
            <a:xfrm>
              <a:off x="1117237" y="5587957"/>
              <a:ext cx="9828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50</a:t>
              </a:r>
              <a:r>
                <a:rPr kumimoji="1" lang="ja-JP" altLang="en-US" sz="4000" b="1" dirty="0">
                  <a:latin typeface="Meiryo UI" panose="020B0604030504040204" pitchFamily="50" charset="-128"/>
                  <a:ea typeface="Meiryo UI" panose="020B0604030504040204" pitchFamily="50" charset="-128"/>
                </a:rPr>
                <a:t>・</a:t>
              </a:r>
              <a:r>
                <a:rPr kumimoji="1" lang="en-US" altLang="ja-JP" sz="4000" b="1" dirty="0">
                  <a:latin typeface="Meiryo UI" panose="020B0604030504040204" pitchFamily="50" charset="-128"/>
                  <a:ea typeface="Meiryo UI" panose="020B0604030504040204" pitchFamily="50" charset="-128"/>
                </a:rPr>
                <a:t>100</a:t>
              </a:r>
              <a:r>
                <a:rPr kumimoji="1" lang="ja-JP" altLang="en-US" sz="3200" b="1" dirty="0">
                  <a:latin typeface="Meiryo UI" panose="020B0604030504040204" pitchFamily="50" charset="-128"/>
                  <a:ea typeface="Meiryo UI" panose="020B0604030504040204" pitchFamily="50" charset="-128"/>
                </a:rPr>
                <a:t>万円</a:t>
              </a:r>
              <a:r>
                <a:rPr kumimoji="1" lang="en-US" altLang="ja-JP" sz="4000" b="1" dirty="0">
                  <a:latin typeface="Meiryo UI" panose="020B0604030504040204" pitchFamily="50" charset="-128"/>
                  <a:ea typeface="Meiryo UI" panose="020B0604030504040204" pitchFamily="50" charset="-128"/>
                </a:rPr>
                <a:t>/</a:t>
              </a:r>
              <a:r>
                <a:rPr kumimoji="1" lang="ja-JP" altLang="en-US" sz="4000" b="1" dirty="0">
                  <a:latin typeface="Meiryo UI" panose="020B0604030504040204" pitchFamily="50" charset="-128"/>
                  <a:ea typeface="Meiryo UI" panose="020B0604030504040204" pitchFamily="50" charset="-128"/>
                </a:rPr>
                <a:t>月、最大</a:t>
              </a:r>
              <a:r>
                <a:rPr kumimoji="1" lang="en-US" altLang="ja-JP" sz="4000" b="1" dirty="0">
                  <a:latin typeface="Meiryo UI" panose="020B0604030504040204" pitchFamily="50" charset="-128"/>
                  <a:ea typeface="Meiryo UI" panose="020B0604030504040204" pitchFamily="50" charset="-128"/>
                </a:rPr>
                <a:t>3,000</a:t>
              </a:r>
              <a:r>
                <a:rPr kumimoji="1" lang="ja-JP" altLang="en-US" sz="4000" b="1" dirty="0">
                  <a:latin typeface="Meiryo UI" panose="020B0604030504040204" pitchFamily="50" charset="-128"/>
                  <a:ea typeface="Meiryo UI" panose="020B0604030504040204" pitchFamily="50" charset="-128"/>
                </a:rPr>
                <a:t>万円まで</a:t>
              </a:r>
            </a:p>
          </p:txBody>
        </p:sp>
      </p:grpSp>
    </p:spTree>
    <p:extLst>
      <p:ext uri="{BB962C8B-B14F-4D97-AF65-F5344CB8AC3E}">
        <p14:creationId xmlns:p14="http://schemas.microsoft.com/office/powerpoint/2010/main" val="268278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left)">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Effect transition="in" filter="wipe(up)">
                                      <p:cBhvr>
                                        <p:cTn id="1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B357B-CA1C-1A7A-CAA8-D103F4F02CB3}"/>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49925FA5-889A-1259-8099-3FFA08F60B9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2" name="AutoShape 3">
            <a:extLst>
              <a:ext uri="{FF2B5EF4-FFF2-40B4-BE49-F238E27FC236}">
                <a16:creationId xmlns:a16="http://schemas.microsoft.com/office/drawing/2014/main" id="{06D266B7-887B-FE08-0879-98AAEA7A3232}"/>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（５）「国内で薬機法上未承認・適応外である医薬品・適応のリスト」（承認年月日順）</a:t>
            </a:r>
            <a:r>
              <a:rPr lang="en-US" altLang="ja-JP" sz="1050" dirty="0">
                <a:latin typeface="メイリオ" panose="020B0604030504040204" pitchFamily="50" charset="-128"/>
                <a:ea typeface="メイリオ" panose="020B0604030504040204" pitchFamily="50" charset="-128"/>
                <a:cs typeface="メイリオ" panose="020B0604030504040204" pitchFamily="50" charset="-128"/>
              </a:rPr>
              <a:t>※2023.7.31</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データ　</a:t>
            </a: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3" name="表 2">
            <a:extLst>
              <a:ext uri="{FF2B5EF4-FFF2-40B4-BE49-F238E27FC236}">
                <a16:creationId xmlns:a16="http://schemas.microsoft.com/office/drawing/2014/main" id="{E48DC222-CA7E-946A-CFA7-01CB50C15EAE}"/>
              </a:ext>
            </a:extLst>
          </p:cNvPr>
          <p:cNvGraphicFramePr>
            <a:graphicFrameLocks noGrp="1"/>
          </p:cNvGraphicFramePr>
          <p:nvPr>
            <p:extLst>
              <p:ext uri="{D42A27DB-BD31-4B8C-83A1-F6EECF244321}">
                <p14:modId xmlns:p14="http://schemas.microsoft.com/office/powerpoint/2010/main" val="2451687113"/>
              </p:ext>
            </p:extLst>
          </p:nvPr>
        </p:nvGraphicFramePr>
        <p:xfrm>
          <a:off x="141365" y="863870"/>
          <a:ext cx="1368000" cy="537528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1012811436"/>
                    </a:ext>
                  </a:extLst>
                </a:gridCol>
                <a:gridCol w="756000">
                  <a:extLst>
                    <a:ext uri="{9D8B030D-6E8A-4147-A177-3AD203B41FA5}">
                      <a16:colId xmlns:a16="http://schemas.microsoft.com/office/drawing/2014/main" val="2284072196"/>
                    </a:ext>
                  </a:extLst>
                </a:gridCol>
                <a:gridCol w="324000">
                  <a:extLst>
                    <a:ext uri="{9D8B030D-6E8A-4147-A177-3AD203B41FA5}">
                      <a16:colId xmlns:a16="http://schemas.microsoft.com/office/drawing/2014/main" val="912254180"/>
                    </a:ext>
                  </a:extLst>
                </a:gridCol>
              </a:tblGrid>
              <a:tr h="288000">
                <a:tc>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ヵ月の</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薬剤費</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円以下</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2,667,386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3,152,532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4,905,113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1,099,215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5,481,201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6,750,000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1,234,494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1,115,268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1,318,776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2,563,200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3,939,992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3,780,000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3,846,420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4,232,520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3,764,745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871,097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1,127,834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5,796,000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5,971,200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2,607,660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900,875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586,698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988,866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12,998,880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bl>
          </a:graphicData>
        </a:graphic>
      </p:graphicFrame>
      <p:graphicFrame>
        <p:nvGraphicFramePr>
          <p:cNvPr id="4" name="表 3">
            <a:extLst>
              <a:ext uri="{FF2B5EF4-FFF2-40B4-BE49-F238E27FC236}">
                <a16:creationId xmlns:a16="http://schemas.microsoft.com/office/drawing/2014/main" id="{B5A6433E-194F-030C-16CF-775DA807F8FF}"/>
              </a:ext>
            </a:extLst>
          </p:cNvPr>
          <p:cNvGraphicFramePr>
            <a:graphicFrameLocks noGrp="1"/>
          </p:cNvGraphicFramePr>
          <p:nvPr>
            <p:extLst>
              <p:ext uri="{D42A27DB-BD31-4B8C-83A1-F6EECF244321}">
                <p14:modId xmlns:p14="http://schemas.microsoft.com/office/powerpoint/2010/main" val="585754586"/>
              </p:ext>
            </p:extLst>
          </p:nvPr>
        </p:nvGraphicFramePr>
        <p:xfrm>
          <a:off x="1536260" y="863870"/>
          <a:ext cx="1368000" cy="537528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1012811436"/>
                    </a:ext>
                  </a:extLst>
                </a:gridCol>
                <a:gridCol w="756000">
                  <a:extLst>
                    <a:ext uri="{9D8B030D-6E8A-4147-A177-3AD203B41FA5}">
                      <a16:colId xmlns:a16="http://schemas.microsoft.com/office/drawing/2014/main" val="2284072196"/>
                    </a:ext>
                  </a:extLst>
                </a:gridCol>
                <a:gridCol w="324000">
                  <a:extLst>
                    <a:ext uri="{9D8B030D-6E8A-4147-A177-3AD203B41FA5}">
                      <a16:colId xmlns:a16="http://schemas.microsoft.com/office/drawing/2014/main" val="912254180"/>
                    </a:ext>
                  </a:extLst>
                </a:gridCol>
              </a:tblGrid>
              <a:tr h="321408">
                <a:tc>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ヵ月の</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薬剤費</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円以下</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5,023,260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978,591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978,591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1,241,453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1,224,552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3,207,920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406,865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937,986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11,700,000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14,191,200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62,424,000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5,129,106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86,211,000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633,219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3,404,825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76,320,000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4,751,280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1,008,957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4,500,000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2,607,660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2,607,660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5,793,948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2,667,386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5,084,694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13,910,400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6,679,980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4,063,500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7,233,210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bl>
          </a:graphicData>
        </a:graphic>
      </p:graphicFrame>
      <p:graphicFrame>
        <p:nvGraphicFramePr>
          <p:cNvPr id="5" name="表 4">
            <a:extLst>
              <a:ext uri="{FF2B5EF4-FFF2-40B4-BE49-F238E27FC236}">
                <a16:creationId xmlns:a16="http://schemas.microsoft.com/office/drawing/2014/main" id="{95992778-F24B-0B4F-F339-0C66E99CF44D}"/>
              </a:ext>
            </a:extLst>
          </p:cNvPr>
          <p:cNvGraphicFramePr>
            <a:graphicFrameLocks noGrp="1"/>
          </p:cNvGraphicFramePr>
          <p:nvPr>
            <p:extLst>
              <p:ext uri="{D42A27DB-BD31-4B8C-83A1-F6EECF244321}">
                <p14:modId xmlns:p14="http://schemas.microsoft.com/office/powerpoint/2010/main" val="2977018957"/>
              </p:ext>
            </p:extLst>
          </p:nvPr>
        </p:nvGraphicFramePr>
        <p:xfrm>
          <a:off x="2931155" y="863870"/>
          <a:ext cx="1368000" cy="537528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1012811436"/>
                    </a:ext>
                  </a:extLst>
                </a:gridCol>
                <a:gridCol w="756000">
                  <a:extLst>
                    <a:ext uri="{9D8B030D-6E8A-4147-A177-3AD203B41FA5}">
                      <a16:colId xmlns:a16="http://schemas.microsoft.com/office/drawing/2014/main" val="2284072196"/>
                    </a:ext>
                  </a:extLst>
                </a:gridCol>
                <a:gridCol w="324000">
                  <a:extLst>
                    <a:ext uri="{9D8B030D-6E8A-4147-A177-3AD203B41FA5}">
                      <a16:colId xmlns:a16="http://schemas.microsoft.com/office/drawing/2014/main" val="912254180"/>
                    </a:ext>
                  </a:extLst>
                </a:gridCol>
              </a:tblGrid>
              <a:tr h="288000">
                <a:tc>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ヵ月の</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薬剤費</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円以下</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857,993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6,128,159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2,667,386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4,502,849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10,594,800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900,875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900,875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2,862,000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978,591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117,423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2,158,232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3,821,001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24,937,911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3,821,001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4,324,098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4,236,704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5,888,925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1,127,834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76,320,000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1,457,958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3,049,680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857,993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5,023,260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606,717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3,758,400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7,038,900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3,751,478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3,126,600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bl>
          </a:graphicData>
        </a:graphic>
      </p:graphicFrame>
      <p:graphicFrame>
        <p:nvGraphicFramePr>
          <p:cNvPr id="6" name="表 5">
            <a:extLst>
              <a:ext uri="{FF2B5EF4-FFF2-40B4-BE49-F238E27FC236}">
                <a16:creationId xmlns:a16="http://schemas.microsoft.com/office/drawing/2014/main" id="{A3A2B8E1-03D2-CE73-1A1F-0E2C2F12B1BD}"/>
              </a:ext>
            </a:extLst>
          </p:cNvPr>
          <p:cNvGraphicFramePr>
            <a:graphicFrameLocks noGrp="1"/>
          </p:cNvGraphicFramePr>
          <p:nvPr>
            <p:extLst>
              <p:ext uri="{D42A27DB-BD31-4B8C-83A1-F6EECF244321}">
                <p14:modId xmlns:p14="http://schemas.microsoft.com/office/powerpoint/2010/main" val="1643530860"/>
              </p:ext>
            </p:extLst>
          </p:nvPr>
        </p:nvGraphicFramePr>
        <p:xfrm>
          <a:off x="4326050" y="863870"/>
          <a:ext cx="1368000" cy="537528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1012811436"/>
                    </a:ext>
                  </a:extLst>
                </a:gridCol>
                <a:gridCol w="756000">
                  <a:extLst>
                    <a:ext uri="{9D8B030D-6E8A-4147-A177-3AD203B41FA5}">
                      <a16:colId xmlns:a16="http://schemas.microsoft.com/office/drawing/2014/main" val="2284072196"/>
                    </a:ext>
                  </a:extLst>
                </a:gridCol>
                <a:gridCol w="324000">
                  <a:extLst>
                    <a:ext uri="{9D8B030D-6E8A-4147-A177-3AD203B41FA5}">
                      <a16:colId xmlns:a16="http://schemas.microsoft.com/office/drawing/2014/main" val="912254180"/>
                    </a:ext>
                  </a:extLst>
                </a:gridCol>
              </a:tblGrid>
              <a:tr h="288000">
                <a:tc>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ヵ月の</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薬剤費</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円以下</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4,502,849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1,311,597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4,232,520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16,723,440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255,344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4,195,781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4,968,000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1,009,344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6,679,980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857,993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2,607,660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4,484,915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5,023,260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99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3,673,253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1,274,432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5,793,948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4,521,746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1,119,254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7,065,756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325,449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6,188,186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857,993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3,756,108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857,993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3,152,532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900,875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bl>
          </a:graphicData>
        </a:graphic>
      </p:graphicFrame>
      <p:graphicFrame>
        <p:nvGraphicFramePr>
          <p:cNvPr id="7" name="表 6">
            <a:extLst>
              <a:ext uri="{FF2B5EF4-FFF2-40B4-BE49-F238E27FC236}">
                <a16:creationId xmlns:a16="http://schemas.microsoft.com/office/drawing/2014/main" id="{DB99DB1B-FA84-4A28-C2D0-2FCCEBBD0FBB}"/>
              </a:ext>
            </a:extLst>
          </p:cNvPr>
          <p:cNvGraphicFramePr>
            <a:graphicFrameLocks noGrp="1"/>
          </p:cNvGraphicFramePr>
          <p:nvPr>
            <p:extLst>
              <p:ext uri="{D42A27DB-BD31-4B8C-83A1-F6EECF244321}">
                <p14:modId xmlns:p14="http://schemas.microsoft.com/office/powerpoint/2010/main" val="3473212828"/>
              </p:ext>
            </p:extLst>
          </p:nvPr>
        </p:nvGraphicFramePr>
        <p:xfrm>
          <a:off x="5720945" y="863870"/>
          <a:ext cx="1368000" cy="537528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1012811436"/>
                    </a:ext>
                  </a:extLst>
                </a:gridCol>
                <a:gridCol w="756000">
                  <a:extLst>
                    <a:ext uri="{9D8B030D-6E8A-4147-A177-3AD203B41FA5}">
                      <a16:colId xmlns:a16="http://schemas.microsoft.com/office/drawing/2014/main" val="2284072196"/>
                    </a:ext>
                  </a:extLst>
                </a:gridCol>
                <a:gridCol w="324000">
                  <a:extLst>
                    <a:ext uri="{9D8B030D-6E8A-4147-A177-3AD203B41FA5}">
                      <a16:colId xmlns:a16="http://schemas.microsoft.com/office/drawing/2014/main" val="912254180"/>
                    </a:ext>
                  </a:extLst>
                </a:gridCol>
              </a:tblGrid>
              <a:tr h="288000">
                <a:tc>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ヵ月の</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薬剤費</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円以下</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3,253,376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3,253,376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3,575,340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1,099,215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5,793,948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2,947,562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1,241,453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1,224,552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3,126,600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16,464,504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203,438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2,845,950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325,449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844,520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2,685,689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129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508,989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2,781,216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910,076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10,594,800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5,772,651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8,391,560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3,429,962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2,349,132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1,940,507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7,762,020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375,407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bl>
          </a:graphicData>
        </a:graphic>
      </p:graphicFrame>
      <p:graphicFrame>
        <p:nvGraphicFramePr>
          <p:cNvPr id="8" name="表 7">
            <a:extLst>
              <a:ext uri="{FF2B5EF4-FFF2-40B4-BE49-F238E27FC236}">
                <a16:creationId xmlns:a16="http://schemas.microsoft.com/office/drawing/2014/main" id="{C1B065EA-EFCC-5A51-6B63-78F11A0C3797}"/>
              </a:ext>
            </a:extLst>
          </p:cNvPr>
          <p:cNvGraphicFramePr>
            <a:graphicFrameLocks noGrp="1"/>
          </p:cNvGraphicFramePr>
          <p:nvPr>
            <p:extLst>
              <p:ext uri="{D42A27DB-BD31-4B8C-83A1-F6EECF244321}">
                <p14:modId xmlns:p14="http://schemas.microsoft.com/office/powerpoint/2010/main" val="3791992548"/>
              </p:ext>
            </p:extLst>
          </p:nvPr>
        </p:nvGraphicFramePr>
        <p:xfrm>
          <a:off x="7115840" y="863870"/>
          <a:ext cx="1368000" cy="429528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1012811436"/>
                    </a:ext>
                  </a:extLst>
                </a:gridCol>
                <a:gridCol w="756000">
                  <a:extLst>
                    <a:ext uri="{9D8B030D-6E8A-4147-A177-3AD203B41FA5}">
                      <a16:colId xmlns:a16="http://schemas.microsoft.com/office/drawing/2014/main" val="2284072196"/>
                    </a:ext>
                  </a:extLst>
                </a:gridCol>
                <a:gridCol w="324000">
                  <a:extLst>
                    <a:ext uri="{9D8B030D-6E8A-4147-A177-3AD203B41FA5}">
                      <a16:colId xmlns:a16="http://schemas.microsoft.com/office/drawing/2014/main" val="912254180"/>
                    </a:ext>
                  </a:extLst>
                </a:gridCol>
              </a:tblGrid>
              <a:tr h="288000">
                <a:tc>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ヵ月の</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薬剤費</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円以下</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1,127,834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94687327"/>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2,947,562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607929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1,099,215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3,126,600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1,002,330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1,127,834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737,882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149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379,920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9475394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2,880,000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514062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3,196,356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9750196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1,383,516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009744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4,607,766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74525744"/>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10,069,872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1,578,380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2,243,163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736,328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11,313,840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159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2,369,375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917,598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1,021,016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1,273,436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bl>
          </a:graphicData>
        </a:graphic>
      </p:graphicFrame>
      <p:graphicFrame>
        <p:nvGraphicFramePr>
          <p:cNvPr id="9" name="表 8">
            <a:extLst>
              <a:ext uri="{FF2B5EF4-FFF2-40B4-BE49-F238E27FC236}">
                <a16:creationId xmlns:a16="http://schemas.microsoft.com/office/drawing/2014/main" id="{90BADCCC-0D55-2744-717D-8D85A67B9051}"/>
              </a:ext>
            </a:extLst>
          </p:cNvPr>
          <p:cNvGraphicFramePr>
            <a:graphicFrameLocks noGrp="1"/>
          </p:cNvGraphicFramePr>
          <p:nvPr>
            <p:extLst>
              <p:ext uri="{D42A27DB-BD31-4B8C-83A1-F6EECF244321}">
                <p14:modId xmlns:p14="http://schemas.microsoft.com/office/powerpoint/2010/main" val="2761283859"/>
              </p:ext>
            </p:extLst>
          </p:nvPr>
        </p:nvGraphicFramePr>
        <p:xfrm>
          <a:off x="8510735" y="863870"/>
          <a:ext cx="1368000" cy="4295280"/>
        </p:xfrm>
        <a:graphic>
          <a:graphicData uri="http://schemas.openxmlformats.org/drawingml/2006/table">
            <a:tbl>
              <a:tblPr>
                <a:tableStyleId>{5C22544A-7EE6-4342-B048-85BDC9FD1C3A}</a:tableStyleId>
              </a:tblPr>
              <a:tblGrid>
                <a:gridCol w="288000">
                  <a:extLst>
                    <a:ext uri="{9D8B030D-6E8A-4147-A177-3AD203B41FA5}">
                      <a16:colId xmlns:a16="http://schemas.microsoft.com/office/drawing/2014/main" val="1012811436"/>
                    </a:ext>
                  </a:extLst>
                </a:gridCol>
                <a:gridCol w="756000">
                  <a:extLst>
                    <a:ext uri="{9D8B030D-6E8A-4147-A177-3AD203B41FA5}">
                      <a16:colId xmlns:a16="http://schemas.microsoft.com/office/drawing/2014/main" val="2284072196"/>
                    </a:ext>
                  </a:extLst>
                </a:gridCol>
                <a:gridCol w="324000">
                  <a:extLst>
                    <a:ext uri="{9D8B030D-6E8A-4147-A177-3AD203B41FA5}">
                      <a16:colId xmlns:a16="http://schemas.microsoft.com/office/drawing/2014/main" val="912254180"/>
                    </a:ext>
                  </a:extLst>
                </a:gridCol>
              </a:tblGrid>
              <a:tr h="288000">
                <a:tc>
                  <a:txBody>
                    <a:bodyPr/>
                    <a:lstStyle/>
                    <a:p>
                      <a:pPr algn="ctr" fontAlgn="ctr"/>
                      <a:r>
                        <a:rPr lang="en-US" sz="800" u="none" strike="noStrike" dirty="0">
                          <a:effectLst/>
                          <a:latin typeface="Meiryo UI" panose="020B0604030504040204" pitchFamily="50" charset="-128"/>
                          <a:ea typeface="Meiryo UI" panose="020B0604030504040204" pitchFamily="50" charset="-128"/>
                        </a:rPr>
                        <a:t>No</a:t>
                      </a:r>
                      <a:endParaRPr 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ヵ月の</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薬剤費</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万</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円以下</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9475710"/>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3,413,208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98798304"/>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6,707,736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3021715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12,381,618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555022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937,224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7044954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0030646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168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2,336,246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1733736"/>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13,950,000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7072146"/>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83349475"/>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171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28,500,000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7710912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6393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617,433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77810645"/>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2,215,058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5948219"/>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692,568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532442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333,870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78008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1,293,516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26852161"/>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1,616,895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38998436"/>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179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67,065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68052270"/>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67,299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52689313"/>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181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578,198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6215481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182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a:solidFill>
                            <a:srgbClr val="000000"/>
                          </a:solidFill>
                          <a:effectLst/>
                          <a:latin typeface="Meiryo UI" panose="020B0604030504040204" pitchFamily="50" charset="-128"/>
                          <a:ea typeface="Meiryo UI" panose="020B0604030504040204" pitchFamily="50" charset="-128"/>
                        </a:rPr>
                        <a:t>ー</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54759362"/>
                  </a:ext>
                </a:extLst>
              </a:tr>
              <a:tr h="180000">
                <a:tc>
                  <a:txBody>
                    <a:bodyPr/>
                    <a:lstStyle/>
                    <a:p>
                      <a:pPr algn="ct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183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146,384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〇</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55711685"/>
                  </a:ext>
                </a:extLst>
              </a:tr>
              <a:tr h="180000">
                <a:tc>
                  <a:txBody>
                    <a:bodyPr/>
                    <a:lstStyle/>
                    <a:p>
                      <a:pPr algn="ct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5,248,631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23699134"/>
                  </a:ext>
                </a:extLst>
              </a:tr>
            </a:tbl>
          </a:graphicData>
        </a:graphic>
      </p:graphicFrame>
      <p:sp>
        <p:nvSpPr>
          <p:cNvPr id="10" name="正方形/長方形 9">
            <a:extLst>
              <a:ext uri="{FF2B5EF4-FFF2-40B4-BE49-F238E27FC236}">
                <a16:creationId xmlns:a16="http://schemas.microsoft.com/office/drawing/2014/main" id="{11FBEACC-47FC-E31A-C1F8-44302BE72638}"/>
              </a:ext>
            </a:extLst>
          </p:cNvPr>
          <p:cNvSpPr/>
          <p:nvPr/>
        </p:nvSpPr>
        <p:spPr>
          <a:xfrm>
            <a:off x="-52223" y="6334360"/>
            <a:ext cx="9890578" cy="307777"/>
          </a:xfrm>
          <a:prstGeom prst="rect">
            <a:avLst/>
          </a:prstGeom>
        </p:spPr>
        <p:txBody>
          <a:bodyPr wrap="square">
            <a:spAutoFit/>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1" lang="ja-JP" altLang="en-US" sz="700" dirty="0">
                <a:solidFill>
                  <a:srgbClr val="3E3A39"/>
                </a:solidFill>
                <a:latin typeface="HGPｺﾞｼｯｸM" panose="020B0600000000000000" pitchFamily="50" charset="-128"/>
                <a:ea typeface="HGPｺﾞｼｯｸM" panose="020B0600000000000000" pitchFamily="50" charset="-128"/>
              </a:rPr>
              <a:t>国立がん研究センター：</a:t>
            </a:r>
            <a:r>
              <a:rPr kumimoji="1" lang="en-US" altLang="ja-JP" sz="700" dirty="0">
                <a:solidFill>
                  <a:srgbClr val="3E3A39"/>
                </a:solidFill>
                <a:latin typeface="HGPｺﾞｼｯｸM" panose="020B0600000000000000" pitchFamily="50" charset="-128"/>
                <a:ea typeface="HGPｺﾞｼｯｸM" panose="020B0600000000000000" pitchFamily="50" charset="-128"/>
              </a:rPr>
              <a:t> </a:t>
            </a:r>
            <a:r>
              <a:rPr kumimoji="1" lang="en-US" altLang="ja-JP" sz="700" dirty="0">
                <a:solidFill>
                  <a:srgbClr val="3E3A39"/>
                </a:solidFill>
                <a:latin typeface="HGPｺﾞｼｯｸM" panose="020B0600000000000000" pitchFamily="50" charset="-128"/>
                <a:ea typeface="HGPｺﾞｼｯｸM" panose="020B0600000000000000" pitchFamily="50" charset="-128"/>
                <a:hlinkClick r:id="rId2"/>
              </a:rPr>
              <a:t>https://www.ncc.go.jp/jp/senshiniryo/iyakuhin/index.html</a:t>
            </a:r>
            <a:endParaRPr kumimoji="1"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lnSpc>
                <a:spcPct val="100000"/>
              </a:lnSpc>
              <a:spcBef>
                <a:spcPct val="0"/>
              </a:spcBef>
              <a:spcAft>
                <a:spcPct val="0"/>
              </a:spcAft>
              <a:buClrTx/>
              <a:buSzTx/>
              <a:buFontTx/>
              <a:buNone/>
              <a:tabLst/>
              <a:defRPr/>
            </a:pP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1" name="正方形/長方形 10">
            <a:extLst>
              <a:ext uri="{FF2B5EF4-FFF2-40B4-BE49-F238E27FC236}">
                <a16:creationId xmlns:a16="http://schemas.microsoft.com/office/drawing/2014/main" id="{ED2A6575-B412-83D4-132F-0DAF58F17E30}"/>
              </a:ext>
            </a:extLst>
          </p:cNvPr>
          <p:cNvSpPr/>
          <p:nvPr/>
        </p:nvSpPr>
        <p:spPr>
          <a:xfrm>
            <a:off x="7115840" y="5254360"/>
            <a:ext cx="2722514" cy="1197717"/>
          </a:xfrm>
          <a:prstGeom prst="rect">
            <a:avLst/>
          </a:prstGeom>
          <a:noFill/>
          <a:ln w="38100">
            <a:solidFill>
              <a:srgbClr val="EA555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tIns="0" bIns="0" rtlCol="0" anchor="ctr"/>
          <a:lstStyle/>
          <a:p>
            <a:pPr algn="ctr"/>
            <a:r>
              <a:rPr kumimoji="1" lang="en-US" altLang="ja-JP" sz="2000" b="1" dirty="0">
                <a:solidFill>
                  <a:schemeClr val="tx1"/>
                </a:solidFill>
                <a:latin typeface="Meiryo UI" panose="020B0604030504040204" pitchFamily="50" charset="-128"/>
                <a:ea typeface="Meiryo UI" panose="020B0604030504040204" pitchFamily="50" charset="-128"/>
              </a:rPr>
              <a:t>42</a:t>
            </a:r>
            <a:r>
              <a:rPr kumimoji="1" lang="ja-JP" altLang="en-US" sz="2000" b="1" dirty="0">
                <a:solidFill>
                  <a:schemeClr val="tx1"/>
                </a:solidFill>
                <a:latin typeface="Meiryo UI" panose="020B0604030504040204" pitchFamily="50" charset="-128"/>
                <a:ea typeface="Meiryo UI" panose="020B0604030504040204" pitchFamily="50" charset="-128"/>
              </a:rPr>
              <a:t>／</a:t>
            </a:r>
            <a:r>
              <a:rPr kumimoji="1" lang="en-US" altLang="ja-JP" sz="2000" b="1" dirty="0">
                <a:solidFill>
                  <a:schemeClr val="tx1"/>
                </a:solidFill>
                <a:latin typeface="Meiryo UI" panose="020B0604030504040204" pitchFamily="50" charset="-128"/>
                <a:ea typeface="Meiryo UI" panose="020B0604030504040204" pitchFamily="50" charset="-128"/>
              </a:rPr>
              <a:t>184 </a:t>
            </a:r>
          </a:p>
          <a:p>
            <a:pPr algn="ctr"/>
            <a:endParaRPr kumimoji="1" lang="en-US" altLang="ja-JP" sz="2000" b="1" dirty="0">
              <a:solidFill>
                <a:schemeClr val="tx1"/>
              </a:solidFill>
              <a:latin typeface="Meiryo UI" panose="020B0604030504040204" pitchFamily="50" charset="-128"/>
              <a:ea typeface="Meiryo UI" panose="020B0604030504040204" pitchFamily="50" charset="-128"/>
            </a:endParaRPr>
          </a:p>
          <a:p>
            <a:pPr algn="ctr"/>
            <a:r>
              <a:rPr kumimoji="1" lang="en-US" altLang="ja-JP" sz="2000" b="1" dirty="0">
                <a:solidFill>
                  <a:schemeClr val="tx1"/>
                </a:solidFill>
                <a:latin typeface="Meiryo UI" panose="020B0604030504040204" pitchFamily="50" charset="-128"/>
                <a:ea typeface="Meiryo UI" panose="020B0604030504040204" pitchFamily="50" charset="-128"/>
              </a:rPr>
              <a:t>22.8</a:t>
            </a:r>
            <a:r>
              <a:rPr kumimoji="1" lang="ja-JP" altLang="en-US" sz="2000" b="1" dirty="0">
                <a:solidFill>
                  <a:schemeClr val="tx1"/>
                </a:solidFill>
                <a:latin typeface="Meiryo UI" panose="020B0604030504040204" pitchFamily="50" charset="-128"/>
                <a:ea typeface="Meiryo UI" panose="020B0604030504040204" pitchFamily="50" charset="-128"/>
              </a:rPr>
              <a:t>％</a:t>
            </a:r>
            <a:endParaRPr kumimoji="1" lang="en-US" altLang="ja-JP" sz="2000" b="1" dirty="0">
              <a:solidFill>
                <a:srgbClr val="EA5550"/>
              </a:solidFill>
              <a:latin typeface="Meiryo UI" panose="020B0604030504040204" pitchFamily="50" charset="-128"/>
              <a:ea typeface="Meiryo UI" panose="020B0604030504040204" pitchFamily="50" charset="-128"/>
            </a:endParaRPr>
          </a:p>
        </p:txBody>
      </p:sp>
      <p:sp>
        <p:nvSpPr>
          <p:cNvPr id="12" name="二等辺三角形 11">
            <a:extLst>
              <a:ext uri="{FF2B5EF4-FFF2-40B4-BE49-F238E27FC236}">
                <a16:creationId xmlns:a16="http://schemas.microsoft.com/office/drawing/2014/main" id="{49F87EDE-C71A-E11B-6E35-74A82B4A619A}"/>
              </a:ext>
            </a:extLst>
          </p:cNvPr>
          <p:cNvSpPr/>
          <p:nvPr/>
        </p:nvSpPr>
        <p:spPr>
          <a:xfrm rot="10800000">
            <a:off x="7968868" y="5773997"/>
            <a:ext cx="1083733" cy="220133"/>
          </a:xfrm>
          <a:prstGeom prst="triangle">
            <a:avLst/>
          </a:prstGeom>
          <a:pattFill prst="ltHorz">
            <a:fgClr>
              <a:schemeClr val="bg1">
                <a:lumMod val="5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754C16D8-AA9B-0FEC-E617-112927DF4C66}"/>
              </a:ext>
            </a:extLst>
          </p:cNvPr>
          <p:cNvSpPr/>
          <p:nvPr/>
        </p:nvSpPr>
        <p:spPr>
          <a:xfrm>
            <a:off x="7969098" y="6039704"/>
            <a:ext cx="1083733" cy="353019"/>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➅  　　　</a:t>
            </a:r>
            <a:r>
              <a:rPr kumimoji="1" lang="en-US" altLang="ja-JP" sz="1400" dirty="0">
                <a:solidFill>
                  <a:sysClr val="windowText" lastClr="000000"/>
                </a:solidFill>
                <a:latin typeface="Meiryo UI" panose="020B0604030504040204" pitchFamily="50" charset="-128"/>
                <a:ea typeface="Meiryo UI" panose="020B0604030504040204" pitchFamily="50" charset="-128"/>
              </a:rPr>
              <a:t>   %</a:t>
            </a:r>
            <a:endParaRPr kumimoji="1" lang="en-US" altLang="ja-JP" dirty="0">
              <a:solidFill>
                <a:sysClr val="windowText" lastClr="000000"/>
              </a:solidFill>
              <a:latin typeface="Meiryo UI" panose="020B0604030504040204" pitchFamily="50" charset="-128"/>
              <a:ea typeface="Meiryo UI" panose="020B0604030504040204" pitchFamily="50" charset="-128"/>
            </a:endParaRPr>
          </a:p>
        </p:txBody>
      </p:sp>
      <p:sp>
        <p:nvSpPr>
          <p:cNvPr id="14" name="スライド番号プレースホルダー 5">
            <a:extLst>
              <a:ext uri="{FF2B5EF4-FFF2-40B4-BE49-F238E27FC236}">
                <a16:creationId xmlns:a16="http://schemas.microsoft.com/office/drawing/2014/main" id="{1F62D6DE-399E-7EB5-3CC8-7150E9C75478}"/>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15</a:t>
            </a:fld>
            <a:endParaRPr kumimoji="1" lang="ja-JP" altLang="en-US" sz="1200" b="1">
              <a:solidFill>
                <a:schemeClr val="tx1"/>
              </a:solidFill>
            </a:endParaRPr>
          </a:p>
        </p:txBody>
      </p:sp>
      <p:sp>
        <p:nvSpPr>
          <p:cNvPr id="17" name="矢印: 五方向 16">
            <a:hlinkClick r:id="rId3" action="ppaction://hlinksldjump"/>
            <a:extLst>
              <a:ext uri="{FF2B5EF4-FFF2-40B4-BE49-F238E27FC236}">
                <a16:creationId xmlns:a16="http://schemas.microsoft.com/office/drawing/2014/main" id="{5D438F2A-1AD1-26D5-2C0B-0BB29DD3C3D4}"/>
              </a:ext>
            </a:extLst>
          </p:cNvPr>
          <p:cNvSpPr/>
          <p:nvPr/>
        </p:nvSpPr>
        <p:spPr>
          <a:xfrm>
            <a:off x="9513340" y="584853"/>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3" name="グループ化 22">
            <a:extLst>
              <a:ext uri="{FF2B5EF4-FFF2-40B4-BE49-F238E27FC236}">
                <a16:creationId xmlns:a16="http://schemas.microsoft.com/office/drawing/2014/main" id="{560A7ABA-FD40-59AC-E06C-498FF34B191E}"/>
              </a:ext>
            </a:extLst>
          </p:cNvPr>
          <p:cNvGrpSpPr/>
          <p:nvPr/>
        </p:nvGrpSpPr>
        <p:grpSpPr>
          <a:xfrm>
            <a:off x="6739466" y="3982755"/>
            <a:ext cx="3115429" cy="2233459"/>
            <a:chOff x="6739466" y="3982755"/>
            <a:chExt cx="3115429" cy="2233459"/>
          </a:xfrm>
        </p:grpSpPr>
        <p:grpSp>
          <p:nvGrpSpPr>
            <p:cNvPr id="16" name="グループ化 15">
              <a:extLst>
                <a:ext uri="{FF2B5EF4-FFF2-40B4-BE49-F238E27FC236}">
                  <a16:creationId xmlns:a16="http://schemas.microsoft.com/office/drawing/2014/main" id="{4DCF9662-76D5-BBB5-617A-4BCB6AA32DB5}"/>
                </a:ext>
              </a:extLst>
            </p:cNvPr>
            <p:cNvGrpSpPr/>
            <p:nvPr/>
          </p:nvGrpSpPr>
          <p:grpSpPr>
            <a:xfrm>
              <a:off x="6739466" y="3982755"/>
              <a:ext cx="3115429" cy="1791242"/>
              <a:chOff x="7829807" y="5587957"/>
              <a:chExt cx="3115429" cy="1791242"/>
            </a:xfrm>
          </p:grpSpPr>
          <p:cxnSp>
            <p:nvCxnSpPr>
              <p:cNvPr id="18" name="直線コネクタ 17">
                <a:extLst>
                  <a:ext uri="{FF2B5EF4-FFF2-40B4-BE49-F238E27FC236}">
                    <a16:creationId xmlns:a16="http://schemas.microsoft.com/office/drawing/2014/main" id="{AF201205-234A-8E51-8F0F-48548636676F}"/>
                  </a:ext>
                </a:extLst>
              </p:cNvPr>
              <p:cNvCxnSpPr>
                <a:cxnSpLocks/>
              </p:cNvCxnSpPr>
              <p:nvPr/>
            </p:nvCxnSpPr>
            <p:spPr>
              <a:xfrm>
                <a:off x="8633129" y="5745037"/>
                <a:ext cx="0" cy="1634162"/>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9" name="吹き出し: 四角形 18">
                <a:extLst>
                  <a:ext uri="{FF2B5EF4-FFF2-40B4-BE49-F238E27FC236}">
                    <a16:creationId xmlns:a16="http://schemas.microsoft.com/office/drawing/2014/main" id="{A543CC62-ADCE-A299-659A-7141932D875E}"/>
                  </a:ext>
                </a:extLst>
              </p:cNvPr>
              <p:cNvSpPr/>
              <p:nvPr/>
            </p:nvSpPr>
            <p:spPr bwMode="auto">
              <a:xfrm>
                <a:off x="7829807" y="5587957"/>
                <a:ext cx="311542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36000" bIns="36000" numCol="1" spcCol="0" rtlCol="0" fromWordArt="0" anchor="t" anchorCtr="0" forceAA="0" compatLnSpc="1">
                <a:prstTxWarp prst="textNoShape">
                  <a:avLst/>
                </a:prstTxWarp>
                <a:noAutofit/>
              </a:bodyPr>
              <a:lstStyle/>
              <a:p>
                <a:pPr lvl="1" algn="ctr" defTabSz="914400" fontAlgn="base">
                  <a:spcBef>
                    <a:spcPct val="0"/>
                  </a:spcBef>
                  <a:spcAft>
                    <a:spcPct val="0"/>
                  </a:spcAft>
                </a:pPr>
                <a:r>
                  <a:rPr kumimoji="1" lang="en-US" altLang="ja-JP" sz="4000" b="1" dirty="0">
                    <a:latin typeface="Meiryo UI" panose="020B0604030504040204" pitchFamily="50" charset="-128"/>
                    <a:ea typeface="Meiryo UI" panose="020B0604030504040204" pitchFamily="50" charset="-128"/>
                  </a:rPr>
                  <a:t>22.8</a:t>
                </a:r>
                <a:r>
                  <a:rPr kumimoji="1" lang="ja-JP" altLang="en-US" sz="4000" b="1" dirty="0">
                    <a:latin typeface="Meiryo UI" panose="020B0604030504040204" pitchFamily="50" charset="-128"/>
                    <a:ea typeface="Meiryo UI" panose="020B0604030504040204" pitchFamily="50" charset="-128"/>
                  </a:rPr>
                  <a:t>％</a:t>
                </a:r>
              </a:p>
            </p:txBody>
          </p:sp>
        </p:grpSp>
        <p:cxnSp>
          <p:nvCxnSpPr>
            <p:cNvPr id="21" name="直線コネクタ 20">
              <a:extLst>
                <a:ext uri="{FF2B5EF4-FFF2-40B4-BE49-F238E27FC236}">
                  <a16:creationId xmlns:a16="http://schemas.microsoft.com/office/drawing/2014/main" id="{BCDBC6F7-69BE-708E-F694-DC3E307B9DC9}"/>
                </a:ext>
              </a:extLst>
            </p:cNvPr>
            <p:cNvCxnSpPr>
              <a:cxnSpLocks/>
              <a:stCxn id="13" idx="1"/>
            </p:cNvCxnSpPr>
            <p:nvPr/>
          </p:nvCxnSpPr>
          <p:spPr>
            <a:xfrm flipH="1" flipV="1">
              <a:off x="7542788" y="5773997"/>
              <a:ext cx="426310" cy="44221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29" name="スライド番号プレースホルダー 5">
            <a:extLst>
              <a:ext uri="{FF2B5EF4-FFF2-40B4-BE49-F238E27FC236}">
                <a16:creationId xmlns:a16="http://schemas.microsoft.com/office/drawing/2014/main" id="{C09B29A6-6889-D9F6-A23C-C1CCD66EB744}"/>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7</a:t>
            </a:r>
            <a:endParaRPr kumimoji="1" lang="ja-JP" altLang="en-US" sz="1600" b="1" dirty="0">
              <a:solidFill>
                <a:schemeClr val="tx1"/>
              </a:solidFill>
            </a:endParaRPr>
          </a:p>
        </p:txBody>
      </p:sp>
      <p:pic>
        <p:nvPicPr>
          <p:cNvPr id="22" name="図 21">
            <a:extLst>
              <a:ext uri="{FF2B5EF4-FFF2-40B4-BE49-F238E27FC236}">
                <a16:creationId xmlns:a16="http://schemas.microsoft.com/office/drawing/2014/main" id="{8D193A54-6999-0D0A-7B0F-88E420EF92D2}"/>
              </a:ext>
            </a:extLst>
          </p:cNvPr>
          <p:cNvPicPr>
            <a:picLocks noChangeAspect="1"/>
          </p:cNvPicPr>
          <p:nvPr/>
        </p:nvPicPr>
        <p:blipFill>
          <a:blip r:embed="rId4"/>
          <a:stretch>
            <a:fillRect/>
          </a:stretch>
        </p:blipFill>
        <p:spPr>
          <a:xfrm>
            <a:off x="9430" y="215468"/>
            <a:ext cx="9906000" cy="6427064"/>
          </a:xfrm>
          <a:prstGeom prst="rect">
            <a:avLst/>
          </a:prstGeom>
        </p:spPr>
      </p:pic>
      <p:pic>
        <p:nvPicPr>
          <p:cNvPr id="25" name="図 24">
            <a:extLst>
              <a:ext uri="{FF2B5EF4-FFF2-40B4-BE49-F238E27FC236}">
                <a16:creationId xmlns:a16="http://schemas.microsoft.com/office/drawing/2014/main" id="{CAF65260-D8BA-C075-90F9-DB9E23D64095}"/>
              </a:ext>
            </a:extLst>
          </p:cNvPr>
          <p:cNvPicPr>
            <a:picLocks noChangeAspect="1"/>
          </p:cNvPicPr>
          <p:nvPr/>
        </p:nvPicPr>
        <p:blipFill>
          <a:blip r:embed="rId5"/>
          <a:stretch>
            <a:fillRect/>
          </a:stretch>
        </p:blipFill>
        <p:spPr>
          <a:xfrm>
            <a:off x="141365" y="4444315"/>
            <a:ext cx="9611678" cy="1565372"/>
          </a:xfrm>
          <a:prstGeom prst="rect">
            <a:avLst/>
          </a:prstGeom>
          <a:ln w="38100">
            <a:solidFill>
              <a:srgbClr val="FF0000"/>
            </a:solidFill>
          </a:ln>
        </p:spPr>
      </p:pic>
      <p:pic>
        <p:nvPicPr>
          <p:cNvPr id="27" name="図 26">
            <a:extLst>
              <a:ext uri="{FF2B5EF4-FFF2-40B4-BE49-F238E27FC236}">
                <a16:creationId xmlns:a16="http://schemas.microsoft.com/office/drawing/2014/main" id="{0378AAB6-1EFA-ECDF-0373-C89724029661}"/>
              </a:ext>
            </a:extLst>
          </p:cNvPr>
          <p:cNvPicPr>
            <a:picLocks noChangeAspect="1"/>
          </p:cNvPicPr>
          <p:nvPr/>
        </p:nvPicPr>
        <p:blipFill>
          <a:blip r:embed="rId6"/>
          <a:stretch>
            <a:fillRect/>
          </a:stretch>
        </p:blipFill>
        <p:spPr>
          <a:xfrm>
            <a:off x="155989" y="323280"/>
            <a:ext cx="9605006" cy="2088045"/>
          </a:xfrm>
          <a:prstGeom prst="rect">
            <a:avLst/>
          </a:prstGeom>
        </p:spPr>
      </p:pic>
      <p:sp>
        <p:nvSpPr>
          <p:cNvPr id="28" name="正方形/長方形 27">
            <a:extLst>
              <a:ext uri="{FF2B5EF4-FFF2-40B4-BE49-F238E27FC236}">
                <a16:creationId xmlns:a16="http://schemas.microsoft.com/office/drawing/2014/main" id="{E58FA3D1-AC96-7C00-E72C-5827540803F4}"/>
              </a:ext>
            </a:extLst>
          </p:cNvPr>
          <p:cNvSpPr/>
          <p:nvPr/>
        </p:nvSpPr>
        <p:spPr>
          <a:xfrm>
            <a:off x="33147" y="6199747"/>
            <a:ext cx="1143000" cy="514973"/>
          </a:xfrm>
          <a:prstGeom prst="rect">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044802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1"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wipe(down)">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xit" presetSubtype="4" fill="hold" nodeType="clickEffect">
                                  <p:stCondLst>
                                    <p:cond delay="0"/>
                                  </p:stCondLst>
                                  <p:childTnLst>
                                    <p:animEffect transition="out" filter="wipe(down)">
                                      <p:cBhvr>
                                        <p:cTn id="31" dur="500"/>
                                        <p:tgtEl>
                                          <p:spTgt spid="22"/>
                                        </p:tgtEl>
                                      </p:cBhvr>
                                    </p:animEffect>
                                    <p:set>
                                      <p:cBhvr>
                                        <p:cTn id="32" dur="1" fill="hold">
                                          <p:stCondLst>
                                            <p:cond delay="499"/>
                                          </p:stCondLst>
                                        </p:cTn>
                                        <p:tgtEl>
                                          <p:spTgt spid="22"/>
                                        </p:tgtEl>
                                        <p:attrNameLst>
                                          <p:attrName>style.visibility</p:attrName>
                                        </p:attrNameLst>
                                      </p:cBhvr>
                                      <p:to>
                                        <p:strVal val="hidden"/>
                                      </p:to>
                                    </p:set>
                                  </p:childTnLst>
                                </p:cTn>
                              </p:par>
                              <p:par>
                                <p:cTn id="33" presetID="22" presetClass="exit" presetSubtype="4" fill="hold" nodeType="withEffect">
                                  <p:stCondLst>
                                    <p:cond delay="0"/>
                                  </p:stCondLst>
                                  <p:childTnLst>
                                    <p:animEffect transition="out" filter="wipe(down)">
                                      <p:cBhvr>
                                        <p:cTn id="34" dur="500"/>
                                        <p:tgtEl>
                                          <p:spTgt spid="27"/>
                                        </p:tgtEl>
                                      </p:cBhvr>
                                    </p:animEffect>
                                    <p:set>
                                      <p:cBhvr>
                                        <p:cTn id="35" dur="1" fill="hold">
                                          <p:stCondLst>
                                            <p:cond delay="499"/>
                                          </p:stCondLst>
                                        </p:cTn>
                                        <p:tgtEl>
                                          <p:spTgt spid="27"/>
                                        </p:tgtEl>
                                        <p:attrNameLst>
                                          <p:attrName>style.visibility</p:attrName>
                                        </p:attrNameLst>
                                      </p:cBhvr>
                                      <p:to>
                                        <p:strVal val="hidden"/>
                                      </p:to>
                                    </p:set>
                                  </p:childTnLst>
                                </p:cTn>
                              </p:par>
                              <p:par>
                                <p:cTn id="36" presetID="22" presetClass="exit" presetSubtype="4" fill="hold" nodeType="withEffect">
                                  <p:stCondLst>
                                    <p:cond delay="0"/>
                                  </p:stCondLst>
                                  <p:childTnLst>
                                    <p:animEffect transition="out" filter="wipe(down)">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par>
                                <p:cTn id="39" presetID="22" presetClass="exit" presetSubtype="4" fill="hold" grpId="0" nodeType="withEffect">
                                  <p:stCondLst>
                                    <p:cond delay="0"/>
                                  </p:stCondLst>
                                  <p:childTnLst>
                                    <p:animEffect transition="out" filter="wipe(down)">
                                      <p:cBhvr>
                                        <p:cTn id="40" dur="500"/>
                                        <p:tgtEl>
                                          <p:spTgt spid="28"/>
                                        </p:tgtEl>
                                      </p:cBhvr>
                                    </p:animEffect>
                                    <p:set>
                                      <p:cBhvr>
                                        <p:cTn id="41"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5FF2B-7023-4B15-3FC1-A6F4D8A1E0C6}"/>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8B4873E2-9464-A954-AE07-BABFD4348F9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3" name="スライド番号プレースホルダー 5">
            <a:extLst>
              <a:ext uri="{FF2B5EF4-FFF2-40B4-BE49-F238E27FC236}">
                <a16:creationId xmlns:a16="http://schemas.microsoft.com/office/drawing/2014/main" id="{6CBDB0EF-EED9-DA8F-633B-FD5FA7B8EB1A}"/>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16</a:t>
            </a:fld>
            <a:endParaRPr kumimoji="1" lang="ja-JP" altLang="en-US" sz="1200" b="1">
              <a:solidFill>
                <a:schemeClr val="tx1"/>
              </a:solidFill>
            </a:endParaRPr>
          </a:p>
        </p:txBody>
      </p:sp>
      <p:sp>
        <p:nvSpPr>
          <p:cNvPr id="2" name="AutoShape 3">
            <a:extLst>
              <a:ext uri="{FF2B5EF4-FFF2-40B4-BE49-F238E27FC236}">
                <a16:creationId xmlns:a16="http://schemas.microsoft.com/office/drawing/2014/main" id="{DEE7318A-33B3-6A4E-4912-1E3272EB7E3C}"/>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（６）退院後通院治療保障特約の訴求エビデンス</a:t>
            </a: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 name="正方形/長方形 3">
            <a:extLst>
              <a:ext uri="{FF2B5EF4-FFF2-40B4-BE49-F238E27FC236}">
                <a16:creationId xmlns:a16="http://schemas.microsoft.com/office/drawing/2014/main" id="{D3D95D55-E09A-DE80-7B6F-65F74268F3BA}"/>
              </a:ext>
            </a:extLst>
          </p:cNvPr>
          <p:cNvSpPr/>
          <p:nvPr/>
        </p:nvSpPr>
        <p:spPr>
          <a:xfrm>
            <a:off x="114299" y="828010"/>
            <a:ext cx="4824000" cy="323434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6C256D60-675A-0800-A6D9-08B6707D4023}"/>
              </a:ext>
            </a:extLst>
          </p:cNvPr>
          <p:cNvSpPr/>
          <p:nvPr/>
        </p:nvSpPr>
        <p:spPr>
          <a:xfrm>
            <a:off x="114298" y="861451"/>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１．</a:t>
            </a:r>
            <a:r>
              <a:rPr kumimoji="1" lang="ja-JP" altLang="en-US" sz="1200" b="1" dirty="0">
                <a:latin typeface="メイリオ" panose="020B0604030504040204" pitchFamily="50" charset="-128"/>
                <a:ea typeface="メイリオ" panose="020B0604030504040204" pitchFamily="50" charset="-128"/>
              </a:rPr>
              <a:t>退院患者の平均在院日数</a:t>
            </a:r>
            <a:r>
              <a:rPr kumimoji="1" lang="ja-JP" altLang="en-US" sz="1050" dirty="0">
                <a:latin typeface="メイリオ" panose="020B0604030504040204" pitchFamily="50" charset="-128"/>
                <a:ea typeface="メイリオ" panose="020B0604030504040204" pitchFamily="50" charset="-128"/>
              </a:rPr>
              <a:t>（病院）</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graphicFrame>
        <p:nvGraphicFramePr>
          <p:cNvPr id="6" name="グラフ 5">
            <a:extLst>
              <a:ext uri="{FF2B5EF4-FFF2-40B4-BE49-F238E27FC236}">
                <a16:creationId xmlns:a16="http://schemas.microsoft.com/office/drawing/2014/main" id="{BCA572FA-698D-FBC2-FE1F-63210D24E66D}"/>
              </a:ext>
            </a:extLst>
          </p:cNvPr>
          <p:cNvGraphicFramePr>
            <a:graphicFrameLocks/>
          </p:cNvGraphicFramePr>
          <p:nvPr>
            <p:extLst>
              <p:ext uri="{D42A27DB-BD31-4B8C-83A1-F6EECF244321}">
                <p14:modId xmlns:p14="http://schemas.microsoft.com/office/powerpoint/2010/main" val="4022059648"/>
              </p:ext>
            </p:extLst>
          </p:nvPr>
        </p:nvGraphicFramePr>
        <p:xfrm>
          <a:off x="184150" y="1156592"/>
          <a:ext cx="3139748" cy="2636204"/>
        </p:xfrm>
        <a:graphic>
          <a:graphicData uri="http://schemas.openxmlformats.org/drawingml/2006/chart">
            <c:chart xmlns:c="http://schemas.openxmlformats.org/drawingml/2006/chart" xmlns:r="http://schemas.openxmlformats.org/officeDocument/2006/relationships" r:id="rId2"/>
          </a:graphicData>
        </a:graphic>
      </p:graphicFrame>
      <p:sp>
        <p:nvSpPr>
          <p:cNvPr id="7" name="正方形/長方形 6">
            <a:extLst>
              <a:ext uri="{FF2B5EF4-FFF2-40B4-BE49-F238E27FC236}">
                <a16:creationId xmlns:a16="http://schemas.microsoft.com/office/drawing/2014/main" id="{662644D2-BB1D-D9CA-E8A1-863FD639FA52}"/>
              </a:ext>
            </a:extLst>
          </p:cNvPr>
          <p:cNvSpPr/>
          <p:nvPr/>
        </p:nvSpPr>
        <p:spPr>
          <a:xfrm>
            <a:off x="3189384" y="1061360"/>
            <a:ext cx="1813463" cy="193899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令和</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5</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9</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月中の　　　　　　　　　　　　　　　　　</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latin typeface="メイリオ" panose="020B0604030504040204" pitchFamily="50" charset="-128"/>
                <a:ea typeface="メイリオ" panose="020B0604030504040204" pitchFamily="50" charset="-128"/>
              </a:rPr>
              <a:t>　</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全国の退院患者について、</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在院日数の平均である　</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latin typeface="メイリオ" panose="020B0604030504040204" pitchFamily="50" charset="-128"/>
                <a:ea typeface="メイリオ" panose="020B0604030504040204" pitchFamily="50" charset="-128"/>
              </a:rPr>
              <a:t>　</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平均在院日数を施設別</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latin typeface="メイリオ" panose="020B0604030504040204" pitchFamily="50" charset="-128"/>
                <a:ea typeface="メイリオ" panose="020B0604030504040204" pitchFamily="50" charset="-128"/>
              </a:rPr>
              <a:t>　</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にみると、</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「病院」</a:t>
            </a:r>
            <a:r>
              <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29.3</a:t>
            </a: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endPar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rPr>
              <a:t>「一般診療所」</a:t>
            </a:r>
            <a:r>
              <a:rPr kumimoji="1" lang="en-US" altLang="ja-JP"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rPr>
              <a:t>14.2</a:t>
            </a:r>
            <a:r>
              <a:rPr kumimoji="1" lang="ja-JP" altLang="en-US"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rPr>
              <a:t>日</a:t>
            </a:r>
            <a:endParaRPr kumimoji="1" lang="en-US" altLang="ja-JP"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050" b="1" dirty="0">
              <a:solidFill>
                <a:schemeClr val="bg1">
                  <a:lumMod val="50000"/>
                </a:schemeClr>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となっている。</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cxnSp>
        <p:nvCxnSpPr>
          <p:cNvPr id="8" name="直線コネクタ 7">
            <a:extLst>
              <a:ext uri="{FF2B5EF4-FFF2-40B4-BE49-F238E27FC236}">
                <a16:creationId xmlns:a16="http://schemas.microsoft.com/office/drawing/2014/main" id="{73E74B61-5DF7-8FFC-FD61-E5894D692030}"/>
              </a:ext>
            </a:extLst>
          </p:cNvPr>
          <p:cNvCxnSpPr>
            <a:cxnSpLocks/>
          </p:cNvCxnSpPr>
          <p:nvPr/>
        </p:nvCxnSpPr>
        <p:spPr>
          <a:xfrm flipH="1">
            <a:off x="3105150" y="2165750"/>
            <a:ext cx="232497" cy="0"/>
          </a:xfrm>
          <a:prstGeom prst="line">
            <a:avLst/>
          </a:prstGeom>
          <a:ln w="19050">
            <a:solidFill>
              <a:srgbClr val="EA5550"/>
            </a:solidFill>
            <a:tailEnd type="triangle"/>
          </a:ln>
        </p:spPr>
        <p:style>
          <a:lnRef idx="1">
            <a:schemeClr val="accent1"/>
          </a:lnRef>
          <a:fillRef idx="0">
            <a:schemeClr val="accent1"/>
          </a:fillRef>
          <a:effectRef idx="0">
            <a:schemeClr val="accent1"/>
          </a:effectRef>
          <a:fontRef idx="minor">
            <a:schemeClr val="tx1"/>
          </a:fontRef>
        </p:style>
      </p:cxnSp>
      <p:cxnSp>
        <p:nvCxnSpPr>
          <p:cNvPr id="9" name="直線コネクタ 8">
            <a:extLst>
              <a:ext uri="{FF2B5EF4-FFF2-40B4-BE49-F238E27FC236}">
                <a16:creationId xmlns:a16="http://schemas.microsoft.com/office/drawing/2014/main" id="{A0F87613-10C2-305D-8804-6F84DE4B0F4B}"/>
              </a:ext>
            </a:extLst>
          </p:cNvPr>
          <p:cNvCxnSpPr>
            <a:cxnSpLocks/>
          </p:cNvCxnSpPr>
          <p:nvPr/>
        </p:nvCxnSpPr>
        <p:spPr>
          <a:xfrm>
            <a:off x="3105150" y="2499047"/>
            <a:ext cx="0" cy="402972"/>
          </a:xfrm>
          <a:prstGeom prst="line">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BFAFAD70-94CF-089A-58E2-B937D11CEE26}"/>
              </a:ext>
            </a:extLst>
          </p:cNvPr>
          <p:cNvCxnSpPr>
            <a:cxnSpLocks/>
          </p:cNvCxnSpPr>
          <p:nvPr/>
        </p:nvCxnSpPr>
        <p:spPr>
          <a:xfrm>
            <a:off x="3105150" y="2499047"/>
            <a:ext cx="232497" cy="0"/>
          </a:xfrm>
          <a:prstGeom prst="line">
            <a:avLst/>
          </a:prstGeom>
          <a:ln w="19050">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12" name="矢印: 右 11">
            <a:extLst>
              <a:ext uri="{FF2B5EF4-FFF2-40B4-BE49-F238E27FC236}">
                <a16:creationId xmlns:a16="http://schemas.microsoft.com/office/drawing/2014/main" id="{76F6C553-5221-4FCE-93E7-FBF4D43C5AC7}"/>
              </a:ext>
            </a:extLst>
          </p:cNvPr>
          <p:cNvSpPr/>
          <p:nvPr/>
        </p:nvSpPr>
        <p:spPr>
          <a:xfrm rot="1518538">
            <a:off x="831434" y="2137456"/>
            <a:ext cx="1959260" cy="288000"/>
          </a:xfrm>
          <a:prstGeom prst="rightArrow">
            <a:avLst/>
          </a:prstGeom>
          <a:solidFill>
            <a:schemeClr val="tx1">
              <a:lumMod val="50000"/>
              <a:lumOff val="50000"/>
            </a:schemeClr>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C5293590-07D4-21BE-1B4A-6D84FC83D6FA}"/>
              </a:ext>
            </a:extLst>
          </p:cNvPr>
          <p:cNvSpPr txBox="1"/>
          <p:nvPr/>
        </p:nvSpPr>
        <p:spPr>
          <a:xfrm>
            <a:off x="1243990" y="2054392"/>
            <a:ext cx="1035811" cy="432000"/>
          </a:xfrm>
          <a:prstGeom prst="wedgeRectCallout">
            <a:avLst>
              <a:gd name="adj1" fmla="val -20834"/>
              <a:gd name="adj2" fmla="val 47115"/>
            </a:avLst>
          </a:prstGeom>
          <a:solidFill>
            <a:schemeClr val="bg1"/>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latin typeface="Meiryo UI" panose="020B0604030504040204" pitchFamily="50" charset="-128"/>
                <a:ea typeface="Meiryo UI" panose="020B0604030504040204" pitchFamily="50" charset="-128"/>
              </a:rPr>
              <a:t>入院日数は</a:t>
            </a:r>
            <a:endParaRPr lang="en-US" altLang="ja-JP" sz="1200" b="1" dirty="0">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短期化</a:t>
            </a:r>
            <a:endParaRPr lang="en-US" altLang="ja-JP" sz="1200" b="1" dirty="0">
              <a:effectLst/>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FCF76DB4-7CA8-6F34-62A7-6F35205D206F}"/>
              </a:ext>
            </a:extLst>
          </p:cNvPr>
          <p:cNvSpPr/>
          <p:nvPr/>
        </p:nvSpPr>
        <p:spPr>
          <a:xfrm>
            <a:off x="-67851" y="1328108"/>
            <a:ext cx="504001" cy="21544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（日）</a:t>
            </a:r>
          </a:p>
        </p:txBody>
      </p:sp>
      <p:sp>
        <p:nvSpPr>
          <p:cNvPr id="16" name="テキスト ボックス 15">
            <a:extLst>
              <a:ext uri="{FF2B5EF4-FFF2-40B4-BE49-F238E27FC236}">
                <a16:creationId xmlns:a16="http://schemas.microsoft.com/office/drawing/2014/main" id="{BD4B7B51-9970-C1B0-25EA-58B590326B01}"/>
              </a:ext>
            </a:extLst>
          </p:cNvPr>
          <p:cNvSpPr txBox="1"/>
          <p:nvPr/>
        </p:nvSpPr>
        <p:spPr>
          <a:xfrm>
            <a:off x="3402194" y="3122189"/>
            <a:ext cx="1559993" cy="673712"/>
          </a:xfrm>
          <a:prstGeom prst="wedgeRectCallout">
            <a:avLst>
              <a:gd name="adj1" fmla="val -20834"/>
              <a:gd name="adj2" fmla="val 47115"/>
            </a:avLst>
          </a:prstGeom>
          <a:solidFill>
            <a:schemeClr val="bg1"/>
          </a:solidFill>
          <a:ln w="19050">
            <a:solidFill>
              <a:schemeClr val="tx1">
                <a:lumMod val="50000"/>
                <a:lumOff val="50000"/>
              </a:schemeClr>
            </a:solidFill>
          </a:ln>
        </p:spPr>
        <p:txBody>
          <a:bodyPr wrap="square" lIns="36000" tIns="36000" rIns="36000" bIns="36000" anchor="b">
            <a:noAutofit/>
          </a:bodyPr>
          <a:lstStyle/>
          <a:p>
            <a:pPr indent="88900" fontAlgn="ctr"/>
            <a:r>
              <a:rPr lang="ja-JP" altLang="en-US" sz="1200" b="1" dirty="0">
                <a:effectLst/>
                <a:latin typeface="Meiryo UI" panose="020B0604030504040204" pitchFamily="50" charset="-128"/>
                <a:ea typeface="Meiryo UI" panose="020B0604030504040204" pitchFamily="50" charset="-128"/>
              </a:rPr>
              <a:t>退院後に通院を継続</a:t>
            </a:r>
            <a:endParaRPr lang="en-US" altLang="ja-JP" sz="1200" b="1" dirty="0">
              <a:effectLst/>
              <a:latin typeface="Meiryo UI" panose="020B0604030504040204" pitchFamily="50" charset="-128"/>
              <a:ea typeface="Meiryo UI" panose="020B0604030504040204" pitchFamily="50" charset="-128"/>
            </a:endParaRPr>
          </a:p>
          <a:p>
            <a:pPr indent="88900" fontAlgn="ctr"/>
            <a:r>
              <a:rPr lang="ja-JP" altLang="en-US" sz="1200" b="1" dirty="0">
                <a:effectLst/>
                <a:latin typeface="Meiryo UI" panose="020B0604030504040204" pitchFamily="50" charset="-128"/>
                <a:ea typeface="Meiryo UI" panose="020B0604030504040204" pitchFamily="50" charset="-128"/>
              </a:rPr>
              <a:t>する患者数は</a:t>
            </a:r>
            <a:r>
              <a:rPr lang="ja-JP" altLang="en-US" sz="1200" b="1" dirty="0">
                <a:solidFill>
                  <a:srgbClr val="EA5550"/>
                </a:solidFill>
                <a:effectLst/>
                <a:latin typeface="Meiryo UI" panose="020B0604030504040204" pitchFamily="50" charset="-128"/>
                <a:ea typeface="Meiryo UI" panose="020B0604030504040204" pitchFamily="50" charset="-128"/>
              </a:rPr>
              <a:t>約</a:t>
            </a:r>
            <a:r>
              <a:rPr lang="en-US" altLang="ja-JP" sz="1200" b="1" dirty="0">
                <a:solidFill>
                  <a:srgbClr val="EA5550"/>
                </a:solidFill>
                <a:effectLst/>
                <a:latin typeface="Meiryo UI" panose="020B0604030504040204" pitchFamily="50" charset="-128"/>
                <a:ea typeface="Meiryo UI" panose="020B0604030504040204" pitchFamily="50" charset="-128"/>
              </a:rPr>
              <a:t>8</a:t>
            </a:r>
            <a:r>
              <a:rPr lang="ja-JP" altLang="en-US" sz="1200" b="1" dirty="0">
                <a:solidFill>
                  <a:srgbClr val="EA5550"/>
                </a:solidFill>
                <a:latin typeface="Meiryo UI" panose="020B0604030504040204" pitchFamily="50" charset="-128"/>
                <a:ea typeface="Meiryo UI" panose="020B0604030504040204" pitchFamily="50" charset="-128"/>
              </a:rPr>
              <a:t>割</a:t>
            </a:r>
            <a:endParaRPr lang="en-US" altLang="ja-JP" sz="1200" b="1" dirty="0">
              <a:solidFill>
                <a:srgbClr val="EA5550"/>
              </a:solidFill>
              <a:latin typeface="Meiryo UI" panose="020B0604030504040204" pitchFamily="50" charset="-128"/>
              <a:ea typeface="Meiryo UI" panose="020B0604030504040204" pitchFamily="50" charset="-128"/>
            </a:endParaRPr>
          </a:p>
          <a:p>
            <a:pPr indent="88900" fontAlgn="ctr"/>
            <a:r>
              <a:rPr lang="en-US" altLang="ja-JP" sz="900" dirty="0">
                <a:latin typeface="Meiryo UI" panose="020B0604030504040204" pitchFamily="50" charset="-128"/>
                <a:ea typeface="Meiryo UI" panose="020B0604030504040204" pitchFamily="50" charset="-128"/>
                <a:hlinkClick r:id="rId3"/>
              </a:rPr>
              <a:t>※</a:t>
            </a:r>
            <a:r>
              <a:rPr lang="ja-JP" altLang="en-US" sz="900" dirty="0">
                <a:latin typeface="Meiryo UI" panose="020B0604030504040204" pitchFamily="50" charset="-128"/>
                <a:ea typeface="Meiryo UI" panose="020B0604030504040204" pitchFamily="50" charset="-128"/>
                <a:hlinkClick r:id="rId3"/>
              </a:rPr>
              <a:t>参考🔗</a:t>
            </a:r>
            <a:endParaRPr lang="en-US" altLang="ja-JP" sz="1200"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8BDBA742-8935-23EC-557B-6A7C7E7AB233}"/>
              </a:ext>
            </a:extLst>
          </p:cNvPr>
          <p:cNvSpPr txBox="1"/>
          <p:nvPr/>
        </p:nvSpPr>
        <p:spPr>
          <a:xfrm>
            <a:off x="3533784" y="3011302"/>
            <a:ext cx="648000" cy="216000"/>
          </a:xfrm>
          <a:prstGeom prst="roundRect">
            <a:avLst>
              <a:gd name="adj" fmla="val 0"/>
            </a:avLst>
          </a:prstGeom>
          <a:solidFill>
            <a:schemeClr val="bg1">
              <a:lumMod val="50000"/>
            </a:schemeClr>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solidFill>
                  <a:schemeClr val="bg1"/>
                </a:solidFill>
                <a:effectLst/>
                <a:latin typeface="Meiryo UI" panose="020B0604030504040204" pitchFamily="50" charset="-128"/>
                <a:ea typeface="Meiryo UI" panose="020B0604030504040204" pitchFamily="50" charset="-128"/>
              </a:rPr>
              <a:t>参考</a:t>
            </a:r>
            <a:endParaRPr lang="en-US" altLang="ja-JP" sz="1200" b="1" dirty="0">
              <a:solidFill>
                <a:schemeClr val="bg1"/>
              </a:solidFill>
              <a:effectLst/>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8A534663-CC86-71C9-833F-8E894DF6CED7}"/>
              </a:ext>
            </a:extLst>
          </p:cNvPr>
          <p:cNvSpPr/>
          <p:nvPr/>
        </p:nvSpPr>
        <p:spPr>
          <a:xfrm>
            <a:off x="4376049" y="3432627"/>
            <a:ext cx="536851"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①　  </a:t>
            </a:r>
            <a:r>
              <a:rPr kumimoji="1" lang="ja-JP" altLang="en-US" sz="1050" dirty="0">
                <a:solidFill>
                  <a:sysClr val="windowText" lastClr="000000"/>
                </a:solidFill>
                <a:latin typeface="Meiryo UI" panose="020B0604030504040204" pitchFamily="50" charset="-128"/>
                <a:ea typeface="Meiryo UI" panose="020B0604030504040204" pitchFamily="50" charset="-128"/>
              </a:rPr>
              <a:t>割</a:t>
            </a:r>
            <a:endParaRPr kumimoji="1" lang="ja-JP" altLang="en-US" sz="1200" dirty="0">
              <a:solidFill>
                <a:sysClr val="windowText" lastClr="000000"/>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FEC86668-805A-E925-C8EB-D085C4B5FB65}"/>
              </a:ext>
            </a:extLst>
          </p:cNvPr>
          <p:cNvSpPr/>
          <p:nvPr/>
        </p:nvSpPr>
        <p:spPr>
          <a:xfrm>
            <a:off x="129000" y="4103234"/>
            <a:ext cx="4824000" cy="2376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49A339D6-A68D-BC53-D0AD-4EC5509BA367}"/>
              </a:ext>
            </a:extLst>
          </p:cNvPr>
          <p:cNvSpPr/>
          <p:nvPr/>
        </p:nvSpPr>
        <p:spPr>
          <a:xfrm>
            <a:off x="114298" y="4181577"/>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２．入院中と退院後の通院時の療養に係る診療報酬点数の割合</a:t>
            </a:r>
            <a:endParaRPr kumimoji="1" lang="en-US" altLang="ja-JP" sz="1200" b="1" dirty="0">
              <a:latin typeface="メイリオ" panose="020B0604030504040204" pitchFamily="50" charset="-128"/>
              <a:ea typeface="メイリオ" panose="020B0604030504040204" pitchFamily="50" charset="-128"/>
            </a:endParaRPr>
          </a:p>
        </p:txBody>
      </p:sp>
      <p:graphicFrame>
        <p:nvGraphicFramePr>
          <p:cNvPr id="22" name="表 21">
            <a:extLst>
              <a:ext uri="{FF2B5EF4-FFF2-40B4-BE49-F238E27FC236}">
                <a16:creationId xmlns:a16="http://schemas.microsoft.com/office/drawing/2014/main" id="{51B673BC-EFB0-18D9-E408-7862349D5A51}"/>
              </a:ext>
            </a:extLst>
          </p:cNvPr>
          <p:cNvGraphicFramePr>
            <a:graphicFrameLocks noGrp="1"/>
          </p:cNvGraphicFramePr>
          <p:nvPr>
            <p:extLst>
              <p:ext uri="{D42A27DB-BD31-4B8C-83A1-F6EECF244321}">
                <p14:modId xmlns:p14="http://schemas.microsoft.com/office/powerpoint/2010/main" val="1964139945"/>
              </p:ext>
            </p:extLst>
          </p:nvPr>
        </p:nvGraphicFramePr>
        <p:xfrm>
          <a:off x="628800" y="4760861"/>
          <a:ext cx="3826359" cy="228600"/>
        </p:xfrm>
        <a:graphic>
          <a:graphicData uri="http://schemas.openxmlformats.org/drawingml/2006/table">
            <a:tbl>
              <a:tblPr>
                <a:tableStyleId>{5C22544A-7EE6-4342-B048-85BDC9FD1C3A}</a:tableStyleId>
              </a:tblPr>
              <a:tblGrid>
                <a:gridCol w="1530544">
                  <a:extLst>
                    <a:ext uri="{9D8B030D-6E8A-4147-A177-3AD203B41FA5}">
                      <a16:colId xmlns:a16="http://schemas.microsoft.com/office/drawing/2014/main" val="609380252"/>
                    </a:ext>
                  </a:extLst>
                </a:gridCol>
                <a:gridCol w="2295815">
                  <a:extLst>
                    <a:ext uri="{9D8B030D-6E8A-4147-A177-3AD203B41FA5}">
                      <a16:colId xmlns:a16="http://schemas.microsoft.com/office/drawing/2014/main" val="1139367378"/>
                    </a:ext>
                  </a:extLst>
                </a:gridCol>
              </a:tblGrid>
              <a:tr h="228600">
                <a:tc>
                  <a:txBody>
                    <a:bodyPr/>
                    <a:lstStyle/>
                    <a:p>
                      <a:pPr algn="l" fontAlgn="ctr">
                        <a:buNone/>
                      </a:pPr>
                      <a:r>
                        <a:rPr lang="ja-JP" altLang="en-US" sz="1050" b="1" i="0" u="none" strike="noStrike" dirty="0">
                          <a:solidFill>
                            <a:srgbClr val="000000"/>
                          </a:solidFill>
                          <a:effectLst/>
                          <a:latin typeface="メイリオ" panose="020B0604030504040204" pitchFamily="50" charset="-128"/>
                          <a:ea typeface="メイリオ" panose="020B0604030504040204" pitchFamily="50" charset="-128"/>
                        </a:rPr>
                        <a:t>　　</a:t>
                      </a:r>
                      <a:r>
                        <a:rPr lang="ja-JP" altLang="en-US" sz="1050" b="1" i="0" u="none" strike="noStrike" dirty="0">
                          <a:solidFill>
                            <a:schemeClr val="bg1"/>
                          </a:solidFill>
                          <a:effectLst/>
                          <a:latin typeface="メイリオ" panose="020B0604030504040204" pitchFamily="50" charset="-128"/>
                          <a:ea typeface="メイリオ" panose="020B0604030504040204" pitchFamily="50" charset="-128"/>
                        </a:rPr>
                        <a:t>退院後</a:t>
                      </a:r>
                      <a:r>
                        <a:rPr lang="en-US" altLang="ja-JP" sz="1200" b="1" i="0" u="none" strike="noStrike" dirty="0">
                          <a:solidFill>
                            <a:schemeClr val="bg1"/>
                          </a:solidFill>
                          <a:effectLst/>
                          <a:latin typeface="メイリオ" panose="020B0604030504040204" pitchFamily="50" charset="-128"/>
                          <a:ea typeface="メイリオ" panose="020B0604030504040204" pitchFamily="50" charset="-128"/>
                        </a:rPr>
                        <a:t>37</a:t>
                      </a:r>
                      <a:r>
                        <a:rPr lang="ja-JP" altLang="en-US" sz="1050" b="1" i="0" u="none" strike="noStrike" dirty="0">
                          <a:solidFill>
                            <a:schemeClr val="bg1"/>
                          </a:solidFill>
                          <a:effectLst/>
                          <a:latin typeface="メイリオ" panose="020B0604030504040204" pitchFamily="50" charset="-128"/>
                          <a:ea typeface="メイリオ" panose="020B0604030504040204" pitchFamily="50" charset="-128"/>
                        </a:rPr>
                        <a:t>％</a:t>
                      </a:r>
                      <a:endParaRPr lang="ja-JP" altLang="en-US" sz="1200" b="1" i="0" u="none" strike="noStrike" dirty="0">
                        <a:solidFill>
                          <a:schemeClr val="bg1"/>
                        </a:solidFill>
                        <a:effectLst/>
                        <a:latin typeface="メイリオ" panose="020B0604030504040204" pitchFamily="50" charset="-128"/>
                        <a:ea typeface="メイリオ" panose="020B0604030504040204" pitchFamily="50" charset="-128"/>
                      </a:endParaRPr>
                    </a:p>
                  </a:txBody>
                  <a:tcPr marL="6350" marR="6350" marT="6350" marB="0" anchor="ctr">
                    <a:solidFill>
                      <a:srgbClr val="EA5550"/>
                    </a:solidFill>
                  </a:tcPr>
                </a:tc>
                <a:tc>
                  <a:txBody>
                    <a:bodyPr/>
                    <a:lstStyle/>
                    <a:p>
                      <a:pPr algn="ctr" fontAlgn="ctr">
                        <a:buNone/>
                      </a:pP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入院中</a:t>
                      </a:r>
                      <a:r>
                        <a:rPr lang="en-US" altLang="ja-JP" sz="1050" b="1" i="0" u="none" strike="noStrike" dirty="0">
                          <a:solidFill>
                            <a:srgbClr val="000000"/>
                          </a:solidFill>
                          <a:effectLst/>
                          <a:latin typeface="メイリオ" panose="020B0604030504040204" pitchFamily="50" charset="-128"/>
                          <a:ea typeface="メイリオ" panose="020B0604030504040204" pitchFamily="50" charset="-128"/>
                        </a:rPr>
                        <a:t>63</a:t>
                      </a: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solidFill>
                      <a:schemeClr val="bg1"/>
                    </a:solidFill>
                  </a:tcPr>
                </a:tc>
                <a:extLst>
                  <a:ext uri="{0D108BD9-81ED-4DB2-BD59-A6C34878D82A}">
                    <a16:rowId xmlns:a16="http://schemas.microsoft.com/office/drawing/2014/main" val="3021606973"/>
                  </a:ext>
                </a:extLst>
              </a:tr>
            </a:tbl>
          </a:graphicData>
        </a:graphic>
      </p:graphicFrame>
      <p:graphicFrame>
        <p:nvGraphicFramePr>
          <p:cNvPr id="23" name="表 22">
            <a:extLst>
              <a:ext uri="{FF2B5EF4-FFF2-40B4-BE49-F238E27FC236}">
                <a16:creationId xmlns:a16="http://schemas.microsoft.com/office/drawing/2014/main" id="{F041FCA2-54C7-152A-6D6A-BA423BDBA053}"/>
              </a:ext>
            </a:extLst>
          </p:cNvPr>
          <p:cNvGraphicFramePr>
            <a:graphicFrameLocks noGrp="1"/>
          </p:cNvGraphicFramePr>
          <p:nvPr>
            <p:extLst>
              <p:ext uri="{D42A27DB-BD31-4B8C-83A1-F6EECF244321}">
                <p14:modId xmlns:p14="http://schemas.microsoft.com/office/powerpoint/2010/main" val="594054549"/>
              </p:ext>
            </p:extLst>
          </p:nvPr>
        </p:nvGraphicFramePr>
        <p:xfrm>
          <a:off x="628800" y="5886292"/>
          <a:ext cx="3826360" cy="228600"/>
        </p:xfrm>
        <a:graphic>
          <a:graphicData uri="http://schemas.openxmlformats.org/drawingml/2006/table">
            <a:tbl>
              <a:tblPr>
                <a:tableStyleId>{5C22544A-7EE6-4342-B048-85BDC9FD1C3A}</a:tableStyleId>
              </a:tblPr>
              <a:tblGrid>
                <a:gridCol w="3061088">
                  <a:extLst>
                    <a:ext uri="{9D8B030D-6E8A-4147-A177-3AD203B41FA5}">
                      <a16:colId xmlns:a16="http://schemas.microsoft.com/office/drawing/2014/main" val="609380252"/>
                    </a:ext>
                  </a:extLst>
                </a:gridCol>
                <a:gridCol w="765272">
                  <a:extLst>
                    <a:ext uri="{9D8B030D-6E8A-4147-A177-3AD203B41FA5}">
                      <a16:colId xmlns:a16="http://schemas.microsoft.com/office/drawing/2014/main" val="3967199700"/>
                    </a:ext>
                  </a:extLst>
                </a:gridCol>
              </a:tblGrid>
              <a:tr h="228600">
                <a:tc>
                  <a:txBody>
                    <a:bodyPr/>
                    <a:lstStyle/>
                    <a:p>
                      <a:pPr algn="l" fontAlgn="ctr">
                        <a:buNone/>
                      </a:pPr>
                      <a:r>
                        <a:rPr lang="ja-JP" altLang="en-US" sz="1050" b="1" i="0" u="none" strike="noStrike" dirty="0">
                          <a:solidFill>
                            <a:srgbClr val="000000"/>
                          </a:solidFill>
                          <a:effectLst/>
                          <a:latin typeface="メイリオ" panose="020B0604030504040204" pitchFamily="50" charset="-128"/>
                          <a:ea typeface="メイリオ" panose="020B0604030504040204" pitchFamily="50" charset="-128"/>
                        </a:rPr>
                        <a:t>　　</a:t>
                      </a:r>
                      <a:r>
                        <a:rPr lang="ja-JP" altLang="en-US" sz="1050" b="1" i="0" u="none" strike="noStrike" dirty="0">
                          <a:solidFill>
                            <a:schemeClr val="bg1"/>
                          </a:solidFill>
                          <a:effectLst/>
                          <a:latin typeface="メイリオ" panose="020B0604030504040204" pitchFamily="50" charset="-128"/>
                          <a:ea typeface="メイリオ" panose="020B0604030504040204" pitchFamily="50" charset="-128"/>
                        </a:rPr>
                        <a:t>退院後</a:t>
                      </a:r>
                      <a:r>
                        <a:rPr lang="en-US" altLang="ja-JP" sz="1200" b="1" i="0" u="none" strike="noStrike" dirty="0">
                          <a:solidFill>
                            <a:schemeClr val="bg1"/>
                          </a:solidFill>
                          <a:effectLst/>
                          <a:latin typeface="メイリオ" panose="020B0604030504040204" pitchFamily="50" charset="-128"/>
                          <a:ea typeface="メイリオ" panose="020B0604030504040204" pitchFamily="50" charset="-128"/>
                        </a:rPr>
                        <a:t>84</a:t>
                      </a:r>
                      <a:r>
                        <a:rPr lang="ja-JP" altLang="en-US" sz="1050" b="1" i="0" u="none" strike="noStrike" dirty="0">
                          <a:solidFill>
                            <a:schemeClr val="bg1"/>
                          </a:solidFill>
                          <a:effectLst/>
                          <a:latin typeface="メイリオ" panose="020B0604030504040204" pitchFamily="50" charset="-128"/>
                          <a:ea typeface="メイリオ" panose="020B0604030504040204" pitchFamily="50" charset="-128"/>
                        </a:rPr>
                        <a:t>％</a:t>
                      </a:r>
                    </a:p>
                  </a:txBody>
                  <a:tcPr marL="6350" marR="6350" marT="6350" marB="0" anchor="ctr">
                    <a:solidFill>
                      <a:srgbClr val="EA5550"/>
                    </a:solidFill>
                  </a:tcPr>
                </a:tc>
                <a:tc>
                  <a:txBody>
                    <a:bodyPr/>
                    <a:lstStyle/>
                    <a:p>
                      <a:pPr algn="ctr" fontAlgn="ctr">
                        <a:buNone/>
                      </a:pP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入院中</a:t>
                      </a:r>
                      <a:r>
                        <a:rPr lang="en-US" altLang="ja-JP" sz="1050" b="1" i="0" u="none" strike="noStrike" dirty="0">
                          <a:solidFill>
                            <a:srgbClr val="000000"/>
                          </a:solidFill>
                          <a:effectLst/>
                          <a:latin typeface="メイリオ" panose="020B0604030504040204" pitchFamily="50" charset="-128"/>
                          <a:ea typeface="メイリオ" panose="020B0604030504040204" pitchFamily="50" charset="-128"/>
                        </a:rPr>
                        <a:t>16</a:t>
                      </a: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solidFill>
                      <a:schemeClr val="bg1"/>
                    </a:solidFill>
                  </a:tcPr>
                </a:tc>
                <a:extLst>
                  <a:ext uri="{0D108BD9-81ED-4DB2-BD59-A6C34878D82A}">
                    <a16:rowId xmlns:a16="http://schemas.microsoft.com/office/drawing/2014/main" val="3021606973"/>
                  </a:ext>
                </a:extLst>
              </a:tr>
            </a:tbl>
          </a:graphicData>
        </a:graphic>
      </p:graphicFrame>
      <p:graphicFrame>
        <p:nvGraphicFramePr>
          <p:cNvPr id="24" name="表 23">
            <a:extLst>
              <a:ext uri="{FF2B5EF4-FFF2-40B4-BE49-F238E27FC236}">
                <a16:creationId xmlns:a16="http://schemas.microsoft.com/office/drawing/2014/main" id="{F649A583-7041-798F-8233-1FFBCEB5FFFA}"/>
              </a:ext>
            </a:extLst>
          </p:cNvPr>
          <p:cNvGraphicFramePr>
            <a:graphicFrameLocks noGrp="1"/>
          </p:cNvGraphicFramePr>
          <p:nvPr>
            <p:extLst>
              <p:ext uri="{D42A27DB-BD31-4B8C-83A1-F6EECF244321}">
                <p14:modId xmlns:p14="http://schemas.microsoft.com/office/powerpoint/2010/main" val="2083584689"/>
              </p:ext>
            </p:extLst>
          </p:nvPr>
        </p:nvGraphicFramePr>
        <p:xfrm>
          <a:off x="628800" y="5325783"/>
          <a:ext cx="3826360" cy="228600"/>
        </p:xfrm>
        <a:graphic>
          <a:graphicData uri="http://schemas.openxmlformats.org/drawingml/2006/table">
            <a:tbl>
              <a:tblPr>
                <a:tableStyleId>{5C22544A-7EE6-4342-B048-85BDC9FD1C3A}</a:tableStyleId>
              </a:tblPr>
              <a:tblGrid>
                <a:gridCol w="1913180">
                  <a:extLst>
                    <a:ext uri="{9D8B030D-6E8A-4147-A177-3AD203B41FA5}">
                      <a16:colId xmlns:a16="http://schemas.microsoft.com/office/drawing/2014/main" val="609380252"/>
                    </a:ext>
                  </a:extLst>
                </a:gridCol>
                <a:gridCol w="1913180">
                  <a:extLst>
                    <a:ext uri="{9D8B030D-6E8A-4147-A177-3AD203B41FA5}">
                      <a16:colId xmlns:a16="http://schemas.microsoft.com/office/drawing/2014/main" val="872574002"/>
                    </a:ext>
                  </a:extLst>
                </a:gridCol>
              </a:tblGrid>
              <a:tr h="228600">
                <a:tc>
                  <a:txBody>
                    <a:bodyPr/>
                    <a:lstStyle/>
                    <a:p>
                      <a:pPr algn="l" fontAlgn="ctr">
                        <a:buNone/>
                      </a:pPr>
                      <a:r>
                        <a:rPr lang="ja-JP" altLang="en-US" sz="1050" b="1" i="0" u="none" strike="noStrike" dirty="0">
                          <a:solidFill>
                            <a:srgbClr val="000000"/>
                          </a:solidFill>
                          <a:effectLst/>
                          <a:latin typeface="メイリオ" panose="020B0604030504040204" pitchFamily="50" charset="-128"/>
                          <a:ea typeface="メイリオ" panose="020B0604030504040204" pitchFamily="50" charset="-128"/>
                        </a:rPr>
                        <a:t>　　</a:t>
                      </a:r>
                      <a:r>
                        <a:rPr lang="ja-JP" altLang="en-US" sz="1050" b="1" i="0" u="none" strike="noStrike" dirty="0">
                          <a:solidFill>
                            <a:schemeClr val="bg1"/>
                          </a:solidFill>
                          <a:effectLst/>
                          <a:latin typeface="メイリオ" panose="020B0604030504040204" pitchFamily="50" charset="-128"/>
                          <a:ea typeface="メイリオ" panose="020B0604030504040204" pitchFamily="50" charset="-128"/>
                        </a:rPr>
                        <a:t>退院後</a:t>
                      </a:r>
                      <a:r>
                        <a:rPr lang="en-US" altLang="ja-JP" sz="1200" b="1" i="0" u="none" strike="noStrike" dirty="0">
                          <a:solidFill>
                            <a:schemeClr val="bg1"/>
                          </a:solidFill>
                          <a:effectLst/>
                          <a:latin typeface="メイリオ" panose="020B0604030504040204" pitchFamily="50" charset="-128"/>
                          <a:ea typeface="メイリオ" panose="020B0604030504040204" pitchFamily="50" charset="-128"/>
                        </a:rPr>
                        <a:t>49</a:t>
                      </a:r>
                      <a:r>
                        <a:rPr lang="ja-JP" altLang="en-US" sz="1050" b="1" i="0" u="none" strike="noStrike" dirty="0">
                          <a:solidFill>
                            <a:schemeClr val="bg1"/>
                          </a:solidFill>
                          <a:effectLst/>
                          <a:latin typeface="メイリオ" panose="020B0604030504040204" pitchFamily="50" charset="-128"/>
                          <a:ea typeface="メイリオ" panose="020B0604030504040204" pitchFamily="50" charset="-128"/>
                        </a:rPr>
                        <a:t>％</a:t>
                      </a:r>
                    </a:p>
                  </a:txBody>
                  <a:tcPr marL="6350" marR="6350" marT="6350" marB="0" anchor="ctr">
                    <a:solidFill>
                      <a:srgbClr val="EA5550"/>
                    </a:solidFill>
                  </a:tcPr>
                </a:tc>
                <a:tc>
                  <a:txBody>
                    <a:bodyPr/>
                    <a:lstStyle/>
                    <a:p>
                      <a:pPr algn="ctr" fontAlgn="ctr">
                        <a:buNone/>
                      </a:pP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入院中</a:t>
                      </a:r>
                      <a:r>
                        <a:rPr lang="en-US" altLang="ja-JP" sz="1050" b="1" i="0" u="none" strike="noStrike" dirty="0">
                          <a:solidFill>
                            <a:srgbClr val="000000"/>
                          </a:solidFill>
                          <a:effectLst/>
                          <a:latin typeface="メイリオ" panose="020B0604030504040204" pitchFamily="50" charset="-128"/>
                          <a:ea typeface="メイリオ" panose="020B0604030504040204" pitchFamily="50" charset="-128"/>
                        </a:rPr>
                        <a:t>51</a:t>
                      </a:r>
                      <a:r>
                        <a:rPr lang="ja-JP" altLang="en-US" sz="900" b="1" i="0" u="none" strike="noStrike" dirty="0">
                          <a:solidFill>
                            <a:srgbClr val="000000"/>
                          </a:solidFill>
                          <a:effectLst/>
                          <a:latin typeface="メイリオ" panose="020B0604030504040204" pitchFamily="50" charset="-128"/>
                          <a:ea typeface="メイリオ" panose="020B0604030504040204" pitchFamily="50" charset="-128"/>
                        </a:rPr>
                        <a:t>％</a:t>
                      </a:r>
                      <a:endParaRPr lang="ja-JP" altLang="en-US" sz="1000" b="1"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solidFill>
                      <a:schemeClr val="bg1"/>
                    </a:solidFill>
                  </a:tcPr>
                </a:tc>
                <a:extLst>
                  <a:ext uri="{0D108BD9-81ED-4DB2-BD59-A6C34878D82A}">
                    <a16:rowId xmlns:a16="http://schemas.microsoft.com/office/drawing/2014/main" val="3021606973"/>
                  </a:ext>
                </a:extLst>
              </a:tr>
            </a:tbl>
          </a:graphicData>
        </a:graphic>
      </p:graphicFrame>
      <p:sp>
        <p:nvSpPr>
          <p:cNvPr id="26" name="正方形/長方形 25">
            <a:extLst>
              <a:ext uri="{FF2B5EF4-FFF2-40B4-BE49-F238E27FC236}">
                <a16:creationId xmlns:a16="http://schemas.microsoft.com/office/drawing/2014/main" id="{12AE5A11-D77F-9084-65A7-C7218CB2924F}"/>
              </a:ext>
            </a:extLst>
          </p:cNvPr>
          <p:cNvSpPr/>
          <p:nvPr/>
        </p:nvSpPr>
        <p:spPr>
          <a:xfrm>
            <a:off x="386865" y="4501919"/>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高血圧性疾患</a:t>
            </a:r>
            <a:r>
              <a:rPr kumimoji="1" lang="ja-JP" altLang="en-US"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（退院後翌月から</a:t>
            </a:r>
            <a:r>
              <a:rPr kumimoji="1" lang="en-US" altLang="ja-JP"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6</a:t>
            </a:r>
            <a:r>
              <a:rPr kumimoji="1" lang="ja-JP" altLang="en-US"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ヵ月間の通院）</a:t>
            </a:r>
            <a:endParaRPr kumimoji="1" lang="en-US" altLang="ja-JP" sz="120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B13E8EC6-EA2C-9977-D0B8-7782B78C4D19}"/>
              </a:ext>
            </a:extLst>
          </p:cNvPr>
          <p:cNvSpPr/>
          <p:nvPr/>
        </p:nvSpPr>
        <p:spPr>
          <a:xfrm>
            <a:off x="386865" y="5052209"/>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EA5550"/>
                </a:solidFill>
                <a:latin typeface="メイリオ" panose="020B0604030504040204" pitchFamily="50" charset="-128"/>
                <a:ea typeface="メイリオ" panose="020B0604030504040204" pitchFamily="50" charset="-128"/>
              </a:rPr>
              <a:t>胃がん　　　</a:t>
            </a:r>
            <a:r>
              <a:rPr kumimoji="1" lang="ja-JP" altLang="en-US"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（退院後翌月から</a:t>
            </a:r>
            <a:r>
              <a:rPr kumimoji="1" lang="en-US" altLang="ja-JP" sz="1050" dirty="0">
                <a:solidFill>
                  <a:srgbClr val="EA5550"/>
                </a:solidFill>
                <a:latin typeface="メイリオ" panose="020B0604030504040204" pitchFamily="50" charset="-128"/>
                <a:ea typeface="メイリオ" panose="020B0604030504040204" pitchFamily="50" charset="-128"/>
              </a:rPr>
              <a:t>13</a:t>
            </a:r>
            <a:r>
              <a:rPr kumimoji="1" lang="ja-JP" altLang="en-US"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ヵ月間の通院）</a:t>
            </a:r>
            <a:endParaRPr kumimoji="1" lang="en-US" altLang="ja-JP" sz="120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AD896F6B-FA69-82AC-CE08-940BC1854C1C}"/>
              </a:ext>
            </a:extLst>
          </p:cNvPr>
          <p:cNvSpPr/>
          <p:nvPr/>
        </p:nvSpPr>
        <p:spPr>
          <a:xfrm>
            <a:off x="386865" y="5619833"/>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肺がん　　　</a:t>
            </a:r>
            <a:r>
              <a:rPr kumimoji="1" lang="ja-JP" altLang="en-US"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（退院後翌月から</a:t>
            </a:r>
            <a:r>
              <a:rPr kumimoji="1" lang="en-US" altLang="ja-JP" sz="1050" dirty="0">
                <a:solidFill>
                  <a:srgbClr val="EA5550"/>
                </a:solidFill>
                <a:latin typeface="メイリオ" panose="020B0604030504040204" pitchFamily="50" charset="-128"/>
                <a:ea typeface="メイリオ" panose="020B0604030504040204" pitchFamily="50" charset="-128"/>
              </a:rPr>
              <a:t>24</a:t>
            </a:r>
            <a:r>
              <a:rPr kumimoji="1" lang="ja-JP" altLang="en-US"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ヵ月間の通院）</a:t>
            </a:r>
            <a:endParaRPr kumimoji="1" lang="en-US" altLang="ja-JP" sz="120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29" name="テキスト ボックス 28">
            <a:extLst>
              <a:ext uri="{FF2B5EF4-FFF2-40B4-BE49-F238E27FC236}">
                <a16:creationId xmlns:a16="http://schemas.microsoft.com/office/drawing/2014/main" id="{7DE351A2-C496-C45B-15EC-7899D319D403}"/>
              </a:ext>
            </a:extLst>
          </p:cNvPr>
          <p:cNvSpPr txBox="1"/>
          <p:nvPr/>
        </p:nvSpPr>
        <p:spPr>
          <a:xfrm>
            <a:off x="216847" y="6212807"/>
            <a:ext cx="648000" cy="216000"/>
          </a:xfrm>
          <a:prstGeom prst="homePlate">
            <a:avLst/>
          </a:prstGeom>
          <a:solidFill>
            <a:schemeClr val="bg1">
              <a:lumMod val="50000"/>
            </a:schemeClr>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solidFill>
                  <a:schemeClr val="bg1"/>
                </a:solidFill>
                <a:effectLst/>
                <a:latin typeface="Meiryo UI" panose="020B0604030504040204" pitchFamily="50" charset="-128"/>
                <a:ea typeface="Meiryo UI" panose="020B0604030504040204" pitchFamily="50" charset="-128"/>
              </a:rPr>
              <a:t>結論</a:t>
            </a:r>
            <a:endParaRPr lang="en-US" altLang="ja-JP" sz="1200" b="1" dirty="0">
              <a:solidFill>
                <a:schemeClr val="bg1"/>
              </a:solidFill>
              <a:effectLst/>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E2DFE1C1-D92D-4198-8FEC-8998D322C5DA}"/>
              </a:ext>
            </a:extLst>
          </p:cNvPr>
          <p:cNvSpPr txBox="1"/>
          <p:nvPr/>
        </p:nvSpPr>
        <p:spPr>
          <a:xfrm>
            <a:off x="879549" y="6207130"/>
            <a:ext cx="3051451" cy="276999"/>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latin typeface="メイリオ" panose="020B0604030504040204" pitchFamily="50" charset="-128"/>
                <a:ea typeface="メイリオ" panose="020B0604030504040204" pitchFamily="50" charset="-128"/>
              </a:rPr>
              <a:t>退院後に多くの費用がかかっています！</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32" name="正方形/長方形 31">
            <a:extLst>
              <a:ext uri="{FF2B5EF4-FFF2-40B4-BE49-F238E27FC236}">
                <a16:creationId xmlns:a16="http://schemas.microsoft.com/office/drawing/2014/main" id="{8CE1DB14-FA1A-FECC-D431-D8271728E6A2}"/>
              </a:ext>
            </a:extLst>
          </p:cNvPr>
          <p:cNvSpPr/>
          <p:nvPr/>
        </p:nvSpPr>
        <p:spPr>
          <a:xfrm>
            <a:off x="5016596" y="571814"/>
            <a:ext cx="4824000" cy="348531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18275975-B36C-A441-C1A6-695D017A4646}"/>
              </a:ext>
            </a:extLst>
          </p:cNvPr>
          <p:cNvSpPr/>
          <p:nvPr/>
        </p:nvSpPr>
        <p:spPr>
          <a:xfrm>
            <a:off x="5016595" y="4103234"/>
            <a:ext cx="4824000" cy="218295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E8A06A95-5A25-6B50-0BEB-E5FD321099B9}"/>
              </a:ext>
            </a:extLst>
          </p:cNvPr>
          <p:cNvSpPr/>
          <p:nvPr/>
        </p:nvSpPr>
        <p:spPr>
          <a:xfrm>
            <a:off x="5016594" y="605253"/>
            <a:ext cx="504180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３．①入院患者の平均在院日数と②入院・外来患者数の推移</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hlinkClick r:id="rId4"/>
              </a:rPr>
              <a:t>参考🔗</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35" name="正方形/長方形 34">
            <a:extLst>
              <a:ext uri="{FF2B5EF4-FFF2-40B4-BE49-F238E27FC236}">
                <a16:creationId xmlns:a16="http://schemas.microsoft.com/office/drawing/2014/main" id="{3F5515B1-5BFA-7D10-CE02-7187799E72B7}"/>
              </a:ext>
            </a:extLst>
          </p:cNvPr>
          <p:cNvSpPr/>
          <p:nvPr/>
        </p:nvSpPr>
        <p:spPr>
          <a:xfrm>
            <a:off x="5334001" y="833129"/>
            <a:ext cx="4499948" cy="41549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2005</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年を境に、外来患者数が入院患者数を逆転しており、</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入院日数はこの</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年で半分以下（</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30</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日→</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14</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日）に短縮されている。</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36" name="正方形/長方形 35">
            <a:extLst>
              <a:ext uri="{FF2B5EF4-FFF2-40B4-BE49-F238E27FC236}">
                <a16:creationId xmlns:a16="http://schemas.microsoft.com/office/drawing/2014/main" id="{AAD9EC34-7C8F-89F2-D8DD-BEB55308C524}"/>
              </a:ext>
            </a:extLst>
          </p:cNvPr>
          <p:cNvSpPr/>
          <p:nvPr/>
        </p:nvSpPr>
        <p:spPr>
          <a:xfrm>
            <a:off x="5016595" y="4181577"/>
            <a:ext cx="4902296" cy="276999"/>
          </a:xfrm>
          <a:prstGeom prst="rect">
            <a:avLst/>
          </a:prstGeom>
        </p:spPr>
        <p:txBody>
          <a:bodyPr wrap="square">
            <a:spAutoFit/>
          </a:bodyPr>
          <a:lstStyle/>
          <a:p>
            <a:pPr lvl="0" defTabSz="914400" fontAlgn="base">
              <a:spcBef>
                <a:spcPct val="0"/>
              </a:spcBef>
              <a:spcAft>
                <a:spcPct val="0"/>
              </a:spcAft>
              <a:defRPr/>
            </a:pPr>
            <a:r>
              <a:rPr kumimoji="1" lang="ja-JP" altLang="en-US" sz="1200" b="1" dirty="0">
                <a:latin typeface="メイリオ" panose="020B0604030504040204" pitchFamily="50" charset="-128"/>
                <a:ea typeface="メイリオ" panose="020B0604030504040204" pitchFamily="50" charset="-128"/>
              </a:rPr>
              <a:t>４</a:t>
            </a: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ja-JP" altLang="en-US" sz="1200" b="1" dirty="0">
                <a:latin typeface="メイリオ" panose="020B0604030504040204" pitchFamily="50" charset="-128"/>
                <a:ea typeface="メイリオ" panose="020B0604030504040204" pitchFamily="50" charset="-128"/>
              </a:rPr>
              <a:t>がん患者の就労継続意向</a:t>
            </a:r>
            <a:r>
              <a:rPr kumimoji="1" lang="ja-JP" altLang="en-US" sz="900" dirty="0">
                <a:latin typeface="メイリオ" panose="020B0604030504040204" pitchFamily="50" charset="-128"/>
              </a:rPr>
              <a:t>（</a:t>
            </a:r>
            <a:r>
              <a:rPr kumimoji="1" lang="ja-JP" altLang="en-US" sz="900" dirty="0">
                <a:latin typeface="メイリオ" panose="020B0604030504040204" pitchFamily="50" charset="-128"/>
                <a:hlinkClick r:id="rId5"/>
              </a:rPr>
              <a:t>参考🔗</a:t>
            </a:r>
            <a:r>
              <a:rPr kumimoji="1" lang="ja-JP" altLang="en-US" sz="900" dirty="0">
                <a:latin typeface="メイリオ" panose="020B0604030504040204" pitchFamily="50" charset="-128"/>
              </a:rPr>
              <a:t>）</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45" name="正方形/長方形 44">
            <a:extLst>
              <a:ext uri="{FF2B5EF4-FFF2-40B4-BE49-F238E27FC236}">
                <a16:creationId xmlns:a16="http://schemas.microsoft.com/office/drawing/2014/main" id="{0CB20D18-E5E8-903A-4CB0-707ADEBCB0FB}"/>
              </a:ext>
            </a:extLst>
          </p:cNvPr>
          <p:cNvSpPr/>
          <p:nvPr/>
        </p:nvSpPr>
        <p:spPr>
          <a:xfrm>
            <a:off x="5504533" y="6067919"/>
            <a:ext cx="4865154" cy="523220"/>
          </a:xfrm>
          <a:prstGeom prst="rect">
            <a:avLst/>
          </a:prstGeom>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effectLst>
                  <a:glow rad="88900">
                    <a:schemeClr val="bg1"/>
                  </a:glow>
                </a:effectLst>
                <a:latin typeface="メイリオ" panose="020B0604030504040204" pitchFamily="50" charset="-128"/>
                <a:ea typeface="メイリオ" panose="020B0604030504040204" pitchFamily="50" charset="-128"/>
              </a:rPr>
              <a:t>「入院して治す」時代から</a:t>
            </a:r>
            <a:endParaRPr kumimoji="1" lang="en-US" altLang="ja-JP" sz="1400" b="1" dirty="0">
              <a:effectLst>
                <a:glow rad="88900">
                  <a:schemeClr val="bg1"/>
                </a:glow>
              </a:effectLst>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effectLst>
                  <a:glow rad="88900">
                    <a:schemeClr val="bg1"/>
                  </a:glow>
                </a:effectLst>
                <a:latin typeface="メイリオ" panose="020B0604030504040204" pitchFamily="50" charset="-128"/>
                <a:ea typeface="メイリオ" panose="020B0604030504040204" pitchFamily="50" charset="-128"/>
              </a:rPr>
              <a:t>「</a:t>
            </a:r>
            <a:r>
              <a:rPr kumimoji="1" lang="ja-JP" altLang="en-US" sz="1400" b="1" dirty="0">
                <a:solidFill>
                  <a:srgbClr val="EA5550"/>
                </a:solidFill>
                <a:effectLst>
                  <a:glow rad="88900">
                    <a:schemeClr val="bg1"/>
                  </a:glow>
                </a:effectLst>
                <a:latin typeface="メイリオ" panose="020B0604030504040204" pitchFamily="50" charset="-128"/>
                <a:ea typeface="メイリオ" panose="020B0604030504040204" pitchFamily="50" charset="-128"/>
              </a:rPr>
              <a:t>早く退院して通院で治す」時代へと変化</a:t>
            </a:r>
            <a:r>
              <a:rPr kumimoji="1" lang="ja-JP" altLang="en-US" sz="1400" b="1" dirty="0">
                <a:effectLst>
                  <a:glow rad="88900">
                    <a:schemeClr val="bg1"/>
                  </a:glow>
                </a:effectLst>
                <a:latin typeface="メイリオ" panose="020B0604030504040204" pitchFamily="50" charset="-128"/>
                <a:ea typeface="メイリオ" panose="020B0604030504040204" pitchFamily="50" charset="-128"/>
              </a:rPr>
              <a:t>している！</a:t>
            </a:r>
            <a:endParaRPr kumimoji="1" lang="en-US" altLang="ja-JP" sz="1400" i="0" u="none" strike="noStrike" kern="1200" cap="none" spc="0" normalizeH="0" baseline="0" noProof="0" dirty="0">
              <a:ln>
                <a:noFill/>
              </a:ln>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46" name="テキスト ボックス 45">
            <a:extLst>
              <a:ext uri="{FF2B5EF4-FFF2-40B4-BE49-F238E27FC236}">
                <a16:creationId xmlns:a16="http://schemas.microsoft.com/office/drawing/2014/main" id="{151B2E93-394C-651B-9493-6B2BFA524785}"/>
              </a:ext>
            </a:extLst>
          </p:cNvPr>
          <p:cNvSpPr txBox="1"/>
          <p:nvPr/>
        </p:nvSpPr>
        <p:spPr>
          <a:xfrm>
            <a:off x="4376049" y="6169595"/>
            <a:ext cx="1260563" cy="252000"/>
          </a:xfrm>
          <a:prstGeom prst="homePlate">
            <a:avLst/>
          </a:prstGeom>
          <a:solidFill>
            <a:srgbClr val="EA5550"/>
          </a:solidFill>
          <a:ln w="28575">
            <a:noFill/>
          </a:ln>
        </p:spPr>
        <p:txBody>
          <a:bodyPr wrap="square" lIns="36000" rIns="36000" anchor="ctr">
            <a:noAutofit/>
          </a:bodyPr>
          <a:lstStyle/>
          <a:p>
            <a:pPr algn="ctr" fontAlgn="ctr"/>
            <a:r>
              <a:rPr lang="ja-JP" altLang="en-US" sz="1400" b="1" dirty="0">
                <a:solidFill>
                  <a:schemeClr val="bg1"/>
                </a:solidFill>
                <a:latin typeface="Meiryo UI" panose="020B0604030504040204" pitchFamily="50" charset="-128"/>
                <a:ea typeface="Meiryo UI" panose="020B0604030504040204" pitchFamily="50" charset="-128"/>
              </a:rPr>
              <a:t>当資料</a:t>
            </a:r>
            <a:r>
              <a:rPr lang="ja-JP" altLang="en-US" sz="1400" b="1" dirty="0">
                <a:solidFill>
                  <a:schemeClr val="bg1"/>
                </a:solidFill>
                <a:effectLst/>
                <a:latin typeface="Meiryo UI" panose="020B0604030504040204" pitchFamily="50" charset="-128"/>
                <a:ea typeface="Meiryo UI" panose="020B0604030504040204" pitchFamily="50" charset="-128"/>
              </a:rPr>
              <a:t>の結論</a:t>
            </a:r>
          </a:p>
        </p:txBody>
      </p:sp>
      <p:graphicFrame>
        <p:nvGraphicFramePr>
          <p:cNvPr id="50" name="グラフ 49">
            <a:extLst>
              <a:ext uri="{FF2B5EF4-FFF2-40B4-BE49-F238E27FC236}">
                <a16:creationId xmlns:a16="http://schemas.microsoft.com/office/drawing/2014/main" id="{6E8BF1DE-6DF5-43F1-2FE2-CC1326B16DD7}"/>
              </a:ext>
            </a:extLst>
          </p:cNvPr>
          <p:cNvGraphicFramePr>
            <a:graphicFrameLocks/>
          </p:cNvGraphicFramePr>
          <p:nvPr>
            <p:extLst>
              <p:ext uri="{D42A27DB-BD31-4B8C-83A1-F6EECF244321}">
                <p14:modId xmlns:p14="http://schemas.microsoft.com/office/powerpoint/2010/main" val="1457512067"/>
              </p:ext>
            </p:extLst>
          </p:nvPr>
        </p:nvGraphicFramePr>
        <p:xfrm>
          <a:off x="5089978" y="1294731"/>
          <a:ext cx="2512094" cy="253959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1" name="グラフ 50">
            <a:extLst>
              <a:ext uri="{FF2B5EF4-FFF2-40B4-BE49-F238E27FC236}">
                <a16:creationId xmlns:a16="http://schemas.microsoft.com/office/drawing/2014/main" id="{6FEE4136-F5AD-1E7A-4519-6C2F06BB2DBA}"/>
              </a:ext>
            </a:extLst>
          </p:cNvPr>
          <p:cNvGraphicFramePr>
            <a:graphicFrameLocks/>
          </p:cNvGraphicFramePr>
          <p:nvPr>
            <p:extLst>
              <p:ext uri="{D42A27DB-BD31-4B8C-83A1-F6EECF244321}">
                <p14:modId xmlns:p14="http://schemas.microsoft.com/office/powerpoint/2010/main" val="48609024"/>
              </p:ext>
            </p:extLst>
          </p:nvPr>
        </p:nvGraphicFramePr>
        <p:xfrm>
          <a:off x="7656481" y="1294732"/>
          <a:ext cx="2120149" cy="2539595"/>
        </p:xfrm>
        <a:graphic>
          <a:graphicData uri="http://schemas.openxmlformats.org/drawingml/2006/chart">
            <c:chart xmlns:c="http://schemas.openxmlformats.org/drawingml/2006/chart" xmlns:r="http://schemas.openxmlformats.org/officeDocument/2006/relationships" r:id="rId7"/>
          </a:graphicData>
        </a:graphic>
      </p:graphicFrame>
      <p:sp>
        <p:nvSpPr>
          <p:cNvPr id="52" name="正方形/長方形 51">
            <a:extLst>
              <a:ext uri="{FF2B5EF4-FFF2-40B4-BE49-F238E27FC236}">
                <a16:creationId xmlns:a16="http://schemas.microsoft.com/office/drawing/2014/main" id="{C236CD0D-1620-38B0-9A1D-570A87E3D698}"/>
              </a:ext>
            </a:extLst>
          </p:cNvPr>
          <p:cNvSpPr/>
          <p:nvPr/>
        </p:nvSpPr>
        <p:spPr>
          <a:xfrm>
            <a:off x="4963129" y="1618483"/>
            <a:ext cx="504001" cy="21544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（日）</a:t>
            </a:r>
          </a:p>
        </p:txBody>
      </p:sp>
      <p:sp>
        <p:nvSpPr>
          <p:cNvPr id="53" name="正方形/長方形 52">
            <a:extLst>
              <a:ext uri="{FF2B5EF4-FFF2-40B4-BE49-F238E27FC236}">
                <a16:creationId xmlns:a16="http://schemas.microsoft.com/office/drawing/2014/main" id="{10198D49-7C87-507B-50EE-E00652D9F5ED}"/>
              </a:ext>
            </a:extLst>
          </p:cNvPr>
          <p:cNvSpPr/>
          <p:nvPr/>
        </p:nvSpPr>
        <p:spPr>
          <a:xfrm>
            <a:off x="7498041" y="1493142"/>
            <a:ext cx="504001" cy="21544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（日）</a:t>
            </a:r>
          </a:p>
        </p:txBody>
      </p:sp>
      <p:sp>
        <p:nvSpPr>
          <p:cNvPr id="54" name="テキスト ボックス 53">
            <a:extLst>
              <a:ext uri="{FF2B5EF4-FFF2-40B4-BE49-F238E27FC236}">
                <a16:creationId xmlns:a16="http://schemas.microsoft.com/office/drawing/2014/main" id="{9D92C304-1821-63D7-E43B-A4FFAB349467}"/>
              </a:ext>
            </a:extLst>
          </p:cNvPr>
          <p:cNvSpPr txBox="1"/>
          <p:nvPr/>
        </p:nvSpPr>
        <p:spPr>
          <a:xfrm>
            <a:off x="8651520" y="1557362"/>
            <a:ext cx="1145000" cy="432000"/>
          </a:xfrm>
          <a:prstGeom prst="wedgeRectCallout">
            <a:avLst>
              <a:gd name="adj1" fmla="val -20834"/>
              <a:gd name="adj2" fmla="val 47115"/>
            </a:avLst>
          </a:prstGeom>
          <a:solidFill>
            <a:schemeClr val="bg1"/>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latin typeface="Meiryo UI" panose="020B0604030504040204" pitchFamily="50" charset="-128"/>
                <a:ea typeface="Meiryo UI" panose="020B0604030504040204" pitchFamily="50" charset="-128"/>
              </a:rPr>
              <a:t>②がん入院患者の平均在院日数</a:t>
            </a:r>
            <a:endParaRPr lang="en-US" altLang="ja-JP" sz="1200" b="1" dirty="0">
              <a:effectLst/>
              <a:latin typeface="Meiryo UI" panose="020B0604030504040204" pitchFamily="50" charset="-128"/>
              <a:ea typeface="Meiryo UI" panose="020B0604030504040204" pitchFamily="50" charset="-128"/>
            </a:endParaRPr>
          </a:p>
        </p:txBody>
      </p:sp>
      <p:sp>
        <p:nvSpPr>
          <p:cNvPr id="55" name="テキスト ボックス 54">
            <a:extLst>
              <a:ext uri="{FF2B5EF4-FFF2-40B4-BE49-F238E27FC236}">
                <a16:creationId xmlns:a16="http://schemas.microsoft.com/office/drawing/2014/main" id="{8AD7710E-956B-3E8E-C313-21339CD520E2}"/>
              </a:ext>
            </a:extLst>
          </p:cNvPr>
          <p:cNvSpPr txBox="1"/>
          <p:nvPr/>
        </p:nvSpPr>
        <p:spPr>
          <a:xfrm>
            <a:off x="5514693" y="2996848"/>
            <a:ext cx="1813207" cy="432000"/>
          </a:xfrm>
          <a:prstGeom prst="wedgeRectCallout">
            <a:avLst>
              <a:gd name="adj1" fmla="val -20834"/>
              <a:gd name="adj2" fmla="val 47115"/>
            </a:avLst>
          </a:prstGeom>
          <a:solidFill>
            <a:schemeClr val="bg1"/>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latin typeface="Meiryo UI" panose="020B0604030504040204" pitchFamily="50" charset="-128"/>
                <a:ea typeface="Meiryo UI" panose="020B0604030504040204" pitchFamily="50" charset="-128"/>
              </a:rPr>
              <a:t>①がんの入院・外来患者数の推移</a:t>
            </a:r>
            <a:endParaRPr lang="en-US" altLang="ja-JP" sz="1200" b="1" dirty="0">
              <a:effectLst/>
              <a:latin typeface="Meiryo UI" panose="020B0604030504040204" pitchFamily="50" charset="-128"/>
              <a:ea typeface="Meiryo UI" panose="020B0604030504040204" pitchFamily="50" charset="-128"/>
            </a:endParaRPr>
          </a:p>
        </p:txBody>
      </p:sp>
      <p:sp>
        <p:nvSpPr>
          <p:cNvPr id="57" name="テキスト ボックス 56">
            <a:extLst>
              <a:ext uri="{FF2B5EF4-FFF2-40B4-BE49-F238E27FC236}">
                <a16:creationId xmlns:a16="http://schemas.microsoft.com/office/drawing/2014/main" id="{202513FD-6A25-00A4-C6AA-B7E0A12848CC}"/>
              </a:ext>
            </a:extLst>
          </p:cNvPr>
          <p:cNvSpPr txBox="1"/>
          <p:nvPr/>
        </p:nvSpPr>
        <p:spPr>
          <a:xfrm>
            <a:off x="7063272" y="1957888"/>
            <a:ext cx="612182" cy="276999"/>
          </a:xfrm>
          <a:prstGeom prst="rect">
            <a:avLst/>
          </a:prstGeom>
          <a:noFill/>
        </p:spPr>
        <p:txBody>
          <a:bodyPr wrap="square">
            <a:spAutoFit/>
          </a:bodyPr>
          <a:lstStyle/>
          <a:p>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外来</a:t>
            </a:r>
            <a:endParaRPr lang="ja-JP" altLang="en-US" sz="1200" dirty="0"/>
          </a:p>
        </p:txBody>
      </p:sp>
      <p:sp>
        <p:nvSpPr>
          <p:cNvPr id="58" name="テキスト ボックス 57">
            <a:extLst>
              <a:ext uri="{FF2B5EF4-FFF2-40B4-BE49-F238E27FC236}">
                <a16:creationId xmlns:a16="http://schemas.microsoft.com/office/drawing/2014/main" id="{72080730-FCB1-C862-82A8-87C99753BFC3}"/>
              </a:ext>
            </a:extLst>
          </p:cNvPr>
          <p:cNvSpPr txBox="1"/>
          <p:nvPr/>
        </p:nvSpPr>
        <p:spPr>
          <a:xfrm>
            <a:off x="7063272" y="2296682"/>
            <a:ext cx="612182" cy="276999"/>
          </a:xfrm>
          <a:prstGeom prst="rect">
            <a:avLst/>
          </a:prstGeom>
          <a:noFill/>
        </p:spPr>
        <p:txBody>
          <a:bodyPr wrap="square">
            <a:spAutoFit/>
          </a:bodyPr>
          <a:lstStyle/>
          <a:p>
            <a:r>
              <a:rPr kumimoji="1" lang="ja-JP" altLang="en-US"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rPr>
              <a:t>入院</a:t>
            </a:r>
            <a:endParaRPr lang="ja-JP" altLang="en-US" sz="1200" dirty="0">
              <a:solidFill>
                <a:schemeClr val="bg1">
                  <a:lumMod val="50000"/>
                </a:schemeClr>
              </a:solidFill>
            </a:endParaRPr>
          </a:p>
        </p:txBody>
      </p:sp>
      <p:sp>
        <p:nvSpPr>
          <p:cNvPr id="60" name="テキスト ボックス 59">
            <a:extLst>
              <a:ext uri="{FF2B5EF4-FFF2-40B4-BE49-F238E27FC236}">
                <a16:creationId xmlns:a16="http://schemas.microsoft.com/office/drawing/2014/main" id="{9C678ECB-8157-3CCF-9DBA-A9757B64577F}"/>
              </a:ext>
            </a:extLst>
          </p:cNvPr>
          <p:cNvSpPr txBox="1"/>
          <p:nvPr/>
        </p:nvSpPr>
        <p:spPr>
          <a:xfrm>
            <a:off x="875755" y="3824877"/>
            <a:ext cx="3918495" cy="276999"/>
          </a:xfrm>
          <a:prstGeom prst="rect">
            <a:avLst/>
          </a:prstGeom>
          <a:noFill/>
        </p:spPr>
        <p:txBody>
          <a:bodyPr wrap="square">
            <a:spAutoFit/>
          </a:bodyPr>
          <a:lstStyle/>
          <a:p>
            <a:pPr algn="l">
              <a:buNone/>
            </a:pPr>
            <a:r>
              <a:rPr lang="ja-JP" altLang="en-US" sz="1200" b="1" i="0" dirty="0">
                <a:solidFill>
                  <a:srgbClr val="222222"/>
                </a:solidFill>
                <a:effectLst/>
                <a:latin typeface="メイリオ" panose="020B0604030504040204" pitchFamily="50" charset="-128"/>
                <a:ea typeface="メイリオ" panose="020B0604030504040204" pitchFamily="50" charset="-128"/>
              </a:rPr>
              <a:t>入院期間は短縮し、</a:t>
            </a:r>
            <a:r>
              <a:rPr lang="ja-JP" altLang="en-US" sz="1200" b="1" i="0" dirty="0">
                <a:solidFill>
                  <a:srgbClr val="EA5550"/>
                </a:solidFill>
                <a:effectLst/>
                <a:latin typeface="メイリオ" panose="020B0604030504040204" pitchFamily="50" charset="-128"/>
                <a:ea typeface="メイリオ" panose="020B0604030504040204" pitchFamily="50" charset="-128"/>
              </a:rPr>
              <a:t>約</a:t>
            </a:r>
            <a:r>
              <a:rPr lang="en-US" altLang="ja-JP" sz="1200" b="1" i="0" dirty="0">
                <a:solidFill>
                  <a:srgbClr val="EA5550"/>
                </a:solidFill>
                <a:effectLst/>
                <a:latin typeface="メイリオ" panose="020B0604030504040204" pitchFamily="50" charset="-128"/>
                <a:ea typeface="メイリオ" panose="020B0604030504040204" pitchFamily="50" charset="-128"/>
              </a:rPr>
              <a:t>8</a:t>
            </a:r>
            <a:r>
              <a:rPr lang="ja-JP" altLang="en-US" sz="1200" b="1" i="0" dirty="0">
                <a:solidFill>
                  <a:srgbClr val="EA5550"/>
                </a:solidFill>
                <a:effectLst/>
                <a:latin typeface="メイリオ" panose="020B0604030504040204" pitchFamily="50" charset="-128"/>
                <a:ea typeface="メイリオ" panose="020B0604030504040204" pitchFamily="50" charset="-128"/>
              </a:rPr>
              <a:t>割が退院後も通院</a:t>
            </a:r>
            <a:r>
              <a:rPr lang="ja-JP" altLang="en-US" sz="1200" b="1" i="0" dirty="0">
                <a:solidFill>
                  <a:srgbClr val="222222"/>
                </a:solidFill>
                <a:effectLst/>
                <a:latin typeface="メイリオ" panose="020B0604030504040204" pitchFamily="50" charset="-128"/>
                <a:ea typeface="メイリオ" panose="020B0604030504040204" pitchFamily="50" charset="-128"/>
              </a:rPr>
              <a:t>している</a:t>
            </a:r>
          </a:p>
        </p:txBody>
      </p:sp>
      <p:sp>
        <p:nvSpPr>
          <p:cNvPr id="61" name="テキスト ボックス 60">
            <a:extLst>
              <a:ext uri="{FF2B5EF4-FFF2-40B4-BE49-F238E27FC236}">
                <a16:creationId xmlns:a16="http://schemas.microsoft.com/office/drawing/2014/main" id="{249E3827-0D06-CA1F-E688-60AD576D5FA6}"/>
              </a:ext>
            </a:extLst>
          </p:cNvPr>
          <p:cNvSpPr txBox="1"/>
          <p:nvPr/>
        </p:nvSpPr>
        <p:spPr>
          <a:xfrm>
            <a:off x="231549" y="3822356"/>
            <a:ext cx="648000" cy="216000"/>
          </a:xfrm>
          <a:prstGeom prst="homePlate">
            <a:avLst/>
          </a:prstGeom>
          <a:solidFill>
            <a:schemeClr val="bg1">
              <a:lumMod val="50000"/>
            </a:schemeClr>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solidFill>
                  <a:schemeClr val="bg1"/>
                </a:solidFill>
                <a:effectLst/>
                <a:latin typeface="Meiryo UI" panose="020B0604030504040204" pitchFamily="50" charset="-128"/>
                <a:ea typeface="Meiryo UI" panose="020B0604030504040204" pitchFamily="50" charset="-128"/>
              </a:rPr>
              <a:t>結論</a:t>
            </a:r>
            <a:endParaRPr lang="en-US" altLang="ja-JP" sz="1200" b="1" dirty="0">
              <a:solidFill>
                <a:schemeClr val="bg1"/>
              </a:solidFill>
              <a:effectLst/>
              <a:latin typeface="Meiryo UI" panose="020B0604030504040204" pitchFamily="50" charset="-128"/>
              <a:ea typeface="Meiryo UI" panose="020B0604030504040204" pitchFamily="50" charset="-128"/>
            </a:endParaRPr>
          </a:p>
        </p:txBody>
      </p:sp>
      <p:sp>
        <p:nvSpPr>
          <p:cNvPr id="62" name="テキスト ボックス 61">
            <a:extLst>
              <a:ext uri="{FF2B5EF4-FFF2-40B4-BE49-F238E27FC236}">
                <a16:creationId xmlns:a16="http://schemas.microsoft.com/office/drawing/2014/main" id="{CDA9F7F2-2247-71BA-7012-AF86D918680D}"/>
              </a:ext>
            </a:extLst>
          </p:cNvPr>
          <p:cNvSpPr txBox="1"/>
          <p:nvPr/>
        </p:nvSpPr>
        <p:spPr>
          <a:xfrm>
            <a:off x="5764655" y="3824877"/>
            <a:ext cx="3918495" cy="276999"/>
          </a:xfrm>
          <a:prstGeom prst="rect">
            <a:avLst/>
          </a:prstGeom>
          <a:noFill/>
        </p:spPr>
        <p:txBody>
          <a:bodyPr wrap="square">
            <a:spAutoFit/>
          </a:bodyPr>
          <a:lstStyle/>
          <a:p>
            <a:r>
              <a:rPr kumimoji="1" lang="ja-JP" altLang="en-US" sz="1200" b="1" dirty="0">
                <a:latin typeface="メイリオ" panose="020B0604030504040204" pitchFamily="50" charset="-128"/>
              </a:rPr>
              <a:t>がんも通院による治療が増えている</a:t>
            </a:r>
            <a:endParaRPr lang="ja-JP" altLang="en-US" sz="1200" b="1" i="0" dirty="0">
              <a:solidFill>
                <a:srgbClr val="222222"/>
              </a:solidFill>
              <a:effectLst/>
              <a:latin typeface="メイリオ" panose="020B0604030504040204" pitchFamily="50" charset="-128"/>
              <a:ea typeface="メイリオ" panose="020B0604030504040204" pitchFamily="50" charset="-128"/>
            </a:endParaRPr>
          </a:p>
        </p:txBody>
      </p:sp>
      <p:sp>
        <p:nvSpPr>
          <p:cNvPr id="63" name="テキスト ボックス 62">
            <a:extLst>
              <a:ext uri="{FF2B5EF4-FFF2-40B4-BE49-F238E27FC236}">
                <a16:creationId xmlns:a16="http://schemas.microsoft.com/office/drawing/2014/main" id="{4FCF4A46-CC5B-3B3D-50CB-024D1C349516}"/>
              </a:ext>
            </a:extLst>
          </p:cNvPr>
          <p:cNvSpPr txBox="1"/>
          <p:nvPr/>
        </p:nvSpPr>
        <p:spPr>
          <a:xfrm>
            <a:off x="5120449" y="3822356"/>
            <a:ext cx="648000" cy="216000"/>
          </a:xfrm>
          <a:prstGeom prst="homePlate">
            <a:avLst/>
          </a:prstGeom>
          <a:solidFill>
            <a:schemeClr val="bg1">
              <a:lumMod val="50000"/>
            </a:schemeClr>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solidFill>
                  <a:schemeClr val="bg1"/>
                </a:solidFill>
                <a:effectLst/>
                <a:latin typeface="Meiryo UI" panose="020B0604030504040204" pitchFamily="50" charset="-128"/>
                <a:ea typeface="Meiryo UI" panose="020B0604030504040204" pitchFamily="50" charset="-128"/>
              </a:rPr>
              <a:t>結論</a:t>
            </a:r>
            <a:endParaRPr lang="en-US" altLang="ja-JP" sz="1200" b="1" dirty="0">
              <a:solidFill>
                <a:schemeClr val="bg1"/>
              </a:solidFill>
              <a:effectLst/>
              <a:latin typeface="Meiryo UI" panose="020B0604030504040204" pitchFamily="50" charset="-128"/>
              <a:ea typeface="Meiryo UI" panose="020B0604030504040204" pitchFamily="50" charset="-128"/>
            </a:endParaRPr>
          </a:p>
        </p:txBody>
      </p:sp>
      <p:sp>
        <p:nvSpPr>
          <p:cNvPr id="64" name="テキスト ボックス 63">
            <a:extLst>
              <a:ext uri="{FF2B5EF4-FFF2-40B4-BE49-F238E27FC236}">
                <a16:creationId xmlns:a16="http://schemas.microsoft.com/office/drawing/2014/main" id="{ECC73D88-731C-5CE3-6B0A-E4652B6900AE}"/>
              </a:ext>
            </a:extLst>
          </p:cNvPr>
          <p:cNvSpPr txBox="1"/>
          <p:nvPr/>
        </p:nvSpPr>
        <p:spPr>
          <a:xfrm>
            <a:off x="5764655" y="5809029"/>
            <a:ext cx="4131915" cy="276999"/>
          </a:xfrm>
          <a:prstGeom prst="rect">
            <a:avLst/>
          </a:prstGeom>
          <a:noFill/>
        </p:spPr>
        <p:txBody>
          <a:bodyPr wrap="square">
            <a:spAutoFit/>
          </a:bodyPr>
          <a:lstStyle/>
          <a:p>
            <a:r>
              <a:rPr kumimoji="1" lang="ja-JP" altLang="en-US" sz="1200" b="1" dirty="0">
                <a:latin typeface="メイリオ" panose="020B0604030504040204" pitchFamily="50" charset="-128"/>
              </a:rPr>
              <a:t>働き盛り・子育て世代ほど「早期退院」を熱望している</a:t>
            </a:r>
            <a:endParaRPr lang="ja-JP" altLang="en-US" sz="1200" b="1" i="0" dirty="0">
              <a:solidFill>
                <a:srgbClr val="222222"/>
              </a:solidFill>
              <a:effectLst/>
              <a:latin typeface="メイリオ" panose="020B0604030504040204" pitchFamily="50" charset="-128"/>
              <a:ea typeface="メイリオ" panose="020B0604030504040204" pitchFamily="50" charset="-128"/>
            </a:endParaRPr>
          </a:p>
        </p:txBody>
      </p:sp>
      <p:sp>
        <p:nvSpPr>
          <p:cNvPr id="65" name="テキスト ボックス 64">
            <a:extLst>
              <a:ext uri="{FF2B5EF4-FFF2-40B4-BE49-F238E27FC236}">
                <a16:creationId xmlns:a16="http://schemas.microsoft.com/office/drawing/2014/main" id="{EA24331A-DB32-3023-DBB1-7898561069A5}"/>
              </a:ext>
            </a:extLst>
          </p:cNvPr>
          <p:cNvSpPr txBox="1"/>
          <p:nvPr/>
        </p:nvSpPr>
        <p:spPr>
          <a:xfrm>
            <a:off x="5120449" y="5831908"/>
            <a:ext cx="648000" cy="216000"/>
          </a:xfrm>
          <a:prstGeom prst="homePlate">
            <a:avLst/>
          </a:prstGeom>
          <a:solidFill>
            <a:schemeClr val="bg1">
              <a:lumMod val="50000"/>
            </a:schemeClr>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solidFill>
                  <a:schemeClr val="bg1"/>
                </a:solidFill>
                <a:effectLst/>
                <a:latin typeface="Meiryo UI" panose="020B0604030504040204" pitchFamily="50" charset="-128"/>
                <a:ea typeface="Meiryo UI" panose="020B0604030504040204" pitchFamily="50" charset="-128"/>
              </a:rPr>
              <a:t>結論</a:t>
            </a:r>
            <a:endParaRPr lang="en-US" altLang="ja-JP" sz="1200" b="1" dirty="0">
              <a:solidFill>
                <a:schemeClr val="bg1"/>
              </a:solidFill>
              <a:effectLst/>
              <a:latin typeface="Meiryo UI" panose="020B0604030504040204" pitchFamily="50" charset="-128"/>
              <a:ea typeface="Meiryo UI" panose="020B0604030504040204" pitchFamily="50" charset="-128"/>
            </a:endParaRPr>
          </a:p>
        </p:txBody>
      </p:sp>
      <p:grpSp>
        <p:nvGrpSpPr>
          <p:cNvPr id="11" name="グループ化 10">
            <a:extLst>
              <a:ext uri="{FF2B5EF4-FFF2-40B4-BE49-F238E27FC236}">
                <a16:creationId xmlns:a16="http://schemas.microsoft.com/office/drawing/2014/main" id="{D1EF4242-B2C9-1306-631F-32FBD58D70F1}"/>
              </a:ext>
            </a:extLst>
          </p:cNvPr>
          <p:cNvGrpSpPr/>
          <p:nvPr/>
        </p:nvGrpSpPr>
        <p:grpSpPr>
          <a:xfrm>
            <a:off x="2639057" y="985002"/>
            <a:ext cx="2232000" cy="2493556"/>
            <a:chOff x="7436497" y="5308139"/>
            <a:chExt cx="2232000" cy="2493556"/>
          </a:xfrm>
        </p:grpSpPr>
        <p:cxnSp>
          <p:nvCxnSpPr>
            <p:cNvPr id="19" name="直線コネクタ 18">
              <a:extLst>
                <a:ext uri="{FF2B5EF4-FFF2-40B4-BE49-F238E27FC236}">
                  <a16:creationId xmlns:a16="http://schemas.microsoft.com/office/drawing/2014/main" id="{C5B95AA6-CBF4-0C20-63BF-5ED135A443F3}"/>
                </a:ext>
              </a:extLst>
            </p:cNvPr>
            <p:cNvCxnSpPr>
              <a:cxnSpLocks/>
            </p:cNvCxnSpPr>
            <p:nvPr/>
          </p:nvCxnSpPr>
          <p:spPr>
            <a:xfrm>
              <a:off x="9441914" y="5954404"/>
              <a:ext cx="0" cy="184729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5" name="吹き出し: 四角形 24">
              <a:extLst>
                <a:ext uri="{FF2B5EF4-FFF2-40B4-BE49-F238E27FC236}">
                  <a16:creationId xmlns:a16="http://schemas.microsoft.com/office/drawing/2014/main" id="{864327FC-B3AB-78AB-93A4-E56B45447DC3}"/>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8</a:t>
              </a:r>
              <a:r>
                <a:rPr kumimoji="1" lang="ja-JP" altLang="en-US" sz="3200" b="1" dirty="0">
                  <a:latin typeface="Meiryo UI" panose="020B0604030504040204" pitchFamily="50" charset="-128"/>
                  <a:ea typeface="Meiryo UI" panose="020B0604030504040204" pitchFamily="50" charset="-128"/>
                </a:rPr>
                <a:t>割</a:t>
              </a:r>
              <a:endParaRPr kumimoji="1" lang="en-US" altLang="ja-JP" sz="4000" b="1" dirty="0">
                <a:latin typeface="Meiryo UI" panose="020B0604030504040204" pitchFamily="50" charset="-128"/>
                <a:ea typeface="Meiryo UI" panose="020B0604030504040204" pitchFamily="50" charset="-128"/>
              </a:endParaRPr>
            </a:p>
          </p:txBody>
        </p:sp>
      </p:grpSp>
      <p:sp>
        <p:nvSpPr>
          <p:cNvPr id="30" name="テキスト ボックス 29">
            <a:extLst>
              <a:ext uri="{FF2B5EF4-FFF2-40B4-BE49-F238E27FC236}">
                <a16:creationId xmlns:a16="http://schemas.microsoft.com/office/drawing/2014/main" id="{5105A061-E5F8-96A5-9437-5490C7D34108}"/>
              </a:ext>
            </a:extLst>
          </p:cNvPr>
          <p:cNvSpPr txBox="1"/>
          <p:nvPr/>
        </p:nvSpPr>
        <p:spPr>
          <a:xfrm>
            <a:off x="5163920" y="4429339"/>
            <a:ext cx="4519230" cy="1354217"/>
          </a:xfrm>
          <a:prstGeom prst="rect">
            <a:avLst/>
          </a:prstGeom>
          <a:solidFill>
            <a:schemeClr val="bg1">
              <a:lumMod val="95000"/>
            </a:schemeClr>
          </a:solidFill>
        </p:spPr>
        <p:txBody>
          <a:bodyPr wrap="square">
            <a:spAutoFit/>
          </a:bodyPr>
          <a:lstStyle/>
          <a:p>
            <a:pPr marL="171450" indent="-171450">
              <a:spcBef>
                <a:spcPts val="600"/>
              </a:spcBef>
              <a:buFont typeface="Arial" panose="020B0604020202020204" pitchFamily="34" charset="0"/>
              <a:buChar char="•"/>
            </a:pPr>
            <a:r>
              <a:rPr lang="ja-JP" altLang="en-US" sz="1200" b="1" dirty="0">
                <a:latin typeface="メイリオ" panose="020B0604030504040204" pitchFamily="50" charset="-128"/>
                <a:ea typeface="メイリオ" panose="020B0604030504040204" pitchFamily="50" charset="-128"/>
              </a:rPr>
              <a:t>就労継続の強い意向：</a:t>
            </a:r>
            <a:r>
              <a:rPr lang="ja-JP" altLang="en-US" sz="1200" dirty="0">
                <a:latin typeface="メイリオ" panose="020B0604030504040204" pitchFamily="50" charset="-128"/>
                <a:ea typeface="メイリオ" panose="020B0604030504040204" pitchFamily="50" charset="-128"/>
              </a:rPr>
              <a:t>病気を抱える労働者のうち、　　　　　　　　　　　　　　　　　　　　　　　　　　</a:t>
            </a:r>
            <a:r>
              <a:rPr lang="en-US" altLang="ja-JP" sz="1200" b="1" u="sng" dirty="0">
                <a:solidFill>
                  <a:srgbClr val="EA5550"/>
                </a:solidFill>
                <a:highlight>
                  <a:srgbClr val="FFFF00"/>
                </a:highlight>
                <a:latin typeface="メイリオ" panose="020B0604030504040204" pitchFamily="50" charset="-128"/>
                <a:ea typeface="メイリオ" panose="020B0604030504040204" pitchFamily="50" charset="-128"/>
              </a:rPr>
              <a:t>92.5%</a:t>
            </a:r>
            <a:r>
              <a:rPr lang="ja-JP" altLang="en-US" sz="1200" b="1" u="sng" dirty="0">
                <a:solidFill>
                  <a:srgbClr val="EA5550"/>
                </a:solidFill>
                <a:highlight>
                  <a:srgbClr val="FFFF00"/>
                </a:highlight>
                <a:latin typeface="メイリオ" panose="020B0604030504040204" pitchFamily="50" charset="-128"/>
                <a:ea typeface="メイリオ" panose="020B0604030504040204" pitchFamily="50" charset="-128"/>
              </a:rPr>
              <a:t>が「仕事を続けたい」と希望</a:t>
            </a:r>
            <a:r>
              <a:rPr lang="ja-JP" altLang="en-US" sz="1200" dirty="0">
                <a:latin typeface="メイリオ" panose="020B0604030504040204" pitchFamily="50" charset="-128"/>
                <a:ea typeface="メイリオ" panose="020B0604030504040204" pitchFamily="50" charset="-128"/>
              </a:rPr>
              <a:t>しています。</a:t>
            </a:r>
          </a:p>
          <a:p>
            <a:pPr marL="171450" indent="-171450">
              <a:spcBef>
                <a:spcPts val="600"/>
              </a:spcBef>
              <a:buFont typeface="Arial" panose="020B0604020202020204" pitchFamily="34" charset="0"/>
              <a:buChar char="•"/>
            </a:pPr>
            <a:r>
              <a:rPr lang="ja-JP" altLang="en-US" sz="1200" b="1" dirty="0">
                <a:latin typeface="メイリオ" panose="020B0604030504040204" pitchFamily="50" charset="-128"/>
                <a:ea typeface="メイリオ" panose="020B0604030504040204" pitchFamily="50" charset="-128"/>
              </a:rPr>
              <a:t>仕事を続ける理由：</a:t>
            </a:r>
            <a:r>
              <a:rPr lang="en-US" altLang="ja-JP" sz="1200" b="1" u="sng" dirty="0">
                <a:solidFill>
                  <a:srgbClr val="EA5550"/>
                </a:solidFill>
                <a:highlight>
                  <a:srgbClr val="FFFF00"/>
                </a:highlight>
                <a:latin typeface="メイリオ" panose="020B0604030504040204" pitchFamily="50" charset="-128"/>
                <a:ea typeface="メイリオ" panose="020B0604030504040204" pitchFamily="50" charset="-128"/>
              </a:rPr>
              <a:t>1</a:t>
            </a:r>
            <a:r>
              <a:rPr lang="ja-JP" altLang="en-US" sz="1200" b="1" u="sng" dirty="0">
                <a:solidFill>
                  <a:srgbClr val="EA5550"/>
                </a:solidFill>
                <a:highlight>
                  <a:srgbClr val="FFFF00"/>
                </a:highlight>
                <a:latin typeface="メイリオ" panose="020B0604030504040204" pitchFamily="50" charset="-128"/>
                <a:ea typeface="メイリオ" panose="020B0604030504040204" pitchFamily="50" charset="-128"/>
              </a:rPr>
              <a:t>位は「家庭の生計を維持するため </a:t>
            </a:r>
            <a:r>
              <a:rPr lang="en-US" altLang="ja-JP" sz="1200" b="1" u="sng" dirty="0">
                <a:solidFill>
                  <a:srgbClr val="EA5550"/>
                </a:solidFill>
                <a:highlight>
                  <a:srgbClr val="FFFF00"/>
                </a:highlight>
                <a:latin typeface="メイリオ" panose="020B0604030504040204" pitchFamily="50" charset="-128"/>
                <a:ea typeface="メイリオ" panose="020B0604030504040204" pitchFamily="50" charset="-128"/>
              </a:rPr>
              <a:t>(72.5%)</a:t>
            </a:r>
            <a:r>
              <a:rPr lang="ja-JP" altLang="en-US" sz="1200" b="1" u="sng" dirty="0">
                <a:solidFill>
                  <a:srgbClr val="EA5550"/>
                </a:solidFill>
                <a:highlight>
                  <a:srgbClr val="FFFF00"/>
                </a:highlight>
                <a:latin typeface="メイリオ" panose="020B0604030504040204" pitchFamily="50" charset="-128"/>
                <a:ea typeface="メイリオ" panose="020B0604030504040204" pitchFamily="50" charset="-128"/>
              </a:rPr>
              <a:t>」</a:t>
            </a:r>
            <a:r>
              <a:rPr lang="ja-JP" altLang="en-US" sz="1200" dirty="0">
                <a:latin typeface="メイリオ" panose="020B0604030504040204" pitchFamily="50" charset="-128"/>
                <a:ea typeface="メイリオ" panose="020B0604030504040204" pitchFamily="50" charset="-128"/>
              </a:rPr>
              <a:t>、</a:t>
            </a:r>
            <a:r>
              <a:rPr lang="en-US" altLang="ja-JP" sz="1200" dirty="0">
                <a:latin typeface="メイリオ" panose="020B0604030504040204" pitchFamily="50" charset="-128"/>
                <a:ea typeface="メイリオ" panose="020B0604030504040204" pitchFamily="50" charset="-128"/>
              </a:rPr>
              <a:t>2</a:t>
            </a:r>
            <a:r>
              <a:rPr lang="ja-JP" altLang="en-US" sz="1200" dirty="0">
                <a:latin typeface="メイリオ" panose="020B0604030504040204" pitchFamily="50" charset="-128"/>
                <a:ea typeface="メイリオ" panose="020B0604030504040204" pitchFamily="50" charset="-128"/>
              </a:rPr>
              <a:t>位は「働くことが生きがい </a:t>
            </a:r>
            <a:r>
              <a:rPr lang="en-US" altLang="ja-JP" sz="1200" dirty="0">
                <a:latin typeface="メイリオ" panose="020B0604030504040204" pitchFamily="50" charset="-128"/>
                <a:ea typeface="メイリオ" panose="020B0604030504040204" pitchFamily="50" charset="-128"/>
              </a:rPr>
              <a:t>(57.4%)</a:t>
            </a:r>
            <a:r>
              <a:rPr lang="ja-JP" altLang="en-US" sz="1200" dirty="0">
                <a:latin typeface="メイリオ" panose="020B0604030504040204" pitchFamily="50" charset="-128"/>
                <a:ea typeface="メイリオ" panose="020B0604030504040204" pitchFamily="50" charset="-128"/>
              </a:rPr>
              <a:t>」です。</a:t>
            </a:r>
          </a:p>
          <a:p>
            <a:pPr marL="171450" indent="-171450">
              <a:spcBef>
                <a:spcPts val="600"/>
              </a:spcBef>
              <a:buFont typeface="Arial" panose="020B0604020202020204" pitchFamily="34" charset="0"/>
              <a:buChar char="•"/>
            </a:pPr>
            <a:r>
              <a:rPr lang="ja-JP" altLang="en-US" sz="1200" b="1" dirty="0">
                <a:latin typeface="メイリオ" panose="020B0604030504040204" pitchFamily="50" charset="-128"/>
                <a:ea typeface="メイリオ" panose="020B0604030504040204" pitchFamily="50" charset="-128"/>
              </a:rPr>
              <a:t>両立の苦労：</a:t>
            </a:r>
            <a:r>
              <a:rPr lang="ja-JP" altLang="en-US" sz="1200" dirty="0">
                <a:latin typeface="メイリオ" panose="020B0604030504040204" pitchFamily="50" charset="-128"/>
                <a:ea typeface="メイリオ" panose="020B0604030504040204" pitchFamily="50" charset="-128"/>
              </a:rPr>
              <a:t>働く人の約</a:t>
            </a:r>
            <a:r>
              <a:rPr lang="en-US" altLang="ja-JP" sz="1200" dirty="0">
                <a:latin typeface="メイリオ" panose="020B0604030504040204" pitchFamily="50" charset="-128"/>
                <a:ea typeface="メイリオ" panose="020B0604030504040204" pitchFamily="50" charset="-128"/>
              </a:rPr>
              <a:t>4</a:t>
            </a:r>
            <a:r>
              <a:rPr lang="ja-JP" altLang="en-US" sz="1200" dirty="0">
                <a:latin typeface="メイリオ" panose="020B0604030504040204" pitchFamily="50" charset="-128"/>
                <a:ea typeface="メイリオ" panose="020B0604030504040204" pitchFamily="50" charset="-128"/>
              </a:rPr>
              <a:t>人に</a:t>
            </a:r>
            <a:r>
              <a:rPr lang="en-US" altLang="ja-JP" sz="1200" dirty="0">
                <a:latin typeface="メイリオ" panose="020B0604030504040204" pitchFamily="50" charset="-128"/>
                <a:ea typeface="メイリオ" panose="020B0604030504040204" pitchFamily="50" charset="-128"/>
              </a:rPr>
              <a:t>1</a:t>
            </a:r>
            <a:r>
              <a:rPr lang="ja-JP" altLang="en-US" sz="1200" dirty="0">
                <a:latin typeface="メイリオ" panose="020B0604030504040204" pitchFamily="50" charset="-128"/>
                <a:ea typeface="メイリオ" panose="020B0604030504040204" pitchFamily="50" charset="-128"/>
              </a:rPr>
              <a:t>人が「治療と仕事の両立」に苦慮。</a:t>
            </a:r>
            <a:r>
              <a:rPr lang="en-US" altLang="ja-JP" sz="1200" dirty="0">
                <a:latin typeface="メイリオ" panose="020B0604030504040204" pitchFamily="50" charset="-128"/>
                <a:ea typeface="メイリオ" panose="020B0604030504040204" pitchFamily="50" charset="-128"/>
              </a:rPr>
              <a:t>50</a:t>
            </a:r>
            <a:r>
              <a:rPr lang="ja-JP" altLang="en-US" sz="1200" dirty="0">
                <a:latin typeface="メイリオ" panose="020B0604030504040204" pitchFamily="50" charset="-128"/>
                <a:ea typeface="メイリオ" panose="020B0604030504040204" pitchFamily="50" charset="-128"/>
              </a:rPr>
              <a:t>代以降では家族の介護も含めると半数以上に上る。</a:t>
            </a:r>
          </a:p>
        </p:txBody>
      </p:sp>
    </p:spTree>
    <p:extLst>
      <p:ext uri="{BB962C8B-B14F-4D97-AF65-F5344CB8AC3E}">
        <p14:creationId xmlns:p14="http://schemas.microsoft.com/office/powerpoint/2010/main" val="270523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0"/>
                                        </p:tgtEl>
                                        <p:attrNameLst>
                                          <p:attrName>style.visibility</p:attrName>
                                        </p:attrNameLst>
                                      </p:cBhvr>
                                      <p:to>
                                        <p:strVal val="visible"/>
                                      </p:to>
                                    </p:set>
                                    <p:animEffect transition="in" filter="wipe(left)">
                                      <p:cBhvr>
                                        <p:cTn id="12" dur="500"/>
                                        <p:tgtEl>
                                          <p:spTgt spid="6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left)">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2"/>
                                        </p:tgtEl>
                                        <p:attrNameLst>
                                          <p:attrName>style.visibility</p:attrName>
                                        </p:attrNameLst>
                                      </p:cBhvr>
                                      <p:to>
                                        <p:strVal val="visible"/>
                                      </p:to>
                                    </p:set>
                                    <p:animEffect transition="in" filter="wipe(left)">
                                      <p:cBhvr>
                                        <p:cTn id="22" dur="500"/>
                                        <p:tgtEl>
                                          <p:spTgt spid="6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0">
                                            <p:bg/>
                                          </p:spTgt>
                                        </p:tgtEl>
                                        <p:attrNameLst>
                                          <p:attrName>style.visibility</p:attrName>
                                        </p:attrNameLst>
                                      </p:cBhvr>
                                      <p:to>
                                        <p:strVal val="visible"/>
                                      </p:to>
                                    </p:set>
                                    <p:animEffect transition="in" filter="wipe(up)">
                                      <p:cBhvr>
                                        <p:cTn id="27" dur="500"/>
                                        <p:tgtEl>
                                          <p:spTgt spid="30">
                                            <p:bg/>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30">
                                            <p:txEl>
                                              <p:pRg st="0" end="0"/>
                                            </p:txEl>
                                          </p:spTgt>
                                        </p:tgtEl>
                                        <p:attrNameLst>
                                          <p:attrName>style.visibility</p:attrName>
                                        </p:attrNameLst>
                                      </p:cBhvr>
                                      <p:to>
                                        <p:strVal val="visible"/>
                                      </p:to>
                                    </p:set>
                                    <p:animEffect transition="in" filter="wipe(up)">
                                      <p:cBhvr>
                                        <p:cTn id="32" dur="500"/>
                                        <p:tgtEl>
                                          <p:spTgt spid="3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30">
                                            <p:txEl>
                                              <p:pRg st="1" end="1"/>
                                            </p:txEl>
                                          </p:spTgt>
                                        </p:tgtEl>
                                        <p:attrNameLst>
                                          <p:attrName>style.visibility</p:attrName>
                                        </p:attrNameLst>
                                      </p:cBhvr>
                                      <p:to>
                                        <p:strVal val="visible"/>
                                      </p:to>
                                    </p:set>
                                    <p:animEffect transition="in" filter="wipe(up)">
                                      <p:cBhvr>
                                        <p:cTn id="37" dur="500"/>
                                        <p:tgtEl>
                                          <p:spTgt spid="3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0">
                                            <p:txEl>
                                              <p:pRg st="2" end="2"/>
                                            </p:txEl>
                                          </p:spTgt>
                                        </p:tgtEl>
                                        <p:attrNameLst>
                                          <p:attrName>style.visibility</p:attrName>
                                        </p:attrNameLst>
                                      </p:cBhvr>
                                      <p:to>
                                        <p:strVal val="visible"/>
                                      </p:to>
                                    </p:set>
                                    <p:animEffect transition="in" filter="wipe(up)">
                                      <p:cBhvr>
                                        <p:cTn id="42" dur="500"/>
                                        <p:tgtEl>
                                          <p:spTgt spid="3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wipe(left)">
                                      <p:cBhvr>
                                        <p:cTn id="47" dur="500"/>
                                        <p:tgtEl>
                                          <p:spTgt spid="6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wipe(up)">
                                      <p:cBhvr>
                                        <p:cTn id="52"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5" grpId="0"/>
      <p:bldP spid="60" grpId="0"/>
      <p:bldP spid="62" grpId="0"/>
      <p:bldP spid="64" grpId="0"/>
      <p:bldP spid="30"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hlinkClick r:id="rId2" action="ppaction://hlinksldjump"/>
            <a:extLst>
              <a:ext uri="{FF2B5EF4-FFF2-40B4-BE49-F238E27FC236}">
                <a16:creationId xmlns:a16="http://schemas.microsoft.com/office/drawing/2014/main" id="{E79F5BBE-683F-1A76-86D6-7E5D17E15E7D}"/>
              </a:ext>
            </a:extLst>
          </p:cNvPr>
          <p:cNvPicPr>
            <a:picLocks noChangeAspect="1"/>
          </p:cNvPicPr>
          <p:nvPr/>
        </p:nvPicPr>
        <p:blipFill>
          <a:blip r:embed="rId3"/>
          <a:stretch>
            <a:fillRect/>
          </a:stretch>
        </p:blipFill>
        <p:spPr>
          <a:xfrm rot="16200000">
            <a:off x="1487063" y="-1386009"/>
            <a:ext cx="6447952" cy="9315449"/>
          </a:xfrm>
          <a:prstGeom prst="rect">
            <a:avLst/>
          </a:prstGeom>
        </p:spPr>
      </p:pic>
      <p:sp>
        <p:nvSpPr>
          <p:cNvPr id="6" name="正方形/長方形 5">
            <a:extLst>
              <a:ext uri="{FF2B5EF4-FFF2-40B4-BE49-F238E27FC236}">
                <a16:creationId xmlns:a16="http://schemas.microsoft.com/office/drawing/2014/main" id="{D41F29C4-07C3-5DE5-02A6-66CAD49B0A8D}"/>
              </a:ext>
            </a:extLst>
          </p:cNvPr>
          <p:cNvSpPr/>
          <p:nvPr/>
        </p:nvSpPr>
        <p:spPr>
          <a:xfrm>
            <a:off x="9169816" y="481066"/>
            <a:ext cx="733245" cy="2932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スライド番号プレースホルダー 5">
            <a:extLst>
              <a:ext uri="{FF2B5EF4-FFF2-40B4-BE49-F238E27FC236}">
                <a16:creationId xmlns:a16="http://schemas.microsoft.com/office/drawing/2014/main" id="{98BC3F85-8281-BE6C-A5FD-FDD5624B94F0}"/>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17</a:t>
            </a:fld>
            <a:endParaRPr kumimoji="1" lang="ja-JP" altLang="en-US" sz="1200" b="1">
              <a:solidFill>
                <a:schemeClr val="tx1"/>
              </a:solidFill>
            </a:endParaRPr>
          </a:p>
        </p:txBody>
      </p:sp>
      <p:sp>
        <p:nvSpPr>
          <p:cNvPr id="2" name="スライド番号プレースホルダー 5">
            <a:extLst>
              <a:ext uri="{FF2B5EF4-FFF2-40B4-BE49-F238E27FC236}">
                <a16:creationId xmlns:a16="http://schemas.microsoft.com/office/drawing/2014/main" id="{04438D5F-670D-237C-731B-80C35A6F04C2}"/>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8</a:t>
            </a:r>
            <a:endParaRPr kumimoji="1" lang="ja-JP" altLang="en-US" sz="1600" b="1" dirty="0">
              <a:solidFill>
                <a:schemeClr val="tx1"/>
              </a:solidFill>
            </a:endParaRPr>
          </a:p>
        </p:txBody>
      </p:sp>
    </p:spTree>
    <p:extLst>
      <p:ext uri="{BB962C8B-B14F-4D97-AF65-F5344CB8AC3E}">
        <p14:creationId xmlns:p14="http://schemas.microsoft.com/office/powerpoint/2010/main" val="3073482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BC89B-0A48-AF4F-B4FC-DAFCEF4B72CA}"/>
            </a:ext>
          </a:extLst>
        </p:cNvPr>
        <p:cNvGrpSpPr/>
        <p:nvPr/>
      </p:nvGrpSpPr>
      <p:grpSpPr>
        <a:xfrm>
          <a:off x="0" y="0"/>
          <a:ext cx="0" cy="0"/>
          <a:chOff x="0" y="0"/>
          <a:chExt cx="0" cy="0"/>
        </a:xfrm>
      </p:grpSpPr>
      <p:sp>
        <p:nvSpPr>
          <p:cNvPr id="43" name="正方形/長方形 42">
            <a:extLst>
              <a:ext uri="{FF2B5EF4-FFF2-40B4-BE49-F238E27FC236}">
                <a16:creationId xmlns:a16="http://schemas.microsoft.com/office/drawing/2014/main" id="{EA698B9E-8662-0769-0FA7-C94209069F95}"/>
              </a:ext>
            </a:extLst>
          </p:cNvPr>
          <p:cNvSpPr/>
          <p:nvPr/>
        </p:nvSpPr>
        <p:spPr>
          <a:xfrm>
            <a:off x="695716" y="1499485"/>
            <a:ext cx="7776000" cy="2808000"/>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0CB25065-7D96-FB49-4B71-A3614E3D7E4F}"/>
              </a:ext>
            </a:extLst>
          </p:cNvPr>
          <p:cNvSpPr/>
          <p:nvPr/>
        </p:nvSpPr>
        <p:spPr>
          <a:xfrm>
            <a:off x="620240" y="1443866"/>
            <a:ext cx="7776000" cy="2808000"/>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正方形/長方形 41">
            <a:extLst>
              <a:ext uri="{FF2B5EF4-FFF2-40B4-BE49-F238E27FC236}">
                <a16:creationId xmlns:a16="http://schemas.microsoft.com/office/drawing/2014/main" id="{F3226649-0E58-DE64-2CA3-6380AADFEC22}"/>
              </a:ext>
            </a:extLst>
          </p:cNvPr>
          <p:cNvSpPr/>
          <p:nvPr/>
        </p:nvSpPr>
        <p:spPr>
          <a:xfrm>
            <a:off x="543316" y="1380952"/>
            <a:ext cx="7776000" cy="2808000"/>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52BB78AB-2681-6821-C827-711D78E8031D}"/>
              </a:ext>
            </a:extLst>
          </p:cNvPr>
          <p:cNvSpPr/>
          <p:nvPr/>
        </p:nvSpPr>
        <p:spPr>
          <a:xfrm>
            <a:off x="619154" y="1433647"/>
            <a:ext cx="7776000" cy="2808000"/>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3FF5C564-EBC4-3014-D0C2-F90246B15B06}"/>
              </a:ext>
            </a:extLst>
          </p:cNvPr>
          <p:cNvSpPr/>
          <p:nvPr/>
        </p:nvSpPr>
        <p:spPr>
          <a:xfrm>
            <a:off x="542592" y="1367809"/>
            <a:ext cx="7776000" cy="2808000"/>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3371B62A-8F40-8741-BEE3-86BFB420E565}"/>
              </a:ext>
            </a:extLst>
          </p:cNvPr>
          <p:cNvSpPr/>
          <p:nvPr/>
        </p:nvSpPr>
        <p:spPr>
          <a:xfrm>
            <a:off x="466030" y="1301971"/>
            <a:ext cx="7776000" cy="2808000"/>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FD626D4C-0DED-A4D1-54EA-AC54AA3A6358}"/>
              </a:ext>
            </a:extLst>
          </p:cNvPr>
          <p:cNvSpPr/>
          <p:nvPr/>
        </p:nvSpPr>
        <p:spPr>
          <a:xfrm>
            <a:off x="389468" y="1236133"/>
            <a:ext cx="7776000" cy="2808000"/>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1">
            <a:extLst>
              <a:ext uri="{FF2B5EF4-FFF2-40B4-BE49-F238E27FC236}">
                <a16:creationId xmlns:a16="http://schemas.microsoft.com/office/drawing/2014/main" id="{4A68DF93-D1ED-B58A-52E0-CF3424BC64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3" name="スライド番号プレースホルダー 5">
            <a:extLst>
              <a:ext uri="{FF2B5EF4-FFF2-40B4-BE49-F238E27FC236}">
                <a16:creationId xmlns:a16="http://schemas.microsoft.com/office/drawing/2014/main" id="{59C96659-6481-7222-F1C5-591D513E56F2}"/>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18</a:t>
            </a:fld>
            <a:endParaRPr kumimoji="1" lang="ja-JP" altLang="en-US" sz="1200" b="1">
              <a:solidFill>
                <a:schemeClr val="tx1"/>
              </a:solidFill>
            </a:endParaRPr>
          </a:p>
        </p:txBody>
      </p:sp>
      <p:sp>
        <p:nvSpPr>
          <p:cNvPr id="2" name="AutoShape 3">
            <a:extLst>
              <a:ext uri="{FF2B5EF4-FFF2-40B4-BE49-F238E27FC236}">
                <a16:creationId xmlns:a16="http://schemas.microsoft.com/office/drawing/2014/main" id="{88B1C1F3-3D44-93E2-80E9-8F0C7B1C87E8}"/>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（参考）退院後の通院に関する実際にかかった治療費例（胃がん）</a:t>
            </a:r>
            <a:endParaRPr lang="ja-JP" altLang="en-US" sz="1400"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1" name="表 10">
            <a:extLst>
              <a:ext uri="{FF2B5EF4-FFF2-40B4-BE49-F238E27FC236}">
                <a16:creationId xmlns:a16="http://schemas.microsoft.com/office/drawing/2014/main" id="{831E6DA8-B791-0DE9-BACC-3E7978C58659}"/>
              </a:ext>
            </a:extLst>
          </p:cNvPr>
          <p:cNvGraphicFramePr>
            <a:graphicFrameLocks noGrp="1"/>
          </p:cNvGraphicFramePr>
          <p:nvPr>
            <p:extLst>
              <p:ext uri="{D42A27DB-BD31-4B8C-83A1-F6EECF244321}">
                <p14:modId xmlns:p14="http://schemas.microsoft.com/office/powerpoint/2010/main" val="2926886725"/>
              </p:ext>
            </p:extLst>
          </p:nvPr>
        </p:nvGraphicFramePr>
        <p:xfrm>
          <a:off x="468700" y="1320306"/>
          <a:ext cx="7596000" cy="2628000"/>
        </p:xfrm>
        <a:graphic>
          <a:graphicData uri="http://schemas.openxmlformats.org/drawingml/2006/table">
            <a:tbl>
              <a:tblPr/>
              <a:tblGrid>
                <a:gridCol w="792000">
                  <a:extLst>
                    <a:ext uri="{9D8B030D-6E8A-4147-A177-3AD203B41FA5}">
                      <a16:colId xmlns:a16="http://schemas.microsoft.com/office/drawing/2014/main" val="770342068"/>
                    </a:ext>
                  </a:extLst>
                </a:gridCol>
                <a:gridCol w="972000">
                  <a:extLst>
                    <a:ext uri="{9D8B030D-6E8A-4147-A177-3AD203B41FA5}">
                      <a16:colId xmlns:a16="http://schemas.microsoft.com/office/drawing/2014/main" val="989779804"/>
                    </a:ext>
                  </a:extLst>
                </a:gridCol>
                <a:gridCol w="972000">
                  <a:extLst>
                    <a:ext uri="{9D8B030D-6E8A-4147-A177-3AD203B41FA5}">
                      <a16:colId xmlns:a16="http://schemas.microsoft.com/office/drawing/2014/main" val="2585753755"/>
                    </a:ext>
                  </a:extLst>
                </a:gridCol>
                <a:gridCol w="972000">
                  <a:extLst>
                    <a:ext uri="{9D8B030D-6E8A-4147-A177-3AD203B41FA5}">
                      <a16:colId xmlns:a16="http://schemas.microsoft.com/office/drawing/2014/main" val="2656808362"/>
                    </a:ext>
                  </a:extLst>
                </a:gridCol>
                <a:gridCol w="972000">
                  <a:extLst>
                    <a:ext uri="{9D8B030D-6E8A-4147-A177-3AD203B41FA5}">
                      <a16:colId xmlns:a16="http://schemas.microsoft.com/office/drawing/2014/main" val="1373938987"/>
                    </a:ext>
                  </a:extLst>
                </a:gridCol>
                <a:gridCol w="972000">
                  <a:extLst>
                    <a:ext uri="{9D8B030D-6E8A-4147-A177-3AD203B41FA5}">
                      <a16:colId xmlns:a16="http://schemas.microsoft.com/office/drawing/2014/main" val="422739616"/>
                    </a:ext>
                  </a:extLst>
                </a:gridCol>
                <a:gridCol w="972000">
                  <a:extLst>
                    <a:ext uri="{9D8B030D-6E8A-4147-A177-3AD203B41FA5}">
                      <a16:colId xmlns:a16="http://schemas.microsoft.com/office/drawing/2014/main" val="1779002127"/>
                    </a:ext>
                  </a:extLst>
                </a:gridCol>
                <a:gridCol w="972000">
                  <a:extLst>
                    <a:ext uri="{9D8B030D-6E8A-4147-A177-3AD203B41FA5}">
                      <a16:colId xmlns:a16="http://schemas.microsoft.com/office/drawing/2014/main" val="2788561977"/>
                    </a:ext>
                  </a:extLst>
                </a:gridCol>
              </a:tblGrid>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患者番号</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氏名</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請求期間（入院の場合）</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2F2F2"/>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25426270"/>
                  </a:ext>
                </a:extLst>
              </a:tr>
              <a:tr h="180000">
                <a:tc>
                  <a:txBody>
                    <a:bodyPr/>
                    <a:lstStyle/>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1231234</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ケイズ　らぼ　さま</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a:noFill/>
                    </a:lnT>
                    <a:lnB>
                      <a:noFill/>
                    </a:lnB>
                    <a:solidFill>
                      <a:srgbClr val="FFFFFF"/>
                    </a:solidFill>
                  </a:tcPr>
                </a:tc>
                <a:tc gridSpan="4">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F2F2F2"/>
                      </a:solidFill>
                      <a:prstDash val="solid"/>
                      <a:round/>
                      <a:headEnd type="none" w="med" len="med"/>
                      <a:tailEnd type="none" w="med" len="med"/>
                    </a:lnL>
                    <a:lnR w="6350" cap="flat" cmpd="sng" algn="ctr">
                      <a:solidFill>
                        <a:srgbClr val="F2F2F2"/>
                      </a:solidFill>
                      <a:prstDash val="solid"/>
                      <a:round/>
                      <a:headEnd type="none" w="med" len="med"/>
                      <a:tailEnd type="none" w="med" len="med"/>
                    </a:lnR>
                    <a:lnT w="6350" cap="flat" cmpd="sng" algn="ctr">
                      <a:solidFill>
                        <a:srgbClr val="F2F2F2"/>
                      </a:solidFill>
                      <a:prstDash val="solid"/>
                      <a:round/>
                      <a:headEnd type="none" w="med" len="med"/>
                      <a:tailEnd type="none" w="med" len="med"/>
                    </a:lnT>
                    <a:lnB w="6350" cap="flat" cmpd="sng" algn="ctr">
                      <a:solidFill>
                        <a:srgbClr val="F2F2F2"/>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53898815"/>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2F2F2"/>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478426074"/>
                  </a:ext>
                </a:extLst>
              </a:tr>
              <a:tr h="180000">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受診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入院・外来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領収書</a:t>
                      </a:r>
                      <a:r>
                        <a:rPr lang="en-US" sz="900" b="1" i="0" u="none" strike="noStrike" dirty="0">
                          <a:solidFill>
                            <a:srgbClr val="000000"/>
                          </a:solidFill>
                          <a:effectLst/>
                          <a:latin typeface="Meiryo UI" panose="020B0604030504040204" pitchFamily="50" charset="-128"/>
                          <a:ea typeface="Meiryo UI" panose="020B0604030504040204" pitchFamily="50" charset="-128"/>
                        </a:rPr>
                        <a:t>No.</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発行日</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費用区分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負担割合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本人・家族</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区分</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5396033"/>
                  </a:ext>
                </a:extLst>
              </a:tr>
              <a:tr h="180000">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EA5550"/>
                          </a:solidFill>
                          <a:effectLst/>
                          <a:latin typeface="Meiryo UI" panose="020B0604030504040204" pitchFamily="50" charset="-128"/>
                          <a:ea typeface="Meiryo UI" panose="020B0604030504040204" pitchFamily="50" charset="-128"/>
                        </a:rPr>
                        <a:t>外来</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12345</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a:solidFill>
                            <a:srgbClr val="000000"/>
                          </a:solidFill>
                          <a:effectLst/>
                          <a:latin typeface="Meiryo UI" panose="020B0604030504040204" pitchFamily="50" charset="-128"/>
                          <a:ea typeface="Meiryo UI" panose="020B0604030504040204" pitchFamily="50" charset="-128"/>
                        </a:rPr>
                        <a:t>割</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本人・家族</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一般</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172550380"/>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383738752"/>
                  </a:ext>
                </a:extLst>
              </a:tr>
              <a:tr h="180000">
                <a:tc rowSpan="6">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初・再受診料</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入院料等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医学管理等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在宅医療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検査</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画像診断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投薬</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1351995373"/>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962</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5330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8164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55900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646266263"/>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注射</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ﾘﾊﾋﾞﾘﾃｰｼｮﾝ</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精神科専門療法</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処置</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手術</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a:solidFill>
                            <a:srgbClr val="000000"/>
                          </a:solidFill>
                          <a:effectLst/>
                          <a:latin typeface="Meiryo UI" panose="020B0604030504040204" pitchFamily="50" charset="-128"/>
                          <a:ea typeface="Meiryo UI" panose="020B0604030504040204" pitchFamily="50" charset="-128"/>
                        </a:rPr>
                        <a:t>麻酔</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放射線治療</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extLst>
                  <a:ext uri="{0D108BD9-81ED-4DB2-BD59-A6C34878D82A}">
                    <a16:rowId xmlns:a16="http://schemas.microsoft.com/office/drawing/2014/main" val="2725346936"/>
                  </a:ext>
                </a:extLst>
              </a:tr>
              <a:tr h="180000">
                <a:tc vMerge="1">
                  <a:txBody>
                    <a:bodyPr/>
                    <a:lstStyle/>
                    <a:p>
                      <a:endParaRPr kumimoji="1" lang="ja-JP" altLang="en-US"/>
                    </a:p>
                  </a:txBody>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130897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220287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点</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614227201"/>
                  </a:ext>
                </a:extLst>
              </a:tr>
              <a:tr h="180000">
                <a:tc vMerge="1">
                  <a:txBody>
                    <a:bodyPr/>
                    <a:lstStyle/>
                    <a:p>
                      <a:endParaRPr kumimoji="1" lang="ja-JP" altLang="en-US"/>
                    </a:p>
                  </a:txBody>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病理診断</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zh-TW" altLang="en-US" sz="900" b="1" i="0" u="none" strike="noStrike" dirty="0">
                          <a:solidFill>
                            <a:srgbClr val="000000"/>
                          </a:solidFill>
                          <a:effectLst/>
                          <a:latin typeface="Meiryo UI" panose="020B0604030504040204" pitchFamily="50" charset="-128"/>
                          <a:ea typeface="Meiryo UI" panose="020B0604030504040204" pitchFamily="50" charset="-128"/>
                        </a:rPr>
                        <a:t>診断群分類</a:t>
                      </a:r>
                      <a:r>
                        <a:rPr lang="en-US" altLang="zh-TW" sz="900" b="1" i="0" u="none" strike="noStrike" dirty="0">
                          <a:solidFill>
                            <a:srgbClr val="000000"/>
                          </a:solidFill>
                          <a:effectLst/>
                          <a:latin typeface="Meiryo UI" panose="020B0604030504040204" pitchFamily="50" charset="-128"/>
                          <a:ea typeface="Meiryo UI" panose="020B0604030504040204" pitchFamily="50" charset="-128"/>
                        </a:rPr>
                        <a:t>(DPC)</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生活療養</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511203088"/>
                  </a:ext>
                </a:extLst>
              </a:tr>
              <a:tr h="180000">
                <a:tc vMerge="1">
                  <a:txBody>
                    <a:bodyPr/>
                    <a:lstStyle/>
                    <a:p>
                      <a:endParaRPr kumimoji="1" lang="ja-JP" altLang="en-US"/>
                    </a:p>
                  </a:txBody>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a:noFill/>
                    </a:lnL>
                    <a:lnR>
                      <a:noFill/>
                    </a:lnR>
                    <a:lnT>
                      <a:noFill/>
                    </a:lnT>
                    <a:lnB>
                      <a:noFill/>
                    </a:lnB>
                    <a:solidFill>
                      <a:srgbClr val="FFFFFF"/>
                    </a:solidFill>
                  </a:tcPr>
                </a:tc>
                <a:extLst>
                  <a:ext uri="{0D108BD9-81ED-4DB2-BD59-A6C34878D82A}">
                    <a16:rowId xmlns:a16="http://schemas.microsoft.com/office/drawing/2014/main" val="2119986584"/>
                  </a:ext>
                </a:extLst>
              </a:tr>
              <a:tr h="36000">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a:noFill/>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200" b="0" i="0" u="none" strike="noStrike" dirty="0">
                          <a:solidFill>
                            <a:srgbClr val="000000"/>
                          </a:solidFill>
                          <a:effectLst/>
                          <a:latin typeface="Meiryo UI" panose="020B0604030504040204" pitchFamily="50" charset="-128"/>
                          <a:ea typeface="Meiryo UI" panose="020B0604030504040204" pitchFamily="50" charset="-128"/>
                        </a:rPr>
                        <a:t>　</a:t>
                      </a:r>
                    </a:p>
                  </a:txBody>
                  <a:tcPr marL="0" marR="0" marT="0" marB="0" anchor="ctr">
                    <a:lnL>
                      <a:noFill/>
                    </a:lnL>
                    <a:lnR>
                      <a:noFill/>
                    </a:lnR>
                    <a:lnT>
                      <a:noFill/>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1762234590"/>
                  </a:ext>
                </a:extLst>
              </a:tr>
              <a:tr h="180000">
                <a:tc rowSpan="4">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a:t>
                      </a:r>
                      <a:br>
                        <a:rPr lang="ja-JP" altLang="en-US" sz="9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負担</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選定医療等</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その他</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食事</a:t>
                      </a: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BDDDC"/>
                    </a:solidFill>
                  </a:tcPr>
                </a:tc>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保険外負担</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957015783"/>
                  </a:ext>
                </a:extLst>
              </a:tr>
              <a:tr h="180000">
                <a:tc vMerge="1">
                  <a:txBody>
                    <a:bodyPr/>
                    <a:lstStyle/>
                    <a:p>
                      <a:endParaRPr kumimoji="1" lang="ja-JP" altLang="en-US"/>
                    </a:p>
                  </a:txBody>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2,012,530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598380072"/>
                  </a:ext>
                </a:extLst>
              </a:tr>
              <a:tr h="180000">
                <a:tc vMerge="1">
                  <a:txBody>
                    <a:bodyPr/>
                    <a:lstStyle/>
                    <a:p>
                      <a:endParaRPr kumimoji="1" lang="ja-JP" altLang="en-US"/>
                    </a:p>
                  </a:txBody>
                  <a:tcPr/>
                </a:tc>
                <a:tc rowSpan="2">
                  <a:txBody>
                    <a:bodyPr/>
                    <a:lstStyle/>
                    <a:p>
                      <a:pPr algn="l" fontAlgn="t"/>
                      <a:r>
                        <a:rPr lang="ja-JP" altLang="en-US" sz="900" b="0" i="0" u="none" strike="noStrike">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rowSpan="2">
                  <a:txBody>
                    <a:bodyPr/>
                    <a:lstStyle/>
                    <a:p>
                      <a:pPr algn="l" fontAlgn="t" latinLnBrk="1"/>
                      <a:r>
                        <a:rPr lang="zh-CN" altLang="en-US" sz="900" b="0" i="0" u="none" strike="noStrike" dirty="0">
                          <a:solidFill>
                            <a:srgbClr val="000000"/>
                          </a:solidFill>
                          <a:effectLst/>
                          <a:latin typeface="Meiryo UI" panose="020B0604030504040204" pitchFamily="50" charset="-128"/>
                          <a:ea typeface="Meiryo UI" panose="020B0604030504040204" pitchFamily="50" charset="-128"/>
                        </a:rPr>
                        <a:t>（内訳）</a:t>
                      </a:r>
                    </a:p>
                  </a:txBody>
                  <a:tcPr marL="36000" marR="36000" marT="0" marB="0">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負担額</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603,760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extLst>
                  <a:ext uri="{0D108BD9-81ED-4DB2-BD59-A6C34878D82A}">
                    <a16:rowId xmlns:a16="http://schemas.microsoft.com/office/drawing/2014/main" val="2441466467"/>
                  </a:ext>
                </a:extLst>
              </a:tr>
              <a:tr h="180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l"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a:noFill/>
                    </a:lnT>
                    <a:lnB>
                      <a:noFill/>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領収額合計</a:t>
                      </a:r>
                    </a:p>
                  </a:txBody>
                  <a:tcPr marL="36000" marR="3600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gridSpan="3">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603,760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p>
                  </a:txBody>
                  <a:tcPr marL="0" marR="0" marT="0" marB="0" anchor="ctr">
                    <a:lnL w="6350" cap="flat" cmpd="sng" algn="ctr">
                      <a:solidFill>
                        <a:srgbClr val="FBDDDC"/>
                      </a:solidFill>
                      <a:prstDash val="solid"/>
                      <a:round/>
                      <a:headEnd type="none" w="med" len="med"/>
                      <a:tailEnd type="none" w="med" len="med"/>
                    </a:lnL>
                    <a:lnR w="6350" cap="flat" cmpd="sng" algn="ctr">
                      <a:solidFill>
                        <a:srgbClr val="FBDDDC"/>
                      </a:solidFill>
                      <a:prstDash val="solid"/>
                      <a:round/>
                      <a:headEnd type="none" w="med" len="med"/>
                      <a:tailEnd type="none" w="med" len="med"/>
                    </a:lnR>
                    <a:lnT w="6350" cap="flat" cmpd="sng" algn="ctr">
                      <a:solidFill>
                        <a:srgbClr val="FBDDDC"/>
                      </a:solidFill>
                      <a:prstDash val="solid"/>
                      <a:round/>
                      <a:headEnd type="none" w="med" len="med"/>
                      <a:tailEnd type="none" w="med" len="med"/>
                    </a:lnT>
                    <a:lnB w="6350" cap="flat" cmpd="sng" algn="ctr">
                      <a:solidFill>
                        <a:srgbClr val="FBDDDC"/>
                      </a:solidFill>
                      <a:prstDash val="solid"/>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086766213"/>
                  </a:ext>
                </a:extLst>
              </a:tr>
            </a:tbl>
          </a:graphicData>
        </a:graphic>
      </p:graphicFrame>
      <p:sp>
        <p:nvSpPr>
          <p:cNvPr id="19" name="正方形/長方形 18">
            <a:extLst>
              <a:ext uri="{FF2B5EF4-FFF2-40B4-BE49-F238E27FC236}">
                <a16:creationId xmlns:a16="http://schemas.microsoft.com/office/drawing/2014/main" id="{F1180EF3-6085-4CCC-D06B-10AE3A01170D}"/>
              </a:ext>
            </a:extLst>
          </p:cNvPr>
          <p:cNvSpPr/>
          <p:nvPr/>
        </p:nvSpPr>
        <p:spPr>
          <a:xfrm>
            <a:off x="114297" y="896220"/>
            <a:ext cx="948690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❶＜領収書（例）＞胃がんによる胃全摘術を受け、退院後に通院で抗がん剤等の治療を継続（</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13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か月で合計</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13</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回通院）した場合</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25" name="正方形/長方形 24">
            <a:extLst>
              <a:ext uri="{FF2B5EF4-FFF2-40B4-BE49-F238E27FC236}">
                <a16:creationId xmlns:a16="http://schemas.microsoft.com/office/drawing/2014/main" id="{0418498C-7D8D-877D-A1DD-235F8C5BD7E5}"/>
              </a:ext>
            </a:extLst>
          </p:cNvPr>
          <p:cNvSpPr/>
          <p:nvPr/>
        </p:nvSpPr>
        <p:spPr>
          <a:xfrm>
            <a:off x="464533" y="4734482"/>
            <a:ext cx="3708000" cy="288000"/>
          </a:xfrm>
          <a:prstGeom prst="rect">
            <a:avLst/>
          </a:prstGeom>
          <a:solidFill>
            <a:schemeClr val="bg1"/>
          </a:solidFill>
          <a:ln w="19050">
            <a:solidFill>
              <a:schemeClr val="bg1">
                <a:lumMod val="75000"/>
              </a:schemeClr>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rPr>
              <a:t>加入されている保険</a:t>
            </a:r>
            <a:endParaRPr kumimoji="0" lang="ja-JP" altLang="en-US" sz="1200" b="0" i="0" u="none" strike="noStrike" kern="1200" cap="none" spc="0" normalizeH="0" baseline="0" noProof="0" dirty="0">
              <a:ln>
                <a:noFill/>
              </a:ln>
              <a:solidFill>
                <a:prstClr val="white">
                  <a:lumMod val="50000"/>
                </a:prstClr>
              </a:solidFill>
              <a:effectLst/>
              <a:uLnTx/>
              <a:uFillTx/>
              <a:latin typeface="Meiryo UI" panose="020B0604030504040204" pitchFamily="50" charset="-128"/>
              <a:ea typeface="Meiryo UI" panose="020B0604030504040204" pitchFamily="50" charset="-128"/>
              <a:cs typeface="+mn-cs"/>
            </a:endParaRPr>
          </a:p>
        </p:txBody>
      </p:sp>
      <p:sp>
        <p:nvSpPr>
          <p:cNvPr id="30" name="正方形/長方形 29">
            <a:extLst>
              <a:ext uri="{FF2B5EF4-FFF2-40B4-BE49-F238E27FC236}">
                <a16:creationId xmlns:a16="http://schemas.microsoft.com/office/drawing/2014/main" id="{592B8AC2-8F7B-A354-EF6D-6AADFF90B28B}"/>
              </a:ext>
            </a:extLst>
          </p:cNvPr>
          <p:cNvSpPr/>
          <p:nvPr/>
        </p:nvSpPr>
        <p:spPr>
          <a:xfrm>
            <a:off x="4354392" y="4734482"/>
            <a:ext cx="3708000" cy="288000"/>
          </a:xfrm>
          <a:prstGeom prst="rect">
            <a:avLst/>
          </a:prstGeom>
          <a:solidFill>
            <a:schemeClr val="bg1"/>
          </a:solidFill>
          <a:ln w="19050">
            <a:solidFill>
              <a:srgbClr val="FBDDDC"/>
            </a:solidFill>
          </a:ln>
        </p:spPr>
        <p:txBody>
          <a:bodyPr wrap="square" lIns="36000" tIns="36000" rIns="36000" bIns="3600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おすすめの保険</a:t>
            </a:r>
            <a:endParaRPr kumimoji="0" lang="ja-JP" altLang="en-US" sz="12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37" name="正方形/長方形 36">
            <a:extLst>
              <a:ext uri="{FF2B5EF4-FFF2-40B4-BE49-F238E27FC236}">
                <a16:creationId xmlns:a16="http://schemas.microsoft.com/office/drawing/2014/main" id="{9054C707-3371-A431-E692-EC7EA98B1A26}"/>
              </a:ext>
            </a:extLst>
          </p:cNvPr>
          <p:cNvSpPr/>
          <p:nvPr/>
        </p:nvSpPr>
        <p:spPr>
          <a:xfrm>
            <a:off x="115951" y="4361408"/>
            <a:ext cx="9571468"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❷「加入されている保険」と、「おすすめの保険」で、給付金額の違いを計算してみよう</a:t>
            </a:r>
            <a:r>
              <a:rPr kumimoji="1" lang="en-US" altLang="ja-JP" sz="12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200" b="1" i="0" u="none" strike="noStrike" kern="1200" cap="none" spc="0" normalizeH="0" baseline="0" noProof="0" dirty="0">
                <a:ln>
                  <a:noFill/>
                </a:ln>
                <a:solidFill>
                  <a:srgbClr val="3E3A39"/>
                </a:solidFill>
                <a:effectLst/>
                <a:uLnTx/>
                <a:uFillTx/>
                <a:latin typeface="メイリオ"/>
                <a:ea typeface="メイリオ"/>
                <a:cs typeface="+mn-cs"/>
              </a:rPr>
              <a:t>！</a:t>
            </a:r>
            <a:endParaRPr kumimoji="1" lang="ja-JP" altLang="en-US" sz="12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47" name="テキスト ボックス 46">
            <a:extLst>
              <a:ext uri="{FF2B5EF4-FFF2-40B4-BE49-F238E27FC236}">
                <a16:creationId xmlns:a16="http://schemas.microsoft.com/office/drawing/2014/main" id="{A82041D6-0EC0-3845-84DF-D0E0765909E2}"/>
              </a:ext>
            </a:extLst>
          </p:cNvPr>
          <p:cNvSpPr txBox="1"/>
          <p:nvPr/>
        </p:nvSpPr>
        <p:spPr>
          <a:xfrm>
            <a:off x="8264630" y="1559760"/>
            <a:ext cx="1512000" cy="792000"/>
          </a:xfrm>
          <a:prstGeom prst="wedgeRectCallout">
            <a:avLst>
              <a:gd name="adj1" fmla="val -40433"/>
              <a:gd name="adj2" fmla="val 70634"/>
            </a:avLst>
          </a:prstGeom>
          <a:solidFill>
            <a:schemeClr val="bg1"/>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latin typeface="Meiryo UI" panose="020B0604030504040204" pitchFamily="50" charset="-128"/>
                <a:ea typeface="Meiryo UI" panose="020B0604030504040204" pitchFamily="50" charset="-128"/>
              </a:rPr>
              <a:t>通院</a:t>
            </a:r>
            <a:r>
              <a:rPr lang="en-US" altLang="ja-JP" sz="1200" b="1" dirty="0">
                <a:latin typeface="Meiryo UI" panose="020B0604030504040204" pitchFamily="50" charset="-128"/>
                <a:ea typeface="Meiryo UI" panose="020B0604030504040204" pitchFamily="50" charset="-128"/>
              </a:rPr>
              <a:t>13</a:t>
            </a:r>
            <a:r>
              <a:rPr lang="ja-JP" altLang="en-US" sz="1200" b="1" dirty="0">
                <a:latin typeface="Meiryo UI" panose="020B0604030504040204" pitchFamily="50" charset="-128"/>
                <a:ea typeface="Meiryo UI" panose="020B0604030504040204" pitchFamily="50" charset="-128"/>
              </a:rPr>
              <a:t>回分の</a:t>
            </a:r>
            <a:endParaRPr lang="en-US" altLang="ja-JP" sz="1200" b="1" dirty="0">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合計点数</a:t>
            </a:r>
            <a:endParaRPr lang="en-US" altLang="ja-JP" sz="1200" b="1" dirty="0">
              <a:effectLst/>
              <a:latin typeface="Meiryo UI" panose="020B0604030504040204" pitchFamily="50" charset="-128"/>
              <a:ea typeface="Meiryo UI" panose="020B0604030504040204" pitchFamily="50" charset="-128"/>
            </a:endParaRPr>
          </a:p>
          <a:p>
            <a:pPr algn="ctr" fontAlgn="ctr"/>
            <a:r>
              <a:rPr lang="en-US" altLang="ja-JP" b="1" dirty="0">
                <a:latin typeface="Meiryo UI" panose="020B0604030504040204" pitchFamily="50" charset="-128"/>
                <a:ea typeface="Meiryo UI" panose="020B0604030504040204" pitchFamily="50" charset="-128"/>
              </a:rPr>
              <a:t>201,253</a:t>
            </a:r>
            <a:r>
              <a:rPr lang="ja-JP" altLang="en-US" sz="1200" b="1" dirty="0">
                <a:latin typeface="Meiryo UI" panose="020B0604030504040204" pitchFamily="50" charset="-128"/>
                <a:ea typeface="Meiryo UI" panose="020B0604030504040204" pitchFamily="50" charset="-128"/>
              </a:rPr>
              <a:t>点</a:t>
            </a:r>
            <a:endParaRPr lang="en-US" altLang="ja-JP" sz="1200" b="1" dirty="0">
              <a:effectLst/>
              <a:latin typeface="Meiryo UI" panose="020B0604030504040204" pitchFamily="50" charset="-128"/>
              <a:ea typeface="Meiryo UI" panose="020B0604030504040204" pitchFamily="50" charset="-128"/>
            </a:endParaRPr>
          </a:p>
        </p:txBody>
      </p:sp>
      <p:sp>
        <p:nvSpPr>
          <p:cNvPr id="48" name="正方形/長方形 47">
            <a:extLst>
              <a:ext uri="{FF2B5EF4-FFF2-40B4-BE49-F238E27FC236}">
                <a16:creationId xmlns:a16="http://schemas.microsoft.com/office/drawing/2014/main" id="{15DD01D5-A745-ED1C-F0CA-88CA8A374728}"/>
              </a:ext>
            </a:extLst>
          </p:cNvPr>
          <p:cNvSpPr/>
          <p:nvPr/>
        </p:nvSpPr>
        <p:spPr>
          <a:xfrm>
            <a:off x="4354030" y="5087282"/>
            <a:ext cx="2410837" cy="25391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通院治療給付金：</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201,253</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点</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円</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49" name="正方形/長方形 48">
            <a:extLst>
              <a:ext uri="{FF2B5EF4-FFF2-40B4-BE49-F238E27FC236}">
                <a16:creationId xmlns:a16="http://schemas.microsoft.com/office/drawing/2014/main" id="{BE581E42-7094-2D48-3B5B-B0CC8BF9380D}"/>
              </a:ext>
            </a:extLst>
          </p:cNvPr>
          <p:cNvSpPr/>
          <p:nvPr/>
        </p:nvSpPr>
        <p:spPr>
          <a:xfrm>
            <a:off x="6483962" y="5087282"/>
            <a:ext cx="1578430" cy="25391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603,759</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円</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56" name="正方形/長方形 55">
            <a:extLst>
              <a:ext uri="{FF2B5EF4-FFF2-40B4-BE49-F238E27FC236}">
                <a16:creationId xmlns:a16="http://schemas.microsoft.com/office/drawing/2014/main" id="{81F96731-624B-B037-15C9-9F8A5E04846D}"/>
              </a:ext>
            </a:extLst>
          </p:cNvPr>
          <p:cNvSpPr/>
          <p:nvPr/>
        </p:nvSpPr>
        <p:spPr>
          <a:xfrm>
            <a:off x="4354030" y="5354341"/>
            <a:ext cx="2410837" cy="25391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通院治療一時金：　　　　　　　</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59" name="正方形/長方形 58">
            <a:extLst>
              <a:ext uri="{FF2B5EF4-FFF2-40B4-BE49-F238E27FC236}">
                <a16:creationId xmlns:a16="http://schemas.microsoft.com/office/drawing/2014/main" id="{B06B8BE3-7EFB-E9E5-3EF7-49914E8FDBDF}"/>
              </a:ext>
            </a:extLst>
          </p:cNvPr>
          <p:cNvSpPr/>
          <p:nvPr/>
        </p:nvSpPr>
        <p:spPr>
          <a:xfrm>
            <a:off x="6483962" y="5354341"/>
            <a:ext cx="1578430" cy="253916"/>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10,000</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円</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68" name="正方形/長方形 67">
            <a:extLst>
              <a:ext uri="{FF2B5EF4-FFF2-40B4-BE49-F238E27FC236}">
                <a16:creationId xmlns:a16="http://schemas.microsoft.com/office/drawing/2014/main" id="{82611514-5D3F-159D-95BB-D88C18CD7484}"/>
              </a:ext>
            </a:extLst>
          </p:cNvPr>
          <p:cNvSpPr/>
          <p:nvPr/>
        </p:nvSpPr>
        <p:spPr>
          <a:xfrm>
            <a:off x="6483962" y="5699651"/>
            <a:ext cx="1578430" cy="338554"/>
          </a:xfrm>
          <a:prstGeom prst="rect">
            <a:avLst/>
          </a:prstGeom>
        </p:spPr>
        <p:txBody>
          <a:bodyPr wrap="square">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600" b="1" dirty="0">
                <a:latin typeface="メイリオ" panose="020B0604030504040204" pitchFamily="50" charset="-128"/>
                <a:ea typeface="メイリオ" panose="020B0604030504040204" pitchFamily="50" charset="-128"/>
              </a:rPr>
              <a:t>613</a:t>
            </a:r>
            <a:r>
              <a:rPr kumimoji="1" lang="en-US" altLang="ja-JP" sz="16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,759</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円</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cxnSp>
        <p:nvCxnSpPr>
          <p:cNvPr id="70" name="直線コネクタ 69">
            <a:extLst>
              <a:ext uri="{FF2B5EF4-FFF2-40B4-BE49-F238E27FC236}">
                <a16:creationId xmlns:a16="http://schemas.microsoft.com/office/drawing/2014/main" id="{3527DCA8-B15E-068D-62E0-82417A9D2779}"/>
              </a:ext>
            </a:extLst>
          </p:cNvPr>
          <p:cNvCxnSpPr>
            <a:cxnSpLocks/>
          </p:cNvCxnSpPr>
          <p:nvPr/>
        </p:nvCxnSpPr>
        <p:spPr>
          <a:xfrm>
            <a:off x="4354030" y="5677042"/>
            <a:ext cx="3708362" cy="0"/>
          </a:xfrm>
          <a:prstGeom prst="line">
            <a:avLst/>
          </a:prstGeom>
          <a:ln w="12700">
            <a:solidFill>
              <a:srgbClr val="FBDDDC"/>
            </a:solidFill>
          </a:ln>
        </p:spPr>
        <p:style>
          <a:lnRef idx="1">
            <a:schemeClr val="accent1"/>
          </a:lnRef>
          <a:fillRef idx="0">
            <a:schemeClr val="accent1"/>
          </a:fillRef>
          <a:effectRef idx="0">
            <a:schemeClr val="accent1"/>
          </a:effectRef>
          <a:fontRef idx="minor">
            <a:schemeClr val="tx1"/>
          </a:fontRef>
        </p:style>
      </p:cxnSp>
      <p:sp>
        <p:nvSpPr>
          <p:cNvPr id="4" name="吹き出し: 四角形 3">
            <a:extLst>
              <a:ext uri="{FF2B5EF4-FFF2-40B4-BE49-F238E27FC236}">
                <a16:creationId xmlns:a16="http://schemas.microsoft.com/office/drawing/2014/main" id="{5AFB03A1-A460-CC59-0EF9-C2F421D8F6E6}"/>
              </a:ext>
            </a:extLst>
          </p:cNvPr>
          <p:cNvSpPr/>
          <p:nvPr/>
        </p:nvSpPr>
        <p:spPr bwMode="auto">
          <a:xfrm>
            <a:off x="26896" y="6119619"/>
            <a:ext cx="9828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ご加入の保障、</a:t>
            </a:r>
            <a:r>
              <a:rPr kumimoji="1" lang="ja-JP" altLang="en-US" sz="4000" b="1" dirty="0">
                <a:solidFill>
                  <a:srgbClr val="EA5550"/>
                </a:solidFill>
                <a:latin typeface="Meiryo UI" panose="020B0604030504040204" pitchFamily="50" charset="-128"/>
                <a:ea typeface="Meiryo UI" panose="020B0604030504040204" pitchFamily="50" charset="-128"/>
              </a:rPr>
              <a:t>退院後の通院で給付</a:t>
            </a:r>
            <a:r>
              <a:rPr kumimoji="1" lang="ja-JP" altLang="en-US" sz="4000" b="1" dirty="0">
                <a:latin typeface="Meiryo UI" panose="020B0604030504040204" pitchFamily="50" charset="-128"/>
                <a:ea typeface="Meiryo UI" panose="020B0604030504040204" pitchFamily="50" charset="-128"/>
              </a:rPr>
              <a:t>される</a:t>
            </a:r>
            <a:r>
              <a:rPr kumimoji="1" lang="en-US" altLang="ja-JP" sz="4000" b="1" dirty="0">
                <a:latin typeface="Meiryo UI" panose="020B0604030504040204" pitchFamily="50" charset="-128"/>
                <a:ea typeface="Meiryo UI" panose="020B0604030504040204" pitchFamily="50" charset="-128"/>
              </a:rPr>
              <a:t>!?</a:t>
            </a:r>
            <a:endParaRPr kumimoji="1" lang="ja-JP" altLang="en-US" sz="4000" b="1" dirty="0">
              <a:latin typeface="Meiryo UI" panose="020B0604030504040204" pitchFamily="50" charset="-128"/>
              <a:ea typeface="Meiryo UI" panose="020B0604030504040204" pitchFamily="50" charset="-128"/>
            </a:endParaRPr>
          </a:p>
        </p:txBody>
      </p:sp>
      <p:sp>
        <p:nvSpPr>
          <p:cNvPr id="5" name="矢印: 五方向 4">
            <a:hlinkClick r:id="rId2" action="ppaction://hlinksldjump"/>
            <a:extLst>
              <a:ext uri="{FF2B5EF4-FFF2-40B4-BE49-F238E27FC236}">
                <a16:creationId xmlns:a16="http://schemas.microsoft.com/office/drawing/2014/main" id="{46D061CD-140E-2528-B0BF-B0B4550E1DB6}"/>
              </a:ext>
            </a:extLst>
          </p:cNvPr>
          <p:cNvSpPr/>
          <p:nvPr/>
        </p:nvSpPr>
        <p:spPr>
          <a:xfrm>
            <a:off x="9513340" y="584853"/>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98331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76E074F4-39AE-2F2E-41B3-4C588BF79309}"/>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285010FA-0A0C-D66F-82B5-7601CF6108A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53C904F5-EAB8-D26B-4CE4-D4C8DC4A66DB}"/>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00B6C6CD-5BA1-2A9B-3084-F9582E2DC57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F5E5766C-AC3A-788A-9AD9-80DEE8A8CA24}"/>
              </a:ext>
            </a:extLst>
          </p:cNvPr>
          <p:cNvSpPr txBox="1">
            <a:spLocks/>
          </p:cNvSpPr>
          <p:nvPr/>
        </p:nvSpPr>
        <p:spPr>
          <a:xfrm>
            <a:off x="0" y="2933105"/>
            <a:ext cx="715658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20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Arial"/>
                <a:sym typeface="Arial"/>
              </a:rPr>
              <a:t>Ⅱ</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今積み立てマーケットが過熱！</a:t>
            </a:r>
            <a:endParaRPr kumimoji="1" lang="en-US" altLang="ja-JP"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00000"/>
              </a:lnSpc>
              <a:spcBef>
                <a:spcPts val="1200"/>
              </a:spcBef>
              <a:spcAft>
                <a:spcPts val="0"/>
              </a:spcAft>
              <a:buClr>
                <a:srgbClr val="000000"/>
              </a:buClr>
              <a:buSzTx/>
              <a:buFont typeface="Arial"/>
              <a:buNone/>
              <a:tabLst/>
              <a:defRPr/>
            </a:pPr>
            <a:r>
              <a:rPr kumimoji="1" lang="ja-JP" altLang="en-US" sz="2800" b="1" kern="0" dirty="0">
                <a:solidFill>
                  <a:schemeClr val="tx1"/>
                </a:solidFill>
                <a:latin typeface="メイリオ" panose="020B0604030504040204" pitchFamily="50" charset="-128"/>
                <a:ea typeface="メイリオ" panose="020B0604030504040204" pitchFamily="50" charset="-128"/>
              </a:rPr>
              <a:t>　　</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その中で選ばれる商品は！？ </a:t>
            </a:r>
            <a:endParaRPr kumimoji="0" lang="en-US" altLang="ja-JP" sz="2800" b="1" i="0" u="none" strike="noStrike" kern="0" cap="none" spc="0" normalizeH="0" baseline="0" noProof="0" dirty="0">
              <a:ln>
                <a:noFill/>
              </a:ln>
              <a:solidFill>
                <a:schemeClr val="tx1"/>
              </a:solidFill>
              <a:effectLst/>
              <a:uLnTx/>
              <a:uFillTx/>
              <a:latin typeface="Arial"/>
              <a:cs typeface="Arial"/>
              <a:sym typeface="Arial"/>
            </a:endParaRPr>
          </a:p>
        </p:txBody>
      </p:sp>
      <p:sp>
        <p:nvSpPr>
          <p:cNvPr id="3" name="スライド番号プレースホルダー 5">
            <a:extLst>
              <a:ext uri="{FF2B5EF4-FFF2-40B4-BE49-F238E27FC236}">
                <a16:creationId xmlns:a16="http://schemas.microsoft.com/office/drawing/2014/main" id="{C50C00A1-52CF-63F3-D74C-F7D8335FD372}"/>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19</a:t>
            </a:fld>
            <a:endParaRPr kumimoji="1" lang="ja-JP" altLang="en-US" sz="1200" b="1" dirty="0">
              <a:solidFill>
                <a:schemeClr val="tx1"/>
              </a:solidFill>
            </a:endParaRPr>
          </a:p>
        </p:txBody>
      </p:sp>
    </p:spTree>
    <p:extLst>
      <p:ext uri="{BB962C8B-B14F-4D97-AF65-F5344CB8AC3E}">
        <p14:creationId xmlns:p14="http://schemas.microsoft.com/office/powerpoint/2010/main" val="3340688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3" name="コンテンツ プレースホルダー 1">
            <a:extLst>
              <a:ext uri="{FF2B5EF4-FFF2-40B4-BE49-F238E27FC236}">
                <a16:creationId xmlns:a16="http://schemas.microsoft.com/office/drawing/2014/main" id="{3EAED351-F097-4293-B169-083F7FFBF982}"/>
              </a:ext>
            </a:extLst>
          </p:cNvPr>
          <p:cNvSpPr txBox="1">
            <a:spLocks/>
          </p:cNvSpPr>
          <p:nvPr/>
        </p:nvSpPr>
        <p:spPr>
          <a:xfrm>
            <a:off x="15070" y="877429"/>
            <a:ext cx="9233328" cy="24702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38163" lvl="1" indent="-449263">
              <a:lnSpc>
                <a:spcPct val="150000"/>
              </a:lnSpc>
              <a:buFont typeface="+mj-lt"/>
              <a:buAutoNum type="romanUcPeriod"/>
            </a:pPr>
            <a:r>
              <a:rPr lang="ja-JP" altLang="en-US" sz="1800" b="1" dirty="0">
                <a:latin typeface="メイリオ" panose="020B0604030504040204" pitchFamily="50" charset="-128"/>
                <a:ea typeface="メイリオ" panose="020B0604030504040204" pitchFamily="50" charset="-128"/>
              </a:rPr>
              <a:t>日本生命が実額給付型の新商品「ぴたほ」を発売！                                              最新の医療事情を踏まえ、当社の優位性の再確認から新規主力拡販へ！</a:t>
            </a:r>
            <a:endParaRPr lang="en-US" altLang="ja-JP" sz="1800" b="1" dirty="0">
              <a:latin typeface="メイリオ" panose="020B0604030504040204" pitchFamily="50" charset="-128"/>
              <a:ea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ea typeface="メイリオ" panose="020B0604030504040204" pitchFamily="50" charset="-128"/>
              </a:rPr>
              <a:t>（１）今医療事情の現状、入院したらいくら必要ですか？</a:t>
            </a:r>
            <a:endParaRPr lang="en-US" altLang="ja-JP" sz="1400" dirty="0">
              <a:latin typeface="メイリオ" panose="020B0604030504040204" pitchFamily="50" charset="-128"/>
              <a:ea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ea typeface="メイリオ" panose="020B0604030504040204" pitchFamily="50" charset="-128"/>
              </a:rPr>
              <a:t>（２）日本生命が実額給付型の新商品「ぴたほ」を紹介！</a:t>
            </a:r>
            <a:endParaRPr lang="en-US" altLang="ja-JP" sz="1400" dirty="0">
              <a:latin typeface="メイリオ" panose="020B0604030504040204" pitchFamily="50" charset="-128"/>
              <a:ea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ea typeface="メイリオ" panose="020B0604030504040204" pitchFamily="50" charset="-128"/>
              </a:rPr>
              <a:t>（３）明治安田生命のベストスタイルと比較したときのポイント</a:t>
            </a:r>
            <a:endParaRPr lang="en-US" altLang="ja-JP" sz="1400" dirty="0">
              <a:latin typeface="メイリオ" panose="020B0604030504040204" pitchFamily="50" charset="-128"/>
              <a:ea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ea typeface="メイリオ" panose="020B0604030504040204" pitchFamily="50" charset="-128"/>
              </a:rPr>
              <a:t>（４）結論、これをつかう！</a:t>
            </a:r>
            <a:endParaRPr lang="en-US" altLang="ja-JP" sz="1400" dirty="0">
              <a:latin typeface="メイリオ" panose="020B0604030504040204" pitchFamily="50" charset="-128"/>
              <a:ea typeface="メイリオ" panose="020B0604030504040204" pitchFamily="50" charset="-128"/>
            </a:endParaRPr>
          </a:p>
          <a:p>
            <a:pPr marL="546100" lvl="2" indent="0">
              <a:lnSpc>
                <a:spcPct val="150000"/>
              </a:lnSpc>
              <a:buNone/>
            </a:pPr>
            <a:endParaRPr lang="en-US" altLang="ja-JP" sz="600" dirty="0">
              <a:latin typeface="メイリオ" panose="020B0604030504040204" pitchFamily="50" charset="-128"/>
              <a:ea typeface="メイリオ" panose="020B0604030504040204" pitchFamily="50" charset="-128"/>
            </a:endParaRPr>
          </a:p>
          <a:p>
            <a:pPr marL="538163" lvl="1" indent="-449263">
              <a:lnSpc>
                <a:spcPct val="150000"/>
              </a:lnSpc>
              <a:buFont typeface="+mj-lt"/>
              <a:buAutoNum type="romanUcPeriod"/>
            </a:pPr>
            <a:r>
              <a:rPr lang="ja-JP" altLang="en-US" sz="1800" b="1" dirty="0">
                <a:latin typeface="メイリオ" panose="020B0604030504040204" pitchFamily="50" charset="-128"/>
                <a:ea typeface="メイリオ" panose="020B0604030504040204" pitchFamily="50" charset="-128"/>
              </a:rPr>
              <a:t>今積み立てマーケットが過熱！                                                                                   長期運用年金を含め明治安田生命のポジションを知る！</a:t>
            </a:r>
            <a:endParaRPr lang="en-US" altLang="ja-JP" sz="1800" b="1" dirty="0">
              <a:latin typeface="メイリオ" panose="020B0604030504040204" pitchFamily="50" charset="-128"/>
              <a:ea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rPr>
              <a:t>（１）今の積み立てマーケットの現状</a:t>
            </a:r>
            <a:endParaRPr lang="en-US" altLang="ja-JP" sz="1400" dirty="0">
              <a:latin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rPr>
              <a:t>（２）大手各社の主な個人年金比較から、結局どこがいいの？</a:t>
            </a:r>
            <a:endParaRPr lang="en-US" altLang="ja-JP" sz="1400" dirty="0">
              <a:latin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rPr>
              <a:t>（３）主要各社の一時払養老・終身の各利率比較</a:t>
            </a:r>
            <a:endParaRPr lang="en-US" altLang="ja-JP" sz="1400" dirty="0">
              <a:latin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rPr>
              <a:t>　　　、、、から結局どこがいいの？</a:t>
            </a:r>
            <a:endParaRPr lang="en-US" altLang="ja-JP" sz="1400" dirty="0">
              <a:latin typeface="メイリオ" panose="020B0604030504040204" pitchFamily="50" charset="-128"/>
            </a:endParaRPr>
          </a:p>
          <a:p>
            <a:pPr marL="546100" lvl="2" indent="0">
              <a:lnSpc>
                <a:spcPct val="150000"/>
              </a:lnSpc>
              <a:buNone/>
            </a:pPr>
            <a:r>
              <a:rPr lang="ja-JP" altLang="en-US" sz="1400" dirty="0">
                <a:latin typeface="メイリオ" panose="020B0604030504040204" pitchFamily="50" charset="-128"/>
              </a:rPr>
              <a:t>（４）結論、これをつかう！</a:t>
            </a:r>
            <a:endParaRPr lang="en-US" altLang="ja-JP" sz="1400" dirty="0">
              <a:latin typeface="メイリオ" panose="020B0604030504040204" pitchFamily="50" charset="-128"/>
            </a:endParaRPr>
          </a:p>
        </p:txBody>
      </p:sp>
      <p:sp>
        <p:nvSpPr>
          <p:cNvPr id="4" name="AutoShape 3">
            <a:extLst>
              <a:ext uri="{FF2B5EF4-FFF2-40B4-BE49-F238E27FC236}">
                <a16:creationId xmlns:a16="http://schemas.microsoft.com/office/drawing/2014/main" id="{E7A98DCC-2FCB-48C1-9AF6-DF7B83CAA515}"/>
              </a:ext>
            </a:extLst>
          </p:cNvPr>
          <p:cNvSpPr>
            <a:spLocks noChangeArrowheads="1"/>
          </p:cNvSpPr>
          <p:nvPr/>
        </p:nvSpPr>
        <p:spPr bwMode="auto">
          <a:xfrm>
            <a:off x="114299" y="602633"/>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本日の次第</a:t>
            </a:r>
            <a:endParaRPr kumimoji="1" lang="ja-JP" altLang="en-US" sz="1600" b="0"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pic>
        <p:nvPicPr>
          <p:cNvPr id="12" name="図 11" descr="QR コード&#10;&#10;AI によって生成されたコンテンツは間違っている可能性があります。">
            <a:extLst>
              <a:ext uri="{FF2B5EF4-FFF2-40B4-BE49-F238E27FC236}">
                <a16:creationId xmlns:a16="http://schemas.microsoft.com/office/drawing/2014/main" id="{04BD5636-F267-1659-AD4C-E6D0349492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6806" y="3064488"/>
            <a:ext cx="3224123" cy="3224123"/>
          </a:xfrm>
          <a:prstGeom prst="rect">
            <a:avLst/>
          </a:prstGeom>
        </p:spPr>
      </p:pic>
      <p:sp>
        <p:nvSpPr>
          <p:cNvPr id="10" name="テキスト ボックス 9">
            <a:extLst>
              <a:ext uri="{FF2B5EF4-FFF2-40B4-BE49-F238E27FC236}">
                <a16:creationId xmlns:a16="http://schemas.microsoft.com/office/drawing/2014/main" id="{719C5B34-1353-CC5C-0C13-F9A855FF94F3}"/>
              </a:ext>
            </a:extLst>
          </p:cNvPr>
          <p:cNvSpPr txBox="1"/>
          <p:nvPr/>
        </p:nvSpPr>
        <p:spPr>
          <a:xfrm>
            <a:off x="6711631" y="6086091"/>
            <a:ext cx="4023367" cy="307777"/>
          </a:xfrm>
          <a:prstGeom prst="rect">
            <a:avLst/>
          </a:prstGeom>
          <a:noFill/>
        </p:spPr>
        <p:txBody>
          <a:bodyPr wrap="square">
            <a:spAutoFit/>
          </a:bodyPr>
          <a:lstStyle/>
          <a:p>
            <a:r>
              <a:rPr lang="ja-JP" altLang="en-US" sz="1400" dirty="0">
                <a:hlinkClick r:id="rId3"/>
              </a:rPr>
              <a:t>https://labo-ks.co.jp/kawagoe20250403/</a:t>
            </a:r>
            <a:endParaRPr lang="ja-JP" altLang="en-US" sz="1400" dirty="0"/>
          </a:p>
        </p:txBody>
      </p:sp>
    </p:spTree>
    <p:extLst>
      <p:ext uri="{BB962C8B-B14F-4D97-AF65-F5344CB8AC3E}">
        <p14:creationId xmlns:p14="http://schemas.microsoft.com/office/powerpoint/2010/main" val="3702994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A463B-8F9C-29DE-EDCC-0F3F68A13F5B}"/>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0546B43E-8FCA-80EE-CCE1-58DB1006665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今積み立てマーケットが過熱！その中で選ばれる商品は！？ </a:t>
            </a:r>
          </a:p>
        </p:txBody>
      </p:sp>
      <p:sp>
        <p:nvSpPr>
          <p:cNvPr id="4" name="AutoShape 3">
            <a:extLst>
              <a:ext uri="{FF2B5EF4-FFF2-40B4-BE49-F238E27FC236}">
                <a16:creationId xmlns:a16="http://schemas.microsoft.com/office/drawing/2014/main" id="{8CFE2988-D051-0413-054D-250FDBEB071C}"/>
              </a:ext>
            </a:extLst>
          </p:cNvPr>
          <p:cNvSpPr>
            <a:spLocks noChangeArrowheads="1"/>
          </p:cNvSpPr>
          <p:nvPr/>
        </p:nvSpPr>
        <p:spPr bwMode="auto">
          <a:xfrm>
            <a:off x="-3310" y="593355"/>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j-ea"/>
                <a:ea typeface="+mj-ea"/>
                <a:cs typeface="メイリオ" pitchFamily="50" charset="-128"/>
              </a:rPr>
              <a:t>（１）今の積み立てマーケットの現状（積み立てマーケット </a:t>
            </a:r>
            <a:r>
              <a:rPr kumimoji="1" lang="en-US" altLang="ja-JP" sz="1600" b="1" i="0" u="none" strike="noStrike" kern="1200" cap="none" spc="0" normalizeH="0" baseline="0" noProof="0" dirty="0">
                <a:ln>
                  <a:noFill/>
                </a:ln>
                <a:effectLst/>
                <a:uLnTx/>
                <a:uFillTx/>
                <a:latin typeface="+mj-ea"/>
                <a:ea typeface="+mj-ea"/>
                <a:cs typeface="メイリオ" pitchFamily="50" charset="-128"/>
              </a:rPr>
              <a:t>5</a:t>
            </a:r>
            <a:r>
              <a:rPr kumimoji="1" lang="ja-JP" altLang="en-US" sz="1600" b="1" i="0" u="none" strike="noStrike" kern="1200" cap="none" spc="0" normalizeH="0" baseline="0" noProof="0" dirty="0">
                <a:ln>
                  <a:noFill/>
                </a:ln>
                <a:effectLst/>
                <a:uLnTx/>
                <a:uFillTx/>
                <a:latin typeface="+mj-ea"/>
                <a:ea typeface="+mj-ea"/>
                <a:cs typeface="メイリオ" pitchFamily="50" charset="-128"/>
              </a:rPr>
              <a:t>年間の変化）</a:t>
            </a:r>
          </a:p>
        </p:txBody>
      </p:sp>
      <p:sp>
        <p:nvSpPr>
          <p:cNvPr id="5" name="正方形/長方形 4">
            <a:extLst>
              <a:ext uri="{FF2B5EF4-FFF2-40B4-BE49-F238E27FC236}">
                <a16:creationId xmlns:a16="http://schemas.microsoft.com/office/drawing/2014/main" id="{E3E0B6B1-28EB-E363-26D2-7263497082F7}"/>
              </a:ext>
            </a:extLst>
          </p:cNvPr>
          <p:cNvSpPr/>
          <p:nvPr/>
        </p:nvSpPr>
        <p:spPr>
          <a:xfrm>
            <a:off x="114299" y="837301"/>
            <a:ext cx="9791701" cy="646331"/>
          </a:xfrm>
          <a:prstGeom prst="rect">
            <a:avLst/>
          </a:prstGeom>
        </p:spPr>
        <p:txBody>
          <a:bodyPr wrap="square">
            <a:spAutoFit/>
          </a:bodyPr>
          <a:lstStyle/>
          <a:p>
            <a:pPr marL="171450" marR="0" lvl="0" indent="-1714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1" lang="en-US" altLang="ja-JP" sz="1200" dirty="0">
                <a:latin typeface="メイリオ" panose="020B0604030504040204" pitchFamily="50" charset="-128"/>
                <a:ea typeface="メイリオ" panose="020B0604030504040204" pitchFamily="50" charset="-128"/>
              </a:rPr>
              <a:t>2024</a:t>
            </a:r>
            <a:r>
              <a:rPr kumimoji="1" lang="ja-JP" altLang="en-US" sz="1200" dirty="0">
                <a:latin typeface="メイリオ" panose="020B0604030504040204" pitchFamily="50" charset="-128"/>
                <a:ea typeface="メイリオ" panose="020B0604030504040204" pitchFamily="50" charset="-128"/>
              </a:rPr>
              <a:t>年の新</a:t>
            </a:r>
            <a:r>
              <a:rPr kumimoji="1" lang="en-US" altLang="ja-JP" sz="1200" dirty="0">
                <a:latin typeface="メイリオ" panose="020B0604030504040204" pitchFamily="50" charset="-128"/>
                <a:ea typeface="メイリオ" panose="020B0604030504040204" pitchFamily="50" charset="-128"/>
              </a:rPr>
              <a:t>NISA</a:t>
            </a:r>
            <a:r>
              <a:rPr kumimoji="1" lang="ja-JP" altLang="en-US" sz="1200" dirty="0">
                <a:latin typeface="メイリオ" panose="020B0604030504040204" pitchFamily="50" charset="-128"/>
                <a:ea typeface="メイリオ" panose="020B0604030504040204" pitchFamily="50" charset="-128"/>
              </a:rPr>
              <a:t>開始から</a:t>
            </a:r>
            <a:r>
              <a:rPr kumimoji="1" lang="en-US" altLang="ja-JP" sz="1200" dirty="0">
                <a:latin typeface="メイリオ" panose="020B0604030504040204" pitchFamily="50" charset="-128"/>
                <a:ea typeface="メイリオ" panose="020B0604030504040204" pitchFamily="50" charset="-128"/>
              </a:rPr>
              <a:t>2</a:t>
            </a:r>
            <a:r>
              <a:rPr kumimoji="1" lang="ja-JP" altLang="en-US" sz="1200" dirty="0">
                <a:latin typeface="メイリオ" panose="020B0604030504040204" pitchFamily="50" charset="-128"/>
                <a:ea typeface="メイリオ" panose="020B0604030504040204" pitchFamily="50" charset="-128"/>
              </a:rPr>
              <a:t>年。日経平均の高騰など市場はかつてなく活況となっています。そんな今だからこそ、「お客さまの不安」や「お客さまの志向」に寄り添えるかが、分かれ道です！今日は、そんな積み立てマーケットの現況を紹介しておりますので、お客さまのポートフォリオの最適化を実施し、セカンドライフに向けた計画を「お客さまの志向に合致した最適な形」アップデートしましょう！</a:t>
            </a:r>
            <a:endParaRPr kumimoji="1" lang="ja-JP" altLang="en-US" sz="1200" i="1" u="none" strike="noStrike" kern="1200" cap="none" spc="0" normalizeH="0" baseline="0" noProof="0" dirty="0">
              <a:ln>
                <a:noFill/>
              </a:ln>
              <a:effectLst/>
              <a:uLnTx/>
              <a:uFillTx/>
              <a:latin typeface="メイリオ"/>
              <a:ea typeface="メイリオ"/>
              <a:cs typeface="+mn-cs"/>
            </a:endParaRPr>
          </a:p>
        </p:txBody>
      </p:sp>
      <p:sp>
        <p:nvSpPr>
          <p:cNvPr id="6" name="正方形/長方形 5">
            <a:extLst>
              <a:ext uri="{FF2B5EF4-FFF2-40B4-BE49-F238E27FC236}">
                <a16:creationId xmlns:a16="http://schemas.microsoft.com/office/drawing/2014/main" id="{DE466DC4-CA04-8778-0264-0D6019A61D31}"/>
              </a:ext>
            </a:extLst>
          </p:cNvPr>
          <p:cNvSpPr/>
          <p:nvPr/>
        </p:nvSpPr>
        <p:spPr>
          <a:xfrm>
            <a:off x="0" y="1483632"/>
            <a:ext cx="7776635" cy="276999"/>
          </a:xfrm>
          <a:prstGeom prst="rect">
            <a:avLst/>
          </a:prstGeom>
        </p:spPr>
        <p:txBody>
          <a:bodyPr wrap="square">
            <a:spAutoFit/>
          </a:bodyPr>
          <a:lstStyle/>
          <a:p>
            <a:pPr lvl="0" defTabSz="914400" fontAlgn="base">
              <a:spcBef>
                <a:spcPct val="0"/>
              </a:spcBef>
              <a:spcAft>
                <a:spcPct val="0"/>
              </a:spcAf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１．</a:t>
            </a: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積立・資産形成マーケット比較表</a:t>
            </a:r>
            <a:endPar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CFBDA7E7-7CBD-8759-A055-679FDEE6A8F9}"/>
              </a:ext>
            </a:extLst>
          </p:cNvPr>
          <p:cNvGraphicFramePr>
            <a:graphicFrameLocks noGrp="1"/>
          </p:cNvGraphicFramePr>
          <p:nvPr>
            <p:extLst>
              <p:ext uri="{D42A27DB-BD31-4B8C-83A1-F6EECF244321}">
                <p14:modId xmlns:p14="http://schemas.microsoft.com/office/powerpoint/2010/main" val="48595977"/>
              </p:ext>
            </p:extLst>
          </p:nvPr>
        </p:nvGraphicFramePr>
        <p:xfrm>
          <a:off x="88898" y="1760631"/>
          <a:ext cx="9792000" cy="4716000"/>
        </p:xfrm>
        <a:graphic>
          <a:graphicData uri="http://schemas.openxmlformats.org/drawingml/2006/table">
            <a:tbl>
              <a:tblPr>
                <a:tableStyleId>{5C22544A-7EE6-4342-B048-85BDC9FD1C3A}</a:tableStyleId>
              </a:tblPr>
              <a:tblGrid>
                <a:gridCol w="324000">
                  <a:extLst>
                    <a:ext uri="{9D8B030D-6E8A-4147-A177-3AD203B41FA5}">
                      <a16:colId xmlns:a16="http://schemas.microsoft.com/office/drawing/2014/main" val="1415558923"/>
                    </a:ext>
                  </a:extLst>
                </a:gridCol>
                <a:gridCol w="684000">
                  <a:extLst>
                    <a:ext uri="{9D8B030D-6E8A-4147-A177-3AD203B41FA5}">
                      <a16:colId xmlns:a16="http://schemas.microsoft.com/office/drawing/2014/main" val="959077214"/>
                    </a:ext>
                  </a:extLst>
                </a:gridCol>
                <a:gridCol w="1152000">
                  <a:extLst>
                    <a:ext uri="{9D8B030D-6E8A-4147-A177-3AD203B41FA5}">
                      <a16:colId xmlns:a16="http://schemas.microsoft.com/office/drawing/2014/main" val="3312206641"/>
                    </a:ext>
                  </a:extLst>
                </a:gridCol>
                <a:gridCol w="1044000">
                  <a:extLst>
                    <a:ext uri="{9D8B030D-6E8A-4147-A177-3AD203B41FA5}">
                      <a16:colId xmlns:a16="http://schemas.microsoft.com/office/drawing/2014/main" val="1883667184"/>
                    </a:ext>
                  </a:extLst>
                </a:gridCol>
                <a:gridCol w="1152000">
                  <a:extLst>
                    <a:ext uri="{9D8B030D-6E8A-4147-A177-3AD203B41FA5}">
                      <a16:colId xmlns:a16="http://schemas.microsoft.com/office/drawing/2014/main" val="2933709170"/>
                    </a:ext>
                  </a:extLst>
                </a:gridCol>
                <a:gridCol w="756000">
                  <a:extLst>
                    <a:ext uri="{9D8B030D-6E8A-4147-A177-3AD203B41FA5}">
                      <a16:colId xmlns:a16="http://schemas.microsoft.com/office/drawing/2014/main" val="2290740576"/>
                    </a:ext>
                  </a:extLst>
                </a:gridCol>
                <a:gridCol w="1188000">
                  <a:extLst>
                    <a:ext uri="{9D8B030D-6E8A-4147-A177-3AD203B41FA5}">
                      <a16:colId xmlns:a16="http://schemas.microsoft.com/office/drawing/2014/main" val="1064079114"/>
                    </a:ext>
                  </a:extLst>
                </a:gridCol>
                <a:gridCol w="180000">
                  <a:extLst>
                    <a:ext uri="{9D8B030D-6E8A-4147-A177-3AD203B41FA5}">
                      <a16:colId xmlns:a16="http://schemas.microsoft.com/office/drawing/2014/main" val="257513384"/>
                    </a:ext>
                  </a:extLst>
                </a:gridCol>
                <a:gridCol w="756000">
                  <a:extLst>
                    <a:ext uri="{9D8B030D-6E8A-4147-A177-3AD203B41FA5}">
                      <a16:colId xmlns:a16="http://schemas.microsoft.com/office/drawing/2014/main" val="2303540556"/>
                    </a:ext>
                  </a:extLst>
                </a:gridCol>
                <a:gridCol w="432000">
                  <a:extLst>
                    <a:ext uri="{9D8B030D-6E8A-4147-A177-3AD203B41FA5}">
                      <a16:colId xmlns:a16="http://schemas.microsoft.com/office/drawing/2014/main" val="3481999914"/>
                    </a:ext>
                  </a:extLst>
                </a:gridCol>
                <a:gridCol w="756000">
                  <a:extLst>
                    <a:ext uri="{9D8B030D-6E8A-4147-A177-3AD203B41FA5}">
                      <a16:colId xmlns:a16="http://schemas.microsoft.com/office/drawing/2014/main" val="1455574341"/>
                    </a:ext>
                  </a:extLst>
                </a:gridCol>
                <a:gridCol w="756000">
                  <a:extLst>
                    <a:ext uri="{9D8B030D-6E8A-4147-A177-3AD203B41FA5}">
                      <a16:colId xmlns:a16="http://schemas.microsoft.com/office/drawing/2014/main" val="1962386909"/>
                    </a:ext>
                  </a:extLst>
                </a:gridCol>
                <a:gridCol w="612000">
                  <a:extLst>
                    <a:ext uri="{9D8B030D-6E8A-4147-A177-3AD203B41FA5}">
                      <a16:colId xmlns:a16="http://schemas.microsoft.com/office/drawing/2014/main" val="3723373639"/>
                    </a:ext>
                  </a:extLst>
                </a:gridCol>
              </a:tblGrid>
              <a:tr h="396000">
                <a:tc>
                  <a:txBody>
                    <a:bodyPr/>
                    <a:lstStyle/>
                    <a:p>
                      <a:pPr algn="ctr" fontAlgn="b">
                        <a:buNone/>
                      </a:pPr>
                      <a:r>
                        <a:rPr lang="en-US" sz="1200" u="none" strike="noStrike" dirty="0">
                          <a:effectLst/>
                          <a:latin typeface="Meiryo UI" panose="020B0604030504040204" pitchFamily="50" charset="-128"/>
                          <a:ea typeface="Meiryo UI" panose="020B0604030504040204" pitchFamily="50" charset="-128"/>
                        </a:rPr>
                        <a:t>No</a:t>
                      </a:r>
                      <a:endParaRPr 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カテゴリー</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積立種類</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5</a:t>
                      </a:r>
                      <a:r>
                        <a:rPr lang="ja-JP" altLang="en-US" sz="1200" u="none" strike="noStrike" dirty="0">
                          <a:effectLst/>
                          <a:latin typeface="Meiryo UI" panose="020B0604030504040204" pitchFamily="50" charset="-128"/>
                          <a:ea typeface="Meiryo UI" panose="020B0604030504040204" pitchFamily="50" charset="-128"/>
                        </a:rPr>
                        <a:t>年前 </a:t>
                      </a:r>
                      <a:endParaRPr lang="en-US" altLang="ja-JP" sz="1200" u="none" strike="noStrike" dirty="0">
                        <a:effectLst/>
                        <a:latin typeface="Meiryo UI" panose="020B0604030504040204" pitchFamily="50" charset="-128"/>
                        <a:ea typeface="Meiryo UI" panose="020B0604030504040204" pitchFamily="50" charset="-128"/>
                      </a:endParaRPr>
                    </a:p>
                    <a:p>
                      <a:pPr algn="ctr" fontAlgn="b">
                        <a:buNone/>
                      </a:pPr>
                      <a:r>
                        <a:rPr lang="en-US" altLang="ja-JP" sz="1200" u="none" strike="noStrike" dirty="0">
                          <a:effectLst/>
                          <a:latin typeface="Meiryo UI" panose="020B0604030504040204" pitchFamily="50" charset="-128"/>
                          <a:ea typeface="Meiryo UI" panose="020B0604030504040204" pitchFamily="50" charset="-128"/>
                        </a:rPr>
                        <a:t>(2020)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現在 </a:t>
                      </a:r>
                      <a:r>
                        <a:rPr lang="en-US" altLang="ja-JP" sz="1200" b="1" u="none" strike="noStrike" dirty="0">
                          <a:effectLst/>
                          <a:latin typeface="Meiryo UI" panose="020B0604030504040204" pitchFamily="50" charset="-128"/>
                          <a:ea typeface="Meiryo UI" panose="020B0604030504040204" pitchFamily="50" charset="-128"/>
                        </a:rPr>
                        <a:t>(2025/2026)</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規模</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傾向</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リスク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加入ﾁｪｯｸ</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ja-JP" altLang="en-US" sz="1200" u="none" strike="noStrike" dirty="0">
                          <a:effectLst/>
                          <a:latin typeface="Meiryo UI" panose="020B0604030504040204" pitchFamily="50" charset="-128"/>
                          <a:ea typeface="Meiryo UI" panose="020B0604030504040204" pitchFamily="50" charset="-128"/>
                        </a:rPr>
                        <a:t>支払</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受取</a:t>
                      </a:r>
                      <a:endParaRPr lang="en-US" altLang="ja-JP" sz="1200" u="none" strike="noStrike" dirty="0">
                        <a:effectLst/>
                        <a:latin typeface="Meiryo UI" panose="020B0604030504040204" pitchFamily="50" charset="-128"/>
                        <a:ea typeface="Meiryo UI" panose="020B0604030504040204" pitchFamily="50" charset="-128"/>
                      </a:endParaRPr>
                    </a:p>
                    <a:p>
                      <a:pPr algn="ctr" fontAlgn="b">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65</a:t>
                      </a:r>
                      <a:r>
                        <a:rPr lang="ja-JP" altLang="en-US" sz="1050" u="none" strike="noStrike" dirty="0">
                          <a:effectLst/>
                          <a:latin typeface="Meiryo UI" panose="020B0604030504040204" pitchFamily="50" charset="-128"/>
                          <a:ea typeface="Meiryo UI" panose="020B0604030504040204" pitchFamily="50" charset="-128"/>
                        </a:rPr>
                        <a:t>歳</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エビデンス</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42420805"/>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rowSpan="2">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A. </a:t>
                      </a:r>
                      <a:r>
                        <a:rPr lang="ja-JP" altLang="en-US" sz="1200" u="none" strike="noStrike" dirty="0">
                          <a:effectLst/>
                          <a:latin typeface="Meiryo UI" panose="020B0604030504040204" pitchFamily="50" charset="-128"/>
                          <a:ea typeface="Meiryo UI" panose="020B0604030504040204" pitchFamily="50" charset="-128"/>
                        </a:rPr>
                        <a:t>公的</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基礎年金</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6,760</a:t>
                      </a:r>
                      <a:r>
                        <a:rPr lang="ja-JP" altLang="en-US" sz="105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6,740</a:t>
                      </a:r>
                      <a:r>
                        <a:rPr lang="ja-JP" altLang="en-US" sz="1050" b="1" u="none" strike="noStrike" dirty="0">
                          <a:effectLst/>
                          <a:latin typeface="Meiryo UI" panose="020B0604030504040204" pitchFamily="50" charset="-128"/>
                          <a:ea typeface="Meiryo UI" panose="020B0604030504040204" pitchFamily="50" charset="-128"/>
                        </a:rPr>
                        <a:t>万人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ほぼ横ばい</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l" fontAlgn="b">
                        <a:buNone/>
                      </a:pPr>
                      <a:r>
                        <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2"/>
                        </a:rPr>
                        <a:t>厚生労働省：令和</a:t>
                      </a:r>
                      <a:r>
                        <a:rPr lang="en-US" altLang="ja-JP"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2"/>
                        </a:rPr>
                        <a:t>5</a:t>
                      </a:r>
                      <a:r>
                        <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2"/>
                        </a:rPr>
                        <a:t>年度 厚生年金保険・国民年金事業の概況</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88893909"/>
                  </a:ext>
                </a:extLst>
              </a:tr>
              <a:tr h="288000">
                <a:tc>
                  <a:txBody>
                    <a:bodyPr/>
                    <a:lstStyle/>
                    <a:p>
                      <a:pPr algn="ctr" fontAlgn="b">
                        <a:buNone/>
                      </a:pPr>
                      <a:r>
                        <a:rPr lang="en-US" altLang="ja-JP" sz="1200" u="none" strike="noStrike">
                          <a:effectLst/>
                          <a:latin typeface="Meiryo UI" panose="020B0604030504040204" pitchFamily="50" charset="-128"/>
                          <a:ea typeface="Meiryo UI" panose="020B0604030504040204" pitchFamily="50" charset="-128"/>
                        </a:rPr>
                        <a:t>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厚生年金</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4,480</a:t>
                      </a:r>
                      <a:r>
                        <a:rPr lang="ja-JP" altLang="en-US" sz="105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4,650</a:t>
                      </a:r>
                      <a:r>
                        <a:rPr lang="ja-JP" altLang="en-US" sz="1050" b="1" u="none" strike="noStrike" dirty="0">
                          <a:effectLst/>
                          <a:latin typeface="Meiryo UI" panose="020B0604030504040204" pitchFamily="50" charset="-128"/>
                          <a:ea typeface="Meiryo UI" panose="020B0604030504040204" pitchFamily="50" charset="-128"/>
                        </a:rPr>
                        <a:t>万人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微増（就労増）</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679715"/>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B. </a:t>
                      </a:r>
                      <a:r>
                        <a:rPr lang="ja-JP" altLang="en-US" sz="1200" u="none" strike="noStrike" dirty="0">
                          <a:effectLst/>
                          <a:latin typeface="Meiryo UI" panose="020B0604030504040204" pitchFamily="50" charset="-128"/>
                          <a:ea typeface="Meiryo UI" panose="020B0604030504040204" pitchFamily="50" charset="-128"/>
                        </a:rPr>
                        <a:t>職場</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退職金</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3,600</a:t>
                      </a:r>
                      <a:r>
                        <a:rPr lang="ja-JP" altLang="en-US" sz="105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3,400</a:t>
                      </a:r>
                      <a:r>
                        <a:rPr lang="ja-JP" altLang="en-US" sz="1050" b="1" u="none" strike="noStrike" dirty="0">
                          <a:effectLst/>
                          <a:latin typeface="Meiryo UI" panose="020B0604030504040204" pitchFamily="50" charset="-128"/>
                          <a:ea typeface="Meiryo UI" panose="020B0604030504040204" pitchFamily="50" charset="-128"/>
                        </a:rPr>
                        <a:t>万人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減少傾向</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zh-TW"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3"/>
                        </a:rPr>
                        <a:t>厚生労働省：就労条件総合調査（退職給付制度）</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11098455"/>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4</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a:effectLst/>
                          <a:latin typeface="Meiryo UI" panose="020B0604030504040204" pitchFamily="50" charset="-128"/>
                          <a:ea typeface="Meiryo UI" panose="020B0604030504040204" pitchFamily="50" charset="-128"/>
                        </a:rPr>
                        <a:t>財形貯蓄</a:t>
                      </a:r>
                      <a:endParaRPr lang="ja-JP" altLang="en-US" sz="1200" b="1"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720</a:t>
                      </a:r>
                      <a:r>
                        <a:rPr lang="ja-JP" altLang="en-US" sz="1050" u="none" strike="noStrike" dirty="0">
                          <a:effectLst/>
                          <a:latin typeface="Meiryo UI" panose="020B0604030504040204" pitchFamily="50" charset="-128"/>
                          <a:ea typeface="Meiryo UI" panose="020B0604030504040204" pitchFamily="50" charset="-128"/>
                        </a:rPr>
                        <a:t>万件</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599</a:t>
                      </a:r>
                      <a:r>
                        <a:rPr lang="ja-JP" altLang="en-US" sz="1050" b="1" u="none" strike="noStrike" dirty="0">
                          <a:effectLst/>
                          <a:latin typeface="Meiryo UI" panose="020B0604030504040204" pitchFamily="50" charset="-128"/>
                          <a:ea typeface="Meiryo UI" panose="020B0604030504040204" pitchFamily="50" charset="-128"/>
                        </a:rPr>
                        <a:t>万件</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zh-TW" altLang="en-US" sz="1200" u="none" strike="noStrike" dirty="0">
                          <a:effectLst/>
                          <a:latin typeface="Meiryo UI" panose="020B0604030504040204" pitchFamily="50" charset="-128"/>
                          <a:ea typeface="Meiryo UI" panose="020B0604030504040204" pitchFamily="50" charset="-128"/>
                        </a:rPr>
                        <a:t>減少（魅力低下）</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4"/>
                        </a:rPr>
                        <a:t>厚生労働省：財形貯蓄制度の実施状況</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4979191"/>
                  </a:ext>
                </a:extLst>
              </a:tr>
              <a:tr h="288000">
                <a:tc>
                  <a:txBody>
                    <a:bodyPr/>
                    <a:lstStyle/>
                    <a:p>
                      <a:pPr algn="ctr" fontAlgn="b">
                        <a:buNone/>
                      </a:pPr>
                      <a:r>
                        <a:rPr lang="en-US" altLang="ja-JP" sz="1200" u="none" strike="noStrike">
                          <a:effectLst/>
                          <a:latin typeface="Meiryo UI" panose="020B0604030504040204" pitchFamily="50" charset="-128"/>
                          <a:ea typeface="Meiryo UI" panose="020B0604030504040204" pitchFamily="50" charset="-128"/>
                        </a:rPr>
                        <a:t>5</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a:effectLst/>
                          <a:latin typeface="Meiryo UI" panose="020B0604030504040204" pitchFamily="50" charset="-128"/>
                          <a:ea typeface="Meiryo UI" panose="020B0604030504040204" pitchFamily="50" charset="-128"/>
                        </a:rPr>
                        <a:t>企業型</a:t>
                      </a:r>
                      <a:r>
                        <a:rPr lang="en-US" sz="1200" b="1" u="none" strike="noStrike">
                          <a:effectLst/>
                          <a:latin typeface="Meiryo UI" panose="020B0604030504040204" pitchFamily="50" charset="-128"/>
                          <a:ea typeface="Meiryo UI" panose="020B0604030504040204" pitchFamily="50" charset="-128"/>
                        </a:rPr>
                        <a:t>DC</a:t>
                      </a:r>
                      <a:endParaRPr lang="en-US" sz="1200" b="1"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748</a:t>
                      </a:r>
                      <a:r>
                        <a:rPr lang="ja-JP" altLang="en-US" sz="105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862</a:t>
                      </a:r>
                      <a:r>
                        <a:rPr lang="ja-JP" altLang="en-US" sz="1050" b="1" u="none" strike="noStrike" dirty="0">
                          <a:effectLst/>
                          <a:latin typeface="Meiryo UI" panose="020B0604030504040204" pitchFamily="50" charset="-128"/>
                          <a:ea typeface="Meiryo UI" panose="020B0604030504040204" pitchFamily="50" charset="-128"/>
                        </a:rPr>
                        <a:t>万人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zh-TW" altLang="en-US" sz="1200" u="none" strike="noStrike" dirty="0">
                          <a:effectLst/>
                          <a:latin typeface="Meiryo UI" panose="020B0604030504040204" pitchFamily="50" charset="-128"/>
                          <a:ea typeface="Meiryo UI" panose="020B0604030504040204" pitchFamily="50" charset="-128"/>
                        </a:rPr>
                        <a:t>増加（導入拡大）</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5"/>
                        </a:rPr>
                        <a:t>厚生労働省：確定拠出年金の施行状況</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58293334"/>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rowSpan="4">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C. </a:t>
                      </a:r>
                      <a:r>
                        <a:rPr lang="ja-JP" altLang="en-US" sz="1200" u="none" strike="noStrike" dirty="0">
                          <a:effectLst/>
                          <a:latin typeface="Meiryo UI" panose="020B0604030504040204" pitchFamily="50" charset="-128"/>
                          <a:ea typeface="Meiryo UI" panose="020B0604030504040204" pitchFamily="50" charset="-128"/>
                        </a:rPr>
                        <a:t>投資（攻め）</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r>
                        <a:rPr lang="en-US" sz="1200" b="1" u="none" strike="noStrike" dirty="0">
                          <a:effectLst/>
                          <a:latin typeface="Meiryo UI" panose="020B0604030504040204" pitchFamily="50" charset="-128"/>
                          <a:ea typeface="Meiryo UI" panose="020B0604030504040204" pitchFamily="50" charset="-128"/>
                        </a:rPr>
                        <a:t>NISA</a:t>
                      </a:r>
                      <a:endParaRPr 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1,522</a:t>
                      </a:r>
                      <a:r>
                        <a:rPr lang="ja-JP" altLang="en-US" sz="1050" u="none" strike="noStrike" dirty="0">
                          <a:effectLst/>
                          <a:latin typeface="Meiryo UI" panose="020B0604030504040204" pitchFamily="50" charset="-128"/>
                          <a:ea typeface="Meiryo UI" panose="020B0604030504040204" pitchFamily="50" charset="-128"/>
                        </a:rPr>
                        <a:t>万口座</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2,696</a:t>
                      </a:r>
                      <a:r>
                        <a:rPr lang="ja-JP" altLang="en-US" sz="1050" b="1" u="none" strike="noStrike" dirty="0">
                          <a:effectLst/>
                          <a:latin typeface="Meiryo UI" panose="020B0604030504040204" pitchFamily="50" charset="-128"/>
                          <a:ea typeface="Meiryo UI" panose="020B0604030504040204" pitchFamily="50" charset="-128"/>
                        </a:rPr>
                        <a:t>万口座</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1.8</a:t>
                      </a:r>
                      <a:r>
                        <a:rPr lang="ja-JP" altLang="en-US" sz="1200" u="none" strike="noStrike" dirty="0">
                          <a:effectLst/>
                          <a:latin typeface="Meiryo UI" panose="020B0604030504040204" pitchFamily="50" charset="-128"/>
                          <a:ea typeface="Meiryo UI" panose="020B0604030504040204" pitchFamily="50" charset="-128"/>
                        </a:rPr>
                        <a:t>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zh-TW"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6"/>
                        </a:rPr>
                        <a:t>金融庁：</a:t>
                      </a:r>
                      <a:r>
                        <a:rPr lang="en-US" altLang="zh-TW"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6"/>
                        </a:rPr>
                        <a:t>NISA</a:t>
                      </a:r>
                      <a:r>
                        <a:rPr lang="zh-TW"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6"/>
                        </a:rPr>
                        <a:t>利用状況調査</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6271287"/>
                  </a:ext>
                </a:extLst>
              </a:tr>
              <a:tr h="288000">
                <a:tc>
                  <a:txBody>
                    <a:bodyPr/>
                    <a:lstStyle/>
                    <a:p>
                      <a:pPr algn="ctr" fontAlgn="b">
                        <a:buNone/>
                      </a:pPr>
                      <a:r>
                        <a:rPr lang="en-US" altLang="ja-JP" sz="1200" u="none" strike="noStrike">
                          <a:effectLst/>
                          <a:latin typeface="Meiryo UI" panose="020B0604030504040204" pitchFamily="50" charset="-128"/>
                          <a:ea typeface="Meiryo UI" panose="020B0604030504040204" pitchFamily="50" charset="-128"/>
                        </a:rPr>
                        <a:t>7</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vMerge="1">
                  <a:txBody>
                    <a:bodyPr/>
                    <a:lstStyle/>
                    <a:p>
                      <a:pPr algn="l" fontAlgn="b">
                        <a:buNone/>
                      </a:pPr>
                      <a:endParaRPr lang="ja-JP" altLang="en-US" sz="1200" b="0" i="0" u="none" strike="noStrike">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en-US" sz="1200" b="1" u="none" strike="noStrike">
                          <a:effectLst/>
                          <a:latin typeface="Meiryo UI" panose="020B0604030504040204" pitchFamily="50" charset="-128"/>
                          <a:ea typeface="Meiryo UI" panose="020B0604030504040204" pitchFamily="50" charset="-128"/>
                        </a:rPr>
                        <a:t>iDeCo</a:t>
                      </a:r>
                      <a:endParaRPr lang="en-US" sz="1200" b="1"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147</a:t>
                      </a:r>
                      <a:r>
                        <a:rPr lang="ja-JP" altLang="en-US" sz="105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386</a:t>
                      </a:r>
                      <a:r>
                        <a:rPr lang="ja-JP" altLang="en-US" sz="1050" b="1" u="none" strike="noStrike" dirty="0">
                          <a:effectLst/>
                          <a:latin typeface="Meiryo UI" panose="020B0604030504040204" pitchFamily="50" charset="-128"/>
                          <a:ea typeface="Meiryo UI" panose="020B0604030504040204" pitchFamily="50" charset="-128"/>
                        </a:rPr>
                        <a:t>万人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2.6</a:t>
                      </a:r>
                      <a:r>
                        <a:rPr lang="ja-JP" altLang="en-US" sz="1200" u="none" strike="noStrike" dirty="0">
                          <a:effectLst/>
                          <a:latin typeface="Meiryo UI" panose="020B0604030504040204" pitchFamily="50" charset="-128"/>
                          <a:ea typeface="Meiryo UI" panose="020B0604030504040204" pitchFamily="50" charset="-128"/>
                        </a:rPr>
                        <a:t>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7"/>
                        </a:rPr>
                        <a:t>国民年金基金連合会：</a:t>
                      </a:r>
                      <a:r>
                        <a:rPr lang="en-US" altLang="ja-JP" sz="600" b="0" i="0" u="none" strike="noStrike" dirty="0" err="1">
                          <a:solidFill>
                            <a:srgbClr val="000000"/>
                          </a:solidFill>
                          <a:effectLst/>
                          <a:latin typeface="HGPｺﾞｼｯｸM" panose="020B0600000000000000" pitchFamily="50" charset="-128"/>
                          <a:ea typeface="HGPｺﾞｼｯｸM" panose="020B0600000000000000" pitchFamily="50" charset="-128"/>
                          <a:hlinkClick r:id="rId7"/>
                        </a:rPr>
                        <a:t>iDeCo</a:t>
                      </a:r>
                      <a:r>
                        <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7"/>
                        </a:rPr>
                        <a:t>公式サイト 統計情報</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67229301"/>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a:effectLst/>
                          <a:latin typeface="Meiryo UI" panose="020B0604030504040204" pitchFamily="50" charset="-128"/>
                          <a:ea typeface="Meiryo UI" panose="020B0604030504040204" pitchFamily="50" charset="-128"/>
                        </a:rPr>
                        <a:t>投資信託</a:t>
                      </a:r>
                      <a:endParaRPr lang="ja-JP" altLang="en-US" sz="1200" b="1"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2,000</a:t>
                      </a:r>
                      <a:r>
                        <a:rPr lang="ja-JP" altLang="en-US" sz="105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3,870</a:t>
                      </a:r>
                      <a:r>
                        <a:rPr lang="ja-JP" altLang="en-US" sz="1050" b="1" u="none" strike="noStrike" dirty="0">
                          <a:effectLst/>
                          <a:latin typeface="Meiryo UI" panose="020B0604030504040204" pitchFamily="50" charset="-128"/>
                          <a:ea typeface="Meiryo UI" panose="020B0604030504040204" pitchFamily="50" charset="-128"/>
                        </a:rPr>
                        <a:t>万人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増加</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l" fontAlgn="b">
                        <a:buNone/>
                      </a:pPr>
                      <a:r>
                        <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8"/>
                        </a:rPr>
                        <a:t>日本証券業協会：証券投資に関する全国調査</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58862501"/>
                  </a:ext>
                </a:extLst>
              </a:tr>
              <a:tr h="288000">
                <a:tc>
                  <a:txBody>
                    <a:bodyPr/>
                    <a:lstStyle/>
                    <a:p>
                      <a:pPr algn="ctr" fontAlgn="b">
                        <a:buNone/>
                      </a:pPr>
                      <a:r>
                        <a:rPr lang="en-US" altLang="ja-JP" sz="1200" u="none" strike="noStrike">
                          <a:effectLst/>
                          <a:latin typeface="Meiryo UI" panose="020B0604030504040204" pitchFamily="50" charset="-128"/>
                          <a:ea typeface="Meiryo UI" panose="020B0604030504040204" pitchFamily="50" charset="-128"/>
                        </a:rPr>
                        <a:t>9</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株式投資</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1,328</a:t>
                      </a:r>
                      <a:r>
                        <a:rPr lang="ja-JP" altLang="en-US" sz="1050" u="none" strike="noStrike" dirty="0">
                          <a:effectLst/>
                          <a:latin typeface="Meiryo UI" panose="020B0604030504040204" pitchFamily="50" charset="-128"/>
                          <a:ea typeface="Meiryo UI" panose="020B0604030504040204" pitchFamily="50" charset="-128"/>
                        </a:rPr>
                        <a:t>万人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1,599</a:t>
                      </a:r>
                      <a:r>
                        <a:rPr lang="ja-JP" altLang="en-US" sz="1050" b="1" u="none" strike="noStrike" dirty="0">
                          <a:effectLst/>
                          <a:latin typeface="Meiryo UI" panose="020B0604030504040204" pitchFamily="50" charset="-128"/>
                          <a:ea typeface="Meiryo UI" panose="020B0604030504040204" pitchFamily="50" charset="-128"/>
                        </a:rPr>
                        <a:t>万人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増加</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b">
                        <a:buNone/>
                      </a:pP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07200903"/>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10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D. </a:t>
                      </a:r>
                      <a:r>
                        <a:rPr lang="ja-JP" altLang="en-US" sz="1200" u="none" strike="noStrike" dirty="0">
                          <a:effectLst/>
                          <a:latin typeface="Meiryo UI" panose="020B0604030504040204" pitchFamily="50" charset="-128"/>
                          <a:ea typeface="Meiryo UI" panose="020B0604030504040204" pitchFamily="50" charset="-128"/>
                        </a:rPr>
                        <a:t>銀行（守り）</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預貯金</a:t>
                      </a:r>
                      <a:r>
                        <a:rPr lang="en-US" altLang="ja-JP" sz="1200" b="1" u="none" strike="noStrike" dirty="0">
                          <a:effectLst/>
                          <a:latin typeface="Meiryo UI" panose="020B0604030504040204" pitchFamily="50" charset="-128"/>
                          <a:ea typeface="Meiryo UI" panose="020B0604030504040204" pitchFamily="50" charset="-128"/>
                        </a:rPr>
                        <a:t>(</a:t>
                      </a:r>
                      <a:r>
                        <a:rPr lang="ja-JP" altLang="en-US" sz="1200" b="1" u="none" strike="noStrike" dirty="0">
                          <a:effectLst/>
                          <a:latin typeface="Meiryo UI" panose="020B0604030504040204" pitchFamily="50" charset="-128"/>
                          <a:ea typeface="Meiryo UI" panose="020B0604030504040204" pitchFamily="50" charset="-128"/>
                        </a:rPr>
                        <a:t>全体</a:t>
                      </a:r>
                      <a:r>
                        <a:rPr lang="en-US" altLang="ja-JP" sz="1200" b="1" u="none" strike="noStrike" dirty="0">
                          <a:effectLst/>
                          <a:latin typeface="Meiryo UI" panose="020B0604030504040204" pitchFamily="50" charset="-128"/>
                          <a:ea typeface="Meiryo UI" panose="020B0604030504040204" pitchFamily="50" charset="-128"/>
                        </a:rPr>
                        <a:t>)</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1,030</a:t>
                      </a:r>
                      <a:r>
                        <a:rPr lang="ja-JP" altLang="en-US" sz="1050" u="none" strike="noStrike" dirty="0">
                          <a:effectLst/>
                          <a:latin typeface="Meiryo UI" panose="020B0604030504040204" pitchFamily="50" charset="-128"/>
                          <a:ea typeface="Meiryo UI" panose="020B0604030504040204" pitchFamily="50" charset="-128"/>
                        </a:rPr>
                        <a:t>兆円</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1,100</a:t>
                      </a:r>
                      <a:r>
                        <a:rPr lang="ja-JP" altLang="en-US" sz="1050" b="1" u="none" strike="noStrike" dirty="0">
                          <a:effectLst/>
                          <a:latin typeface="Meiryo UI" panose="020B0604030504040204" pitchFamily="50" charset="-128"/>
                          <a:ea typeface="Meiryo UI" panose="020B0604030504040204" pitchFamily="50" charset="-128"/>
                        </a:rPr>
                        <a:t>兆円超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zh-CN" altLang="en-US" sz="1200" u="none" strike="noStrike" dirty="0">
                          <a:effectLst/>
                          <a:latin typeface="Meiryo UI" panose="020B0604030504040204" pitchFamily="50" charset="-128"/>
                          <a:ea typeface="Meiryo UI" panose="020B0604030504040204" pitchFamily="50" charset="-128"/>
                        </a:rPr>
                        <a:t>増加（滞留）</a:t>
                      </a: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zh-CN"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l" fontAlgn="b">
                        <a:buNone/>
                      </a:pPr>
                      <a:r>
                        <a:rPr lang="zh-TW" altLang="en-US" sz="600" b="0" i="0" u="none" strike="noStrike" dirty="0">
                          <a:solidFill>
                            <a:srgbClr val="000000"/>
                          </a:solidFill>
                          <a:effectLst/>
                          <a:latin typeface="HGPｺﾞｼｯｸM" panose="020B0600000000000000" pitchFamily="50" charset="-128"/>
                          <a:ea typeface="HGPｺﾞｼｯｸM" panose="020B0600000000000000" pitchFamily="50" charset="-128"/>
                          <a:hlinkClick r:id="rId9"/>
                        </a:rPr>
                        <a:t>日本銀行：資金循環統計（家計部門）</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07982595"/>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11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定期預金</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2,800</a:t>
                      </a:r>
                      <a:r>
                        <a:rPr lang="ja-JP" altLang="en-US" sz="1050" u="none" strike="noStrike" dirty="0">
                          <a:effectLst/>
                          <a:latin typeface="Meiryo UI" panose="020B0604030504040204" pitchFamily="50" charset="-128"/>
                          <a:ea typeface="Meiryo UI" panose="020B0604030504040204" pitchFamily="50" charset="-128"/>
                        </a:rPr>
                        <a:t>万世帯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2,400</a:t>
                      </a:r>
                      <a:r>
                        <a:rPr lang="ja-JP" altLang="en-US" sz="1050" b="1" u="none" strike="noStrike" dirty="0">
                          <a:effectLst/>
                          <a:latin typeface="Meiryo UI" panose="020B0604030504040204" pitchFamily="50" charset="-128"/>
                          <a:ea typeface="Meiryo UI" panose="020B0604030504040204" pitchFamily="50" charset="-128"/>
                        </a:rPr>
                        <a:t>万世帯</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減少（シフト）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b">
                        <a:buNone/>
                      </a:pP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57310246"/>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12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rowSpan="3">
                  <a:txBody>
                    <a:bodyPr/>
                    <a:lstStyle/>
                    <a:p>
                      <a:pPr algn="ctr" fontAlgn="b">
                        <a:buNone/>
                      </a:pPr>
                      <a:r>
                        <a:rPr lang="en-US" sz="1200" u="none" strike="noStrike" dirty="0">
                          <a:effectLst/>
                          <a:latin typeface="Meiryo UI" panose="020B0604030504040204" pitchFamily="50" charset="-128"/>
                          <a:ea typeface="Meiryo UI" panose="020B0604030504040204" pitchFamily="50" charset="-128"/>
                        </a:rPr>
                        <a:t>E. </a:t>
                      </a:r>
                      <a:r>
                        <a:rPr lang="ja-JP" altLang="en-US" sz="1200" u="none" strike="noStrike" dirty="0">
                          <a:effectLst/>
                          <a:latin typeface="Meiryo UI" panose="020B0604030504040204" pitchFamily="50" charset="-128"/>
                          <a:ea typeface="Meiryo UI" panose="020B0604030504040204" pitchFamily="50" charset="-128"/>
                        </a:rPr>
                        <a:t>積立（安心）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個人年金</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b">
                        <a:buNone/>
                      </a:pPr>
                      <a:r>
                        <a:rPr lang="en-US" altLang="ja-JP" sz="1200" u="none" strike="noStrike" dirty="0">
                          <a:effectLst/>
                          <a:latin typeface="Meiryo UI" panose="020B0604030504040204" pitchFamily="50" charset="-128"/>
                          <a:ea typeface="Meiryo UI" panose="020B0604030504040204" pitchFamily="50" charset="-128"/>
                        </a:rPr>
                        <a:t>2,126</a:t>
                      </a:r>
                      <a:r>
                        <a:rPr lang="ja-JP" altLang="en-US" sz="1050" u="none" strike="noStrike" dirty="0">
                          <a:effectLst/>
                          <a:latin typeface="Meiryo UI" panose="020B0604030504040204" pitchFamily="50" charset="-128"/>
                          <a:ea typeface="Meiryo UI" panose="020B0604030504040204" pitchFamily="50" charset="-128"/>
                        </a:rPr>
                        <a:t>万件</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b">
                        <a:buNone/>
                      </a:pPr>
                      <a:r>
                        <a:rPr lang="en-US" altLang="ja-JP" sz="1200" b="1" u="none" strike="noStrike" dirty="0">
                          <a:effectLst/>
                          <a:latin typeface="Meiryo UI" panose="020B0604030504040204" pitchFamily="50" charset="-128"/>
                          <a:ea typeface="Meiryo UI" panose="020B0604030504040204" pitchFamily="50" charset="-128"/>
                        </a:rPr>
                        <a:t>2,006</a:t>
                      </a:r>
                      <a:r>
                        <a:rPr lang="ja-JP" altLang="en-US" sz="1050" b="1" u="none" strike="noStrike" dirty="0">
                          <a:effectLst/>
                          <a:latin typeface="Meiryo UI" panose="020B0604030504040204" pitchFamily="50" charset="-128"/>
                          <a:ea typeface="Meiryo UI" panose="020B0604030504040204" pitchFamily="50" charset="-128"/>
                        </a:rPr>
                        <a:t>万件</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微減（根強い）</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l" fontAlgn="b">
                        <a:buNone/>
                      </a:pPr>
                      <a:r>
                        <a:rPr lang="ja-JP" altLang="en-US" sz="600" b="0" dirty="0">
                          <a:latin typeface="HGPｺﾞｼｯｸM" panose="020B0600000000000000" pitchFamily="50" charset="-128"/>
                          <a:ea typeface="HGPｺﾞｼｯｸM" panose="020B0600000000000000" pitchFamily="50" charset="-128"/>
                          <a:hlinkClick r:id="rId10"/>
                        </a:rPr>
                        <a:t>生命保険協会：生命保険ファクトブック（最新版</a:t>
                      </a:r>
                      <a:r>
                        <a:rPr lang="ja-JP" altLang="en-US" sz="600" b="0" dirty="0">
                          <a:latin typeface="HGPｺﾞｼｯｸM" panose="020B0600000000000000" pitchFamily="50" charset="-128"/>
                          <a:ea typeface="HGPｺﾞｼｯｸM" panose="020B0600000000000000" pitchFamily="50" charset="-128"/>
                        </a:rPr>
                        <a:t>）</a:t>
                      </a: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42902063"/>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13</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外貨建保険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500</a:t>
                      </a:r>
                      <a:r>
                        <a:rPr lang="ja-JP" altLang="en-US" sz="1050" u="none" strike="noStrike" dirty="0">
                          <a:effectLst/>
                          <a:latin typeface="Meiryo UI" panose="020B0604030504040204" pitchFamily="50" charset="-128"/>
                          <a:ea typeface="Meiryo UI" panose="020B0604030504040204" pitchFamily="50" charset="-128"/>
                        </a:rPr>
                        <a:t>万件</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650</a:t>
                      </a:r>
                      <a:r>
                        <a:rPr lang="ja-JP" altLang="en-US" sz="1050" b="1" u="none" strike="noStrike" dirty="0">
                          <a:effectLst/>
                          <a:latin typeface="Meiryo UI" panose="020B0604030504040204" pitchFamily="50" charset="-128"/>
                          <a:ea typeface="Meiryo UI" panose="020B0604030504040204" pitchFamily="50" charset="-128"/>
                        </a:rPr>
                        <a:t>万件超</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ja-JP" altLang="en-US" sz="1200" u="none" strike="noStrike" dirty="0">
                          <a:effectLst/>
                          <a:latin typeface="Meiryo UI" panose="020B0604030504040204" pitchFamily="50" charset="-128"/>
                          <a:ea typeface="Meiryo UI" panose="020B0604030504040204" pitchFamily="50" charset="-128"/>
                        </a:rPr>
                        <a:t>増加（金利増）</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6">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b">
                        <a:buNone/>
                      </a:pP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05043005"/>
                  </a:ext>
                </a:extLst>
              </a:tr>
              <a:tr h="288000">
                <a:tc>
                  <a:txBody>
                    <a:bodyPr/>
                    <a:lstStyle/>
                    <a:p>
                      <a:pPr algn="ctr" fontAlgn="b">
                        <a:buNone/>
                      </a:pPr>
                      <a:r>
                        <a:rPr lang="en-US" altLang="ja-JP" sz="1200" u="none" strike="noStrike" dirty="0">
                          <a:effectLst/>
                          <a:latin typeface="Meiryo UI" panose="020B0604030504040204" pitchFamily="50" charset="-128"/>
                          <a:ea typeface="Meiryo UI" panose="020B0604030504040204" pitchFamily="50" charset="-128"/>
                        </a:rPr>
                        <a:t>14</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vMerge="1">
                  <a:txBody>
                    <a:bodyPr/>
                    <a:lstStyle/>
                    <a:p>
                      <a:pPr algn="l" fontAlgn="b">
                        <a:buNone/>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0" marB="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r>
                        <a:rPr lang="ja-JP" altLang="en-US" sz="1200" b="1" u="none" strike="noStrike" dirty="0">
                          <a:effectLst/>
                          <a:latin typeface="Meiryo UI" panose="020B0604030504040204" pitchFamily="50" charset="-128"/>
                          <a:ea typeface="Meiryo UI" panose="020B0604030504040204" pitchFamily="50" charset="-128"/>
                        </a:rPr>
                        <a:t>学資保険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buNone/>
                      </a:pPr>
                      <a:r>
                        <a:rPr lang="ja-JP" altLang="en-US" sz="1050" u="none" strike="noStrike" dirty="0">
                          <a:effectLst/>
                          <a:latin typeface="Meiryo UI" panose="020B0604030504040204" pitchFamily="50" charset="-128"/>
                          <a:ea typeface="Meiryo UI" panose="020B0604030504040204" pitchFamily="50" charset="-128"/>
                        </a:rPr>
                        <a:t>約</a:t>
                      </a:r>
                      <a:r>
                        <a:rPr lang="en-US" altLang="ja-JP" sz="1200" u="none" strike="noStrike" dirty="0">
                          <a:effectLst/>
                          <a:latin typeface="Meiryo UI" panose="020B0604030504040204" pitchFamily="50" charset="-128"/>
                          <a:ea typeface="Meiryo UI" panose="020B0604030504040204" pitchFamily="50" charset="-128"/>
                        </a:rPr>
                        <a:t>840</a:t>
                      </a:r>
                      <a:r>
                        <a:rPr lang="ja-JP" altLang="en-US" sz="1050" u="none" strike="noStrike" dirty="0">
                          <a:effectLst/>
                          <a:latin typeface="Meiryo UI" panose="020B0604030504040204" pitchFamily="50" charset="-128"/>
                          <a:ea typeface="Meiryo UI" panose="020B0604030504040204" pitchFamily="50" charset="-128"/>
                        </a:rPr>
                        <a:t>万件</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buNone/>
                      </a:pPr>
                      <a:r>
                        <a:rPr lang="ja-JP" altLang="en-US" sz="1050" b="1" u="none" strike="noStrike" dirty="0">
                          <a:effectLst/>
                          <a:latin typeface="Meiryo UI" panose="020B0604030504040204" pitchFamily="50" charset="-128"/>
                          <a:ea typeface="Meiryo UI" panose="020B0604030504040204" pitchFamily="50" charset="-128"/>
                        </a:rPr>
                        <a:t>約</a:t>
                      </a:r>
                      <a:r>
                        <a:rPr lang="en-US" altLang="ja-JP" sz="1200" b="1" u="none" strike="noStrike" dirty="0">
                          <a:effectLst/>
                          <a:latin typeface="Meiryo UI" panose="020B0604030504040204" pitchFamily="50" charset="-128"/>
                          <a:ea typeface="Meiryo UI" panose="020B0604030504040204" pitchFamily="50" charset="-128"/>
                        </a:rPr>
                        <a:t>715</a:t>
                      </a:r>
                      <a:r>
                        <a:rPr lang="ja-JP" altLang="en-US" sz="1050" b="1" u="none" strike="noStrike" dirty="0">
                          <a:effectLst/>
                          <a:latin typeface="Meiryo UI" panose="020B0604030504040204" pitchFamily="50" charset="-128"/>
                          <a:ea typeface="Meiryo UI" panose="020B0604030504040204" pitchFamily="50" charset="-128"/>
                        </a:rPr>
                        <a:t>万件</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r>
                        <a:rPr lang="zh-TW" altLang="en-US" sz="1200" u="none" strike="noStrike" dirty="0">
                          <a:effectLst/>
                          <a:latin typeface="Meiryo UI" panose="020B0604030504040204" pitchFamily="50" charset="-128"/>
                          <a:ea typeface="Meiryo UI" panose="020B0604030504040204" pitchFamily="50" charset="-128"/>
                        </a:rPr>
                        <a:t>減少（出生減）</a:t>
                      </a: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10800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b">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pPr algn="l" fontAlgn="b">
                        <a:buNone/>
                      </a:pP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52832918"/>
                  </a:ext>
                </a:extLst>
              </a:tr>
              <a:tr h="288000">
                <a:tc gridSpan="9">
                  <a:txBody>
                    <a:bodyPr/>
                    <a:lstStyle/>
                    <a:p>
                      <a:pPr algn="r" fontAlgn="b">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合計</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b">
                        <a:buNone/>
                      </a:pPr>
                      <a:endParaRPr lang="zh-TW"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hMerge="1">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b">
                        <a:buNone/>
                      </a:pPr>
                      <a:endParaRPr lang="ja-JP" altLang="en-US" sz="6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11389005"/>
                  </a:ext>
                </a:extLst>
              </a:tr>
            </a:tbl>
          </a:graphicData>
        </a:graphic>
      </p:graphicFrame>
      <p:sp>
        <p:nvSpPr>
          <p:cNvPr id="8" name="正方形/長方形 7">
            <a:extLst>
              <a:ext uri="{FF2B5EF4-FFF2-40B4-BE49-F238E27FC236}">
                <a16:creationId xmlns:a16="http://schemas.microsoft.com/office/drawing/2014/main" id="{1A2124B4-CF04-7DFB-DF3F-3B683A7CEE5E}"/>
              </a:ext>
            </a:extLst>
          </p:cNvPr>
          <p:cNvSpPr/>
          <p:nvPr/>
        </p:nvSpPr>
        <p:spPr>
          <a:xfrm>
            <a:off x="3290939" y="1760631"/>
            <a:ext cx="1143000" cy="4420036"/>
          </a:xfrm>
          <a:prstGeom prst="rect">
            <a:avLst/>
          </a:prstGeom>
          <a:noFill/>
          <a:ln w="38100">
            <a:solidFill>
              <a:srgbClr val="EA55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B001554E-0912-80AB-A3F0-F42CECEFA25A}"/>
              </a:ext>
            </a:extLst>
          </p:cNvPr>
          <p:cNvSpPr/>
          <p:nvPr/>
        </p:nvSpPr>
        <p:spPr>
          <a:xfrm>
            <a:off x="3549288" y="3625632"/>
            <a:ext cx="576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⑦</a:t>
            </a:r>
          </a:p>
        </p:txBody>
      </p:sp>
      <p:sp>
        <p:nvSpPr>
          <p:cNvPr id="10" name="正方形/長方形 9">
            <a:extLst>
              <a:ext uri="{FF2B5EF4-FFF2-40B4-BE49-F238E27FC236}">
                <a16:creationId xmlns:a16="http://schemas.microsoft.com/office/drawing/2014/main" id="{BB013C2C-16C9-FEF1-81A6-44A11B3C0610}"/>
              </a:ext>
            </a:extLst>
          </p:cNvPr>
          <p:cNvSpPr/>
          <p:nvPr/>
        </p:nvSpPr>
        <p:spPr>
          <a:xfrm>
            <a:off x="3676137" y="3919680"/>
            <a:ext cx="576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⑧</a:t>
            </a:r>
          </a:p>
        </p:txBody>
      </p:sp>
      <p:sp>
        <p:nvSpPr>
          <p:cNvPr id="11" name="矢印: 右 10">
            <a:extLst>
              <a:ext uri="{FF2B5EF4-FFF2-40B4-BE49-F238E27FC236}">
                <a16:creationId xmlns:a16="http://schemas.microsoft.com/office/drawing/2014/main" id="{CD082612-0098-0B3D-87CC-DAC0F57EE07B}"/>
              </a:ext>
            </a:extLst>
          </p:cNvPr>
          <p:cNvSpPr/>
          <p:nvPr/>
        </p:nvSpPr>
        <p:spPr>
          <a:xfrm>
            <a:off x="6375956" y="2239434"/>
            <a:ext cx="180000" cy="144000"/>
          </a:xfrm>
          <a:prstGeom prst="rightArrow">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06D12DF5-254C-07E7-A1B9-DCEDB3B50F69}"/>
              </a:ext>
            </a:extLst>
          </p:cNvPr>
          <p:cNvSpPr/>
          <p:nvPr/>
        </p:nvSpPr>
        <p:spPr>
          <a:xfrm>
            <a:off x="6375956" y="2526880"/>
            <a:ext cx="180000" cy="144000"/>
          </a:xfrm>
          <a:prstGeom prst="rightArrow">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右 12">
            <a:extLst>
              <a:ext uri="{FF2B5EF4-FFF2-40B4-BE49-F238E27FC236}">
                <a16:creationId xmlns:a16="http://schemas.microsoft.com/office/drawing/2014/main" id="{1073BBB0-E823-E274-C7A1-33D96F501FB9}"/>
              </a:ext>
            </a:extLst>
          </p:cNvPr>
          <p:cNvSpPr/>
          <p:nvPr/>
        </p:nvSpPr>
        <p:spPr>
          <a:xfrm rot="1800000">
            <a:off x="6375956" y="2831578"/>
            <a:ext cx="180000" cy="1440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矢印: 右 14">
            <a:extLst>
              <a:ext uri="{FF2B5EF4-FFF2-40B4-BE49-F238E27FC236}">
                <a16:creationId xmlns:a16="http://schemas.microsoft.com/office/drawing/2014/main" id="{B6B4B26F-AC92-3CD8-977B-BE6526BCFF2A}"/>
              </a:ext>
            </a:extLst>
          </p:cNvPr>
          <p:cNvSpPr/>
          <p:nvPr/>
        </p:nvSpPr>
        <p:spPr>
          <a:xfrm rot="1800000">
            <a:off x="6375956" y="3101772"/>
            <a:ext cx="180000" cy="1440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右 20">
            <a:extLst>
              <a:ext uri="{FF2B5EF4-FFF2-40B4-BE49-F238E27FC236}">
                <a16:creationId xmlns:a16="http://schemas.microsoft.com/office/drawing/2014/main" id="{792CED55-44BD-44DC-6C42-A930D9D45395}"/>
              </a:ext>
            </a:extLst>
          </p:cNvPr>
          <p:cNvSpPr/>
          <p:nvPr/>
        </p:nvSpPr>
        <p:spPr>
          <a:xfrm rot="19800000">
            <a:off x="6375956" y="3389218"/>
            <a:ext cx="180000" cy="144000"/>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右 21">
            <a:extLst>
              <a:ext uri="{FF2B5EF4-FFF2-40B4-BE49-F238E27FC236}">
                <a16:creationId xmlns:a16="http://schemas.microsoft.com/office/drawing/2014/main" id="{1670B139-5AA7-66B6-B45E-E11C58484728}"/>
              </a:ext>
            </a:extLst>
          </p:cNvPr>
          <p:cNvSpPr/>
          <p:nvPr/>
        </p:nvSpPr>
        <p:spPr>
          <a:xfrm rot="18900000">
            <a:off x="6375956" y="3676664"/>
            <a:ext cx="180000" cy="144000"/>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矢印: 右 22">
            <a:extLst>
              <a:ext uri="{FF2B5EF4-FFF2-40B4-BE49-F238E27FC236}">
                <a16:creationId xmlns:a16="http://schemas.microsoft.com/office/drawing/2014/main" id="{951DCB60-C2F0-51F3-0F91-A30390321A72}"/>
              </a:ext>
            </a:extLst>
          </p:cNvPr>
          <p:cNvSpPr/>
          <p:nvPr/>
        </p:nvSpPr>
        <p:spPr>
          <a:xfrm rot="18000000">
            <a:off x="6375956" y="3964110"/>
            <a:ext cx="180000" cy="144000"/>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矢印: 右 23">
            <a:extLst>
              <a:ext uri="{FF2B5EF4-FFF2-40B4-BE49-F238E27FC236}">
                <a16:creationId xmlns:a16="http://schemas.microsoft.com/office/drawing/2014/main" id="{6CF9529D-D28C-D4D2-F152-BBC4CAA47DBE}"/>
              </a:ext>
            </a:extLst>
          </p:cNvPr>
          <p:cNvSpPr/>
          <p:nvPr/>
        </p:nvSpPr>
        <p:spPr>
          <a:xfrm rot="18000000">
            <a:off x="6375956" y="4251556"/>
            <a:ext cx="180000" cy="144000"/>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矢印: 右 24">
            <a:extLst>
              <a:ext uri="{FF2B5EF4-FFF2-40B4-BE49-F238E27FC236}">
                <a16:creationId xmlns:a16="http://schemas.microsoft.com/office/drawing/2014/main" id="{C2B86C42-7BB0-890E-8538-A93EE8E68869}"/>
              </a:ext>
            </a:extLst>
          </p:cNvPr>
          <p:cNvSpPr/>
          <p:nvPr/>
        </p:nvSpPr>
        <p:spPr>
          <a:xfrm rot="19800000">
            <a:off x="6375956" y="4539002"/>
            <a:ext cx="180000" cy="144000"/>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矢印: 右 25">
            <a:extLst>
              <a:ext uri="{FF2B5EF4-FFF2-40B4-BE49-F238E27FC236}">
                <a16:creationId xmlns:a16="http://schemas.microsoft.com/office/drawing/2014/main" id="{B0014434-489E-4325-EDB9-07AD444F8EC4}"/>
              </a:ext>
            </a:extLst>
          </p:cNvPr>
          <p:cNvSpPr/>
          <p:nvPr/>
        </p:nvSpPr>
        <p:spPr>
          <a:xfrm rot="20700000">
            <a:off x="6375956" y="4826448"/>
            <a:ext cx="180000" cy="144000"/>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矢印: 右 26">
            <a:extLst>
              <a:ext uri="{FF2B5EF4-FFF2-40B4-BE49-F238E27FC236}">
                <a16:creationId xmlns:a16="http://schemas.microsoft.com/office/drawing/2014/main" id="{D6C625A5-4D00-5EC8-6314-ED9F6D4220DD}"/>
              </a:ext>
            </a:extLst>
          </p:cNvPr>
          <p:cNvSpPr/>
          <p:nvPr/>
        </p:nvSpPr>
        <p:spPr>
          <a:xfrm rot="1800000">
            <a:off x="6375956" y="5113894"/>
            <a:ext cx="180000" cy="1440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矢印: 右 27">
            <a:extLst>
              <a:ext uri="{FF2B5EF4-FFF2-40B4-BE49-F238E27FC236}">
                <a16:creationId xmlns:a16="http://schemas.microsoft.com/office/drawing/2014/main" id="{CA439E8C-FAD5-9F61-32A8-51851C4D9DB2}"/>
              </a:ext>
            </a:extLst>
          </p:cNvPr>
          <p:cNvSpPr/>
          <p:nvPr/>
        </p:nvSpPr>
        <p:spPr>
          <a:xfrm rot="900000">
            <a:off x="6375956" y="5401340"/>
            <a:ext cx="180000" cy="1440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矢印: 右 28">
            <a:extLst>
              <a:ext uri="{FF2B5EF4-FFF2-40B4-BE49-F238E27FC236}">
                <a16:creationId xmlns:a16="http://schemas.microsoft.com/office/drawing/2014/main" id="{885523A8-1060-7B86-325A-3930A5B8043C}"/>
              </a:ext>
            </a:extLst>
          </p:cNvPr>
          <p:cNvSpPr/>
          <p:nvPr/>
        </p:nvSpPr>
        <p:spPr>
          <a:xfrm rot="19800000">
            <a:off x="6375956" y="5688786"/>
            <a:ext cx="180000" cy="144000"/>
          </a:xfrm>
          <a:prstGeom prst="rightArrow">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矢印: 右 29">
            <a:extLst>
              <a:ext uri="{FF2B5EF4-FFF2-40B4-BE49-F238E27FC236}">
                <a16:creationId xmlns:a16="http://schemas.microsoft.com/office/drawing/2014/main" id="{B67F969D-DF57-6156-00EC-6787A8E7CB2B}"/>
              </a:ext>
            </a:extLst>
          </p:cNvPr>
          <p:cNvSpPr/>
          <p:nvPr/>
        </p:nvSpPr>
        <p:spPr>
          <a:xfrm rot="1800000">
            <a:off x="6375956" y="5976228"/>
            <a:ext cx="180000" cy="144000"/>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スライド番号プレースホルダー 5">
            <a:extLst>
              <a:ext uri="{FF2B5EF4-FFF2-40B4-BE49-F238E27FC236}">
                <a16:creationId xmlns:a16="http://schemas.microsoft.com/office/drawing/2014/main" id="{68009532-59D8-FD8A-1788-C16E71F76FE3}"/>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20</a:t>
            </a:fld>
            <a:endParaRPr kumimoji="1" lang="ja-JP" altLang="en-US" sz="1200" b="1">
              <a:solidFill>
                <a:schemeClr val="tx1"/>
              </a:solidFill>
            </a:endParaRPr>
          </a:p>
        </p:txBody>
      </p:sp>
      <p:sp>
        <p:nvSpPr>
          <p:cNvPr id="3" name="吹き出し: 四角形 2">
            <a:extLst>
              <a:ext uri="{FF2B5EF4-FFF2-40B4-BE49-F238E27FC236}">
                <a16:creationId xmlns:a16="http://schemas.microsoft.com/office/drawing/2014/main" id="{E8F8567E-E8F1-D8F9-391F-601B0E992414}"/>
              </a:ext>
            </a:extLst>
          </p:cNvPr>
          <p:cNvSpPr/>
          <p:nvPr/>
        </p:nvSpPr>
        <p:spPr bwMode="auto">
          <a:xfrm>
            <a:off x="3170753" y="805353"/>
            <a:ext cx="3753619"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⑦ </a:t>
            </a:r>
            <a:r>
              <a:rPr kumimoji="1" lang="en-US" altLang="ja-JP" sz="4000" b="1" dirty="0">
                <a:latin typeface="Meiryo UI" panose="020B0604030504040204" pitchFamily="50" charset="-128"/>
                <a:ea typeface="Meiryo UI" panose="020B0604030504040204" pitchFamily="50" charset="-128"/>
              </a:rPr>
              <a:t>2,696</a:t>
            </a:r>
            <a:r>
              <a:rPr kumimoji="1" lang="ja-JP" altLang="en-US" sz="3200" b="1" dirty="0">
                <a:latin typeface="Meiryo UI" panose="020B0604030504040204" pitchFamily="50" charset="-128"/>
                <a:ea typeface="Meiryo UI" panose="020B0604030504040204" pitchFamily="50" charset="-128"/>
              </a:rPr>
              <a:t>万口座</a:t>
            </a:r>
            <a:endParaRPr kumimoji="1" lang="en-US" altLang="ja-JP" sz="4000" b="1" dirty="0">
              <a:latin typeface="Meiryo UI" panose="020B0604030504040204" pitchFamily="50" charset="-128"/>
              <a:ea typeface="Meiryo UI" panose="020B0604030504040204" pitchFamily="50" charset="-128"/>
            </a:endParaRPr>
          </a:p>
        </p:txBody>
      </p:sp>
      <p:sp>
        <p:nvSpPr>
          <p:cNvPr id="14" name="吹き出し: 四角形 13">
            <a:extLst>
              <a:ext uri="{FF2B5EF4-FFF2-40B4-BE49-F238E27FC236}">
                <a16:creationId xmlns:a16="http://schemas.microsoft.com/office/drawing/2014/main" id="{401444EF-31DB-EC75-CCED-BC1C41B82F5D}"/>
              </a:ext>
            </a:extLst>
          </p:cNvPr>
          <p:cNvSpPr/>
          <p:nvPr/>
        </p:nvSpPr>
        <p:spPr bwMode="auto">
          <a:xfrm>
            <a:off x="7064648" y="808685"/>
            <a:ext cx="2789442"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⑧ </a:t>
            </a:r>
            <a:r>
              <a:rPr kumimoji="1" lang="en-US" altLang="ja-JP" sz="4000" b="1" dirty="0">
                <a:latin typeface="Meiryo UI" panose="020B0604030504040204" pitchFamily="50" charset="-128"/>
                <a:ea typeface="Meiryo UI" panose="020B0604030504040204" pitchFamily="50" charset="-128"/>
              </a:rPr>
              <a:t>386</a:t>
            </a:r>
            <a:r>
              <a:rPr kumimoji="1" lang="ja-JP" altLang="en-US" sz="3200" b="1" dirty="0">
                <a:latin typeface="Meiryo UI" panose="020B0604030504040204" pitchFamily="50" charset="-128"/>
                <a:ea typeface="Meiryo UI" panose="020B0604030504040204" pitchFamily="50" charset="-128"/>
              </a:rPr>
              <a:t>万人</a:t>
            </a:r>
            <a:endParaRPr kumimoji="1" lang="en-US" altLang="ja-JP" sz="4000" b="1" dirty="0">
              <a:latin typeface="Meiryo UI" panose="020B0604030504040204" pitchFamily="50" charset="-128"/>
              <a:ea typeface="Meiryo UI" panose="020B0604030504040204" pitchFamily="50" charset="-128"/>
            </a:endParaRPr>
          </a:p>
        </p:txBody>
      </p:sp>
      <p:grpSp>
        <p:nvGrpSpPr>
          <p:cNvPr id="16" name="グループ化 15">
            <a:extLst>
              <a:ext uri="{FF2B5EF4-FFF2-40B4-BE49-F238E27FC236}">
                <a16:creationId xmlns:a16="http://schemas.microsoft.com/office/drawing/2014/main" id="{E83C5C51-A159-332F-49E9-074059D874CE}"/>
              </a:ext>
            </a:extLst>
          </p:cNvPr>
          <p:cNvGrpSpPr/>
          <p:nvPr/>
        </p:nvGrpSpPr>
        <p:grpSpPr>
          <a:xfrm>
            <a:off x="37802" y="6028933"/>
            <a:ext cx="9828987" cy="789698"/>
            <a:chOff x="2830333" y="5189174"/>
            <a:chExt cx="9828987" cy="789698"/>
          </a:xfrm>
        </p:grpSpPr>
        <p:cxnSp>
          <p:nvCxnSpPr>
            <p:cNvPr id="17" name="直線コネクタ 16">
              <a:extLst>
                <a:ext uri="{FF2B5EF4-FFF2-40B4-BE49-F238E27FC236}">
                  <a16:creationId xmlns:a16="http://schemas.microsoft.com/office/drawing/2014/main" id="{8B2F9A9A-C1E6-1B2E-91AD-25ED6A51BD67}"/>
                </a:ext>
              </a:extLst>
            </p:cNvPr>
            <p:cNvCxnSpPr>
              <a:cxnSpLocks/>
            </p:cNvCxnSpPr>
            <p:nvPr/>
          </p:nvCxnSpPr>
          <p:spPr>
            <a:xfrm flipV="1">
              <a:off x="6466334" y="5189174"/>
              <a:ext cx="0" cy="65527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8" name="吹き出し: 四角形 17">
              <a:extLst>
                <a:ext uri="{FF2B5EF4-FFF2-40B4-BE49-F238E27FC236}">
                  <a16:creationId xmlns:a16="http://schemas.microsoft.com/office/drawing/2014/main" id="{50A400C4-503D-AD1A-69D4-D760C88022E8}"/>
                </a:ext>
              </a:extLst>
            </p:cNvPr>
            <p:cNvSpPr/>
            <p:nvPr/>
          </p:nvSpPr>
          <p:spPr bwMode="auto">
            <a:xfrm>
              <a:off x="2830333" y="5294872"/>
              <a:ext cx="9828987"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財形・定期・学資</a:t>
              </a:r>
              <a:r>
                <a:rPr kumimoji="1" lang="ja-JP" altLang="en-US" sz="3200" b="1" dirty="0">
                  <a:latin typeface="Meiryo UI" panose="020B0604030504040204" pitchFamily="50" charset="-128"/>
                  <a:ea typeface="Meiryo UI" panose="020B0604030504040204" pitchFamily="50" charset="-128"/>
                </a:rPr>
                <a:t>からの</a:t>
              </a:r>
              <a:r>
                <a:rPr kumimoji="1" lang="ja-JP" altLang="en-US" sz="4000" b="1" dirty="0">
                  <a:latin typeface="Meiryo UI" panose="020B0604030504040204" pitchFamily="50" charset="-128"/>
                  <a:ea typeface="Meiryo UI" panose="020B0604030504040204" pitchFamily="50" charset="-128"/>
                </a:rPr>
                <a:t>移行（リテラシー向上）</a:t>
              </a:r>
              <a:endParaRPr kumimoji="1" lang="en-US" altLang="ja-JP" sz="4000" b="1" dirty="0">
                <a:latin typeface="Meiryo UI" panose="020B0604030504040204" pitchFamily="50" charset="-128"/>
                <a:ea typeface="Meiryo UI" panose="020B0604030504040204" pitchFamily="50" charset="-128"/>
              </a:endParaRPr>
            </a:p>
          </p:txBody>
        </p:sp>
      </p:grpSp>
      <p:sp>
        <p:nvSpPr>
          <p:cNvPr id="19" name="スライド番号プレースホルダー 5">
            <a:extLst>
              <a:ext uri="{FF2B5EF4-FFF2-40B4-BE49-F238E27FC236}">
                <a16:creationId xmlns:a16="http://schemas.microsoft.com/office/drawing/2014/main" id="{AF1559DD-7C67-0215-2F15-8F8A55E4B666}"/>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9</a:t>
            </a:r>
            <a:endParaRPr kumimoji="1" lang="ja-JP" altLang="en-US" sz="1600" b="1" dirty="0">
              <a:solidFill>
                <a:schemeClr val="tx1"/>
              </a:solidFill>
            </a:endParaRPr>
          </a:p>
        </p:txBody>
      </p:sp>
    </p:spTree>
    <p:extLst>
      <p:ext uri="{BB962C8B-B14F-4D97-AF65-F5344CB8AC3E}">
        <p14:creationId xmlns:p14="http://schemas.microsoft.com/office/powerpoint/2010/main" val="310808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up)">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F0CEE-4416-2A28-39E0-E16E77C21223}"/>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CAE97E20-9E88-398E-6484-AE8A42F64E9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今積み立てマーケットが過熱！その中で選ばれる商品は！？ </a:t>
            </a:r>
          </a:p>
        </p:txBody>
      </p:sp>
      <p:sp>
        <p:nvSpPr>
          <p:cNvPr id="4" name="AutoShape 3">
            <a:extLst>
              <a:ext uri="{FF2B5EF4-FFF2-40B4-BE49-F238E27FC236}">
                <a16:creationId xmlns:a16="http://schemas.microsoft.com/office/drawing/2014/main" id="{46BE6C5E-C259-2F31-C4B7-35325646C03B}"/>
              </a:ext>
            </a:extLst>
          </p:cNvPr>
          <p:cNvSpPr>
            <a:spLocks noChangeArrowheads="1"/>
          </p:cNvSpPr>
          <p:nvPr/>
        </p:nvSpPr>
        <p:spPr bwMode="auto">
          <a:xfrm>
            <a:off x="-3310" y="593355"/>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j-ea"/>
                <a:ea typeface="+mj-ea"/>
                <a:cs typeface="メイリオ" pitchFamily="50" charset="-128"/>
              </a:rPr>
              <a:t>（２）大手各社の主な個人年金比較から、結局どこがいいの？</a:t>
            </a:r>
          </a:p>
        </p:txBody>
      </p:sp>
      <p:graphicFrame>
        <p:nvGraphicFramePr>
          <p:cNvPr id="14" name="表 13">
            <a:extLst>
              <a:ext uri="{FF2B5EF4-FFF2-40B4-BE49-F238E27FC236}">
                <a16:creationId xmlns:a16="http://schemas.microsoft.com/office/drawing/2014/main" id="{5E8FB942-B4E4-5E58-E785-CEE302DF234A}"/>
              </a:ext>
            </a:extLst>
          </p:cNvPr>
          <p:cNvGraphicFramePr>
            <a:graphicFrameLocks noGrp="1"/>
          </p:cNvGraphicFramePr>
          <p:nvPr>
            <p:extLst>
              <p:ext uri="{D42A27DB-BD31-4B8C-83A1-F6EECF244321}">
                <p14:modId xmlns:p14="http://schemas.microsoft.com/office/powerpoint/2010/main" val="3314181221"/>
              </p:ext>
            </p:extLst>
          </p:nvPr>
        </p:nvGraphicFramePr>
        <p:xfrm>
          <a:off x="409693" y="942429"/>
          <a:ext cx="9368866" cy="237402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887954687"/>
                    </a:ext>
                  </a:extLst>
                </a:gridCol>
                <a:gridCol w="3212631">
                  <a:extLst>
                    <a:ext uri="{9D8B030D-6E8A-4147-A177-3AD203B41FA5}">
                      <a16:colId xmlns:a16="http://schemas.microsoft.com/office/drawing/2014/main" val="1382076447"/>
                    </a:ext>
                  </a:extLst>
                </a:gridCol>
                <a:gridCol w="360000">
                  <a:extLst>
                    <a:ext uri="{9D8B030D-6E8A-4147-A177-3AD203B41FA5}">
                      <a16:colId xmlns:a16="http://schemas.microsoft.com/office/drawing/2014/main" val="736717909"/>
                    </a:ext>
                  </a:extLst>
                </a:gridCol>
                <a:gridCol w="731586">
                  <a:extLst>
                    <a:ext uri="{9D8B030D-6E8A-4147-A177-3AD203B41FA5}">
                      <a16:colId xmlns:a16="http://schemas.microsoft.com/office/drawing/2014/main" val="912790299"/>
                    </a:ext>
                  </a:extLst>
                </a:gridCol>
                <a:gridCol w="731586">
                  <a:extLst>
                    <a:ext uri="{9D8B030D-6E8A-4147-A177-3AD203B41FA5}">
                      <a16:colId xmlns:a16="http://schemas.microsoft.com/office/drawing/2014/main" val="3592963233"/>
                    </a:ext>
                  </a:extLst>
                </a:gridCol>
                <a:gridCol w="636162">
                  <a:extLst>
                    <a:ext uri="{9D8B030D-6E8A-4147-A177-3AD203B41FA5}">
                      <a16:colId xmlns:a16="http://schemas.microsoft.com/office/drawing/2014/main" val="2958351186"/>
                    </a:ext>
                  </a:extLst>
                </a:gridCol>
                <a:gridCol w="159046">
                  <a:extLst>
                    <a:ext uri="{9D8B030D-6E8A-4147-A177-3AD203B41FA5}">
                      <a16:colId xmlns:a16="http://schemas.microsoft.com/office/drawing/2014/main" val="2075390292"/>
                    </a:ext>
                  </a:extLst>
                </a:gridCol>
                <a:gridCol w="508927">
                  <a:extLst>
                    <a:ext uri="{9D8B030D-6E8A-4147-A177-3AD203B41FA5}">
                      <a16:colId xmlns:a16="http://schemas.microsoft.com/office/drawing/2014/main" val="1330580907"/>
                    </a:ext>
                  </a:extLst>
                </a:gridCol>
                <a:gridCol w="508928">
                  <a:extLst>
                    <a:ext uri="{9D8B030D-6E8A-4147-A177-3AD203B41FA5}">
                      <a16:colId xmlns:a16="http://schemas.microsoft.com/office/drawing/2014/main" val="3491370426"/>
                    </a:ext>
                  </a:extLst>
                </a:gridCol>
                <a:gridCol w="432000">
                  <a:extLst>
                    <a:ext uri="{9D8B030D-6E8A-4147-A177-3AD203B41FA5}">
                      <a16:colId xmlns:a16="http://schemas.microsoft.com/office/drawing/2014/main" val="2102718397"/>
                    </a:ext>
                  </a:extLst>
                </a:gridCol>
                <a:gridCol w="432000">
                  <a:extLst>
                    <a:ext uri="{9D8B030D-6E8A-4147-A177-3AD203B41FA5}">
                      <a16:colId xmlns:a16="http://schemas.microsoft.com/office/drawing/2014/main" val="400789400"/>
                    </a:ext>
                  </a:extLst>
                </a:gridCol>
                <a:gridCol w="432000">
                  <a:extLst>
                    <a:ext uri="{9D8B030D-6E8A-4147-A177-3AD203B41FA5}">
                      <a16:colId xmlns:a16="http://schemas.microsoft.com/office/drawing/2014/main" val="3535308921"/>
                    </a:ext>
                  </a:extLst>
                </a:gridCol>
              </a:tblGrid>
              <a:tr h="19701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配当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被保険者</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年金開始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までの期間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3">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各リリース等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kumimoji="1" lang="ja-JP" altLang="en-US"/>
                    </a:p>
                  </a:txBody>
                  <a:tcPr/>
                </a:tc>
                <a:tc hMerge="1">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197010">
                <a:tc vMerge="1">
                  <a:txBody>
                    <a:bodyPr/>
                    <a:lstStyle/>
                    <a:p>
                      <a:endParaRPr kumimoji="1" lang="ja-JP" altLang="en-US" dirty="0"/>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HP</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各利率</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6235035"/>
                  </a:ext>
                </a:extLst>
              </a:tr>
              <a:tr h="396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chemeClr val="tx1"/>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ニッセイ みらいのカタチ 年金保険</a:t>
                      </a:r>
                      <a:r>
                        <a:rPr lang="ja-JP" altLang="en-US" sz="1050" b="0" i="0" u="none" strike="noStrike" dirty="0">
                          <a:solidFill>
                            <a:schemeClr val="tx1"/>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（スマホ年金）</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t"/>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年金保険（有配当</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2012</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有</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7-65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ｽﾏﾎ</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:18-55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0.60%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2">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96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tx1"/>
                          </a:solidFill>
                          <a:effectLst/>
                          <a:latin typeface="Meiryo UI" panose="020B0604030504040204" pitchFamily="50" charset="-128"/>
                          <a:ea typeface="Meiryo UI" panose="020B0604030504040204" pitchFamily="50" charset="-128"/>
                          <a:cs typeface="+mn-cs"/>
                        </a:rPr>
                        <a:t>指数連動型年金　ステップジャンプ</a:t>
                      </a:r>
                      <a:endParaRPr kumimoji="1" lang="en-US" altLang="ja-JP" sz="105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tx1"/>
                          </a:solidFill>
                          <a:effectLst/>
                          <a:latin typeface="Meiryo UI" panose="020B0604030504040204" pitchFamily="50" charset="-128"/>
                          <a:ea typeface="Meiryo UI" panose="020B0604030504040204" pitchFamily="50" charset="-128"/>
                          <a:cs typeface="+mn-cs"/>
                        </a:rPr>
                        <a:t>指数連動型個人年金保険（無配当）</a:t>
                      </a:r>
                      <a:r>
                        <a:rPr kumimoji="1" lang="en-US" altLang="ja-JP" sz="1050" b="0" i="0" kern="1200" dirty="0">
                          <a:solidFill>
                            <a:schemeClr val="tx1"/>
                          </a:solidFill>
                          <a:effectLst/>
                          <a:latin typeface="Meiryo UI" panose="020B0604030504040204" pitchFamily="50" charset="-128"/>
                          <a:ea typeface="Meiryo UI" panose="020B0604030504040204" pitchFamily="50" charset="-128"/>
                          <a:cs typeface="+mn-cs"/>
                        </a:rPr>
                        <a:t>2024</a:t>
                      </a:r>
                      <a:endParaRPr kumimoji="1" lang="zh-TW" altLang="en-US" sz="1050" b="0" i="0" kern="1200" dirty="0">
                        <a:solidFill>
                          <a:schemeClr val="tx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無</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契約年齢</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t" latinLnBrk="0" hangingPunct="1">
                        <a:lnSpc>
                          <a:spcPct val="100000"/>
                        </a:lnSpc>
                        <a:spcBef>
                          <a:spcPts val="0"/>
                        </a:spcBef>
                        <a:spcAft>
                          <a:spcPts val="0"/>
                        </a:spcAft>
                        <a:buClrTx/>
                        <a:buSzTx/>
                        <a:buFontTx/>
                        <a:buNone/>
                        <a:tabLst/>
                        <a:defRPr/>
                      </a:pPr>
                      <a:r>
                        <a:rPr lang="en-US" altLang="zh-TW" sz="900" b="0" i="0" u="none" strike="noStrike" dirty="0">
                          <a:solidFill>
                            <a:srgbClr val="000000"/>
                          </a:solidFill>
                          <a:effectLst/>
                          <a:latin typeface="Meiryo UI" panose="020B0604030504040204" pitchFamily="50" charset="-128"/>
                          <a:ea typeface="Meiryo UI" panose="020B0604030504040204" pitchFamily="50" charset="-128"/>
                          <a:hlinkClick r:id="rId6"/>
                        </a:rPr>
                        <a:t>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歳</a:t>
                      </a:r>
                      <a:r>
                        <a:rPr lang="en-US" altLang="zh-TW" sz="900" b="0" i="0" u="none" strike="noStrike" dirty="0">
                          <a:solidFill>
                            <a:srgbClr val="000000"/>
                          </a:solidFill>
                          <a:effectLst/>
                          <a:latin typeface="Meiryo UI" panose="020B0604030504040204" pitchFamily="50" charset="-128"/>
                          <a:ea typeface="Meiryo UI" panose="020B0604030504040204" pitchFamily="50" charset="-128"/>
                          <a:hlinkClick r:id="rId6"/>
                        </a:rPr>
                        <a:t>-80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hlinkClick r:id="rId6"/>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96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明治安田の長期運用年金</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t"/>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5</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年ごと配当付利率変動型個人年金保険</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有</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契約年齢</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18‐65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1">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96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chemeClr val="tx1"/>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たのしみワンダフル</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chemeClr val="tx1"/>
                          </a:solidFill>
                          <a:effectLst/>
                          <a:latin typeface="Meiryo UI" panose="020B0604030504040204" pitchFamily="50" charset="-128"/>
                          <a:ea typeface="Meiryo UI" panose="020B0604030504040204" pitchFamily="50" charset="-128"/>
                        </a:rPr>
                        <a:t>５年ごと利差配当付生存保障重視型個人年金保険</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u="none" strike="noStrike" kern="1200" dirty="0">
                          <a:solidFill>
                            <a:schemeClr val="dk1"/>
                          </a:solidFill>
                          <a:effectLst/>
                          <a:latin typeface="Meiryo UI" panose="020B0604030504040204" pitchFamily="50" charset="-128"/>
                          <a:ea typeface="Meiryo UI" panose="020B0604030504040204" pitchFamily="50" charset="-128"/>
                          <a:cs typeface="+mn-cs"/>
                        </a:rPr>
                        <a:t>有</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契約年齢</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0‐75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年以上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0.80%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3">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4">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5">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96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個人年金保険 みらいプラス</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p>
                      <a:pPr algn="ctr" fontAlgn="t"/>
                      <a:r>
                        <a:rPr lang="zh-TW" altLang="en-US" sz="1050" b="0" i="0" u="none" strike="noStrike" dirty="0">
                          <a:solidFill>
                            <a:schemeClr val="tx1"/>
                          </a:solidFill>
                          <a:effectLst/>
                          <a:latin typeface="Meiryo UI" panose="020B0604030504040204" pitchFamily="50" charset="-128"/>
                          <a:ea typeface="Meiryo UI" panose="020B0604030504040204" pitchFamily="50" charset="-128"/>
                        </a:rPr>
                        <a:t>災害死亡給付金付個人年金保険</a:t>
                      </a:r>
                      <a:endParaRPr lang="en-US" altLang="ja-JP" sz="1050" b="0"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有</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契約年齢</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0‐60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年以上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0.65%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0.70%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6">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218790"/>
                  </a:ext>
                </a:extLst>
              </a:tr>
            </a:tbl>
          </a:graphicData>
        </a:graphic>
      </p:graphicFrame>
      <p:graphicFrame>
        <p:nvGraphicFramePr>
          <p:cNvPr id="16" name="表 15">
            <a:extLst>
              <a:ext uri="{FF2B5EF4-FFF2-40B4-BE49-F238E27FC236}">
                <a16:creationId xmlns:a16="http://schemas.microsoft.com/office/drawing/2014/main" id="{D2C7FDFD-9A3C-7745-E867-BBF1592DB90E}"/>
              </a:ext>
            </a:extLst>
          </p:cNvPr>
          <p:cNvGraphicFramePr>
            <a:graphicFrameLocks noGrp="1"/>
          </p:cNvGraphicFramePr>
          <p:nvPr>
            <p:extLst>
              <p:ext uri="{D42A27DB-BD31-4B8C-83A1-F6EECF244321}">
                <p14:modId xmlns:p14="http://schemas.microsoft.com/office/powerpoint/2010/main" val="2231874968"/>
              </p:ext>
            </p:extLst>
          </p:nvPr>
        </p:nvGraphicFramePr>
        <p:xfrm>
          <a:off x="2362559" y="3388524"/>
          <a:ext cx="7416000" cy="1834020"/>
        </p:xfrm>
        <a:graphic>
          <a:graphicData uri="http://schemas.openxmlformats.org/drawingml/2006/table">
            <a:tbl>
              <a:tblPr>
                <a:tableStyleId>{5C22544A-7EE6-4342-B048-85BDC9FD1C3A}</a:tableStyleId>
              </a:tblPr>
              <a:tblGrid>
                <a:gridCol w="1224000">
                  <a:extLst>
                    <a:ext uri="{9D8B030D-6E8A-4147-A177-3AD203B41FA5}">
                      <a16:colId xmlns:a16="http://schemas.microsoft.com/office/drawing/2014/main" val="2929777908"/>
                    </a:ext>
                  </a:extLst>
                </a:gridCol>
                <a:gridCol w="720000">
                  <a:extLst>
                    <a:ext uri="{9D8B030D-6E8A-4147-A177-3AD203B41FA5}">
                      <a16:colId xmlns:a16="http://schemas.microsoft.com/office/drawing/2014/main" val="2937148989"/>
                    </a:ext>
                  </a:extLst>
                </a:gridCol>
                <a:gridCol w="720000">
                  <a:extLst>
                    <a:ext uri="{9D8B030D-6E8A-4147-A177-3AD203B41FA5}">
                      <a16:colId xmlns:a16="http://schemas.microsoft.com/office/drawing/2014/main" val="355924926"/>
                    </a:ext>
                  </a:extLst>
                </a:gridCol>
                <a:gridCol w="720000">
                  <a:extLst>
                    <a:ext uri="{9D8B030D-6E8A-4147-A177-3AD203B41FA5}">
                      <a16:colId xmlns:a16="http://schemas.microsoft.com/office/drawing/2014/main" val="2340057326"/>
                    </a:ext>
                  </a:extLst>
                </a:gridCol>
                <a:gridCol w="720000">
                  <a:extLst>
                    <a:ext uri="{9D8B030D-6E8A-4147-A177-3AD203B41FA5}">
                      <a16:colId xmlns:a16="http://schemas.microsoft.com/office/drawing/2014/main" val="3731094879"/>
                    </a:ext>
                  </a:extLst>
                </a:gridCol>
                <a:gridCol w="720000">
                  <a:extLst>
                    <a:ext uri="{9D8B030D-6E8A-4147-A177-3AD203B41FA5}">
                      <a16:colId xmlns:a16="http://schemas.microsoft.com/office/drawing/2014/main" val="91054048"/>
                    </a:ext>
                  </a:extLst>
                </a:gridCol>
                <a:gridCol w="720000">
                  <a:extLst>
                    <a:ext uri="{9D8B030D-6E8A-4147-A177-3AD203B41FA5}">
                      <a16:colId xmlns:a16="http://schemas.microsoft.com/office/drawing/2014/main" val="2394952615"/>
                    </a:ext>
                  </a:extLst>
                </a:gridCol>
                <a:gridCol w="720000">
                  <a:extLst>
                    <a:ext uri="{9D8B030D-6E8A-4147-A177-3AD203B41FA5}">
                      <a16:colId xmlns:a16="http://schemas.microsoft.com/office/drawing/2014/main" val="250181133"/>
                    </a:ext>
                  </a:extLst>
                </a:gridCol>
                <a:gridCol w="720000">
                  <a:extLst>
                    <a:ext uri="{9D8B030D-6E8A-4147-A177-3AD203B41FA5}">
                      <a16:colId xmlns:a16="http://schemas.microsoft.com/office/drawing/2014/main" val="888561052"/>
                    </a:ext>
                  </a:extLst>
                </a:gridCol>
                <a:gridCol w="432000">
                  <a:extLst>
                    <a:ext uri="{9D8B030D-6E8A-4147-A177-3AD203B41FA5}">
                      <a16:colId xmlns:a16="http://schemas.microsoft.com/office/drawing/2014/main" val="2185168626"/>
                    </a:ext>
                  </a:extLst>
                </a:gridCol>
              </a:tblGrid>
              <a:tr h="394020">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契約年齢</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払込期間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年金受取</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開始年齢</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受取期間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月払</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保険料</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保険料</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払込総額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年金受取</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総額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返戻率</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引用元</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08971586"/>
                  </a:ext>
                </a:extLst>
              </a:tr>
              <a:tr h="288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男性</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534.7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8">
                            <a:extLst>
                              <a:ext uri="{A12FA001-AC4F-418D-AE19-62706E023703}">
                                <ahyp:hlinkClr xmlns:ahyp="http://schemas.microsoft.com/office/drawing/2018/hyperlinkcolor" val="tx"/>
                              </a:ext>
                            </a:extLst>
                          </a:hlinkClick>
                        </a:rPr>
                        <a:t>■</a:t>
                      </a:r>
                      <a:endParaRPr lang="en-US" altLang="ja-JP"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759928"/>
                  </a:ext>
                </a:extLst>
              </a:tr>
              <a:tr h="288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男性</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427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91548639"/>
                  </a:ext>
                </a:extLst>
              </a:tr>
              <a:tr h="288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男性</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1,335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altLang="ja-JP"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02029570"/>
                  </a:ext>
                </a:extLst>
              </a:tr>
              <a:tr h="288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男性</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a:t>
                      </a:r>
                      <a:b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払込</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:60</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23,500</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円</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846</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5">
                            <a:extLst>
                              <a:ext uri="{A12FA001-AC4F-418D-AE19-62706E023703}">
                                <ahyp:hlinkClr xmlns:ahyp="http://schemas.microsoft.com/office/drawing/2018/hyperlinkcolor" val="tx"/>
                              </a:ext>
                            </a:extLst>
                          </a:hlinkClick>
                        </a:rPr>
                        <a:t>■</a:t>
                      </a:r>
                      <a:endParaRPr lang="en-US" altLang="ja-JP"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0036641"/>
                  </a:ext>
                </a:extLst>
              </a:tr>
              <a:tr h="288000">
                <a:tc>
                  <a:txBody>
                    <a:bodyPr/>
                    <a:lstStyle/>
                    <a:p>
                      <a:pPr algn="ctr" rtl="0" fontAlgn="t"/>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男性</a:t>
                      </a: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a:t>
                      </a:r>
                      <a:endParaRPr kumimoji="1"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479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587.9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17">
                            <a:extLst>
                              <a:ext uri="{A12FA001-AC4F-418D-AE19-62706E023703}">
                                <ahyp:hlinkClr xmlns:ahyp="http://schemas.microsoft.com/office/drawing/2018/hyperlinkcolor" val="tx"/>
                              </a:ext>
                            </a:extLst>
                          </a:hlinkClick>
                        </a:rPr>
                        <a:t>■</a:t>
                      </a:r>
                      <a:endParaRPr lang="en-US" altLang="ja-JP"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0733561"/>
                  </a:ext>
                </a:extLst>
              </a:tr>
            </a:tbl>
          </a:graphicData>
        </a:graphic>
      </p:graphicFrame>
      <p:sp>
        <p:nvSpPr>
          <p:cNvPr id="18" name="正方形/長方形 17">
            <a:extLst>
              <a:ext uri="{FF2B5EF4-FFF2-40B4-BE49-F238E27FC236}">
                <a16:creationId xmlns:a16="http://schemas.microsoft.com/office/drawing/2014/main" id="{1A32D583-3927-4957-37E6-498057D38E31}"/>
              </a:ext>
            </a:extLst>
          </p:cNvPr>
          <p:cNvSpPr/>
          <p:nvPr/>
        </p:nvSpPr>
        <p:spPr>
          <a:xfrm>
            <a:off x="114300" y="5294619"/>
            <a:ext cx="9664260" cy="1188000"/>
          </a:xfrm>
          <a:prstGeom prst="rect">
            <a:avLst/>
          </a:prstGeom>
          <a:ln w="19050">
            <a:solidFill>
              <a:schemeClr val="bg1">
                <a:lumMod val="75000"/>
              </a:schemeClr>
            </a:solidFill>
            <a:prstDash val="sysDash"/>
          </a:ln>
        </p:spPr>
        <p:txBody>
          <a:bodyPr wrap="square" anchor="ctr">
            <a:noAutofit/>
          </a:bodyPr>
          <a:lstStyle/>
          <a:p>
            <a:pPr marR="0" lvl="0" algn="l" defTabSz="914400" rtl="0" eaLnBrk="1" fontAlgn="base" latinLnBrk="0" hangingPunct="1">
              <a:lnSpc>
                <a:spcPct val="100000"/>
              </a:lnSpc>
              <a:spcBef>
                <a:spcPts val="100"/>
              </a:spcBef>
              <a:spcAft>
                <a:spcPct val="0"/>
              </a:spcAft>
              <a:buClrTx/>
              <a:buSzTx/>
              <a:tabLst/>
              <a:defRPr/>
            </a:pPr>
            <a:r>
              <a:rPr kumimoji="1" lang="ja-JP" altLang="en-US" sz="1200" b="1" dirty="0">
                <a:latin typeface="メイリオ" panose="020B0604030504040204" pitchFamily="50" charset="-128"/>
                <a:ea typeface="メイリオ" panose="020B0604030504040204" pitchFamily="50" charset="-128"/>
              </a:rPr>
              <a:t>第一生命の「運用利率」とは</a:t>
            </a:r>
            <a:r>
              <a:rPr kumimoji="1" lang="ja-JP" altLang="en-US" sz="1200" dirty="0">
                <a:latin typeface="メイリオ" panose="020B0604030504040204" pitchFamily="50" charset="-128"/>
                <a:ea typeface="メイリオ" panose="020B0604030504040204" pitchFamily="50" charset="-128"/>
              </a:rPr>
              <a:t>：</a:t>
            </a:r>
            <a:endParaRPr kumimoji="1" lang="en-US" altLang="ja-JP" sz="1200" dirty="0">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ts val="100"/>
              </a:spcBef>
              <a:spcAft>
                <a:spcPct val="0"/>
              </a:spcAft>
              <a:buClrTx/>
              <a:buSzTx/>
              <a:tabLst/>
              <a:defRPr/>
            </a:pPr>
            <a:r>
              <a:rPr kumimoji="1" lang="ja-JP" altLang="en-US" sz="1050" dirty="0">
                <a:latin typeface="メイリオ" panose="020B0604030504040204" pitchFamily="50" charset="-128"/>
                <a:ea typeface="メイリオ" panose="020B0604030504040204" pitchFamily="50" charset="-128"/>
              </a:rPr>
              <a:t>年金支払開始日前において、コールオプション購入の原資となる毎年の利息を計算するため、払い込まれた保険料を運用する当社所定の利率のことをいい、年単位の契約応当日ごとに更改します。（第一生命ニュースリリース原文ママ）</a:t>
            </a:r>
            <a:endParaRPr kumimoji="1" lang="en-US" altLang="ja-JP" sz="1050" dirty="0">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ts val="300"/>
              </a:spcBef>
              <a:spcAft>
                <a:spcPct val="0"/>
              </a:spcAft>
              <a:buClrTx/>
              <a:buSzTx/>
              <a:tabLst/>
              <a:defRPr/>
            </a:pPr>
            <a:r>
              <a:rPr kumimoji="1" lang="ja-JP" altLang="en-US" sz="1200" b="1" dirty="0">
                <a:latin typeface="メイリオ" panose="020B0604030504040204" pitchFamily="50" charset="-128"/>
                <a:ea typeface="メイリオ" panose="020B0604030504040204" pitchFamily="50" charset="-128"/>
              </a:rPr>
              <a:t>もう少しかみ砕いて解説：</a:t>
            </a:r>
            <a:endParaRPr kumimoji="1" lang="en-US" altLang="ja-JP" sz="1200" b="1" dirty="0">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ts val="100"/>
              </a:spcBef>
              <a:spcAft>
                <a:spcPct val="0"/>
              </a:spcAft>
              <a:buClrTx/>
              <a:buSzTx/>
              <a:tabLst/>
              <a:defRPr/>
            </a:pPr>
            <a:r>
              <a:rPr kumimoji="1" lang="ja-JP" altLang="en-US" sz="1050" dirty="0">
                <a:latin typeface="メイリオ" panose="020B0604030504040204" pitchFamily="50" charset="-128"/>
                <a:ea typeface="メイリオ" panose="020B0604030504040204" pitchFamily="50" charset="-128"/>
              </a:rPr>
              <a:t>①「運用利率」は、年単位の契約応当日に変わる。②保険料をその運用利率で運用する。③</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年毎の運用利率に基づく「利息」が、指数連動原資の「元（軍資金）」になる。④利息に対し、連動率によって「チケット（ｺｰﾙｵﾌﾟｼｮﾝ）」を購入し、指数連動年金原資が決まる。これを毎年繰り返す。</a:t>
            </a:r>
            <a:endParaRPr kumimoji="1" lang="en-US" altLang="ja-JP" sz="1050" dirty="0">
              <a:latin typeface="メイリオ" panose="020B0604030504040204" pitchFamily="50" charset="-128"/>
              <a:ea typeface="メイリオ" panose="020B0604030504040204" pitchFamily="50" charset="-128"/>
            </a:endParaRPr>
          </a:p>
        </p:txBody>
      </p:sp>
      <p:sp>
        <p:nvSpPr>
          <p:cNvPr id="19" name="矢印: 折線 18">
            <a:extLst>
              <a:ext uri="{FF2B5EF4-FFF2-40B4-BE49-F238E27FC236}">
                <a16:creationId xmlns:a16="http://schemas.microsoft.com/office/drawing/2014/main" id="{F91C4C33-D78E-373C-3218-5F836663490A}"/>
              </a:ext>
            </a:extLst>
          </p:cNvPr>
          <p:cNvSpPr/>
          <p:nvPr/>
        </p:nvSpPr>
        <p:spPr>
          <a:xfrm flipV="1">
            <a:off x="851214" y="3381508"/>
            <a:ext cx="1440621" cy="1382996"/>
          </a:xfrm>
          <a:prstGeom prst="bentArrow">
            <a:avLst/>
          </a:prstGeom>
          <a:pattFill prst="ltHorz">
            <a:fgClr>
              <a:schemeClr val="bg1">
                <a:lumMod val="6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テキスト ボックス 19">
            <a:extLst>
              <a:ext uri="{FF2B5EF4-FFF2-40B4-BE49-F238E27FC236}">
                <a16:creationId xmlns:a16="http://schemas.microsoft.com/office/drawing/2014/main" id="{0159438F-E29B-D9D9-C8B4-07285E746C96}"/>
              </a:ext>
            </a:extLst>
          </p:cNvPr>
          <p:cNvSpPr txBox="1"/>
          <p:nvPr/>
        </p:nvSpPr>
        <p:spPr>
          <a:xfrm>
            <a:off x="433466" y="3731006"/>
            <a:ext cx="1260000" cy="684000"/>
          </a:xfrm>
          <a:prstGeom prst="wedgeRectCallout">
            <a:avLst>
              <a:gd name="adj1" fmla="val -20834"/>
              <a:gd name="adj2" fmla="val 47115"/>
            </a:avLst>
          </a:prstGeom>
          <a:solidFill>
            <a:schemeClr val="bg1"/>
          </a:solidFill>
          <a:ln w="19050">
            <a:solidFill>
              <a:schemeClr val="bg1">
                <a:lumMod val="85000"/>
              </a:schemeClr>
            </a:solidFill>
          </a:ln>
        </p:spPr>
        <p:txBody>
          <a:bodyPr wrap="square" lIns="36000" tIns="36000" rIns="36000" bIns="36000" anchor="ctr">
            <a:noAutofit/>
          </a:bodyPr>
          <a:lstStyle/>
          <a:p>
            <a:pPr algn="ctr" fontAlgn="ctr"/>
            <a:r>
              <a:rPr lang="ja-JP" altLang="en-US" sz="1400" b="1" dirty="0">
                <a:latin typeface="Meiryo UI" panose="020B0604030504040204" pitchFamily="50" charset="-128"/>
                <a:ea typeface="Meiryo UI" panose="020B0604030504040204" pitchFamily="50" charset="-128"/>
              </a:rPr>
              <a:t>各社の設計例</a:t>
            </a:r>
            <a:endParaRPr lang="en-US" altLang="ja-JP" sz="1400" b="1" dirty="0">
              <a:latin typeface="Meiryo UI" panose="020B0604030504040204" pitchFamily="50" charset="-128"/>
              <a:ea typeface="Meiryo UI" panose="020B0604030504040204" pitchFamily="50" charset="-128"/>
            </a:endParaRPr>
          </a:p>
          <a:p>
            <a:pPr algn="ctr" fontAlgn="ctr"/>
            <a:r>
              <a:rPr lang="ja-JP" altLang="en-US" sz="1400" b="1" dirty="0">
                <a:latin typeface="Meiryo UI" panose="020B0604030504040204" pitchFamily="50" charset="-128"/>
                <a:ea typeface="Meiryo UI" panose="020B0604030504040204" pitchFamily="50" charset="-128"/>
              </a:rPr>
              <a:t>と返戻率</a:t>
            </a:r>
            <a:endParaRPr lang="en-US" altLang="ja-JP" sz="1400" b="1" dirty="0">
              <a:effectLst/>
              <a:latin typeface="Meiryo UI" panose="020B0604030504040204" pitchFamily="50" charset="-128"/>
              <a:ea typeface="Meiryo UI" panose="020B0604030504040204" pitchFamily="50" charset="-128"/>
            </a:endParaRPr>
          </a:p>
        </p:txBody>
      </p:sp>
      <p:sp>
        <p:nvSpPr>
          <p:cNvPr id="31" name="スライド番号プレースホルダー 5">
            <a:extLst>
              <a:ext uri="{FF2B5EF4-FFF2-40B4-BE49-F238E27FC236}">
                <a16:creationId xmlns:a16="http://schemas.microsoft.com/office/drawing/2014/main" id="{DA2DF710-C6D9-6921-41F2-FA5EA40A6C31}"/>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21</a:t>
            </a:fld>
            <a:endParaRPr kumimoji="1" lang="ja-JP" altLang="en-US" sz="1200" b="1">
              <a:solidFill>
                <a:schemeClr val="tx1"/>
              </a:solidFill>
            </a:endParaRPr>
          </a:p>
        </p:txBody>
      </p:sp>
      <p:sp>
        <p:nvSpPr>
          <p:cNvPr id="3" name="矢印: 五方向 2">
            <a:hlinkClick r:id="rId19" action="ppaction://hlinksldjump"/>
            <a:extLst>
              <a:ext uri="{FF2B5EF4-FFF2-40B4-BE49-F238E27FC236}">
                <a16:creationId xmlns:a16="http://schemas.microsoft.com/office/drawing/2014/main" id="{0D23BD49-784C-BE99-D13D-7B597326BA1B}"/>
              </a:ext>
            </a:extLst>
          </p:cNvPr>
          <p:cNvSpPr/>
          <p:nvPr/>
        </p:nvSpPr>
        <p:spPr>
          <a:xfrm>
            <a:off x="8673602" y="184780"/>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6" name="表 5">
            <a:extLst>
              <a:ext uri="{FF2B5EF4-FFF2-40B4-BE49-F238E27FC236}">
                <a16:creationId xmlns:a16="http://schemas.microsoft.com/office/drawing/2014/main" id="{C3FBA63A-8729-CCEB-7674-CE20B8331356}"/>
              </a:ext>
            </a:extLst>
          </p:cNvPr>
          <p:cNvGraphicFramePr>
            <a:graphicFrameLocks noGrp="1"/>
          </p:cNvGraphicFramePr>
          <p:nvPr>
            <p:extLst>
              <p:ext uri="{D42A27DB-BD31-4B8C-83A1-F6EECF244321}">
                <p14:modId xmlns:p14="http://schemas.microsoft.com/office/powerpoint/2010/main" val="287512650"/>
              </p:ext>
            </p:extLst>
          </p:nvPr>
        </p:nvGraphicFramePr>
        <p:xfrm>
          <a:off x="6669461" y="1335534"/>
          <a:ext cx="636162" cy="1980000"/>
        </p:xfrm>
        <a:graphic>
          <a:graphicData uri="http://schemas.openxmlformats.org/drawingml/2006/table">
            <a:tbl>
              <a:tblPr>
                <a:tableStyleId>{5C22544A-7EE6-4342-B048-85BDC9FD1C3A}</a:tableStyleId>
              </a:tblPr>
              <a:tblGrid>
                <a:gridCol w="636162">
                  <a:extLst>
                    <a:ext uri="{9D8B030D-6E8A-4147-A177-3AD203B41FA5}">
                      <a16:colId xmlns:a16="http://schemas.microsoft.com/office/drawing/2014/main" val="4011723401"/>
                    </a:ext>
                  </a:extLst>
                </a:gridCol>
              </a:tblGrid>
              <a:tr h="396000">
                <a:tc>
                  <a:txBody>
                    <a:bodyPr/>
                    <a:lstStyle/>
                    <a:p>
                      <a:pPr algn="r" rtl="0" fontAlgn="ctr">
                        <a:buNone/>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8368473"/>
                  </a:ext>
                </a:extLst>
              </a:tr>
              <a:tr h="396000">
                <a:tc>
                  <a:txBody>
                    <a:bodyPr/>
                    <a:lstStyle/>
                    <a:p>
                      <a:pPr algn="r" rtl="0" fontAlgn="ctr">
                        <a:buNone/>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1.00%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29531615"/>
                  </a:ext>
                </a:extLst>
              </a:tr>
              <a:tr h="396000">
                <a:tc>
                  <a:txBody>
                    <a:bodyPr/>
                    <a:lstStyle/>
                    <a:p>
                      <a:pPr algn="r" rtl="0" fontAlgn="ctr">
                        <a:buNone/>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1.80%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4778562"/>
                  </a:ext>
                </a:extLst>
              </a:tr>
              <a:tr h="396000">
                <a:tc>
                  <a:txBody>
                    <a:bodyPr/>
                    <a:lstStyle/>
                    <a:p>
                      <a:pPr algn="r" rtl="0" fontAlgn="ctr">
                        <a:buNone/>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1.20%</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2848770"/>
                  </a:ext>
                </a:extLst>
              </a:tr>
              <a:tr h="396000">
                <a:tc>
                  <a:txBody>
                    <a:bodyPr/>
                    <a:lstStyle/>
                    <a:p>
                      <a:pPr algn="r" rtl="0" fontAlgn="ctr">
                        <a:buNone/>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1.35%</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12152591"/>
                  </a:ext>
                </a:extLst>
              </a:tr>
            </a:tbl>
          </a:graphicData>
        </a:graphic>
      </p:graphicFrame>
      <p:graphicFrame>
        <p:nvGraphicFramePr>
          <p:cNvPr id="5" name="表 4">
            <a:extLst>
              <a:ext uri="{FF2B5EF4-FFF2-40B4-BE49-F238E27FC236}">
                <a16:creationId xmlns:a16="http://schemas.microsoft.com/office/drawing/2014/main" id="{72DFDF0A-1AE0-4442-16AA-FE8ACDF4EC6B}"/>
              </a:ext>
            </a:extLst>
          </p:cNvPr>
          <p:cNvGraphicFramePr>
            <a:graphicFrameLocks noGrp="1"/>
          </p:cNvGraphicFramePr>
          <p:nvPr>
            <p:extLst>
              <p:ext uri="{D42A27DB-BD31-4B8C-83A1-F6EECF244321}">
                <p14:modId xmlns:p14="http://schemas.microsoft.com/office/powerpoint/2010/main" val="2764502315"/>
              </p:ext>
            </p:extLst>
          </p:nvPr>
        </p:nvGraphicFramePr>
        <p:xfrm>
          <a:off x="8624888" y="3778251"/>
          <a:ext cx="720000" cy="1431870"/>
        </p:xfrm>
        <a:graphic>
          <a:graphicData uri="http://schemas.openxmlformats.org/drawingml/2006/table">
            <a:tbl>
              <a:tblPr>
                <a:tableStyleId>{5C22544A-7EE6-4342-B048-85BDC9FD1C3A}</a:tableStyleId>
              </a:tblPr>
              <a:tblGrid>
                <a:gridCol w="720000">
                  <a:extLst>
                    <a:ext uri="{9D8B030D-6E8A-4147-A177-3AD203B41FA5}">
                      <a16:colId xmlns:a16="http://schemas.microsoft.com/office/drawing/2014/main" val="3143206433"/>
                    </a:ext>
                  </a:extLst>
                </a:gridCol>
              </a:tblGrid>
              <a:tr h="286374">
                <a:tc>
                  <a:txBody>
                    <a:bodyPr/>
                    <a:lstStyle/>
                    <a:p>
                      <a:pPr algn="ctr" fontAlgn="t"/>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111.4</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03696422"/>
                  </a:ext>
                </a:extLst>
              </a:tr>
              <a:tr h="286374">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118.6</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9761642"/>
                  </a:ext>
                </a:extLst>
              </a:tr>
              <a:tr h="286374">
                <a:tc>
                  <a:txBody>
                    <a:bodyPr/>
                    <a:lstStyle/>
                    <a:p>
                      <a:pPr algn="ctr" fontAlgn="t"/>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139.1%</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8892500"/>
                  </a:ext>
                </a:extLst>
              </a:tr>
              <a:tr h="286374">
                <a:tc>
                  <a:txBody>
                    <a:bodyPr/>
                    <a:lstStyle/>
                    <a:p>
                      <a:pPr algn="ctr" fontAlgn="t"/>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118.2</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42270868"/>
                  </a:ext>
                </a:extLst>
              </a:tr>
              <a:tr h="286374">
                <a:tc>
                  <a:txBody>
                    <a:bodyPr/>
                    <a:lstStyle/>
                    <a:p>
                      <a:pPr algn="ctr" fontAlgn="t"/>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122.4</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4848394"/>
                  </a:ext>
                </a:extLst>
              </a:tr>
            </a:tbl>
          </a:graphicData>
        </a:graphic>
      </p:graphicFrame>
      <p:pic>
        <p:nvPicPr>
          <p:cNvPr id="8" name="図 7">
            <a:extLst>
              <a:ext uri="{FF2B5EF4-FFF2-40B4-BE49-F238E27FC236}">
                <a16:creationId xmlns:a16="http://schemas.microsoft.com/office/drawing/2014/main" id="{EF291C4D-FEFC-B36E-81BB-1B4033832848}"/>
              </a:ext>
            </a:extLst>
          </p:cNvPr>
          <p:cNvPicPr>
            <a:picLocks noChangeAspect="1"/>
          </p:cNvPicPr>
          <p:nvPr/>
        </p:nvPicPr>
        <p:blipFill>
          <a:blip r:embed="rId20"/>
          <a:stretch>
            <a:fillRect/>
          </a:stretch>
        </p:blipFill>
        <p:spPr>
          <a:xfrm>
            <a:off x="433466" y="568023"/>
            <a:ext cx="7744488" cy="4692635"/>
          </a:xfrm>
          <a:prstGeom prst="rect">
            <a:avLst/>
          </a:prstGeom>
        </p:spPr>
      </p:pic>
      <p:grpSp>
        <p:nvGrpSpPr>
          <p:cNvPr id="11" name="グループ化 10">
            <a:extLst>
              <a:ext uri="{FF2B5EF4-FFF2-40B4-BE49-F238E27FC236}">
                <a16:creationId xmlns:a16="http://schemas.microsoft.com/office/drawing/2014/main" id="{764B5166-8130-A109-87A8-AFF67232EDC4}"/>
              </a:ext>
            </a:extLst>
          </p:cNvPr>
          <p:cNvGrpSpPr/>
          <p:nvPr/>
        </p:nvGrpSpPr>
        <p:grpSpPr>
          <a:xfrm>
            <a:off x="455523" y="777003"/>
            <a:ext cx="2681371" cy="970798"/>
            <a:chOff x="7436496" y="5308139"/>
            <a:chExt cx="2681371" cy="970798"/>
          </a:xfrm>
        </p:grpSpPr>
        <p:cxnSp>
          <p:nvCxnSpPr>
            <p:cNvPr id="12" name="直線コネクタ 11">
              <a:extLst>
                <a:ext uri="{FF2B5EF4-FFF2-40B4-BE49-F238E27FC236}">
                  <a16:creationId xmlns:a16="http://schemas.microsoft.com/office/drawing/2014/main" id="{0F78AABF-07EA-6E94-842D-8762E5DB93FA}"/>
                </a:ext>
              </a:extLst>
            </p:cNvPr>
            <p:cNvCxnSpPr>
              <a:cxnSpLocks/>
            </p:cNvCxnSpPr>
            <p:nvPr/>
          </p:nvCxnSpPr>
          <p:spPr>
            <a:xfrm>
              <a:off x="9441914" y="5954404"/>
              <a:ext cx="0" cy="324533"/>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3" name="吹き出し: 四角形 12">
              <a:extLst>
                <a:ext uri="{FF2B5EF4-FFF2-40B4-BE49-F238E27FC236}">
                  <a16:creationId xmlns:a16="http://schemas.microsoft.com/office/drawing/2014/main" id="{9FBB2A3C-89DA-185E-2AE6-C6629A7F9AD9}"/>
                </a:ext>
              </a:extLst>
            </p:cNvPr>
            <p:cNvSpPr/>
            <p:nvPr/>
          </p:nvSpPr>
          <p:spPr bwMode="auto">
            <a:xfrm>
              <a:off x="7436496" y="5308139"/>
              <a:ext cx="2681371"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2008</a:t>
              </a:r>
              <a:r>
                <a:rPr kumimoji="1" lang="ja-JP" altLang="en-US" sz="3200" b="1" dirty="0">
                  <a:latin typeface="Meiryo UI" panose="020B0604030504040204" pitchFamily="50" charset="-128"/>
                  <a:ea typeface="Meiryo UI" panose="020B0604030504040204" pitchFamily="50" charset="-128"/>
                </a:rPr>
                <a:t>年</a:t>
              </a:r>
              <a:r>
                <a:rPr kumimoji="1" lang="en-US" altLang="ja-JP"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pic>
        <p:nvPicPr>
          <p:cNvPr id="17" name="図 16">
            <a:hlinkClick r:id="rId19" action="ppaction://hlinksldjump"/>
            <a:extLst>
              <a:ext uri="{FF2B5EF4-FFF2-40B4-BE49-F238E27FC236}">
                <a16:creationId xmlns:a16="http://schemas.microsoft.com/office/drawing/2014/main" id="{48EAAFC6-85C0-FF03-7639-7687BA4C7A66}"/>
              </a:ext>
            </a:extLst>
          </p:cNvPr>
          <p:cNvPicPr>
            <a:picLocks noChangeAspect="1"/>
          </p:cNvPicPr>
          <p:nvPr/>
        </p:nvPicPr>
        <p:blipFill rotWithShape="1">
          <a:blip r:embed="rId21"/>
          <a:srcRect l="9130" t="23290" r="22981" b="8815"/>
          <a:stretch/>
        </p:blipFill>
        <p:spPr>
          <a:xfrm>
            <a:off x="127440" y="1941842"/>
            <a:ext cx="7972241" cy="4484802"/>
          </a:xfrm>
          <a:prstGeom prst="rect">
            <a:avLst/>
          </a:prstGeom>
        </p:spPr>
      </p:pic>
      <p:sp>
        <p:nvSpPr>
          <p:cNvPr id="21" name="楕円 20">
            <a:extLst>
              <a:ext uri="{FF2B5EF4-FFF2-40B4-BE49-F238E27FC236}">
                <a16:creationId xmlns:a16="http://schemas.microsoft.com/office/drawing/2014/main" id="{DF01E032-D746-1C3B-14DF-4C81EBC8D557}"/>
              </a:ext>
            </a:extLst>
          </p:cNvPr>
          <p:cNvSpPr/>
          <p:nvPr/>
        </p:nvSpPr>
        <p:spPr>
          <a:xfrm>
            <a:off x="53312" y="5618120"/>
            <a:ext cx="1117097" cy="111709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スライド番号プレースホルダー 5">
            <a:extLst>
              <a:ext uri="{FF2B5EF4-FFF2-40B4-BE49-F238E27FC236}">
                <a16:creationId xmlns:a16="http://schemas.microsoft.com/office/drawing/2014/main" id="{9EEF228F-55DC-6B3B-CDC1-655CCD4A65C3}"/>
              </a:ext>
            </a:extLst>
          </p:cNvPr>
          <p:cNvSpPr txBox="1">
            <a:spLocks/>
          </p:cNvSpPr>
          <p:nvPr/>
        </p:nvSpPr>
        <p:spPr>
          <a:xfrm>
            <a:off x="9071451"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10</a:t>
            </a:r>
            <a:endParaRPr kumimoji="1" lang="ja-JP" altLang="en-US" sz="1600" b="1" dirty="0">
              <a:solidFill>
                <a:schemeClr val="tx1"/>
              </a:solidFill>
            </a:endParaRPr>
          </a:p>
        </p:txBody>
      </p:sp>
    </p:spTree>
    <p:extLst>
      <p:ext uri="{BB962C8B-B14F-4D97-AF65-F5344CB8AC3E}">
        <p14:creationId xmlns:p14="http://schemas.microsoft.com/office/powerpoint/2010/main" val="194291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left)">
                                      <p:cBhvr>
                                        <p:cTn id="27" dur="500"/>
                                        <p:tgtEl>
                                          <p:spTgt spid="17"/>
                                        </p:tgtEl>
                                      </p:cBhvr>
                                    </p:animEffect>
                                  </p:childTnLst>
                                </p:cTn>
                              </p:par>
                            </p:childTnLst>
                          </p:cTn>
                        </p:par>
                        <p:par>
                          <p:cTn id="28" fill="hold">
                            <p:stCondLst>
                              <p:cond delay="500"/>
                            </p:stCondLst>
                            <p:childTnLst>
                              <p:par>
                                <p:cTn id="29" presetID="21" presetClass="entr" presetSubtype="1"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heel(1)">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4" fill="hold" nodeType="clickEffect">
                                  <p:stCondLst>
                                    <p:cond delay="0"/>
                                  </p:stCondLst>
                                  <p:childTnLst>
                                    <p:animEffect transition="out" filter="wipe(down)">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par>
                                <p:cTn id="37" presetID="22" presetClass="exit" presetSubtype="4" fill="hold" nodeType="withEffect">
                                  <p:stCondLst>
                                    <p:cond delay="0"/>
                                  </p:stCondLst>
                                  <p:childTnLst>
                                    <p:animEffect transition="out" filter="wipe(down)">
                                      <p:cBhvr>
                                        <p:cTn id="38" dur="500"/>
                                        <p:tgtEl>
                                          <p:spTgt spid="11"/>
                                        </p:tgtEl>
                                      </p:cBhvr>
                                    </p:animEffect>
                                    <p:set>
                                      <p:cBhvr>
                                        <p:cTn id="39" dur="1" fill="hold">
                                          <p:stCondLst>
                                            <p:cond delay="499"/>
                                          </p:stCondLst>
                                        </p:cTn>
                                        <p:tgtEl>
                                          <p:spTgt spid="11"/>
                                        </p:tgtEl>
                                        <p:attrNameLst>
                                          <p:attrName>style.visibility</p:attrName>
                                        </p:attrNameLst>
                                      </p:cBhvr>
                                      <p:to>
                                        <p:strVal val="hidden"/>
                                      </p:to>
                                    </p:set>
                                  </p:childTnLst>
                                </p:cTn>
                              </p:par>
                              <p:par>
                                <p:cTn id="40" presetID="22" presetClass="exit" presetSubtype="4" fill="hold" nodeType="withEffect">
                                  <p:stCondLst>
                                    <p:cond delay="0"/>
                                  </p:stCondLst>
                                  <p:childTnLst>
                                    <p:animEffect transition="out" filter="wipe(down)">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par>
                                <p:cTn id="43" presetID="22" presetClass="exit" presetSubtype="4" fill="hold" grpId="1" nodeType="withEffect">
                                  <p:stCondLst>
                                    <p:cond delay="0"/>
                                  </p:stCondLst>
                                  <p:childTnLst>
                                    <p:animEffect transition="out" filter="wipe(down)">
                                      <p:cBhvr>
                                        <p:cTn id="44" dur="500"/>
                                        <p:tgtEl>
                                          <p:spTgt spid="21"/>
                                        </p:tgtEl>
                                      </p:cBhvr>
                                    </p:animEffect>
                                    <p:set>
                                      <p:cBhvr>
                                        <p:cTn id="45"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0CFB8-9077-1F37-EA3F-009B43CAD29C}"/>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FFE6EAE-4BC5-0C94-6266-0525E88FB93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今積み立てマーケットが過熱！その中で選ばれる商品は！？ </a:t>
            </a:r>
          </a:p>
        </p:txBody>
      </p:sp>
      <p:sp>
        <p:nvSpPr>
          <p:cNvPr id="4" name="AutoShape 3">
            <a:extLst>
              <a:ext uri="{FF2B5EF4-FFF2-40B4-BE49-F238E27FC236}">
                <a16:creationId xmlns:a16="http://schemas.microsoft.com/office/drawing/2014/main" id="{6F34B2CF-7279-477D-415C-F53E8FFE16A8}"/>
              </a:ext>
            </a:extLst>
          </p:cNvPr>
          <p:cNvSpPr>
            <a:spLocks noChangeArrowheads="1"/>
          </p:cNvSpPr>
          <p:nvPr/>
        </p:nvSpPr>
        <p:spPr bwMode="auto">
          <a:xfrm>
            <a:off x="-3310" y="593355"/>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j-ea"/>
                <a:ea typeface="+mj-ea"/>
                <a:cs typeface="メイリオ" pitchFamily="50" charset="-128"/>
              </a:rPr>
              <a:t>（おまけ）最近はやり！？の保険期間</a:t>
            </a:r>
            <a:r>
              <a:rPr kumimoji="1" lang="en-US" altLang="ja-JP" sz="1600" b="1" i="0" u="none" strike="noStrike" kern="1200" cap="none" spc="0" normalizeH="0" baseline="0" noProof="0" dirty="0">
                <a:ln>
                  <a:noFill/>
                </a:ln>
                <a:effectLst/>
                <a:uLnTx/>
                <a:uFillTx/>
                <a:latin typeface="+mj-ea"/>
                <a:ea typeface="+mj-ea"/>
                <a:cs typeface="メイリオ" pitchFamily="50" charset="-128"/>
              </a:rPr>
              <a:t>10</a:t>
            </a:r>
            <a:r>
              <a:rPr kumimoji="1" lang="ja-JP" altLang="en-US" sz="1600" b="1" i="0" u="none" strike="noStrike" kern="1200" cap="none" spc="0" normalizeH="0" baseline="0" noProof="0" dirty="0">
                <a:ln>
                  <a:noFill/>
                </a:ln>
                <a:effectLst/>
                <a:uLnTx/>
                <a:uFillTx/>
                <a:latin typeface="+mj-ea"/>
                <a:ea typeface="+mj-ea"/>
                <a:cs typeface="メイリオ" pitchFamily="50" charset="-128"/>
              </a:rPr>
              <a:t>年のおてがる「積み立て系」商品</a:t>
            </a:r>
          </a:p>
        </p:txBody>
      </p:sp>
      <p:sp>
        <p:nvSpPr>
          <p:cNvPr id="31" name="スライド番号プレースホルダー 5">
            <a:extLst>
              <a:ext uri="{FF2B5EF4-FFF2-40B4-BE49-F238E27FC236}">
                <a16:creationId xmlns:a16="http://schemas.microsoft.com/office/drawing/2014/main" id="{98B0B0BD-21AA-279A-D5F2-782AC1F12EED}"/>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22</a:t>
            </a:fld>
            <a:endParaRPr kumimoji="1" lang="ja-JP" altLang="en-US" sz="1200" b="1">
              <a:solidFill>
                <a:schemeClr val="tx1"/>
              </a:solidFill>
            </a:endParaRPr>
          </a:p>
        </p:txBody>
      </p:sp>
      <p:graphicFrame>
        <p:nvGraphicFramePr>
          <p:cNvPr id="3" name="表 2">
            <a:extLst>
              <a:ext uri="{FF2B5EF4-FFF2-40B4-BE49-F238E27FC236}">
                <a16:creationId xmlns:a16="http://schemas.microsoft.com/office/drawing/2014/main" id="{E8B28CD8-3E2B-66B6-2AF9-81242F3D8FC9}"/>
              </a:ext>
            </a:extLst>
          </p:cNvPr>
          <p:cNvGraphicFramePr>
            <a:graphicFrameLocks noGrp="1"/>
          </p:cNvGraphicFramePr>
          <p:nvPr>
            <p:extLst>
              <p:ext uri="{D42A27DB-BD31-4B8C-83A1-F6EECF244321}">
                <p14:modId xmlns:p14="http://schemas.microsoft.com/office/powerpoint/2010/main" val="330210948"/>
              </p:ext>
            </p:extLst>
          </p:nvPr>
        </p:nvGraphicFramePr>
        <p:xfrm>
          <a:off x="593631" y="1049977"/>
          <a:ext cx="9184929" cy="2554020"/>
        </p:xfrm>
        <a:graphic>
          <a:graphicData uri="http://schemas.openxmlformats.org/drawingml/2006/table">
            <a:tbl>
              <a:tblPr>
                <a:tableStyleId>{5C22544A-7EE6-4342-B048-85BDC9FD1C3A}</a:tableStyleId>
              </a:tblPr>
              <a:tblGrid>
                <a:gridCol w="1208712">
                  <a:extLst>
                    <a:ext uri="{9D8B030D-6E8A-4147-A177-3AD203B41FA5}">
                      <a16:colId xmlns:a16="http://schemas.microsoft.com/office/drawing/2014/main" val="887954687"/>
                    </a:ext>
                  </a:extLst>
                </a:gridCol>
                <a:gridCol w="3212631">
                  <a:extLst>
                    <a:ext uri="{9D8B030D-6E8A-4147-A177-3AD203B41FA5}">
                      <a16:colId xmlns:a16="http://schemas.microsoft.com/office/drawing/2014/main" val="1382076447"/>
                    </a:ext>
                  </a:extLst>
                </a:gridCol>
                <a:gridCol w="731586">
                  <a:extLst>
                    <a:ext uri="{9D8B030D-6E8A-4147-A177-3AD203B41FA5}">
                      <a16:colId xmlns:a16="http://schemas.microsoft.com/office/drawing/2014/main" val="912790299"/>
                    </a:ext>
                  </a:extLst>
                </a:gridCol>
                <a:gridCol w="540000">
                  <a:extLst>
                    <a:ext uri="{9D8B030D-6E8A-4147-A177-3AD203B41FA5}">
                      <a16:colId xmlns:a16="http://schemas.microsoft.com/office/drawing/2014/main" val="3592963233"/>
                    </a:ext>
                  </a:extLst>
                </a:gridCol>
                <a:gridCol w="540000">
                  <a:extLst>
                    <a:ext uri="{9D8B030D-6E8A-4147-A177-3AD203B41FA5}">
                      <a16:colId xmlns:a16="http://schemas.microsoft.com/office/drawing/2014/main" val="2227972995"/>
                    </a:ext>
                  </a:extLst>
                </a:gridCol>
                <a:gridCol w="828000">
                  <a:extLst>
                    <a:ext uri="{9D8B030D-6E8A-4147-A177-3AD203B41FA5}">
                      <a16:colId xmlns:a16="http://schemas.microsoft.com/office/drawing/2014/main" val="2958351186"/>
                    </a:ext>
                  </a:extLst>
                </a:gridCol>
                <a:gridCol w="828000">
                  <a:extLst>
                    <a:ext uri="{9D8B030D-6E8A-4147-A177-3AD203B41FA5}">
                      <a16:colId xmlns:a16="http://schemas.microsoft.com/office/drawing/2014/main" val="2112837995"/>
                    </a:ext>
                  </a:extLst>
                </a:gridCol>
                <a:gridCol w="432000">
                  <a:extLst>
                    <a:ext uri="{9D8B030D-6E8A-4147-A177-3AD203B41FA5}">
                      <a16:colId xmlns:a16="http://schemas.microsoft.com/office/drawing/2014/main" val="2102718397"/>
                    </a:ext>
                  </a:extLst>
                </a:gridCol>
                <a:gridCol w="432000">
                  <a:extLst>
                    <a:ext uri="{9D8B030D-6E8A-4147-A177-3AD203B41FA5}">
                      <a16:colId xmlns:a16="http://schemas.microsoft.com/office/drawing/2014/main" val="400789400"/>
                    </a:ext>
                  </a:extLst>
                </a:gridCol>
                <a:gridCol w="432000">
                  <a:extLst>
                    <a:ext uri="{9D8B030D-6E8A-4147-A177-3AD203B41FA5}">
                      <a16:colId xmlns:a16="http://schemas.microsoft.com/office/drawing/2014/main" val="3535308921"/>
                    </a:ext>
                  </a:extLst>
                </a:gridCol>
              </a:tblGrid>
              <a:tr h="19701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被保険者</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払込</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保険</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払込期間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満了日返戻率</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満期保険金</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返戻率</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3">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各リリース等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kumimoji="1" lang="ja-JP" altLang="en-US"/>
                    </a:p>
                  </a:txBody>
                  <a:tcPr/>
                </a:tc>
                <a:tc hMerge="1">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19701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商品</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HP</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各利率</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6235035"/>
                  </a:ext>
                </a:extLst>
              </a:tr>
              <a:tr h="72000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600" b="1" i="0" u="none" strike="noStrike" dirty="0">
                          <a:solidFill>
                            <a:schemeClr val="accent1"/>
                          </a:solidFill>
                          <a:effectLst/>
                          <a:latin typeface="Meiryo UI" panose="020B0604030504040204" pitchFamily="50" charset="-128"/>
                          <a:ea typeface="Meiryo UI" panose="020B0604030504040204" pitchFamily="50" charset="-128"/>
                        </a:rPr>
                        <a:t>ちょこつみ</a:t>
                      </a:r>
                      <a:endParaRPr lang="en-US" altLang="ja-JP" sz="1600" b="1"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ニッセイ傷害保障付積立保険</a:t>
                      </a:r>
                      <a:endParaRPr lang="en-US" altLang="ja-JP" sz="1050" b="1"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ｽﾏﾎ</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:18-49</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101.0%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105.2</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2"/>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3"/>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72000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明治安田　</a:t>
                      </a:r>
                      <a:r>
                        <a:rPr lang="ja-JP" altLang="en-US" sz="1600" b="1" i="0" u="none" strike="noStrike" dirty="0">
                          <a:solidFill>
                            <a:schemeClr val="accent1"/>
                          </a:solidFill>
                          <a:effectLst/>
                          <a:latin typeface="Meiryo UI" panose="020B0604030504040204" pitchFamily="50" charset="-128"/>
                          <a:ea typeface="Meiryo UI" panose="020B0604030504040204" pitchFamily="50" charset="-128"/>
                        </a:rPr>
                        <a:t>じぶんの積立</a:t>
                      </a:r>
                      <a:endParaRPr lang="en-US" altLang="ja-JP" sz="1600" b="1"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無配当災害保障付積立保険</a:t>
                      </a:r>
                      <a:endParaRPr lang="en-US" altLang="ja-JP" sz="1050" b="1"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満</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ｰ満</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102.1%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108.3</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5"/>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6"/>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7"/>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72000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ダイレクトチャネル専用商品</a:t>
                      </a:r>
                      <a:endParaRPr lang="en-US" altLang="ja-JP" sz="1050" b="1" i="0" u="none" strike="noStrike" dirty="0">
                        <a:solidFill>
                          <a:schemeClr val="tx1"/>
                        </a:solidFill>
                        <a:effectLst/>
                        <a:latin typeface="Meiryo UI" panose="020B0604030504040204" pitchFamily="50" charset="-128"/>
                        <a:ea typeface="Meiryo UI" panose="020B0604030504040204" pitchFamily="50" charset="-128"/>
                      </a:endParaRPr>
                    </a:p>
                    <a:p>
                      <a:pPr algn="ctr" fontAlgn="t"/>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「Ｃｈａｋｉｎ</a:t>
                      </a:r>
                      <a:r>
                        <a:rPr lang="ja-JP" altLang="en-US" sz="1600" b="1" i="0" u="none" strike="noStrike" dirty="0">
                          <a:solidFill>
                            <a:schemeClr val="accent1"/>
                          </a:solidFill>
                          <a:effectLst/>
                          <a:latin typeface="Meiryo UI" panose="020B0604030504040204" pitchFamily="50" charset="-128"/>
                          <a:ea typeface="Meiryo UI" panose="020B0604030504040204" pitchFamily="50" charset="-128"/>
                        </a:rPr>
                        <a:t>チャキン</a:t>
                      </a:r>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a:t>
                      </a:r>
                    </a:p>
                    <a:p>
                      <a:pPr algn="ctr" fontAlgn="t"/>
                      <a:r>
                        <a:rPr lang="ja-JP" altLang="en-US" sz="1050" b="1" i="0" u="none" strike="noStrike" dirty="0">
                          <a:solidFill>
                            <a:schemeClr val="tx1"/>
                          </a:solidFill>
                          <a:effectLst/>
                          <a:latin typeface="Meiryo UI" panose="020B0604030504040204" pitchFamily="50" charset="-128"/>
                          <a:ea typeface="Meiryo UI" panose="020B0604030504040204" pitchFamily="50" charset="-128"/>
                        </a:rPr>
                        <a:t>無配当災害死亡保障付積立保険</a:t>
                      </a:r>
                      <a:endParaRPr lang="en-US" altLang="ja-JP" sz="1050" b="1" i="0" u="none" strike="noStrike" dirty="0">
                        <a:solidFill>
                          <a:schemeClr val="tx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18‐69</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5</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101.0%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106.1</a:t>
                      </a: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8"/>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9"/>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10"/>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bl>
          </a:graphicData>
        </a:graphic>
      </p:graphicFrame>
      <p:sp>
        <p:nvSpPr>
          <p:cNvPr id="5" name="吹き出し: 四角形 4">
            <a:extLst>
              <a:ext uri="{FF2B5EF4-FFF2-40B4-BE49-F238E27FC236}">
                <a16:creationId xmlns:a16="http://schemas.microsoft.com/office/drawing/2014/main" id="{ACA85228-A9D9-2D96-691E-0A8FB75598D2}"/>
              </a:ext>
            </a:extLst>
          </p:cNvPr>
          <p:cNvSpPr/>
          <p:nvPr/>
        </p:nvSpPr>
        <p:spPr bwMode="auto">
          <a:xfrm>
            <a:off x="37802" y="6134631"/>
            <a:ext cx="9828987"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4</a:t>
            </a:r>
            <a:r>
              <a:rPr kumimoji="1" lang="ja-JP" altLang="en-US" sz="4000" b="1" dirty="0">
                <a:latin typeface="Meiryo UI" panose="020B0604030504040204" pitchFamily="50" charset="-128"/>
                <a:ea typeface="Meiryo UI" panose="020B0604030504040204" pitchFamily="50" charset="-128"/>
              </a:rPr>
              <a:t>月</a:t>
            </a:r>
            <a:r>
              <a:rPr kumimoji="1" lang="ja-JP" altLang="en-US" sz="3200" b="1" dirty="0">
                <a:latin typeface="Meiryo UI" panose="020B0604030504040204" pitchFamily="50" charset="-128"/>
                <a:ea typeface="Meiryo UI" panose="020B0604030504040204" pitchFamily="50" charset="-128"/>
              </a:rPr>
              <a:t>からの</a:t>
            </a:r>
            <a:r>
              <a:rPr kumimoji="1" lang="ja-JP" altLang="en-US" sz="4000" b="1" dirty="0">
                <a:latin typeface="Meiryo UI" panose="020B0604030504040204" pitchFamily="50" charset="-128"/>
                <a:ea typeface="Meiryo UI" panose="020B0604030504040204" pitchFamily="50" charset="-128"/>
              </a:rPr>
              <a:t>各利率変更</a:t>
            </a:r>
            <a:r>
              <a:rPr kumimoji="1" lang="ja-JP" altLang="en-US" sz="3200" b="1" dirty="0">
                <a:latin typeface="Meiryo UI" panose="020B0604030504040204" pitchFamily="50" charset="-128"/>
                <a:ea typeface="Meiryo UI" panose="020B0604030504040204" pitchFamily="50" charset="-128"/>
              </a:rPr>
              <a:t>をきっかけに</a:t>
            </a:r>
            <a:r>
              <a:rPr kumimoji="1" lang="ja-JP" altLang="en-US" sz="4000" b="1" dirty="0">
                <a:solidFill>
                  <a:srgbClr val="EA5550"/>
                </a:solidFill>
                <a:latin typeface="Meiryo UI" panose="020B0604030504040204" pitchFamily="50" charset="-128"/>
                <a:ea typeface="Meiryo UI" panose="020B0604030504040204" pitchFamily="50" charset="-128"/>
              </a:rPr>
              <a:t>活動量確保</a:t>
            </a:r>
            <a:r>
              <a:rPr kumimoji="1" lang="ja-JP" altLang="en-US" sz="40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6646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23311C-B0EC-6927-8DBA-DF23E8E34BAD}"/>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0D8368-ECA8-ADCD-E18F-06729DA9DE8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今積み立てマーケットが過熱！その中で選ばれる商品は！？ </a:t>
            </a:r>
          </a:p>
        </p:txBody>
      </p:sp>
      <p:sp>
        <p:nvSpPr>
          <p:cNvPr id="4" name="AutoShape 3">
            <a:extLst>
              <a:ext uri="{FF2B5EF4-FFF2-40B4-BE49-F238E27FC236}">
                <a16:creationId xmlns:a16="http://schemas.microsoft.com/office/drawing/2014/main" id="{B5D8FD8E-03ED-711D-16BE-327CED62C26F}"/>
              </a:ext>
            </a:extLst>
          </p:cNvPr>
          <p:cNvSpPr>
            <a:spLocks noChangeArrowheads="1"/>
          </p:cNvSpPr>
          <p:nvPr/>
        </p:nvSpPr>
        <p:spPr bwMode="auto">
          <a:xfrm>
            <a:off x="-3310" y="593355"/>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mj-ea"/>
                <a:ea typeface="+mj-ea"/>
                <a:cs typeface="メイリオ" pitchFamily="50" charset="-128"/>
              </a:rPr>
              <a:t>（３）主要各社の一時払養老・終身の各利率比較</a:t>
            </a:r>
            <a:r>
              <a:rPr kumimoji="1" lang="en-US" altLang="ja-JP" sz="1600" b="1" i="0" u="none" strike="noStrike" kern="1200" cap="none" spc="0" normalizeH="0" baseline="0" noProof="0" dirty="0">
                <a:ln>
                  <a:noFill/>
                </a:ln>
                <a:effectLst/>
                <a:uLnTx/>
                <a:uFillTx/>
                <a:latin typeface="+mj-ea"/>
                <a:ea typeface="+mj-ea"/>
                <a:cs typeface="メイリオ" pitchFamily="50" charset="-128"/>
              </a:rPr>
              <a:t>…</a:t>
            </a:r>
            <a:r>
              <a:rPr kumimoji="1" lang="ja-JP" altLang="en-US" sz="1600" b="1" i="0" u="none" strike="noStrike" kern="1200" cap="none" spc="0" normalizeH="0" baseline="0" noProof="0" dirty="0">
                <a:ln>
                  <a:noFill/>
                </a:ln>
                <a:effectLst/>
                <a:uLnTx/>
                <a:uFillTx/>
                <a:latin typeface="+mj-ea"/>
                <a:ea typeface="+mj-ea"/>
                <a:cs typeface="メイリオ" pitchFamily="50" charset="-128"/>
              </a:rPr>
              <a:t>結局どこがいいの？（</a:t>
            </a:r>
            <a:r>
              <a:rPr kumimoji="1" lang="en-US" altLang="ja-JP" sz="1600" b="1" i="0" u="none" strike="noStrike" kern="1200" cap="none" spc="0" normalizeH="0" baseline="0" noProof="0" dirty="0">
                <a:ln>
                  <a:noFill/>
                </a:ln>
                <a:effectLst/>
                <a:uLnTx/>
                <a:uFillTx/>
                <a:latin typeface="+mj-ea"/>
                <a:ea typeface="+mj-ea"/>
                <a:cs typeface="メイリオ" pitchFamily="50" charset="-128"/>
              </a:rPr>
              <a:t>4</a:t>
            </a:r>
            <a:r>
              <a:rPr kumimoji="1" lang="ja-JP" altLang="en-US" sz="1600" b="1" i="0" u="none" strike="noStrike" kern="1200" cap="none" spc="0" normalizeH="0" baseline="0" noProof="0" dirty="0">
                <a:ln>
                  <a:noFill/>
                </a:ln>
                <a:effectLst/>
                <a:uLnTx/>
                <a:uFillTx/>
                <a:latin typeface="+mj-ea"/>
                <a:ea typeface="+mj-ea"/>
                <a:cs typeface="メイリオ" pitchFamily="50" charset="-128"/>
              </a:rPr>
              <a:t>月</a:t>
            </a:r>
            <a:r>
              <a:rPr kumimoji="1" lang="en-US" altLang="ja-JP" sz="1600" b="1" i="0" u="none" strike="noStrike" kern="1200" cap="none" spc="0" normalizeH="0" baseline="0" noProof="0" dirty="0">
                <a:ln>
                  <a:noFill/>
                </a:ln>
                <a:effectLst/>
                <a:uLnTx/>
                <a:uFillTx/>
                <a:latin typeface="+mj-ea"/>
                <a:ea typeface="+mj-ea"/>
                <a:cs typeface="メイリオ" pitchFamily="50" charset="-128"/>
              </a:rPr>
              <a:t>1</a:t>
            </a:r>
            <a:r>
              <a:rPr kumimoji="1" lang="en-US" altLang="ja-JP" sz="1600" b="1" dirty="0">
                <a:latin typeface="+mj-ea"/>
                <a:ea typeface="+mj-ea"/>
                <a:cs typeface="メイリオ" pitchFamily="50" charset="-128"/>
              </a:rPr>
              <a:t>〜15</a:t>
            </a:r>
            <a:r>
              <a:rPr kumimoji="1" lang="ja-JP" altLang="en-US" sz="1600" b="1" dirty="0">
                <a:latin typeface="+mj-ea"/>
                <a:ea typeface="+mj-ea"/>
                <a:cs typeface="メイリオ" pitchFamily="50" charset="-128"/>
              </a:rPr>
              <a:t>日）</a:t>
            </a:r>
            <a:endParaRPr kumimoji="1" lang="ja-JP" altLang="en-US" sz="1600" b="1" i="0" u="none" strike="noStrike" kern="1200" cap="none" spc="0" normalizeH="0" baseline="0" noProof="0" dirty="0">
              <a:ln>
                <a:noFill/>
              </a:ln>
              <a:effectLst/>
              <a:uLnTx/>
              <a:uFillTx/>
              <a:latin typeface="+mj-ea"/>
              <a:ea typeface="+mj-ea"/>
              <a:cs typeface="メイリオ" pitchFamily="50" charset="-128"/>
            </a:endParaRPr>
          </a:p>
        </p:txBody>
      </p:sp>
      <p:sp>
        <p:nvSpPr>
          <p:cNvPr id="5" name="正方形/長方形 4">
            <a:extLst>
              <a:ext uri="{FF2B5EF4-FFF2-40B4-BE49-F238E27FC236}">
                <a16:creationId xmlns:a16="http://schemas.microsoft.com/office/drawing/2014/main" id="{AF999D60-2C44-FF5C-5A33-1B378E6C5328}"/>
              </a:ext>
            </a:extLst>
          </p:cNvPr>
          <p:cNvSpPr/>
          <p:nvPr/>
        </p:nvSpPr>
        <p:spPr>
          <a:xfrm>
            <a:off x="7077456" y="1282503"/>
            <a:ext cx="2828544" cy="184666"/>
          </a:xfrm>
          <a:prstGeom prst="rect">
            <a:avLst/>
          </a:prstGeom>
        </p:spPr>
        <p:txBody>
          <a:bodyPr wrap="square">
            <a:spAutoFit/>
          </a:bodyPr>
          <a:lstStyle/>
          <a:p>
            <a:pPr algn="r" defTabSz="914400" fontAlgn="base">
              <a:spcBef>
                <a:spcPct val="0"/>
              </a:spcBef>
              <a:spcAft>
                <a:spcPct val="0"/>
              </a:spcAft>
            </a:pPr>
            <a:r>
              <a:rPr kumimoji="1" lang="ja-JP" altLang="en-US" sz="600" dirty="0">
                <a:latin typeface="HGPｺﾞｼｯｸM" panose="020B0600000000000000" pitchFamily="50" charset="-128"/>
                <a:ea typeface="HGPｺﾞｼｯｸM" panose="020B0600000000000000" pitchFamily="50" charset="-128"/>
              </a:rPr>
              <a:t>参考）各社ホームページより。ホームページのリンクは各「商品名」を押下。</a:t>
            </a:r>
            <a:endParaRPr kumimoji="1" lang="ja-JP" altLang="en-US" sz="600" dirty="0">
              <a:solidFill>
                <a:srgbClr val="3E3A39"/>
              </a:solidFill>
              <a:latin typeface="HGPｺﾞｼｯｸM" panose="020B0600000000000000" pitchFamily="50" charset="-128"/>
              <a:ea typeface="HGPｺﾞｼｯｸM" panose="020B0600000000000000" pitchFamily="50" charset="-128"/>
            </a:endParaRPr>
          </a:p>
        </p:txBody>
      </p:sp>
      <p:sp>
        <p:nvSpPr>
          <p:cNvPr id="6" name="正方形/長方形 5">
            <a:extLst>
              <a:ext uri="{FF2B5EF4-FFF2-40B4-BE49-F238E27FC236}">
                <a16:creationId xmlns:a16="http://schemas.microsoft.com/office/drawing/2014/main" id="{E919F831-8036-4C67-FF97-5866ABCB70A2}"/>
              </a:ext>
            </a:extLst>
          </p:cNvPr>
          <p:cNvSpPr/>
          <p:nvPr/>
        </p:nvSpPr>
        <p:spPr>
          <a:xfrm>
            <a:off x="114298" y="1236336"/>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主な外貨建保険（米国ドル）・円貨建ての「積立利率①</a:t>
            </a:r>
            <a:r>
              <a:rPr kumimoji="1" lang="en-US" altLang="ja-JP" sz="1200" b="1" dirty="0">
                <a:solidFill>
                  <a:srgbClr val="3E3A39"/>
                </a:solidFill>
                <a:latin typeface="メイリオ" panose="020B0604030504040204" pitchFamily="50" charset="-128"/>
                <a:ea typeface="メイリオ" panose="020B0604030504040204" pitchFamily="50" charset="-128"/>
              </a:rPr>
              <a:t>/</a:t>
            </a:r>
            <a:r>
              <a:rPr kumimoji="1" lang="ja-JP" altLang="en-US" sz="1200" b="1" dirty="0">
                <a:solidFill>
                  <a:srgbClr val="3E3A39"/>
                </a:solidFill>
                <a:latin typeface="メイリオ" panose="020B0604030504040204" pitchFamily="50" charset="-128"/>
                <a:ea typeface="メイリオ" panose="020B0604030504040204" pitchFamily="50" charset="-128"/>
              </a:rPr>
              <a:t>予定利率②」一覧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dirty="0">
                <a:highlight>
                  <a:srgbClr val="DEEBF7"/>
                </a:highlight>
                <a:latin typeface="メイリオ" panose="020B0604030504040204" pitchFamily="50" charset="-128"/>
                <a:ea typeface="メイリオ" panose="020B0604030504040204" pitchFamily="50" charset="-128"/>
              </a:rPr>
              <a:t>青背景</a:t>
            </a:r>
            <a:r>
              <a:rPr kumimoji="1" lang="ja-JP" altLang="en-US" sz="1050" dirty="0">
                <a:solidFill>
                  <a:srgbClr val="3E3A39"/>
                </a:solidFill>
                <a:latin typeface="メイリオ" panose="020B0604030504040204" pitchFamily="50" charset="-128"/>
                <a:ea typeface="メイリオ" panose="020B0604030504040204" pitchFamily="50" charset="-128"/>
              </a:rPr>
              <a:t>は円貨建て）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2E36F818-85ED-DAF6-5872-A96002F59DF2}"/>
              </a:ext>
            </a:extLst>
          </p:cNvPr>
          <p:cNvSpPr/>
          <p:nvPr/>
        </p:nvSpPr>
        <p:spPr>
          <a:xfrm>
            <a:off x="129386" y="838656"/>
            <a:ext cx="9776614" cy="461665"/>
          </a:xfrm>
          <a:prstGeom prst="rect">
            <a:avLst/>
          </a:prstGeom>
        </p:spPr>
        <p:txBody>
          <a:bodyPr wrap="square">
            <a:spAutoFit/>
          </a:bodyPr>
          <a:lstStyle/>
          <a:p>
            <a:r>
              <a:rPr lang="ja-JP" altLang="en-US" sz="1200" dirty="0">
                <a:latin typeface="+mn-ea"/>
              </a:rPr>
              <a:t>今日は、各商品の予定（積立）利率の更新日（毎月</a:t>
            </a:r>
            <a:r>
              <a:rPr lang="en-US" altLang="ja-JP" sz="1200" dirty="0">
                <a:latin typeface="+mn-ea"/>
              </a:rPr>
              <a:t>1</a:t>
            </a:r>
            <a:r>
              <a:rPr lang="ja-JP" altLang="en-US" sz="1200" dirty="0">
                <a:latin typeface="+mn-ea"/>
              </a:rPr>
              <a:t>･</a:t>
            </a:r>
            <a:r>
              <a:rPr lang="en-US" altLang="ja-JP" sz="1200" dirty="0">
                <a:latin typeface="+mn-ea"/>
              </a:rPr>
              <a:t>16</a:t>
            </a:r>
            <a:r>
              <a:rPr lang="ja-JP" altLang="en-US" sz="1200" dirty="0">
                <a:latin typeface="+mn-ea"/>
              </a:rPr>
              <a:t>日）</a:t>
            </a:r>
            <a:r>
              <a:rPr lang="en-US" altLang="ja-JP" sz="1200" i="1" dirty="0">
                <a:latin typeface="+mn-ea"/>
              </a:rPr>
              <a:t>!</a:t>
            </a:r>
            <a:r>
              <a:rPr lang="ja-JP" altLang="en-US" sz="1200" i="1" dirty="0">
                <a:latin typeface="+mn-ea"/>
              </a:rPr>
              <a:t> </a:t>
            </a:r>
            <a:r>
              <a:rPr lang="ja-JP" altLang="en-US" sz="1200" dirty="0">
                <a:latin typeface="+mn-ea"/>
              </a:rPr>
              <a:t>各社の外貨建（米国ドル）円貨建の主要商品とその各利率をご紹介させていただきますので、最近の傾向を参考に、お客さまの積み立てのアドバイスを実施していきましょう！</a:t>
            </a:r>
            <a:endParaRPr lang="en-US" altLang="ja-JP" sz="1200" dirty="0">
              <a:latin typeface="+mn-ea"/>
            </a:endParaRPr>
          </a:p>
        </p:txBody>
      </p:sp>
      <p:graphicFrame>
        <p:nvGraphicFramePr>
          <p:cNvPr id="8" name="表 7">
            <a:extLst>
              <a:ext uri="{FF2B5EF4-FFF2-40B4-BE49-F238E27FC236}">
                <a16:creationId xmlns:a16="http://schemas.microsoft.com/office/drawing/2014/main" id="{6F8F2CE0-594A-5C15-9E65-4D813948B36A}"/>
              </a:ext>
            </a:extLst>
          </p:cNvPr>
          <p:cNvGraphicFramePr>
            <a:graphicFrameLocks noGrp="1"/>
          </p:cNvGraphicFramePr>
          <p:nvPr>
            <p:extLst>
              <p:ext uri="{D42A27DB-BD31-4B8C-83A1-F6EECF244321}">
                <p14:modId xmlns:p14="http://schemas.microsoft.com/office/powerpoint/2010/main" val="3982600419"/>
              </p:ext>
            </p:extLst>
          </p:nvPr>
        </p:nvGraphicFramePr>
        <p:xfrm>
          <a:off x="373693" y="1471912"/>
          <a:ext cx="9467999" cy="5032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4.59%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4"/>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2.11%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6"/>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7"/>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0"/>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1"/>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2"/>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3"/>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3"/>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4"/>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sp>
        <p:nvSpPr>
          <p:cNvPr id="9" name="スライド番号プレースホルダー 5">
            <a:extLst>
              <a:ext uri="{FF2B5EF4-FFF2-40B4-BE49-F238E27FC236}">
                <a16:creationId xmlns:a16="http://schemas.microsoft.com/office/drawing/2014/main" id="{0C00057D-51DB-B5F3-2B61-DB52F33CF149}"/>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23</a:t>
            </a:fld>
            <a:endParaRPr kumimoji="1" lang="ja-JP" altLang="en-US" sz="1200" b="1">
              <a:solidFill>
                <a:schemeClr val="tx1"/>
              </a:solidFill>
            </a:endParaRPr>
          </a:p>
        </p:txBody>
      </p:sp>
      <p:graphicFrame>
        <p:nvGraphicFramePr>
          <p:cNvPr id="3" name="表 2">
            <a:extLst>
              <a:ext uri="{FF2B5EF4-FFF2-40B4-BE49-F238E27FC236}">
                <a16:creationId xmlns:a16="http://schemas.microsoft.com/office/drawing/2014/main" id="{74BA18F3-F638-2BFC-AD06-378074DE3B2C}"/>
              </a:ext>
            </a:extLst>
          </p:cNvPr>
          <p:cNvGraphicFramePr>
            <a:graphicFrameLocks noGrp="1"/>
          </p:cNvGraphicFramePr>
          <p:nvPr>
            <p:extLst>
              <p:ext uri="{D42A27DB-BD31-4B8C-83A1-F6EECF244321}">
                <p14:modId xmlns:p14="http://schemas.microsoft.com/office/powerpoint/2010/main" val="1199221092"/>
              </p:ext>
            </p:extLst>
          </p:nvPr>
        </p:nvGraphicFramePr>
        <p:xfrm>
          <a:off x="373693" y="1471912"/>
          <a:ext cx="9467999" cy="5032800"/>
        </p:xfrm>
        <a:graphic>
          <a:graphicData uri="http://schemas.openxmlformats.org/drawingml/2006/table">
            <a:tbl>
              <a:tblPr>
                <a:tableStyleId>{5C22544A-7EE6-4342-B048-85BDC9FD1C3A}</a:tableStyleId>
              </a:tblPr>
              <a:tblGrid>
                <a:gridCol w="1368000">
                  <a:extLst>
                    <a:ext uri="{9D8B030D-6E8A-4147-A177-3AD203B41FA5}">
                      <a16:colId xmlns:a16="http://schemas.microsoft.com/office/drawing/2014/main" val="887954687"/>
                    </a:ext>
                  </a:extLst>
                </a:gridCol>
                <a:gridCol w="3636000">
                  <a:extLst>
                    <a:ext uri="{9D8B030D-6E8A-4147-A177-3AD203B41FA5}">
                      <a16:colId xmlns:a16="http://schemas.microsoft.com/office/drawing/2014/main" val="1382076447"/>
                    </a:ext>
                  </a:extLst>
                </a:gridCol>
                <a:gridCol w="504000">
                  <a:extLst>
                    <a:ext uri="{9D8B030D-6E8A-4147-A177-3AD203B41FA5}">
                      <a16:colId xmlns:a16="http://schemas.microsoft.com/office/drawing/2014/main" val="1651865971"/>
                    </a:ext>
                  </a:extLst>
                </a:gridCol>
                <a:gridCol w="504000">
                  <a:extLst>
                    <a:ext uri="{9D8B030D-6E8A-4147-A177-3AD203B41FA5}">
                      <a16:colId xmlns:a16="http://schemas.microsoft.com/office/drawing/2014/main" val="736717909"/>
                    </a:ext>
                  </a:extLst>
                </a:gridCol>
                <a:gridCol w="828000">
                  <a:extLst>
                    <a:ext uri="{9D8B030D-6E8A-4147-A177-3AD203B41FA5}">
                      <a16:colId xmlns:a16="http://schemas.microsoft.com/office/drawing/2014/main" val="912790299"/>
                    </a:ext>
                  </a:extLst>
                </a:gridCol>
                <a:gridCol w="720000">
                  <a:extLst>
                    <a:ext uri="{9D8B030D-6E8A-4147-A177-3AD203B41FA5}">
                      <a16:colId xmlns:a16="http://schemas.microsoft.com/office/drawing/2014/main" val="2958351186"/>
                    </a:ext>
                  </a:extLst>
                </a:gridCol>
                <a:gridCol w="180000">
                  <a:extLst>
                    <a:ext uri="{9D8B030D-6E8A-4147-A177-3AD203B41FA5}">
                      <a16:colId xmlns:a16="http://schemas.microsoft.com/office/drawing/2014/main" val="2075390292"/>
                    </a:ext>
                  </a:extLst>
                </a:gridCol>
                <a:gridCol w="575999">
                  <a:extLst>
                    <a:ext uri="{9D8B030D-6E8A-4147-A177-3AD203B41FA5}">
                      <a16:colId xmlns:a16="http://schemas.microsoft.com/office/drawing/2014/main" val="1330580907"/>
                    </a:ext>
                  </a:extLst>
                </a:gridCol>
                <a:gridCol w="576000">
                  <a:extLst>
                    <a:ext uri="{9D8B030D-6E8A-4147-A177-3AD203B41FA5}">
                      <a16:colId xmlns:a16="http://schemas.microsoft.com/office/drawing/2014/main" val="3491370426"/>
                    </a:ext>
                  </a:extLst>
                </a:gridCol>
                <a:gridCol w="576000">
                  <a:extLst>
                    <a:ext uri="{9D8B030D-6E8A-4147-A177-3AD203B41FA5}">
                      <a16:colId xmlns:a16="http://schemas.microsoft.com/office/drawing/2014/main" val="2102718397"/>
                    </a:ext>
                  </a:extLst>
                </a:gridCol>
              </a:tblGrid>
              <a:tr h="144000">
                <a:tc row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保険会社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商品名</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期間</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契約</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年齢等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grid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積立利率①</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予定利率②</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hMerge="1">
                  <a:txBody>
                    <a:bodyPr/>
                    <a:lstStyle/>
                    <a:p>
                      <a:endParaRPr kumimoji="1" lang="ja-JP" altLang="en-US"/>
                    </a:p>
                  </a:txBody>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en-US" altLang="ja-JP" sz="6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市場価格調整</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234000">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前回</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差</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v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235035"/>
                  </a:ext>
                </a:extLst>
              </a:tr>
              <a:tr h="310320">
                <a:tc rowSpan="2">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日本生命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2"/>
                        </a:rPr>
                        <a:t>ニッセイ外貨保険プラン 一時払外貨建養老保険 ドリームロード</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4.59%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4.32%</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310320">
                <a:tc vMerge="1">
                  <a:txBody>
                    <a:bodyPr/>
                    <a:lstStyle/>
                    <a:p>
                      <a:pPr algn="ctr" rtl="0"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3"/>
                        </a:rPr>
                        <a:t>ニッセイ一時払終身</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3-90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701013400"/>
                  </a:ext>
                </a:extLst>
              </a:tr>
              <a:tr h="310320">
                <a:tc rowSpan="4">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第一生命</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（第一ﾌﾛﾝﾃｨｱ生命）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4">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積立利率変動型終身保険（</a:t>
                      </a:r>
                      <a:r>
                        <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rPr>
                        <a:t>20</a:t>
                      </a:r>
                      <a:r>
                        <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）（通貨指定型）</a:t>
                      </a:r>
                      <a:endParaRPr kumimoji="1" lang="en-US" altLang="zh-TW" sz="1050" b="0" i="0" kern="1200" dirty="0">
                        <a:solidFill>
                          <a:schemeClr val="dk1"/>
                        </a:solidFill>
                        <a:effectLst/>
                        <a:latin typeface="Meiryo UI" panose="020B0604030504040204" pitchFamily="50" charset="-128"/>
                        <a:ea typeface="Meiryo UI" panose="020B0604030504040204" pitchFamily="50" charset="-128"/>
                        <a:cs typeface="+mn-cs"/>
                        <a:hlinkClick r:id="rId4"/>
                      </a:endParaRPr>
                    </a:p>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4"/>
                        </a:rPr>
                        <a:t>プレミアプレゼント</a:t>
                      </a:r>
                      <a:r>
                        <a:rPr kumimoji="1" lang="en-US" altLang="ja-JP" sz="1050" b="0" i="0" kern="1200" dirty="0">
                          <a:solidFill>
                            <a:schemeClr val="dk1"/>
                          </a:solidFill>
                          <a:effectLst/>
                          <a:latin typeface="Meiryo UI" panose="020B0604030504040204" pitchFamily="50" charset="-128"/>
                          <a:ea typeface="Meiryo UI" panose="020B0604030504040204" pitchFamily="50" charset="-128"/>
                          <a:cs typeface="+mn-cs"/>
                          <a:hlinkClick r:id="rId4"/>
                        </a:rPr>
                        <a:t>3</a:t>
                      </a: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5.27%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310320">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vMerge="1">
                  <a:txBody>
                    <a:bodyPr/>
                    <a:lstStyle/>
                    <a:p>
                      <a:endParaRPr kumimoji="1" lang="ja-JP" altLang="en-US" dirty="0"/>
                    </a:p>
                  </a:txBody>
                  <a:tcPr/>
                </a:tc>
                <a:tc vMerge="1">
                  <a:txBody>
                    <a:bodyPr/>
                    <a:lstStyle/>
                    <a:p>
                      <a:endParaRPr kumimoji="1" lang="ja-JP" altLang="en-US"/>
                    </a:p>
                  </a:txBody>
                  <a:tcPr>
                    <a:lnT w="12700" cap="flat" cmpd="sng" algn="ctr">
                      <a:solidFill>
                        <a:schemeClr val="bg1">
                          <a:lumMod val="85000"/>
                        </a:schemeClr>
                      </a:solidFill>
                      <a:prstDash val="solid"/>
                      <a:round/>
                      <a:headEnd type="none" w="med" len="med"/>
                      <a:tailEnd type="none" w="med" len="med"/>
                    </a:lnT>
                  </a:tcPr>
                </a:tc>
                <a:tc>
                  <a:txBody>
                    <a:bodyPr/>
                    <a:lstStyle/>
                    <a:p>
                      <a:pPr 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kumimoji="1" lang="ja-JP" altLang="en-US" sz="900" dirty="0">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240499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20-75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2.48%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2.41%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0.07%</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6229209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endParaRPr kumimoji="1" lang="zh-TW" altLang="en-US" sz="105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76-90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p>
                  </a:txBody>
                  <a:tcPr marL="7620" marR="762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2.11%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2.03%</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306427036"/>
                  </a:ext>
                </a:extLst>
              </a:tr>
              <a:tr h="310320">
                <a:tc rowSpan="4">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明治安田生命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明治安田の一時払養老保険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hlinkClick r:id="rId6"/>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4.44%</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4.19%</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919753"/>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hlinkClick r:id="rId7"/>
                        </a:rPr>
                        <a:t>円貨建</a:t>
                      </a:r>
                      <a:endParaRPr kumimoji="1" lang="ja-JP" altLang="en-US" sz="900" dirty="0">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他</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2.11%</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096745338"/>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ctr" fontAlgn="t"/>
                      <a:r>
                        <a:rPr lang="ja-JP" altLang="en-US" sz="1050" b="0" i="0" u="none" strike="noStrike" dirty="0">
                          <a:solidFill>
                            <a:schemeClr val="accent1"/>
                          </a:solidFill>
                          <a:effectLst/>
                          <a:latin typeface="Meiryo UI" panose="020B0604030504040204" pitchFamily="50" charset="-128"/>
                          <a:ea typeface="Meiryo UI" panose="020B0604030504040204" pitchFamily="50" charset="-128"/>
                          <a:hlinkClick r:id="rId8">
                            <a:extLst>
                              <a:ext uri="{A12FA001-AC4F-418D-AE19-62706E023703}">
                                <ahyp:hlinkClr xmlns:ahyp="http://schemas.microsoft.com/office/drawing/2018/hyperlinkcolor" val="tx"/>
                              </a:ext>
                            </a:extLst>
                          </a:hlinkClick>
                        </a:rPr>
                        <a:t>明治安田の一時払終身保険</a:t>
                      </a:r>
                      <a:endParaRPr lang="en-US" altLang="ja-JP" sz="1050" b="0" i="0" u="none" strike="noStrike" dirty="0">
                        <a:solidFill>
                          <a:schemeClr val="accent1"/>
                        </a:solidFill>
                        <a:effectLst/>
                        <a:latin typeface="Meiryo UI" panose="020B0604030504040204" pitchFamily="50" charset="-128"/>
                        <a:ea typeface="Meiryo UI" panose="020B0604030504040204" pitchFamily="50" charset="-128"/>
                      </a:endParaRPr>
                    </a:p>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予定利率更新米ドル建は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年、円貨建は</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15</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年を表示</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2172825"/>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ctr" fontAlgn="t"/>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契</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18-</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zh-TW" sz="900" b="0" i="0" u="none" strike="noStrike" dirty="0">
                        <a:solidFill>
                          <a:srgbClr val="000000"/>
                        </a:solidFill>
                        <a:effectLst/>
                        <a:latin typeface="Meiryo UI" panose="020B0604030504040204" pitchFamily="50" charset="-128"/>
                        <a:ea typeface="Meiryo UI" panose="020B0604030504040204" pitchFamily="50" charset="-128"/>
                      </a:endParaRPr>
                    </a:p>
                    <a:p>
                      <a:pPr algn="ctr" fontAlgn="t"/>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zh-TW" sz="900" b="0" i="0" u="none" strike="noStrike" dirty="0">
                          <a:solidFill>
                            <a:srgbClr val="000000"/>
                          </a:solidFill>
                          <a:effectLst/>
                          <a:latin typeface="Meiryo UI" panose="020B0604030504040204" pitchFamily="50" charset="-128"/>
                          <a:ea typeface="Meiryo UI" panose="020B0604030504040204" pitchFamily="50" charset="-128"/>
                        </a:rPr>
                        <a:t>0-</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a:t>
                      </a:r>
                      <a:r>
                        <a:rPr lang="zh-TW"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2.26%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あり</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050523282"/>
                  </a:ext>
                </a:extLst>
              </a:tr>
              <a:tr h="310320">
                <a:tc rowSpan="2">
                  <a:txBody>
                    <a:bodyPr/>
                    <a:lstStyle/>
                    <a:p>
                      <a:pPr algn="ctr" rtl="0" fontAlgn="t"/>
                      <a:r>
                        <a:rPr lang="ja-JP" altLang="en-US" sz="16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住友生命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ふるはーと</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J</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9"/>
                        </a:rPr>
                        <a:t>ロードグローバル</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hlinkClick r:id="rId9"/>
                        </a:rPr>
                        <a:t>Ⅲ</a:t>
                      </a:r>
                      <a:r>
                        <a:rPr lang="ja-JP" altLang="en-US" sz="900" b="0" i="0" u="none" strike="noStrike" dirty="0">
                          <a:solidFill>
                            <a:srgbClr val="000000"/>
                          </a:solidFill>
                          <a:effectLst/>
                          <a:latin typeface="Meiryo UI" panose="020B0604030504040204" pitchFamily="50" charset="-128"/>
                          <a:ea typeface="Meiryo UI" panose="020B0604030504040204" pitchFamily="50" charset="-128"/>
                          <a:hlinkClick r:id="rId9"/>
                        </a:rPr>
                        <a:t>（健康告知なしプラン）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5.40%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5.30%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0"/>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310320">
                <a:tc vMerge="1">
                  <a:txBody>
                    <a:bodyPr/>
                    <a:lstStyle/>
                    <a:p>
                      <a:pPr algn="ctr" rtl="0" fontAlgn="t"/>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hlinkClick r:id="rId11"/>
                        </a:rPr>
                        <a:t>スミセイの終身保険一時払い</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日より改定</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fontAlgn="ctr">
                        <a:buNone/>
                      </a:pP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4062855764"/>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フコク生命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2"/>
                        </a:rPr>
                        <a:t>一時払終身保険「グッとアップ」（有配当・告知不要型）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円貨建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231608"/>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en-US" altLang="ja-JP" sz="900" dirty="0">
                          <a:latin typeface="Meiryo UI" panose="020B0604030504040204" pitchFamily="50" charset="-128"/>
                          <a:ea typeface="Meiryo UI" panose="020B0604030504040204" pitchFamily="50" charset="-128"/>
                        </a:rPr>
                        <a:t>15-80</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1.50%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91218790"/>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プルデンシャル生命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kumimoji="1" lang="ja-JP" altLang="en-US" sz="1050" b="0" i="0" kern="1200" dirty="0">
                          <a:solidFill>
                            <a:schemeClr val="dk1"/>
                          </a:solidFill>
                          <a:effectLst/>
                          <a:latin typeface="Meiryo UI" panose="020B0604030504040204" pitchFamily="50" charset="-128"/>
                          <a:ea typeface="Meiryo UI" panose="020B0604030504040204" pitchFamily="50" charset="-128"/>
                          <a:cs typeface="+mn-cs"/>
                          <a:hlinkClick r:id="rId13"/>
                        </a:rPr>
                        <a:t>米国ドル建積立利率更改型一時払終身保険（無告知型）</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kumimoji="1" lang="ja-JP" altLang="en-US" sz="900" b="0" i="0" kern="1200" dirty="0">
                          <a:solidFill>
                            <a:schemeClr val="dk1"/>
                          </a:solidFill>
                          <a:effectLst/>
                          <a:latin typeface="Meiryo UI" panose="020B0604030504040204" pitchFamily="50" charset="-128"/>
                          <a:ea typeface="Meiryo UI" panose="020B0604030504040204" pitchFamily="50" charset="-128"/>
                          <a:cs typeface="+mn-cs"/>
                        </a:rPr>
                        <a:t>米ドル建</a:t>
                      </a:r>
                      <a:endParaRPr kumimoji="1" lang="zh-TW" altLang="en-US" sz="900" b="0" i="0" kern="1200" dirty="0">
                        <a:solidFill>
                          <a:schemeClr val="dk1"/>
                        </a:solidFill>
                        <a:effectLst/>
                        <a:latin typeface="Meiryo UI" panose="020B0604030504040204" pitchFamily="50" charset="-128"/>
                        <a:ea typeface="Meiryo UI" panose="020B0604030504040204" pitchFamily="50" charset="-128"/>
                        <a:cs typeface="+mn-cs"/>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endParaRPr lang="en-US" altLang="ja-JP" sz="90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4.46%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①</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4.26%</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ja-JP" altLang="en-US" sz="900" b="0" i="0" u="sng" strike="noStrike" dirty="0">
                          <a:solidFill>
                            <a:srgbClr val="0563C1"/>
                          </a:solidFill>
                          <a:effectLst/>
                          <a:latin typeface="Meiryo UI" panose="020B0604030504040204" pitchFamily="50" charset="-128"/>
                          <a:ea typeface="Meiryo UI" panose="020B0604030504040204" pitchFamily="50" charset="-128"/>
                          <a:hlinkClick r:id="rId13"/>
                        </a:rPr>
                        <a:t>あり</a:t>
                      </a:r>
                      <a:endParaRPr lang="ja-JP" altLang="en-US" sz="900" b="0" i="0" u="sng" strike="noStrike" dirty="0">
                        <a:solidFill>
                          <a:srgbClr val="0563C1"/>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310320">
                <a:tc>
                  <a:txBody>
                    <a:bodyPr/>
                    <a:lstStyle/>
                    <a:p>
                      <a:pPr algn="ctr" rtl="0" fontAlgn="t"/>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かんぽ生命</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ja-JP" altLang="en-US" sz="1050" b="0" i="0" u="none" strike="noStrike" dirty="0">
                          <a:solidFill>
                            <a:srgbClr val="231608"/>
                          </a:solidFill>
                          <a:effectLst/>
                          <a:latin typeface="Meiryo UI" panose="020B0604030504040204" pitchFamily="50" charset="-128"/>
                          <a:ea typeface="Meiryo UI" panose="020B0604030504040204" pitchFamily="50" charset="-128"/>
                          <a:hlinkClick r:id="rId14"/>
                        </a:rPr>
                        <a:t>一時払終身保険（告知不要型）「つなぐ幸せ」</a:t>
                      </a:r>
                      <a:endParaRPr lang="en-US" altLang="ja-JP" sz="1050" b="0" i="0" u="none" strike="noStrike" dirty="0">
                        <a:solidFill>
                          <a:srgbClr val="231608"/>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900" dirty="0">
                          <a:latin typeface="Meiryo UI" panose="020B0604030504040204" pitchFamily="50" charset="-128"/>
                          <a:ea typeface="Meiryo UI" panose="020B0604030504040204" pitchFamily="50" charset="-128"/>
                        </a:rPr>
                        <a:t>円貨建</a:t>
                      </a: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終身</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a:r>
                        <a:rPr kumimoji="1" lang="en-US" altLang="ja-JP" sz="900" dirty="0">
                          <a:latin typeface="Meiryo UI" panose="020B0604030504040204" pitchFamily="50" charset="-128"/>
                          <a:ea typeface="Meiryo UI" panose="020B0604030504040204" pitchFamily="50" charset="-128"/>
                        </a:rPr>
                        <a:t>55-85</a:t>
                      </a:r>
                      <a:r>
                        <a:rPr kumimoji="1" lang="ja-JP" altLang="en-US" sz="900" dirty="0">
                          <a:latin typeface="Meiryo UI" panose="020B0604030504040204" pitchFamily="50" charset="-128"/>
                          <a:ea typeface="Meiryo UI" panose="020B0604030504040204" pitchFamily="50" charset="-128"/>
                        </a:rPr>
                        <a:t>歳</a:t>
                      </a:r>
                    </a:p>
                  </a:txBody>
                  <a:tcPr marL="18000" marR="18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200" b="0" i="0" u="none" strike="noStrike">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buNone/>
                      </a:pPr>
                      <a:r>
                        <a:rPr lang="ja-JP" altLang="en-US" sz="1200" b="0" i="0" u="none" strike="noStrike">
                          <a:solidFill>
                            <a:srgbClr val="000000"/>
                          </a:solidFill>
                          <a:effectLst/>
                          <a:latin typeface="Meiryo UI" panose="020B0604030504040204" pitchFamily="50" charset="-128"/>
                          <a:ea typeface="Meiryo UI" panose="020B0604030504040204" pitchFamily="50" charset="-128"/>
                        </a:rPr>
                        <a:t>②</a:t>
                      </a:r>
                    </a:p>
                  </a:txBody>
                  <a:tcPr marL="6350" marR="6350" marT="6350"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1.75%</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r" rtl="0"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0.00%</a:t>
                      </a:r>
                    </a:p>
                  </a:txBody>
                  <a:tcPr marL="6350" marR="635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なし</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2523501096"/>
                  </a:ext>
                </a:extLst>
              </a:tr>
            </a:tbl>
          </a:graphicData>
        </a:graphic>
      </p:graphicFrame>
      <p:sp>
        <p:nvSpPr>
          <p:cNvPr id="10" name="スライド番号プレースホルダー 5">
            <a:extLst>
              <a:ext uri="{FF2B5EF4-FFF2-40B4-BE49-F238E27FC236}">
                <a16:creationId xmlns:a16="http://schemas.microsoft.com/office/drawing/2014/main" id="{71190E9C-0BEC-E11B-ED56-22A212923CCB}"/>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11</a:t>
            </a:r>
            <a:endParaRPr kumimoji="1" lang="ja-JP" altLang="en-US" sz="1600" b="1" dirty="0">
              <a:solidFill>
                <a:schemeClr val="tx1"/>
              </a:solidFill>
            </a:endParaRPr>
          </a:p>
        </p:txBody>
      </p:sp>
    </p:spTree>
    <p:extLst>
      <p:ext uri="{BB962C8B-B14F-4D97-AF65-F5344CB8AC3E}">
        <p14:creationId xmlns:p14="http://schemas.microsoft.com/office/powerpoint/2010/main" val="62557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A5770-8B73-5D8F-C0F8-9D873BCE6D7D}"/>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716A9E22-6D49-73B3-773D-EEE0327DEFB3}"/>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今積み立てマーケットが過熱！その中で選ばれる商品は！？ </a:t>
            </a:r>
          </a:p>
        </p:txBody>
      </p:sp>
      <p:sp>
        <p:nvSpPr>
          <p:cNvPr id="4" name="AutoShape 3">
            <a:extLst>
              <a:ext uri="{FF2B5EF4-FFF2-40B4-BE49-F238E27FC236}">
                <a16:creationId xmlns:a16="http://schemas.microsoft.com/office/drawing/2014/main" id="{B6D36D87-7A6C-0745-97CD-05995C349C9C}"/>
              </a:ext>
            </a:extLst>
          </p:cNvPr>
          <p:cNvSpPr>
            <a:spLocks noChangeArrowheads="1"/>
          </p:cNvSpPr>
          <p:nvPr/>
        </p:nvSpPr>
        <p:spPr bwMode="auto">
          <a:xfrm>
            <a:off x="-3310" y="593355"/>
            <a:ext cx="9677400"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1600" b="1" i="0" u="none" strike="noStrike" kern="1200" cap="none" spc="0" normalizeH="0" baseline="0" noProof="0" dirty="0">
                <a:ln>
                  <a:noFill/>
                </a:ln>
                <a:effectLst/>
                <a:uLnTx/>
                <a:uFillTx/>
                <a:latin typeface="+mn-ea"/>
                <a:cs typeface="メイリオ" pitchFamily="50" charset="-128"/>
              </a:rPr>
              <a:t>（３）</a:t>
            </a:r>
            <a:r>
              <a:rPr kumimoji="1" lang="en-US" altLang="ja-JP" sz="1600" b="1" i="0" u="none" strike="noStrike" kern="1200" cap="none" spc="0" normalizeH="0" baseline="0" noProof="0" dirty="0">
                <a:ln>
                  <a:noFill/>
                </a:ln>
                <a:effectLst/>
                <a:uLnTx/>
                <a:uFillTx/>
                <a:latin typeface="+mn-ea"/>
                <a:cs typeface="メイリオ" pitchFamily="50" charset="-128"/>
              </a:rPr>
              <a:t>-2.</a:t>
            </a:r>
            <a:r>
              <a:rPr kumimoji="1" lang="ja-JP" altLang="en-US" sz="1600" b="1" dirty="0">
                <a:solidFill>
                  <a:srgbClr val="4D4D4D"/>
                </a:solidFill>
                <a:latin typeface="+mn-ea"/>
                <a:cs typeface="メイリオ" pitchFamily="50" charset="-128"/>
              </a:rPr>
              <a:t>予定利率では単純比較できない！</a:t>
            </a:r>
            <a:r>
              <a:rPr kumimoji="1" lang="ja-JP" altLang="en-US" sz="1600" b="1" dirty="0">
                <a:solidFill>
                  <a:srgbClr val="3E3A39"/>
                </a:solidFill>
                <a:latin typeface="+mn-ea"/>
                <a:cs typeface="メイリオ" pitchFamily="50" charset="-128"/>
              </a:rPr>
              <a:t>どっちがお得！？実質利回り（実質金利）で比較してみる</a:t>
            </a:r>
            <a:endParaRPr kumimoji="1" lang="ja-JP" altLang="en-US" sz="1600" b="1" i="0" u="none" strike="noStrike" kern="1200" cap="none" spc="0" normalizeH="0" baseline="0" noProof="0" dirty="0">
              <a:ln>
                <a:noFill/>
              </a:ln>
              <a:effectLst/>
              <a:uLnTx/>
              <a:uFillTx/>
              <a:latin typeface="+mn-ea"/>
              <a:cs typeface="メイリオ" pitchFamily="50" charset="-128"/>
            </a:endParaRPr>
          </a:p>
        </p:txBody>
      </p:sp>
      <p:sp>
        <p:nvSpPr>
          <p:cNvPr id="9" name="スライド番号プレースホルダー 5">
            <a:extLst>
              <a:ext uri="{FF2B5EF4-FFF2-40B4-BE49-F238E27FC236}">
                <a16:creationId xmlns:a16="http://schemas.microsoft.com/office/drawing/2014/main" id="{AF5E50C5-0F5B-C60A-2289-7E4FDD7272D7}"/>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24</a:t>
            </a:fld>
            <a:endParaRPr kumimoji="1" lang="ja-JP" altLang="en-US" sz="1200" b="1">
              <a:solidFill>
                <a:schemeClr val="tx1"/>
              </a:solidFill>
            </a:endParaRPr>
          </a:p>
        </p:txBody>
      </p:sp>
      <p:graphicFrame>
        <p:nvGraphicFramePr>
          <p:cNvPr id="3" name="表 2">
            <a:extLst>
              <a:ext uri="{FF2B5EF4-FFF2-40B4-BE49-F238E27FC236}">
                <a16:creationId xmlns:a16="http://schemas.microsoft.com/office/drawing/2014/main" id="{828F27F4-18B8-F9D9-D4F7-B5D5EA4E59BB}"/>
              </a:ext>
            </a:extLst>
          </p:cNvPr>
          <p:cNvGraphicFramePr>
            <a:graphicFrameLocks noGrp="1"/>
          </p:cNvGraphicFramePr>
          <p:nvPr>
            <p:extLst>
              <p:ext uri="{D42A27DB-BD31-4B8C-83A1-F6EECF244321}">
                <p14:modId xmlns:p14="http://schemas.microsoft.com/office/powerpoint/2010/main" val="2168011858"/>
              </p:ext>
            </p:extLst>
          </p:nvPr>
        </p:nvGraphicFramePr>
        <p:xfrm>
          <a:off x="417613" y="1771317"/>
          <a:ext cx="9468000" cy="4566720"/>
        </p:xfrm>
        <a:graphic>
          <a:graphicData uri="http://schemas.openxmlformats.org/drawingml/2006/table">
            <a:tbl>
              <a:tblPr>
                <a:tableStyleId>{5C22544A-7EE6-4342-B048-85BDC9FD1C3A}</a:tableStyleId>
              </a:tblPr>
              <a:tblGrid>
                <a:gridCol w="702000">
                  <a:extLst>
                    <a:ext uri="{9D8B030D-6E8A-4147-A177-3AD203B41FA5}">
                      <a16:colId xmlns:a16="http://schemas.microsoft.com/office/drawing/2014/main" val="2384084793"/>
                    </a:ext>
                  </a:extLst>
                </a:gridCol>
                <a:gridCol w="702000">
                  <a:extLst>
                    <a:ext uri="{9D8B030D-6E8A-4147-A177-3AD203B41FA5}">
                      <a16:colId xmlns:a16="http://schemas.microsoft.com/office/drawing/2014/main" val="1589777009"/>
                    </a:ext>
                  </a:extLst>
                </a:gridCol>
                <a:gridCol w="4032000">
                  <a:extLst>
                    <a:ext uri="{9D8B030D-6E8A-4147-A177-3AD203B41FA5}">
                      <a16:colId xmlns:a16="http://schemas.microsoft.com/office/drawing/2014/main" val="659548367"/>
                    </a:ext>
                  </a:extLst>
                </a:gridCol>
                <a:gridCol w="4032000">
                  <a:extLst>
                    <a:ext uri="{9D8B030D-6E8A-4147-A177-3AD203B41FA5}">
                      <a16:colId xmlns:a16="http://schemas.microsoft.com/office/drawing/2014/main" val="2495260258"/>
                    </a:ext>
                  </a:extLst>
                </a:gridCol>
              </a:tblGrid>
              <a:tr h="468000">
                <a:tc gridSpan="2">
                  <a:txBody>
                    <a:bodyPr/>
                    <a:lstStyle/>
                    <a:p>
                      <a:pPr algn="ctr" fontAlgn="ctr"/>
                      <a:r>
                        <a:rPr lang="ja-JP" altLang="en-US" sz="1200" b="0" u="none" strike="noStrike" dirty="0">
                          <a:effectLst/>
                          <a:latin typeface="Meiryo UI" panose="020B0604030504040204" pitchFamily="50" charset="-128"/>
                          <a:ea typeface="Meiryo UI" panose="020B0604030504040204" pitchFamily="50" charset="-128"/>
                        </a:rPr>
                        <a:t>商品名</a:t>
                      </a:r>
                      <a:endParaRPr lang="en-US" altLang="ja-JP" sz="1200" b="0" u="none" strike="noStrike" dirty="0">
                        <a:effectLst/>
                        <a:latin typeface="Meiryo UI" panose="020B0604030504040204" pitchFamily="50" charset="-128"/>
                        <a:ea typeface="Meiryo UI" panose="020B0604030504040204" pitchFamily="50" charset="-128"/>
                      </a:endParaRPr>
                    </a:p>
                    <a:p>
                      <a:pPr algn="ctr" fontAlgn="ctr"/>
                      <a:r>
                        <a:rPr lang="ja-JP" altLang="en-US" sz="1200" b="0" u="none" strike="noStrike" dirty="0">
                          <a:effectLst/>
                          <a:latin typeface="Meiryo UI" panose="020B0604030504040204" pitchFamily="50" charset="-128"/>
                          <a:ea typeface="Meiryo UI" panose="020B0604030504040204" pitchFamily="50" charset="-128"/>
                        </a:rPr>
                        <a:t>／会社</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2"/>
                        </a:rPr>
                        <a:t>ふるはーと</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hlinkClick r:id="rId2"/>
                        </a:rPr>
                        <a:t>J</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2"/>
                        </a:rPr>
                        <a:t>ロードグローバル</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hlinkClick r:id="rId2"/>
                        </a:rPr>
                        <a:t>Ⅲ</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2"/>
                        </a:rPr>
                        <a:t>（健康告知なし）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hlinkClick r:id="rId2"/>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／住友生命</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chemeClr val="accent1"/>
                          </a:solidFill>
                          <a:effectLst/>
                          <a:latin typeface="Meiryo UI" panose="020B0604030504040204" pitchFamily="50" charset="-128"/>
                          <a:ea typeface="Meiryo UI" panose="020B0604030504040204" pitchFamily="50" charset="-128"/>
                          <a:hlinkClick r:id="rId3">
                            <a:extLst>
                              <a:ext uri="{A12FA001-AC4F-418D-AE19-62706E023703}">
                                <ahyp:hlinkClr xmlns:ahyp="http://schemas.microsoft.com/office/drawing/2018/hyperlinkcolor" val="tx"/>
                              </a:ext>
                            </a:extLst>
                          </a:hlinkClick>
                        </a:rPr>
                        <a:t>明治安田の一時払養老保険</a:t>
                      </a:r>
                      <a:endParaRPr lang="en-US" altLang="ja-JP" sz="1200" b="0" i="0" u="none" strike="noStrike" dirty="0">
                        <a:solidFill>
                          <a:schemeClr val="accent1"/>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ja-JP" altLang="en-US" sz="1200" b="0" i="0" u="none" strike="noStrike" dirty="0">
                          <a:solidFill>
                            <a:schemeClr val="tx1"/>
                          </a:solidFill>
                          <a:effectLst/>
                          <a:latin typeface="Meiryo UI" panose="020B0604030504040204" pitchFamily="50" charset="-128"/>
                          <a:ea typeface="Meiryo UI" panose="020B0604030504040204" pitchFamily="50" charset="-128"/>
                        </a:rPr>
                        <a:t>／明治安田生命</a:t>
                      </a:r>
                      <a:endParaRPr lang="en-US" altLang="ja-JP"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3621928"/>
                  </a:ext>
                </a:extLst>
              </a:tr>
              <a:tr h="468000">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各種利率</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予定利率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予定利率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11823533"/>
                  </a:ext>
                </a:extLst>
              </a:tr>
              <a:tr h="468000">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適用利率</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5.40</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4.44</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7318393"/>
                  </a:ext>
                </a:extLst>
              </a:tr>
              <a:tr h="468000">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実質的な利回り</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（実質金利）</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ctr"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3.68</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歳女性、</a:t>
                      </a:r>
                      <a:r>
                        <a:rPr lang="en-US" altLang="ja-JP" sz="900" b="1" i="0" u="none" strike="noStrike" dirty="0">
                          <a:solidFill>
                            <a:srgbClr val="FF0000"/>
                          </a:solidFill>
                          <a:effectLst/>
                          <a:latin typeface="Meiryo UI" panose="020B0604030504040204" pitchFamily="50" charset="-128"/>
                          <a:ea typeface="Meiryo UI" panose="020B0604030504040204" pitchFamily="50" charset="-128"/>
                        </a:rPr>
                        <a:t>15</a:t>
                      </a:r>
                      <a:r>
                        <a:rPr lang="ja-JP" altLang="en-US" sz="900" b="1" i="0" u="none" strike="noStrike" dirty="0">
                          <a:solidFill>
                            <a:srgbClr val="FF0000"/>
                          </a:solidFill>
                          <a:effectLst/>
                          <a:latin typeface="Meiryo UI" panose="020B0604030504040204" pitchFamily="50" charset="-128"/>
                          <a:ea typeface="Meiryo UI" panose="020B0604030504040204" pitchFamily="50" charset="-128"/>
                        </a:rPr>
                        <a:t>年後、解約時外貨受取で試算（円に戻す前）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3.95%</a:t>
                      </a:r>
                    </a:p>
                    <a:p>
                      <a:pPr algn="ct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歳女性、</a:t>
                      </a:r>
                      <a:r>
                        <a:rPr lang="en-US" altLang="ja-JP" sz="900" b="1" i="0" u="none" strike="noStrike" dirty="0">
                          <a:solidFill>
                            <a:srgbClr val="FF0000"/>
                          </a:solidFill>
                          <a:effectLst/>
                          <a:latin typeface="Meiryo UI" panose="020B0604030504040204" pitchFamily="50" charset="-128"/>
                          <a:ea typeface="Meiryo UI" panose="020B0604030504040204" pitchFamily="50" charset="-128"/>
                        </a:rPr>
                        <a:t>10</a:t>
                      </a:r>
                      <a:r>
                        <a:rPr lang="ja-JP" altLang="en-US" sz="900" b="1" i="0" u="none" strike="noStrike" dirty="0">
                          <a:solidFill>
                            <a:srgbClr val="FF0000"/>
                          </a:solidFill>
                          <a:effectLst/>
                          <a:latin typeface="Meiryo UI" panose="020B0604030504040204" pitchFamily="50" charset="-128"/>
                          <a:ea typeface="Meiryo UI" panose="020B0604030504040204" pitchFamily="50" charset="-128"/>
                        </a:rPr>
                        <a:t>年後、解約時円貨受取で試算（円に戻した後）</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46916510"/>
                  </a:ext>
                </a:extLst>
              </a:tr>
              <a:tr h="468000">
                <a:tc row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計算方法</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調べ方</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参考</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サイト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自社ホームページに掲載</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hlinkClick r:id="rId4"/>
                        </a:rPr>
                        <a:t>https://www.sumitomolife.co.jp/lineup/select/other/shop/fullheartjglobal3/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Meiryo UI" panose="020B0604030504040204" pitchFamily="50" charset="-128"/>
                          <a:ea typeface="Meiryo UI" panose="020B0604030504040204" pitchFamily="50" charset="-128"/>
                        </a:rPr>
                        <a:t>実質金利計算シミュレーターサイトを利用</a:t>
                      </a:r>
                      <a:r>
                        <a:rPr lang="ja-JP" altLang="en-US" sz="1000" u="none" strike="noStrike" dirty="0">
                          <a:effectLst/>
                          <a:latin typeface="Meiryo UI" panose="020B0604030504040204" pitchFamily="50" charset="-128"/>
                          <a:ea typeface="Meiryo UI" panose="020B0604030504040204" pitchFamily="50" charset="-128"/>
                        </a:rPr>
                        <a:t>（カシオ計算機株式会社）</a:t>
                      </a:r>
                      <a:endParaRPr lang="en-US" altLang="ja-JP" sz="1200" u="none" strike="noStrike" dirty="0">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明治安田 ：</a:t>
                      </a:r>
                      <a:r>
                        <a:rPr lang="en-US" altLang="ja-JP" sz="700" b="0" i="0" u="none" strike="noStrike" dirty="0">
                          <a:solidFill>
                            <a:srgbClr val="000000"/>
                          </a:solidFill>
                          <a:effectLst/>
                          <a:latin typeface="Meiryo UI" panose="020B0604030504040204" pitchFamily="50" charset="-128"/>
                          <a:ea typeface="Meiryo UI" panose="020B0604030504040204" pitchFamily="50" charset="-128"/>
                          <a:hlinkClick r:id="rId5"/>
                        </a:rPr>
                        <a:t>https://www.meijiyasuda.co.jp/norapl/find/simulation/dolyourou/input.aspx</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hlinkClick r:id="rId6"/>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シミュレータ：</a:t>
                      </a:r>
                      <a:r>
                        <a:rPr lang="en-US" altLang="ja-JP" sz="800" dirty="0">
                          <a:solidFill>
                            <a:schemeClr val="accent1"/>
                          </a:solidFill>
                          <a:hlinkClick r:id="rId7">
                            <a:extLst>
                              <a:ext uri="{A12FA001-AC4F-418D-AE19-62706E023703}">
                                <ahyp:hlinkClr xmlns:ahyp="http://schemas.microsoft.com/office/drawing/2018/hyperlinkcolor" val="tx"/>
                              </a:ext>
                            </a:extLst>
                          </a:hlinkClick>
                        </a:rPr>
                        <a:t>https://keisan.site/exec/system/1248928927</a:t>
                      </a:r>
                      <a:endParaRPr lang="ja-JP" altLang="en-US" sz="1200" b="0" i="0" u="none" strike="noStrike" dirty="0">
                        <a:solidFill>
                          <a:schemeClr val="accent1"/>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12619297"/>
                  </a:ext>
                </a:extLst>
              </a:tr>
              <a:tr h="2196000">
                <a:tc vMerge="1">
                  <a:txBody>
                    <a:bodyPr/>
                    <a:lstStyle/>
                    <a:p>
                      <a:endParaRPr dirty="0"/>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サイト</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遷移</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8163399"/>
                  </a:ext>
                </a:extLst>
              </a:tr>
            </a:tbl>
          </a:graphicData>
        </a:graphic>
      </p:graphicFrame>
      <p:pic>
        <p:nvPicPr>
          <p:cNvPr id="10" name="図 9">
            <a:extLst>
              <a:ext uri="{FF2B5EF4-FFF2-40B4-BE49-F238E27FC236}">
                <a16:creationId xmlns:a16="http://schemas.microsoft.com/office/drawing/2014/main" id="{4650D2CE-A875-465D-5EDC-65789CD574D9}"/>
              </a:ext>
            </a:extLst>
          </p:cNvPr>
          <p:cNvPicPr>
            <a:picLocks noChangeAspect="1"/>
          </p:cNvPicPr>
          <p:nvPr/>
        </p:nvPicPr>
        <p:blipFill>
          <a:blip r:embed="rId8"/>
          <a:srcRect r="13928"/>
          <a:stretch>
            <a:fillRect/>
          </a:stretch>
        </p:blipFill>
        <p:spPr>
          <a:xfrm>
            <a:off x="5889146" y="4171442"/>
            <a:ext cx="2191798" cy="1738229"/>
          </a:xfrm>
          <a:prstGeom prst="rect">
            <a:avLst/>
          </a:prstGeom>
          <a:ln>
            <a:solidFill>
              <a:schemeClr val="bg1">
                <a:lumMod val="85000"/>
              </a:schemeClr>
            </a:solidFill>
          </a:ln>
        </p:spPr>
      </p:pic>
      <p:pic>
        <p:nvPicPr>
          <p:cNvPr id="11" name="図 10">
            <a:extLst>
              <a:ext uri="{FF2B5EF4-FFF2-40B4-BE49-F238E27FC236}">
                <a16:creationId xmlns:a16="http://schemas.microsoft.com/office/drawing/2014/main" id="{063FF2EB-52A9-D36E-325C-9B6AFE2EE28A}"/>
              </a:ext>
            </a:extLst>
          </p:cNvPr>
          <p:cNvPicPr>
            <a:picLocks noChangeAspect="1"/>
          </p:cNvPicPr>
          <p:nvPr/>
        </p:nvPicPr>
        <p:blipFill>
          <a:blip r:embed="rId9"/>
          <a:stretch>
            <a:fillRect/>
          </a:stretch>
        </p:blipFill>
        <p:spPr>
          <a:xfrm>
            <a:off x="1866930" y="4398788"/>
            <a:ext cx="2820506" cy="1864940"/>
          </a:xfrm>
          <a:prstGeom prst="rect">
            <a:avLst/>
          </a:prstGeom>
          <a:ln>
            <a:solidFill>
              <a:schemeClr val="bg1">
                <a:lumMod val="85000"/>
              </a:schemeClr>
            </a:solidFill>
          </a:ln>
        </p:spPr>
      </p:pic>
      <p:pic>
        <p:nvPicPr>
          <p:cNvPr id="12" name="図 11">
            <a:extLst>
              <a:ext uri="{FF2B5EF4-FFF2-40B4-BE49-F238E27FC236}">
                <a16:creationId xmlns:a16="http://schemas.microsoft.com/office/drawing/2014/main" id="{75D5001E-7E5B-CC3F-C1D0-7B6F39E3AB54}"/>
              </a:ext>
            </a:extLst>
          </p:cNvPr>
          <p:cNvPicPr>
            <a:picLocks noChangeAspect="1"/>
          </p:cNvPicPr>
          <p:nvPr/>
        </p:nvPicPr>
        <p:blipFill>
          <a:blip r:embed="rId10"/>
          <a:stretch>
            <a:fillRect/>
          </a:stretch>
        </p:blipFill>
        <p:spPr>
          <a:xfrm>
            <a:off x="3081174" y="4409848"/>
            <a:ext cx="2719617" cy="1400400"/>
          </a:xfrm>
          <a:prstGeom prst="rect">
            <a:avLst/>
          </a:prstGeom>
        </p:spPr>
      </p:pic>
      <p:pic>
        <p:nvPicPr>
          <p:cNvPr id="13" name="図 12">
            <a:extLst>
              <a:ext uri="{FF2B5EF4-FFF2-40B4-BE49-F238E27FC236}">
                <a16:creationId xmlns:a16="http://schemas.microsoft.com/office/drawing/2014/main" id="{B15108BA-8B9E-CDFB-A4E5-44398D396A00}"/>
              </a:ext>
            </a:extLst>
          </p:cNvPr>
          <p:cNvPicPr>
            <a:picLocks noChangeAspect="1"/>
          </p:cNvPicPr>
          <p:nvPr/>
        </p:nvPicPr>
        <p:blipFill>
          <a:blip r:embed="rId11"/>
          <a:stretch>
            <a:fillRect/>
          </a:stretch>
        </p:blipFill>
        <p:spPr>
          <a:xfrm>
            <a:off x="5940429" y="5914803"/>
            <a:ext cx="958760" cy="379886"/>
          </a:xfrm>
          <a:prstGeom prst="rect">
            <a:avLst/>
          </a:prstGeom>
        </p:spPr>
      </p:pic>
      <p:pic>
        <p:nvPicPr>
          <p:cNvPr id="14" name="図 13">
            <a:extLst>
              <a:ext uri="{FF2B5EF4-FFF2-40B4-BE49-F238E27FC236}">
                <a16:creationId xmlns:a16="http://schemas.microsoft.com/office/drawing/2014/main" id="{D522A12F-ED2C-84D3-70DC-BA62C59D24DB}"/>
              </a:ext>
            </a:extLst>
          </p:cNvPr>
          <p:cNvPicPr>
            <a:picLocks noChangeAspect="1"/>
          </p:cNvPicPr>
          <p:nvPr/>
        </p:nvPicPr>
        <p:blipFill>
          <a:blip r:embed="rId12"/>
          <a:stretch>
            <a:fillRect/>
          </a:stretch>
        </p:blipFill>
        <p:spPr>
          <a:xfrm>
            <a:off x="7749360" y="4548417"/>
            <a:ext cx="2008000" cy="1728000"/>
          </a:xfrm>
          <a:prstGeom prst="rect">
            <a:avLst/>
          </a:prstGeom>
        </p:spPr>
      </p:pic>
      <p:sp>
        <p:nvSpPr>
          <p:cNvPr id="15" name="矢印: 下 14">
            <a:extLst>
              <a:ext uri="{FF2B5EF4-FFF2-40B4-BE49-F238E27FC236}">
                <a16:creationId xmlns:a16="http://schemas.microsoft.com/office/drawing/2014/main" id="{9C108E58-8E89-FEF7-530D-A1283FF96684}"/>
              </a:ext>
            </a:extLst>
          </p:cNvPr>
          <p:cNvSpPr/>
          <p:nvPr/>
        </p:nvSpPr>
        <p:spPr>
          <a:xfrm>
            <a:off x="2197100" y="4041642"/>
            <a:ext cx="347133" cy="440267"/>
          </a:xfrm>
          <a:prstGeom prst="downArrow">
            <a:avLst/>
          </a:prstGeom>
          <a:pattFill prst="ltHorz">
            <a:fgClr>
              <a:schemeClr val="bg1">
                <a:lumMod val="5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8D991155-6B80-2F1B-6787-CD4A78F24EDD}"/>
              </a:ext>
            </a:extLst>
          </p:cNvPr>
          <p:cNvSpPr/>
          <p:nvPr/>
        </p:nvSpPr>
        <p:spPr>
          <a:xfrm>
            <a:off x="114297" y="1494318"/>
            <a:ext cx="9963153"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例えば、住友生命と明治安田生命の外貨建商品を比べてみる</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en-US" altLang="ja-JP" sz="1050" dirty="0">
                <a:solidFill>
                  <a:srgbClr val="3E3A39"/>
                </a:solidFill>
                <a:latin typeface="メイリオ" panose="020B0604030504040204" pitchFamily="50" charset="-128"/>
                <a:ea typeface="メイリオ" panose="020B0604030504040204" pitchFamily="50" charset="-128"/>
              </a:rPr>
              <a:t>※2026</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4</a:t>
            </a:r>
            <a:r>
              <a:rPr kumimoji="1" lang="ja-JP" altLang="en-US" sz="1050" dirty="0">
                <a:solidFill>
                  <a:srgbClr val="3E3A39"/>
                </a:solidFill>
                <a:latin typeface="メイリオ" panose="020B0604030504040204" pitchFamily="50" charset="-128"/>
                <a:ea typeface="メイリオ" panose="020B0604030504040204" pitchFamily="50" charset="-128"/>
              </a:rPr>
              <a:t>月</a:t>
            </a:r>
            <a:r>
              <a:rPr kumimoji="1" lang="en-US" altLang="ja-JP" sz="1050">
                <a:solidFill>
                  <a:srgbClr val="3E3A39"/>
                </a:solidFill>
                <a:latin typeface="メイリオ" panose="020B0604030504040204" pitchFamily="50" charset="-128"/>
                <a:ea typeface="メイリオ" panose="020B0604030504040204" pitchFamily="50" charset="-128"/>
              </a:rPr>
              <a:t>1</a:t>
            </a:r>
            <a:r>
              <a:rPr kumimoji="1" lang="ja-JP" altLang="en-US" sz="1050">
                <a:solidFill>
                  <a:srgbClr val="3E3A39"/>
                </a:solidFill>
                <a:latin typeface="メイリオ" panose="020B0604030504040204" pitchFamily="50" charset="-128"/>
                <a:ea typeface="メイリオ" panose="020B0604030504040204" pitchFamily="50" charset="-128"/>
              </a:rPr>
              <a:t>日</a:t>
            </a:r>
            <a:r>
              <a:rPr kumimoji="1" lang="ja-JP" altLang="en-US" sz="1050" dirty="0">
                <a:solidFill>
                  <a:srgbClr val="3E3A39"/>
                </a:solidFill>
                <a:latin typeface="メイリオ" panose="020B0604030504040204" pitchFamily="50" charset="-128"/>
                <a:ea typeface="メイリオ" panose="020B0604030504040204" pitchFamily="50" charset="-128"/>
              </a:rPr>
              <a:t>時点の予定利率、および各社為替レートを使用して試算しています）</a:t>
            </a:r>
            <a:endParaRPr kumimoji="1" lang="en-US" altLang="ja-JP" sz="16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7495CE64-9786-367B-8128-5283C0EA4EF6}"/>
              </a:ext>
            </a:extLst>
          </p:cNvPr>
          <p:cNvSpPr/>
          <p:nvPr/>
        </p:nvSpPr>
        <p:spPr>
          <a:xfrm>
            <a:off x="129386" y="847987"/>
            <a:ext cx="9776614" cy="646331"/>
          </a:xfrm>
          <a:prstGeom prst="rect">
            <a:avLst/>
          </a:prstGeom>
        </p:spPr>
        <p:txBody>
          <a:bodyPr wrap="square">
            <a:spAutoFit/>
          </a:bodyPr>
          <a:lstStyle/>
          <a:p>
            <a:r>
              <a:rPr lang="ja-JP" altLang="en-US" sz="1200" dirty="0">
                <a:latin typeface="+mn-ea"/>
              </a:rPr>
              <a:t>生命保険における各種利率（「積立利率」と「予定利率」等）は、運用に関係する指標であり、それぞれ意味・役割・適用対象が異なるため単純に比較することができません。今日は、そんな各社の利率ではなく、解約返戻金や各社のホームページ等から掲載されている数値から、単純に比較が可能な「実質利回り」を算出し、比較してみました！</a:t>
            </a:r>
            <a:endParaRPr lang="en-US" altLang="ja-JP" sz="1200" dirty="0">
              <a:latin typeface="+mn-ea"/>
            </a:endParaRPr>
          </a:p>
        </p:txBody>
      </p:sp>
      <p:sp>
        <p:nvSpPr>
          <p:cNvPr id="18" name="テキスト ボックス 17">
            <a:extLst>
              <a:ext uri="{FF2B5EF4-FFF2-40B4-BE49-F238E27FC236}">
                <a16:creationId xmlns:a16="http://schemas.microsoft.com/office/drawing/2014/main" id="{8AA517F9-D08C-1980-FD1F-20A6E85FB61E}"/>
              </a:ext>
            </a:extLst>
          </p:cNvPr>
          <p:cNvSpPr txBox="1"/>
          <p:nvPr/>
        </p:nvSpPr>
        <p:spPr>
          <a:xfrm>
            <a:off x="0" y="6328903"/>
            <a:ext cx="10318509" cy="215444"/>
          </a:xfrm>
          <a:prstGeom prst="rect">
            <a:avLst/>
          </a:prstGeom>
          <a:noFill/>
        </p:spPr>
        <p:txBody>
          <a:bodyPr wrap="square">
            <a:spAutoFit/>
          </a:bodyPr>
          <a:lstStyle/>
          <a:p>
            <a:pP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実質金利と実質利回りは、ともにインフレなど物価変動の影響を除いた実質的な資産増加率を示す概念であり、実務上ほぼ同義として扱われる。（参考サイト：</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SMBC</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日興証券</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_</a:t>
            </a:r>
            <a:r>
              <a:rPr lang="ja-JP" altLang="en-US" sz="800" b="0" i="0" u="none" strike="noStrike" dirty="0">
                <a:solidFill>
                  <a:srgbClr val="000000"/>
                </a:solidFill>
                <a:effectLst/>
                <a:latin typeface="Meiryo UI" panose="020B0604030504040204" pitchFamily="50" charset="-128"/>
                <a:ea typeface="Meiryo UI" panose="020B0604030504040204" pitchFamily="50" charset="-128"/>
                <a:hlinkClick r:id="rId13"/>
              </a:rPr>
              <a:t>サイトリンク🔗</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、株式会社クレド</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_</a:t>
            </a:r>
            <a:r>
              <a:rPr lang="ja-JP" altLang="en-US" sz="800" b="0" i="0" u="none" strike="noStrike" dirty="0">
                <a:solidFill>
                  <a:srgbClr val="000000"/>
                </a:solidFill>
                <a:effectLst/>
                <a:latin typeface="Meiryo UI" panose="020B0604030504040204" pitchFamily="50" charset="-128"/>
                <a:ea typeface="Meiryo UI" panose="020B0604030504040204" pitchFamily="50" charset="-128"/>
                <a:hlinkClick r:id="rId14"/>
              </a:rPr>
              <a:t>サイトリンク🔗</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p>
        </p:txBody>
      </p:sp>
      <p:pic>
        <p:nvPicPr>
          <p:cNvPr id="19" name="図 18" descr="QR コード&#10;&#10;AI 生成コンテンツは誤りを含む可能性があります。">
            <a:extLst>
              <a:ext uri="{FF2B5EF4-FFF2-40B4-BE49-F238E27FC236}">
                <a16:creationId xmlns:a16="http://schemas.microsoft.com/office/drawing/2014/main" id="{EC664C2D-D33D-80E7-2F38-BA92C243921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326452" y="5806262"/>
            <a:ext cx="504000" cy="504000"/>
          </a:xfrm>
          <a:prstGeom prst="rect">
            <a:avLst/>
          </a:prstGeom>
        </p:spPr>
      </p:pic>
      <p:pic>
        <p:nvPicPr>
          <p:cNvPr id="20" name="図 19" descr="QR コード&#10;&#10;AI 生成コンテンツは誤りを含む可能性があります。">
            <a:extLst>
              <a:ext uri="{FF2B5EF4-FFF2-40B4-BE49-F238E27FC236}">
                <a16:creationId xmlns:a16="http://schemas.microsoft.com/office/drawing/2014/main" id="{B3AC8EA2-3D42-1485-24B4-74281B2389B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349092" y="5806262"/>
            <a:ext cx="504000" cy="504000"/>
          </a:xfrm>
          <a:prstGeom prst="rect">
            <a:avLst/>
          </a:prstGeom>
        </p:spPr>
      </p:pic>
      <p:grpSp>
        <p:nvGrpSpPr>
          <p:cNvPr id="21" name="グループ化 20">
            <a:extLst>
              <a:ext uri="{FF2B5EF4-FFF2-40B4-BE49-F238E27FC236}">
                <a16:creationId xmlns:a16="http://schemas.microsoft.com/office/drawing/2014/main" id="{F9EEA156-A159-B672-1790-5478C32A01D2}"/>
              </a:ext>
            </a:extLst>
          </p:cNvPr>
          <p:cNvGrpSpPr/>
          <p:nvPr/>
        </p:nvGrpSpPr>
        <p:grpSpPr>
          <a:xfrm>
            <a:off x="3081173" y="5196879"/>
            <a:ext cx="2708239" cy="1042233"/>
            <a:chOff x="3081173" y="5196879"/>
            <a:chExt cx="2708239" cy="1042233"/>
          </a:xfrm>
        </p:grpSpPr>
        <p:sp>
          <p:nvSpPr>
            <p:cNvPr id="22" name="正方形/長方形 21">
              <a:extLst>
                <a:ext uri="{FF2B5EF4-FFF2-40B4-BE49-F238E27FC236}">
                  <a16:creationId xmlns:a16="http://schemas.microsoft.com/office/drawing/2014/main" id="{0FA242AA-242A-CA6E-7A3A-8806BFD3D523}"/>
                </a:ext>
              </a:extLst>
            </p:cNvPr>
            <p:cNvSpPr/>
            <p:nvPr/>
          </p:nvSpPr>
          <p:spPr>
            <a:xfrm>
              <a:off x="3527037" y="6059112"/>
              <a:ext cx="720000" cy="180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0B7EEC52-A64F-A437-EF83-584F1A3C2A46}"/>
                </a:ext>
              </a:extLst>
            </p:cNvPr>
            <p:cNvSpPr/>
            <p:nvPr/>
          </p:nvSpPr>
          <p:spPr>
            <a:xfrm>
              <a:off x="3515786" y="5894431"/>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Meiryo UI" panose="020B0604030504040204" pitchFamily="50" charset="-128"/>
                  <a:ea typeface="Meiryo UI" panose="020B0604030504040204" pitchFamily="50" charset="-128"/>
                </a:rPr>
                <a:t>1</a:t>
              </a:r>
              <a:endParaRPr kumimoji="1" lang="ja-JP" altLang="en-US" sz="1200" b="1" dirty="0">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72ADA8B2-6A0B-2809-348D-82C23F3E0548}"/>
                </a:ext>
              </a:extLst>
            </p:cNvPr>
            <p:cNvSpPr/>
            <p:nvPr/>
          </p:nvSpPr>
          <p:spPr>
            <a:xfrm>
              <a:off x="3081173" y="5381658"/>
              <a:ext cx="2708239" cy="22676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6DC0EC62-F918-66C0-CF62-E444B05C4839}"/>
                </a:ext>
              </a:extLst>
            </p:cNvPr>
            <p:cNvSpPr/>
            <p:nvPr/>
          </p:nvSpPr>
          <p:spPr>
            <a:xfrm>
              <a:off x="3515786" y="5196879"/>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Meiryo UI" panose="020B0604030504040204" pitchFamily="50" charset="-128"/>
                  <a:ea typeface="Meiryo UI" panose="020B0604030504040204" pitchFamily="50" charset="-128"/>
                </a:rPr>
                <a:t>2</a:t>
              </a:r>
              <a:endParaRPr kumimoji="1" lang="ja-JP" altLang="en-US" sz="1200" b="1" dirty="0">
                <a:latin typeface="Meiryo UI" panose="020B0604030504040204" pitchFamily="50" charset="-128"/>
                <a:ea typeface="Meiryo UI" panose="020B0604030504040204" pitchFamily="50" charset="-128"/>
              </a:endParaRPr>
            </a:p>
          </p:txBody>
        </p:sp>
        <p:cxnSp>
          <p:nvCxnSpPr>
            <p:cNvPr id="26" name="直線矢印コネクタ 25">
              <a:extLst>
                <a:ext uri="{FF2B5EF4-FFF2-40B4-BE49-F238E27FC236}">
                  <a16:creationId xmlns:a16="http://schemas.microsoft.com/office/drawing/2014/main" id="{4F2F1D5E-5698-8FBE-37D4-FC78C103ADB1}"/>
                </a:ext>
              </a:extLst>
            </p:cNvPr>
            <p:cNvCxnSpPr>
              <a:cxnSpLocks/>
              <a:stCxn id="22" idx="0"/>
            </p:cNvCxnSpPr>
            <p:nvPr/>
          </p:nvCxnSpPr>
          <p:spPr>
            <a:xfrm flipV="1">
              <a:off x="3887037" y="5553192"/>
              <a:ext cx="0" cy="50592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grpSp>
        <p:nvGrpSpPr>
          <p:cNvPr id="27" name="グループ化 26">
            <a:extLst>
              <a:ext uri="{FF2B5EF4-FFF2-40B4-BE49-F238E27FC236}">
                <a16:creationId xmlns:a16="http://schemas.microsoft.com/office/drawing/2014/main" id="{36F62BF7-C691-60E9-4B27-474FD5349BD2}"/>
              </a:ext>
            </a:extLst>
          </p:cNvPr>
          <p:cNvGrpSpPr/>
          <p:nvPr/>
        </p:nvGrpSpPr>
        <p:grpSpPr>
          <a:xfrm>
            <a:off x="5946542" y="4357980"/>
            <a:ext cx="3895581" cy="1930759"/>
            <a:chOff x="5946542" y="4357980"/>
            <a:chExt cx="3895581" cy="1930759"/>
          </a:xfrm>
        </p:grpSpPr>
        <p:sp>
          <p:nvSpPr>
            <p:cNvPr id="28" name="正方形/長方形 27">
              <a:extLst>
                <a:ext uri="{FF2B5EF4-FFF2-40B4-BE49-F238E27FC236}">
                  <a16:creationId xmlns:a16="http://schemas.microsoft.com/office/drawing/2014/main" id="{266AF356-7AD7-9A71-C5FF-AE939F92F525}"/>
                </a:ext>
              </a:extLst>
            </p:cNvPr>
            <p:cNvSpPr/>
            <p:nvPr/>
          </p:nvSpPr>
          <p:spPr>
            <a:xfrm>
              <a:off x="7746186" y="4542690"/>
              <a:ext cx="2078736" cy="820992"/>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9" name="グループ化 28">
              <a:extLst>
                <a:ext uri="{FF2B5EF4-FFF2-40B4-BE49-F238E27FC236}">
                  <a16:creationId xmlns:a16="http://schemas.microsoft.com/office/drawing/2014/main" id="{AF1EE473-F5A3-B230-D60C-A4E489B458FA}"/>
                </a:ext>
              </a:extLst>
            </p:cNvPr>
            <p:cNvGrpSpPr/>
            <p:nvPr/>
          </p:nvGrpSpPr>
          <p:grpSpPr>
            <a:xfrm>
              <a:off x="5946542" y="4357980"/>
              <a:ext cx="3895581" cy="1930759"/>
              <a:chOff x="5946542" y="4357980"/>
              <a:chExt cx="3895581" cy="1930759"/>
            </a:xfrm>
          </p:grpSpPr>
          <p:cxnSp>
            <p:nvCxnSpPr>
              <p:cNvPr id="30" name="直線矢印コネクタ 29">
                <a:extLst>
                  <a:ext uri="{FF2B5EF4-FFF2-40B4-BE49-F238E27FC236}">
                    <a16:creationId xmlns:a16="http://schemas.microsoft.com/office/drawing/2014/main" id="{49732323-E81F-E0C0-10A7-67C3D4BFA013}"/>
                  </a:ext>
                </a:extLst>
              </p:cNvPr>
              <p:cNvCxnSpPr>
                <a:cxnSpLocks/>
              </p:cNvCxnSpPr>
              <p:nvPr/>
            </p:nvCxnSpPr>
            <p:spPr>
              <a:xfrm>
                <a:off x="7356709" y="4921872"/>
                <a:ext cx="389477"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grpSp>
            <p:nvGrpSpPr>
              <p:cNvPr id="31" name="グループ化 30">
                <a:extLst>
                  <a:ext uri="{FF2B5EF4-FFF2-40B4-BE49-F238E27FC236}">
                    <a16:creationId xmlns:a16="http://schemas.microsoft.com/office/drawing/2014/main" id="{E4FAE4E8-7800-4B41-64C6-DEEF272AD16A}"/>
                  </a:ext>
                </a:extLst>
              </p:cNvPr>
              <p:cNvGrpSpPr/>
              <p:nvPr/>
            </p:nvGrpSpPr>
            <p:grpSpPr>
              <a:xfrm>
                <a:off x="5946542" y="4357980"/>
                <a:ext cx="3895581" cy="1930759"/>
                <a:chOff x="5946542" y="4357980"/>
                <a:chExt cx="3895581" cy="1930759"/>
              </a:xfrm>
            </p:grpSpPr>
            <p:cxnSp>
              <p:nvCxnSpPr>
                <p:cNvPr id="32" name="直線コネクタ 31">
                  <a:extLst>
                    <a:ext uri="{FF2B5EF4-FFF2-40B4-BE49-F238E27FC236}">
                      <a16:creationId xmlns:a16="http://schemas.microsoft.com/office/drawing/2014/main" id="{DEEE7F87-B681-2A27-DC0C-9A9E2A70CAB2}"/>
                    </a:ext>
                  </a:extLst>
                </p:cNvPr>
                <p:cNvCxnSpPr>
                  <a:cxnSpLocks/>
                  <a:stCxn id="35" idx="3"/>
                </p:cNvCxnSpPr>
                <p:nvPr/>
              </p:nvCxnSpPr>
              <p:spPr>
                <a:xfrm>
                  <a:off x="6902792" y="6180739"/>
                  <a:ext cx="482392"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33" name="グループ化 32">
                  <a:extLst>
                    <a:ext uri="{FF2B5EF4-FFF2-40B4-BE49-F238E27FC236}">
                      <a16:creationId xmlns:a16="http://schemas.microsoft.com/office/drawing/2014/main" id="{DAD10D06-3572-C08C-13AD-2E37D330C278}"/>
                    </a:ext>
                  </a:extLst>
                </p:cNvPr>
                <p:cNvGrpSpPr/>
                <p:nvPr/>
              </p:nvGrpSpPr>
              <p:grpSpPr>
                <a:xfrm>
                  <a:off x="5946542" y="4357980"/>
                  <a:ext cx="3895581" cy="1930759"/>
                  <a:chOff x="5946542" y="4357980"/>
                  <a:chExt cx="3895581" cy="1930759"/>
                </a:xfrm>
              </p:grpSpPr>
              <p:cxnSp>
                <p:nvCxnSpPr>
                  <p:cNvPr id="34" name="直線コネクタ 33">
                    <a:extLst>
                      <a:ext uri="{FF2B5EF4-FFF2-40B4-BE49-F238E27FC236}">
                        <a16:creationId xmlns:a16="http://schemas.microsoft.com/office/drawing/2014/main" id="{AAAAF462-7CA8-E79C-2F91-6FB86671C980}"/>
                      </a:ext>
                    </a:extLst>
                  </p:cNvPr>
                  <p:cNvCxnSpPr>
                    <a:cxnSpLocks/>
                  </p:cNvCxnSpPr>
                  <p:nvPr/>
                </p:nvCxnSpPr>
                <p:spPr>
                  <a:xfrm>
                    <a:off x="7359884" y="4894224"/>
                    <a:ext cx="0" cy="1292446"/>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5" name="正方形/長方形 34">
                    <a:extLst>
                      <a:ext uri="{FF2B5EF4-FFF2-40B4-BE49-F238E27FC236}">
                        <a16:creationId xmlns:a16="http://schemas.microsoft.com/office/drawing/2014/main" id="{36E85B28-6F59-1FF6-724B-E8BF98DF1C26}"/>
                      </a:ext>
                    </a:extLst>
                  </p:cNvPr>
                  <p:cNvSpPr/>
                  <p:nvPr/>
                </p:nvSpPr>
                <p:spPr>
                  <a:xfrm>
                    <a:off x="5946542" y="6072739"/>
                    <a:ext cx="956250" cy="216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正方形/長方形 35">
                    <a:extLst>
                      <a:ext uri="{FF2B5EF4-FFF2-40B4-BE49-F238E27FC236}">
                        <a16:creationId xmlns:a16="http://schemas.microsoft.com/office/drawing/2014/main" id="{3915A847-A975-CCDE-730D-E87C4E278907}"/>
                      </a:ext>
                    </a:extLst>
                  </p:cNvPr>
                  <p:cNvSpPr/>
                  <p:nvPr/>
                </p:nvSpPr>
                <p:spPr>
                  <a:xfrm>
                    <a:off x="6739053" y="5922372"/>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Meiryo UI" panose="020B0604030504040204" pitchFamily="50" charset="-128"/>
                        <a:ea typeface="Meiryo UI" panose="020B0604030504040204" pitchFamily="50" charset="-128"/>
                      </a:rPr>
                      <a:t>1</a:t>
                    </a:r>
                    <a:endParaRPr kumimoji="1" lang="ja-JP" altLang="en-US" sz="1200" b="1" dirty="0">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C0A81663-970C-BF02-4131-EC8817B5B7A0}"/>
                      </a:ext>
                    </a:extLst>
                  </p:cNvPr>
                  <p:cNvSpPr/>
                  <p:nvPr/>
                </p:nvSpPr>
                <p:spPr>
                  <a:xfrm>
                    <a:off x="7759529" y="6089262"/>
                    <a:ext cx="1080000" cy="180000"/>
                  </a:xfrm>
                  <a:prstGeom prst="rect">
                    <a:avLst/>
                  </a:prstGeom>
                  <a:noFill/>
                  <a:ln w="254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8" name="正方形/長方形 37">
                    <a:extLst>
                      <a:ext uri="{FF2B5EF4-FFF2-40B4-BE49-F238E27FC236}">
                        <a16:creationId xmlns:a16="http://schemas.microsoft.com/office/drawing/2014/main" id="{8417BEE3-72CA-3C8B-7E68-EFA7602DBB4B}"/>
                      </a:ext>
                    </a:extLst>
                  </p:cNvPr>
                  <p:cNvSpPr/>
                  <p:nvPr/>
                </p:nvSpPr>
                <p:spPr>
                  <a:xfrm>
                    <a:off x="9662123" y="4357980"/>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Meiryo UI" panose="020B0604030504040204" pitchFamily="50" charset="-128"/>
                        <a:ea typeface="Meiryo UI" panose="020B0604030504040204" pitchFamily="50" charset="-128"/>
                      </a:rPr>
                      <a:t>2</a:t>
                    </a:r>
                    <a:endParaRPr kumimoji="1" lang="ja-JP" altLang="en-US" sz="1200" b="1"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BAAAE71B-F6C0-D368-72B9-9DB4FE9CBB1D}"/>
                      </a:ext>
                    </a:extLst>
                  </p:cNvPr>
                  <p:cNvSpPr/>
                  <p:nvPr/>
                </p:nvSpPr>
                <p:spPr>
                  <a:xfrm>
                    <a:off x="8971192" y="4534440"/>
                    <a:ext cx="858810" cy="432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36000" tIns="36000" rIns="36000" bIns="36000" rtlCol="0" anchor="ctr"/>
                  <a:lstStyle/>
                  <a:p>
                    <a:r>
                      <a:rPr kumimoji="1" lang="ja-JP" altLang="en-US" sz="900" dirty="0">
                        <a:latin typeface="Meiryo UI" panose="020B0604030504040204" pitchFamily="50" charset="-128"/>
                        <a:ea typeface="Meiryo UI" panose="020B0604030504040204" pitchFamily="50" charset="-128"/>
                      </a:rPr>
                      <a:t>必要項目を入力</a:t>
                    </a:r>
                    <a:endParaRPr kumimoji="1" lang="en-US" altLang="ja-JP" sz="900" dirty="0">
                      <a:latin typeface="Meiryo UI" panose="020B0604030504040204" pitchFamily="50" charset="-128"/>
                      <a:ea typeface="Meiryo UI" panose="020B0604030504040204" pitchFamily="50" charset="-128"/>
                    </a:endParaRPr>
                  </a:p>
                  <a:p>
                    <a:r>
                      <a:rPr kumimoji="1" lang="en-US" altLang="ja-JP" sz="800" dirty="0">
                        <a:latin typeface="Meiryo UI" panose="020B0604030504040204" pitchFamily="50" charset="-128"/>
                        <a:ea typeface="Meiryo UI" panose="020B0604030504040204" pitchFamily="50" charset="-128"/>
                      </a:rPr>
                      <a:t>※</a:t>
                    </a:r>
                    <a:r>
                      <a:rPr kumimoji="1" lang="ja-JP" altLang="en-US" sz="800" dirty="0">
                        <a:latin typeface="Meiryo UI" panose="020B0604030504040204" pitchFamily="50" charset="-128"/>
                        <a:ea typeface="Meiryo UI" panose="020B0604030504040204" pitchFamily="50" charset="-128"/>
                      </a:rPr>
                      <a:t>複利周期は　　　</a:t>
                    </a:r>
                    <a:endParaRPr kumimoji="1" lang="en-US" altLang="ja-JP" sz="800" dirty="0">
                      <a:latin typeface="Meiryo UI" panose="020B0604030504040204" pitchFamily="50" charset="-128"/>
                      <a:ea typeface="Meiryo UI" panose="020B0604030504040204" pitchFamily="50" charset="-128"/>
                    </a:endParaRPr>
                  </a:p>
                  <a:p>
                    <a:r>
                      <a:rPr kumimoji="1" lang="ja-JP" altLang="en-US" sz="800" dirty="0">
                        <a:latin typeface="Meiryo UI" panose="020B0604030504040204" pitchFamily="50" charset="-128"/>
                        <a:ea typeface="Meiryo UI" panose="020B0604030504040204" pitchFamily="50" charset="-128"/>
                      </a:rPr>
                      <a:t>　 </a:t>
                    </a:r>
                    <a:r>
                      <a:rPr kumimoji="1" lang="en-US" altLang="ja-JP" sz="800" dirty="0">
                        <a:latin typeface="Meiryo UI" panose="020B0604030504040204" pitchFamily="50" charset="-128"/>
                        <a:ea typeface="Meiryo UI" panose="020B0604030504040204" pitchFamily="50" charset="-128"/>
                      </a:rPr>
                      <a:t>1</a:t>
                    </a:r>
                    <a:r>
                      <a:rPr kumimoji="1" lang="ja-JP" altLang="en-US" sz="800" dirty="0">
                        <a:latin typeface="Meiryo UI" panose="020B0604030504040204" pitchFamily="50" charset="-128"/>
                        <a:ea typeface="Meiryo UI" panose="020B0604030504040204" pitchFamily="50" charset="-128"/>
                      </a:rPr>
                      <a:t>年が標準</a:t>
                    </a:r>
                  </a:p>
                </p:txBody>
              </p:sp>
              <p:sp>
                <p:nvSpPr>
                  <p:cNvPr id="40" name="正方形/長方形 39">
                    <a:extLst>
                      <a:ext uri="{FF2B5EF4-FFF2-40B4-BE49-F238E27FC236}">
                        <a16:creationId xmlns:a16="http://schemas.microsoft.com/office/drawing/2014/main" id="{F8EFD735-AF90-AD0B-115D-AB9AEC4C5DB2}"/>
                      </a:ext>
                    </a:extLst>
                  </p:cNvPr>
                  <p:cNvSpPr/>
                  <p:nvPr/>
                </p:nvSpPr>
                <p:spPr>
                  <a:xfrm>
                    <a:off x="8671973" y="5915720"/>
                    <a:ext cx="180000" cy="180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latin typeface="Meiryo UI" panose="020B0604030504040204" pitchFamily="50" charset="-128"/>
                        <a:ea typeface="Meiryo UI" panose="020B0604030504040204" pitchFamily="50" charset="-128"/>
                      </a:rPr>
                      <a:t>3</a:t>
                    </a:r>
                    <a:endParaRPr kumimoji="1" lang="ja-JP" altLang="en-US" sz="1200" b="1" dirty="0">
                      <a:latin typeface="Meiryo UI" panose="020B0604030504040204" pitchFamily="50" charset="-128"/>
                      <a:ea typeface="Meiryo UI" panose="020B0604030504040204" pitchFamily="50" charset="-128"/>
                    </a:endParaRPr>
                  </a:p>
                </p:txBody>
              </p:sp>
              <p:cxnSp>
                <p:nvCxnSpPr>
                  <p:cNvPr id="41" name="直線矢印コネクタ 40">
                    <a:extLst>
                      <a:ext uri="{FF2B5EF4-FFF2-40B4-BE49-F238E27FC236}">
                        <a16:creationId xmlns:a16="http://schemas.microsoft.com/office/drawing/2014/main" id="{9D1FA85B-08F3-D084-2BFB-DAAF46F47CF2}"/>
                      </a:ext>
                    </a:extLst>
                  </p:cNvPr>
                  <p:cNvCxnSpPr>
                    <a:cxnSpLocks/>
                  </p:cNvCxnSpPr>
                  <p:nvPr/>
                </p:nvCxnSpPr>
                <p:spPr>
                  <a:xfrm>
                    <a:off x="7991709" y="5368847"/>
                    <a:ext cx="0" cy="72369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42" name="図 41">
                    <a:extLst>
                      <a:ext uri="{FF2B5EF4-FFF2-40B4-BE49-F238E27FC236}">
                        <a16:creationId xmlns:a16="http://schemas.microsoft.com/office/drawing/2014/main" id="{BC73EA63-110A-5230-336A-0CA66F9E1945}"/>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54587" b="64679" l="3883" r="21553">
                                <a14:foregroundMark x1="4466" y1="56651" x2="4272" y2="58945"/>
                                <a14:foregroundMark x1="19223" y1="58945" x2="19223" y2="58945"/>
                                <a14:foregroundMark x1="7573" y1="64679" x2="7573" y2="64679"/>
                                <a14:foregroundMark x1="7184" y1="64679" x2="18835" y2="63991"/>
                                <a14:foregroundMark x1="21165" y1="64450" x2="17282" y2="63761"/>
                                <a14:foregroundMark x1="21553" y1="63532" x2="4078" y2="63532"/>
                                <a14:foregroundMark x1="20194" y1="54817" x2="4854" y2="55734"/>
                                <a14:foregroundMark x1="5049" y1="54817" x2="19223" y2="54817"/>
                                <a14:foregroundMark x1="3689" y1="55275" x2="3689" y2="55275"/>
                                <a14:foregroundMark x1="11650" y1="54817" x2="11650" y2="54817"/>
                              </a14:backgroundRemoval>
                            </a14:imgEffect>
                          </a14:imgLayer>
                        </a14:imgProps>
                      </a:ext>
                    </a:extLst>
                  </a:blip>
                  <a:srcRect l="1719" t="53349" r="76636" b="33937"/>
                  <a:stretch>
                    <a:fillRect/>
                  </a:stretch>
                </p:blipFill>
                <p:spPr>
                  <a:xfrm>
                    <a:off x="7774212" y="5481306"/>
                    <a:ext cx="449934" cy="223741"/>
                  </a:xfrm>
                  <a:prstGeom prst="rect">
                    <a:avLst/>
                  </a:prstGeom>
                </p:spPr>
              </p:pic>
            </p:grpSp>
          </p:grpSp>
        </p:grpSp>
      </p:grpSp>
      <p:sp>
        <p:nvSpPr>
          <p:cNvPr id="43" name="矢印: 下 42">
            <a:extLst>
              <a:ext uri="{FF2B5EF4-FFF2-40B4-BE49-F238E27FC236}">
                <a16:creationId xmlns:a16="http://schemas.microsoft.com/office/drawing/2014/main" id="{6B395CAA-4698-2CCF-43E4-370E1396BFF1}"/>
              </a:ext>
            </a:extLst>
          </p:cNvPr>
          <p:cNvSpPr/>
          <p:nvPr/>
        </p:nvSpPr>
        <p:spPr>
          <a:xfrm>
            <a:off x="6162725" y="5676200"/>
            <a:ext cx="347133" cy="303068"/>
          </a:xfrm>
          <a:prstGeom prst="downArrow">
            <a:avLst/>
          </a:prstGeom>
          <a:pattFill prst="ltHorz">
            <a:fgClr>
              <a:schemeClr val="bg1">
                <a:lumMod val="50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5" name="グループ化 4">
            <a:extLst>
              <a:ext uri="{FF2B5EF4-FFF2-40B4-BE49-F238E27FC236}">
                <a16:creationId xmlns:a16="http://schemas.microsoft.com/office/drawing/2014/main" id="{0DA8F92E-F17C-8245-3CE2-86BEB1BFC1CD}"/>
              </a:ext>
            </a:extLst>
          </p:cNvPr>
          <p:cNvGrpSpPr/>
          <p:nvPr/>
        </p:nvGrpSpPr>
        <p:grpSpPr>
          <a:xfrm>
            <a:off x="6651023" y="979888"/>
            <a:ext cx="2681371" cy="2347512"/>
            <a:chOff x="7436496" y="5308139"/>
            <a:chExt cx="2681371" cy="2347512"/>
          </a:xfrm>
        </p:grpSpPr>
        <p:cxnSp>
          <p:nvCxnSpPr>
            <p:cNvPr id="6" name="直線コネクタ 5">
              <a:extLst>
                <a:ext uri="{FF2B5EF4-FFF2-40B4-BE49-F238E27FC236}">
                  <a16:creationId xmlns:a16="http://schemas.microsoft.com/office/drawing/2014/main" id="{4CAD8940-BD53-03CF-D094-2E2B7CC73F76}"/>
                </a:ext>
              </a:extLst>
            </p:cNvPr>
            <p:cNvCxnSpPr>
              <a:cxnSpLocks/>
            </p:cNvCxnSpPr>
            <p:nvPr/>
          </p:nvCxnSpPr>
          <p:spPr>
            <a:xfrm>
              <a:off x="8170657" y="5937301"/>
              <a:ext cx="0" cy="171835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7" name="吹き出し: 四角形 6">
              <a:extLst>
                <a:ext uri="{FF2B5EF4-FFF2-40B4-BE49-F238E27FC236}">
                  <a16:creationId xmlns:a16="http://schemas.microsoft.com/office/drawing/2014/main" id="{38585A3F-8B0D-928B-BDB4-CF15E77E7D0E}"/>
                </a:ext>
              </a:extLst>
            </p:cNvPr>
            <p:cNvSpPr/>
            <p:nvPr/>
          </p:nvSpPr>
          <p:spPr bwMode="auto">
            <a:xfrm>
              <a:off x="7436496" y="5308139"/>
              <a:ext cx="2681371"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3.95</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3057823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76D5D-4388-A44E-08B6-06FF43DFA71A}"/>
            </a:ext>
          </a:extLst>
        </p:cNvPr>
        <p:cNvGrpSpPr/>
        <p:nvPr/>
      </p:nvGrpSpPr>
      <p:grpSpPr>
        <a:xfrm>
          <a:off x="0" y="0"/>
          <a:ext cx="0" cy="0"/>
          <a:chOff x="0" y="0"/>
          <a:chExt cx="0" cy="0"/>
        </a:xfrm>
      </p:grpSpPr>
      <p:sp>
        <p:nvSpPr>
          <p:cNvPr id="4" name="AutoShape 3">
            <a:extLst>
              <a:ext uri="{FF2B5EF4-FFF2-40B4-BE49-F238E27FC236}">
                <a16:creationId xmlns:a16="http://schemas.microsoft.com/office/drawing/2014/main" id="{DEDDAAC8-B2DF-D419-499D-49F3A00967E4}"/>
              </a:ext>
            </a:extLst>
          </p:cNvPr>
          <p:cNvSpPr>
            <a:spLocks noChangeArrowheads="1"/>
          </p:cNvSpPr>
          <p:nvPr/>
        </p:nvSpPr>
        <p:spPr bwMode="auto">
          <a:xfrm>
            <a:off x="-3310" y="184780"/>
            <a:ext cx="9677400" cy="276999"/>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effectLst/>
                <a:uLnTx/>
                <a:uFillTx/>
                <a:latin typeface="+mj-ea"/>
                <a:ea typeface="+mj-ea"/>
                <a:cs typeface="メイリオ" pitchFamily="50" charset="-128"/>
              </a:rPr>
              <a:t>（４）結論、これをつかう！</a:t>
            </a:r>
          </a:p>
        </p:txBody>
      </p:sp>
      <p:graphicFrame>
        <p:nvGraphicFramePr>
          <p:cNvPr id="5" name="表 4">
            <a:extLst>
              <a:ext uri="{FF2B5EF4-FFF2-40B4-BE49-F238E27FC236}">
                <a16:creationId xmlns:a16="http://schemas.microsoft.com/office/drawing/2014/main" id="{8914DFD9-6622-CC11-E749-D72EBF4BA830}"/>
              </a:ext>
            </a:extLst>
          </p:cNvPr>
          <p:cNvGraphicFramePr>
            <a:graphicFrameLocks noGrp="1"/>
          </p:cNvGraphicFramePr>
          <p:nvPr>
            <p:extLst>
              <p:ext uri="{D42A27DB-BD31-4B8C-83A1-F6EECF244321}">
                <p14:modId xmlns:p14="http://schemas.microsoft.com/office/powerpoint/2010/main" val="2760442866"/>
              </p:ext>
            </p:extLst>
          </p:nvPr>
        </p:nvGraphicFramePr>
        <p:xfrm>
          <a:off x="53312" y="582241"/>
          <a:ext cx="7560000" cy="5790864"/>
        </p:xfrm>
        <a:graphic>
          <a:graphicData uri="http://schemas.openxmlformats.org/drawingml/2006/table">
            <a:tbl>
              <a:tblPr>
                <a:tableStyleId>{5C22544A-7EE6-4342-B048-85BDC9FD1C3A}</a:tableStyleId>
              </a:tblPr>
              <a:tblGrid>
                <a:gridCol w="432000">
                  <a:extLst>
                    <a:ext uri="{9D8B030D-6E8A-4147-A177-3AD203B41FA5}">
                      <a16:colId xmlns:a16="http://schemas.microsoft.com/office/drawing/2014/main" val="3730775984"/>
                    </a:ext>
                  </a:extLst>
                </a:gridCol>
                <a:gridCol w="1800000">
                  <a:extLst>
                    <a:ext uri="{9D8B030D-6E8A-4147-A177-3AD203B41FA5}">
                      <a16:colId xmlns:a16="http://schemas.microsoft.com/office/drawing/2014/main" val="3426551345"/>
                    </a:ext>
                  </a:extLst>
                </a:gridCol>
                <a:gridCol w="684000">
                  <a:extLst>
                    <a:ext uri="{9D8B030D-6E8A-4147-A177-3AD203B41FA5}">
                      <a16:colId xmlns:a16="http://schemas.microsoft.com/office/drawing/2014/main" val="14405353"/>
                    </a:ext>
                  </a:extLst>
                </a:gridCol>
                <a:gridCol w="432000">
                  <a:extLst>
                    <a:ext uri="{9D8B030D-6E8A-4147-A177-3AD203B41FA5}">
                      <a16:colId xmlns:a16="http://schemas.microsoft.com/office/drawing/2014/main" val="3773120878"/>
                    </a:ext>
                  </a:extLst>
                </a:gridCol>
                <a:gridCol w="684000">
                  <a:extLst>
                    <a:ext uri="{9D8B030D-6E8A-4147-A177-3AD203B41FA5}">
                      <a16:colId xmlns:a16="http://schemas.microsoft.com/office/drawing/2014/main" val="2217430762"/>
                    </a:ext>
                  </a:extLst>
                </a:gridCol>
                <a:gridCol w="432000">
                  <a:extLst>
                    <a:ext uri="{9D8B030D-6E8A-4147-A177-3AD203B41FA5}">
                      <a16:colId xmlns:a16="http://schemas.microsoft.com/office/drawing/2014/main" val="3956319445"/>
                    </a:ext>
                  </a:extLst>
                </a:gridCol>
                <a:gridCol w="432000">
                  <a:extLst>
                    <a:ext uri="{9D8B030D-6E8A-4147-A177-3AD203B41FA5}">
                      <a16:colId xmlns:a16="http://schemas.microsoft.com/office/drawing/2014/main" val="2839401704"/>
                    </a:ext>
                  </a:extLst>
                </a:gridCol>
                <a:gridCol w="684000">
                  <a:extLst>
                    <a:ext uri="{9D8B030D-6E8A-4147-A177-3AD203B41FA5}">
                      <a16:colId xmlns:a16="http://schemas.microsoft.com/office/drawing/2014/main" val="1170888768"/>
                    </a:ext>
                  </a:extLst>
                </a:gridCol>
                <a:gridCol w="432000">
                  <a:extLst>
                    <a:ext uri="{9D8B030D-6E8A-4147-A177-3AD203B41FA5}">
                      <a16:colId xmlns:a16="http://schemas.microsoft.com/office/drawing/2014/main" val="998290254"/>
                    </a:ext>
                  </a:extLst>
                </a:gridCol>
                <a:gridCol w="432000">
                  <a:extLst>
                    <a:ext uri="{9D8B030D-6E8A-4147-A177-3AD203B41FA5}">
                      <a16:colId xmlns:a16="http://schemas.microsoft.com/office/drawing/2014/main" val="2275288557"/>
                    </a:ext>
                  </a:extLst>
                </a:gridCol>
                <a:gridCol w="684000">
                  <a:extLst>
                    <a:ext uri="{9D8B030D-6E8A-4147-A177-3AD203B41FA5}">
                      <a16:colId xmlns:a16="http://schemas.microsoft.com/office/drawing/2014/main" val="1143042929"/>
                    </a:ext>
                  </a:extLst>
                </a:gridCol>
                <a:gridCol w="432000">
                  <a:extLst>
                    <a:ext uri="{9D8B030D-6E8A-4147-A177-3AD203B41FA5}">
                      <a16:colId xmlns:a16="http://schemas.microsoft.com/office/drawing/2014/main" val="4051464814"/>
                    </a:ext>
                  </a:extLst>
                </a:gridCol>
              </a:tblGrid>
              <a:tr h="55268">
                <a:tc rowSpan="2">
                  <a:txBody>
                    <a:bodyPr/>
                    <a:lstStyle/>
                    <a:p>
                      <a:pPr algn="ctr" rtl="0" fontAlgn="ctr">
                        <a:buNone/>
                      </a:pPr>
                      <a:r>
                        <a:rPr lang="ja-JP" altLang="en-US" sz="900" b="1" u="none" strike="noStrike" dirty="0">
                          <a:effectLst/>
                          <a:latin typeface="Meiryo UI" panose="020B0604030504040204" pitchFamily="50" charset="-128"/>
                          <a:ea typeface="Meiryo UI" panose="020B0604030504040204" pitchFamily="50" charset="-128"/>
                        </a:rPr>
                        <a:t>西暦</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a:txBody>
                    <a:bodyPr/>
                    <a:lstStyle/>
                    <a:p>
                      <a:pPr algn="ctr" rtl="0" fontAlgn="ctr">
                        <a:buNone/>
                      </a:pPr>
                      <a:r>
                        <a:rPr lang="ja-JP" altLang="en-US" sz="900" b="1" u="none" strike="noStrike" dirty="0">
                          <a:effectLst/>
                          <a:latin typeface="Meiryo UI" panose="020B0604030504040204" pitchFamily="50" charset="-128"/>
                          <a:ea typeface="Meiryo UI" panose="020B0604030504040204" pitchFamily="50" charset="-128"/>
                        </a:rPr>
                        <a:t>主な出来事</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a:txBody>
                    <a:bodyPr/>
                    <a:lstStyle/>
                    <a:p>
                      <a:pPr algn="ctr" rtl="0" fontAlgn="ctr">
                        <a:buNone/>
                      </a:pPr>
                      <a:r>
                        <a:rPr lang="ja-JP" altLang="en-US" sz="900" b="1" u="none" strike="noStrike" dirty="0">
                          <a:effectLst/>
                          <a:latin typeface="Meiryo UI" panose="020B0604030504040204" pitchFamily="50" charset="-128"/>
                          <a:ea typeface="Meiryo UI" panose="020B0604030504040204" pitchFamily="50" charset="-128"/>
                        </a:rPr>
                        <a:t>株価</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gridSpan="2">
                  <a:txBody>
                    <a:bodyPr/>
                    <a:lstStyle/>
                    <a:p>
                      <a:pPr algn="ctr" rtl="0" fontAlgn="ctr">
                        <a:buNone/>
                      </a:pPr>
                      <a:r>
                        <a:rPr lang="en-US" altLang="ja-JP" sz="900" b="1" u="none" strike="noStrike" dirty="0">
                          <a:effectLst/>
                          <a:latin typeface="Meiryo UI" panose="020B0604030504040204" pitchFamily="50" charset="-128"/>
                          <a:ea typeface="Meiryo UI" panose="020B0604030504040204" pitchFamily="50" charset="-128"/>
                        </a:rPr>
                        <a:t>10</a:t>
                      </a:r>
                      <a:r>
                        <a:rPr lang="ja-JP" altLang="en-US" sz="900" b="1" u="none" strike="noStrike" dirty="0">
                          <a:effectLst/>
                          <a:latin typeface="Meiryo UI" panose="020B0604030504040204" pitchFamily="50" charset="-128"/>
                          <a:ea typeface="Meiryo UI" panose="020B0604030504040204" pitchFamily="50" charset="-128"/>
                        </a:rPr>
                        <a:t>年後</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tx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a:txBody>
                    <a:bodyPr/>
                    <a:lstStyle/>
                    <a:p>
                      <a:pPr algn="l" fontAlgn="ctr">
                        <a:buNone/>
                      </a:pPr>
                      <a:r>
                        <a:rPr lang="ja-JP" altLang="en-US" sz="100" u="none" strike="noStrike" dirty="0">
                          <a:effectLst/>
                          <a:latin typeface="Meiryo UI" panose="020B0604030504040204" pitchFamily="50" charset="-128"/>
                          <a:ea typeface="Meiryo UI" panose="020B0604030504040204" pitchFamily="50" charset="-128"/>
                        </a:rPr>
                        <a:t>　</a:t>
                      </a:r>
                      <a:endParaRPr lang="ja-JP" altLang="en-US" sz="100" b="0"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8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gridSpan="2">
                  <a:txBody>
                    <a:bodyPr/>
                    <a:lstStyle/>
                    <a:p>
                      <a:pPr algn="ctr" rtl="0" fontAlgn="ctr">
                        <a:buNone/>
                      </a:pPr>
                      <a:r>
                        <a:rPr lang="en-US" altLang="ja-JP" sz="900" b="1" u="none" strike="noStrike" dirty="0">
                          <a:effectLst/>
                          <a:latin typeface="Meiryo UI" panose="020B0604030504040204" pitchFamily="50" charset="-128"/>
                          <a:ea typeface="Meiryo UI" panose="020B0604030504040204" pitchFamily="50" charset="-128"/>
                        </a:rPr>
                        <a:t>20</a:t>
                      </a:r>
                      <a:r>
                        <a:rPr lang="ja-JP" altLang="en-US" sz="900" b="1" u="none" strike="noStrike" dirty="0">
                          <a:effectLst/>
                          <a:latin typeface="Meiryo UI" panose="020B0604030504040204" pitchFamily="50" charset="-128"/>
                          <a:ea typeface="Meiryo UI" panose="020B0604030504040204" pitchFamily="50" charset="-128"/>
                        </a:rPr>
                        <a:t>年後</a:t>
                      </a:r>
                      <a:r>
                        <a:rPr lang="en-US" altLang="ja-JP" sz="800" b="0" u="none" strike="noStrike" dirty="0">
                          <a:effectLst/>
                          <a:latin typeface="Meiryo UI" panose="020B0604030504040204" pitchFamily="50" charset="-128"/>
                          <a:ea typeface="Meiryo UI" panose="020B0604030504040204" pitchFamily="50" charset="-128"/>
                        </a:rPr>
                        <a:t>(1984</a:t>
                      </a:r>
                      <a:r>
                        <a:rPr lang="ja-JP" altLang="en-US" sz="800" b="0" u="none" strike="noStrike" dirty="0">
                          <a:effectLst/>
                          <a:latin typeface="Meiryo UI" panose="020B0604030504040204" pitchFamily="50" charset="-128"/>
                          <a:ea typeface="Meiryo UI" panose="020B0604030504040204" pitchFamily="50" charset="-128"/>
                        </a:rPr>
                        <a:t>年から</a:t>
                      </a:r>
                      <a:r>
                        <a:rPr lang="en-US" altLang="ja-JP" sz="800" b="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tx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a:txBody>
                    <a:bodyPr/>
                    <a:lstStyle/>
                    <a:p>
                      <a:pPr algn="l" fontAlgn="ctr">
                        <a:buNone/>
                      </a:pPr>
                      <a:r>
                        <a:rPr lang="ja-JP" altLang="en-US" sz="100" u="none" strike="noStrike" dirty="0">
                          <a:effectLst/>
                          <a:latin typeface="Meiryo UI" panose="020B0604030504040204" pitchFamily="50" charset="-128"/>
                          <a:ea typeface="Meiryo UI" panose="020B0604030504040204" pitchFamily="50" charset="-128"/>
                        </a:rPr>
                        <a:t>　</a:t>
                      </a:r>
                      <a:endParaRPr lang="ja-JP" altLang="en-US" sz="100" b="0"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8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gridSpan="2">
                  <a:txBody>
                    <a:bodyPr/>
                    <a:lstStyle/>
                    <a:p>
                      <a:pPr algn="ctr" rtl="0" fontAlgn="ctr">
                        <a:buNone/>
                      </a:pPr>
                      <a:r>
                        <a:rPr lang="en-US" altLang="ja-JP" sz="900" b="1" u="none" strike="noStrike" dirty="0">
                          <a:effectLst/>
                          <a:latin typeface="Meiryo UI" panose="020B0604030504040204" pitchFamily="50" charset="-128"/>
                          <a:ea typeface="Meiryo UI" panose="020B0604030504040204" pitchFamily="50" charset="-128"/>
                        </a:rPr>
                        <a:t>30</a:t>
                      </a:r>
                      <a:r>
                        <a:rPr lang="ja-JP" altLang="en-US" sz="900" b="1" u="none" strike="noStrike" dirty="0">
                          <a:effectLst/>
                          <a:latin typeface="Meiryo UI" panose="020B0604030504040204" pitchFamily="50" charset="-128"/>
                          <a:ea typeface="Meiryo UI" panose="020B0604030504040204" pitchFamily="50" charset="-128"/>
                        </a:rPr>
                        <a:t>年後</a:t>
                      </a:r>
                      <a:r>
                        <a:rPr lang="en-US" altLang="ja-JP" sz="800" b="0" u="none" strike="noStrike" dirty="0">
                          <a:effectLst/>
                          <a:latin typeface="Meiryo UI" panose="020B0604030504040204" pitchFamily="50" charset="-128"/>
                          <a:ea typeface="Meiryo UI" panose="020B0604030504040204" pitchFamily="50" charset="-128"/>
                        </a:rPr>
                        <a:t>(1984</a:t>
                      </a:r>
                      <a:r>
                        <a:rPr lang="ja-JP" altLang="en-US" sz="800" b="0" u="none" strike="noStrike" dirty="0">
                          <a:effectLst/>
                          <a:latin typeface="Meiryo UI" panose="020B0604030504040204" pitchFamily="50" charset="-128"/>
                          <a:ea typeface="Meiryo UI" panose="020B0604030504040204" pitchFamily="50" charset="-128"/>
                        </a:rPr>
                        <a:t>年から</a:t>
                      </a:r>
                      <a:r>
                        <a:rPr lang="en-US" altLang="ja-JP" sz="800" b="0" u="none" strike="noStrike" dirty="0">
                          <a:effectLst/>
                          <a:latin typeface="Meiryo UI" panose="020B0604030504040204" pitchFamily="50" charset="-128"/>
                          <a:ea typeface="Meiryo UI" panose="020B0604030504040204" pitchFamily="50" charset="-128"/>
                        </a:rPr>
                        <a:t>)</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tx1"/>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a:txBody>
                    <a:bodyPr/>
                    <a:lstStyle/>
                    <a:p>
                      <a:pPr algn="l" fontAlgn="ctr">
                        <a:buNone/>
                      </a:pPr>
                      <a:r>
                        <a:rPr lang="ja-JP" altLang="en-US" sz="100" u="none" strike="noStrike" dirty="0">
                          <a:effectLst/>
                          <a:latin typeface="Meiryo UI" panose="020B0604030504040204" pitchFamily="50" charset="-128"/>
                          <a:ea typeface="Meiryo UI" panose="020B0604030504040204" pitchFamily="50" charset="-128"/>
                        </a:rPr>
                        <a:t>　</a:t>
                      </a:r>
                      <a:endParaRPr lang="ja-JP" altLang="en-US" sz="100" b="0"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8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50956930"/>
                  </a:ext>
                </a:extLst>
              </a:tr>
              <a:tr h="55268">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rtl="0" fontAlgn="ctr">
                        <a:buNone/>
                      </a:pPr>
                      <a:r>
                        <a:rPr lang="ja-JP" altLang="en-US" sz="900" b="1" u="none" strike="noStrike" dirty="0">
                          <a:effectLst/>
                          <a:latin typeface="Meiryo UI" panose="020B0604030504040204" pitchFamily="50" charset="-128"/>
                          <a:ea typeface="Meiryo UI" panose="020B0604030504040204" pitchFamily="50" charset="-128"/>
                        </a:rPr>
                        <a:t>対比</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rtl="0" fontAlgn="ctr">
                        <a:buNone/>
                      </a:pPr>
                      <a:r>
                        <a:rPr lang="ja-JP" altLang="en-US" sz="900" b="1" u="none" strike="noStrike" dirty="0">
                          <a:effectLst/>
                          <a:latin typeface="Meiryo UI" panose="020B0604030504040204" pitchFamily="50" charset="-128"/>
                          <a:ea typeface="Meiryo UI" panose="020B0604030504040204" pitchFamily="50" charset="-128"/>
                        </a:rPr>
                        <a:t>対比</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gridSpan="2" vMerge="1">
                  <a:txBody>
                    <a:bodyPr/>
                    <a:lstStyle/>
                    <a:p>
                      <a:endParaRPr kumimoji="1" lang="ja-JP" altLang="en-US"/>
                    </a:p>
                  </a:txBody>
                  <a:tcPr/>
                </a:tc>
                <a:tc hMerge="1" vMerge="1">
                  <a:txBody>
                    <a:bodyPr/>
                    <a:lstStyle/>
                    <a:p>
                      <a:endParaRPr kumimoji="1" lang="ja-JP" altLang="en-US"/>
                    </a:p>
                  </a:txBody>
                  <a:tcPr/>
                </a:tc>
                <a:tc>
                  <a:txBody>
                    <a:bodyPr/>
                    <a:lstStyle/>
                    <a:p>
                      <a:pPr algn="ctr" rtl="0" fontAlgn="ctr">
                        <a:buNone/>
                      </a:pPr>
                      <a:r>
                        <a:rPr lang="ja-JP" altLang="en-US" sz="900" b="1" u="none" strike="noStrike" dirty="0">
                          <a:effectLst/>
                          <a:latin typeface="Meiryo UI" panose="020B0604030504040204" pitchFamily="50" charset="-128"/>
                          <a:ea typeface="Meiryo UI" panose="020B0604030504040204" pitchFamily="50" charset="-128"/>
                        </a:rPr>
                        <a:t>対比</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4036" marR="4036" marT="4036"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56026134"/>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1984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9,893.82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1994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19,723.06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2004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11,488.76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17,450.77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40647021"/>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1985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11,542.60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19,868.15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172%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2005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16,111.43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140%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19,033.71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165%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2728719"/>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1986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13,113.32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19,361.35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148%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17,225.83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131%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19,114.37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146%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66317220"/>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1987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n-US" altLang="ja-JP" sz="800" u="none" strike="noStrike" dirty="0">
                          <a:effectLst/>
                          <a:latin typeface="Meiryo UI" panose="020B0604030504040204" pitchFamily="50" charset="-128"/>
                          <a:ea typeface="Meiryo UI" panose="020B0604030504040204" pitchFamily="50" charset="-128"/>
                        </a:rPr>
                        <a:t>10</a:t>
                      </a:r>
                      <a:r>
                        <a:rPr lang="ja-JP" altLang="en-US" sz="800" u="none" strike="noStrike" dirty="0">
                          <a:effectLst/>
                          <a:latin typeface="Meiryo UI" panose="020B0604030504040204" pitchFamily="50" charset="-128"/>
                          <a:ea typeface="Meiryo UI" panose="020B0604030504040204" pitchFamily="50" charset="-128"/>
                        </a:rPr>
                        <a:t>月</a:t>
                      </a:r>
                      <a:r>
                        <a:rPr lang="en-US" altLang="ja-JP" sz="800" u="none" strike="noStrike" dirty="0">
                          <a:effectLst/>
                          <a:latin typeface="Meiryo UI" panose="020B0604030504040204" pitchFamily="50" charset="-128"/>
                          <a:ea typeface="Meiryo UI" panose="020B0604030504040204" pitchFamily="50" charset="-128"/>
                        </a:rPr>
                        <a:t>19</a:t>
                      </a:r>
                      <a:r>
                        <a:rPr lang="ja-JP" altLang="en-US" sz="800" u="none" strike="noStrike" dirty="0">
                          <a:effectLst/>
                          <a:latin typeface="Meiryo UI" panose="020B0604030504040204" pitchFamily="50" charset="-128"/>
                          <a:ea typeface="Meiryo UI" panose="020B0604030504040204" pitchFamily="50" charset="-128"/>
                        </a:rPr>
                        <a:t>日ブラックマンデー</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18,701.30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15,258.74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82%</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15,307.78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82%</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22,764.94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122%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73706892"/>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1988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21,564.00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13,842.17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a:solidFill>
                            <a:srgbClr val="FF0000"/>
                          </a:solidFill>
                          <a:effectLst/>
                          <a:latin typeface="Meiryo UI" panose="020B0604030504040204" pitchFamily="50" charset="-128"/>
                          <a:ea typeface="Meiryo UI" panose="020B0604030504040204" pitchFamily="50" charset="-128"/>
                        </a:rPr>
                        <a:t>64%</a:t>
                      </a:r>
                      <a:endParaRPr lang="en-US" altLang="ja-JP" sz="800" b="1" i="0" u="none" strike="noStrike">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8,859.56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41%</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20,014.77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93%</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20118867"/>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1989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n-US" altLang="ja-JP" sz="800" u="none" strike="noStrike" dirty="0">
                          <a:effectLst/>
                          <a:latin typeface="Meiryo UI" panose="020B0604030504040204" pitchFamily="50" charset="-128"/>
                          <a:ea typeface="Meiryo UI" panose="020B0604030504040204" pitchFamily="50" charset="-128"/>
                        </a:rPr>
                        <a:t>12</a:t>
                      </a:r>
                      <a:r>
                        <a:rPr lang="ja-JP" altLang="en-US" sz="800" u="none" strike="noStrike" dirty="0">
                          <a:effectLst/>
                          <a:latin typeface="Meiryo UI" panose="020B0604030504040204" pitchFamily="50" charset="-128"/>
                          <a:ea typeface="Meiryo UI" panose="020B0604030504040204" pitchFamily="50" charset="-128"/>
                        </a:rPr>
                        <a:t>月</a:t>
                      </a:r>
                      <a:r>
                        <a:rPr lang="en-US" altLang="ja-JP" sz="800" u="none" strike="noStrike" dirty="0">
                          <a:effectLst/>
                          <a:latin typeface="Meiryo UI" panose="020B0604030504040204" pitchFamily="50" charset="-128"/>
                          <a:ea typeface="Meiryo UI" panose="020B0604030504040204" pitchFamily="50" charset="-128"/>
                        </a:rPr>
                        <a:t>29</a:t>
                      </a:r>
                      <a:r>
                        <a:rPr lang="ja-JP" altLang="en-US" sz="800" u="none" strike="noStrike" dirty="0">
                          <a:effectLst/>
                          <a:latin typeface="Meiryo UI" panose="020B0604030504040204" pitchFamily="50" charset="-128"/>
                          <a:ea typeface="Meiryo UI" panose="020B0604030504040204" pitchFamily="50" charset="-128"/>
                        </a:rPr>
                        <a:t>日</a:t>
                      </a:r>
                      <a:r>
                        <a:rPr lang="en-US" altLang="ja-JP" sz="800" u="none" strike="noStrike" dirty="0">
                          <a:effectLst/>
                          <a:latin typeface="Meiryo UI" panose="020B0604030504040204" pitchFamily="50" charset="-128"/>
                          <a:ea typeface="Meiryo UI" panose="020B0604030504040204" pitchFamily="50" charset="-128"/>
                        </a:rPr>
                        <a:t>38,915.87</a:t>
                      </a:r>
                      <a:r>
                        <a:rPr lang="ja-JP" altLang="en-US" sz="800" u="none" strike="noStrike" dirty="0">
                          <a:effectLst/>
                          <a:latin typeface="Meiryo UI" panose="020B0604030504040204" pitchFamily="50" charset="-128"/>
                          <a:ea typeface="Meiryo UI" panose="020B0604030504040204" pitchFamily="50" charset="-128"/>
                        </a:rPr>
                        <a:t>円を記録</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30,159.00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18,934.34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63%</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10,546.44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35%</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23,656.62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78%</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959855768"/>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23,848.71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13,785.69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58%</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10,228.92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43%</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27,444.17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03820718"/>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1991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22,983.77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10,542.62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46%</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8,455.35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37%</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28,791.71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519151132"/>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16,924.95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8,578.95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51%</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10,395.18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61%</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26,094.50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154%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21072245"/>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1993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17,417.24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10,676.64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61%</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16,291.31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94%</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33,464.17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29478413"/>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19,723.06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11,488.76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58%</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17,450.77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88%</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39,894.54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202%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72845451"/>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ドル</a:t>
                      </a:r>
                      <a:r>
                        <a:rPr lang="en-US" altLang="ja-JP" sz="800" u="none" strike="noStrike" dirty="0">
                          <a:effectLst/>
                          <a:latin typeface="Meiryo UI" panose="020B0604030504040204" pitchFamily="50" charset="-128"/>
                          <a:ea typeface="Meiryo UI" panose="020B0604030504040204" pitchFamily="50" charset="-128"/>
                        </a:rPr>
                        <a:t>79</a:t>
                      </a:r>
                      <a:r>
                        <a:rPr lang="ja-JP" altLang="en-US" sz="800" u="none" strike="noStrike" dirty="0">
                          <a:effectLst/>
                          <a:latin typeface="Meiryo UI" panose="020B0604030504040204" pitchFamily="50" charset="-128"/>
                          <a:ea typeface="Meiryo UI" panose="020B0604030504040204" pitchFamily="50" charset="-128"/>
                        </a:rPr>
                        <a:t>円</a:t>
                      </a:r>
                      <a:r>
                        <a:rPr lang="en-US" altLang="ja-JP" sz="800" u="none" strike="noStrike" dirty="0">
                          <a:effectLst/>
                          <a:latin typeface="Meiryo UI" panose="020B0604030504040204" pitchFamily="50" charset="-128"/>
                          <a:ea typeface="Meiryo UI" panose="020B0604030504040204" pitchFamily="50" charset="-128"/>
                        </a:rPr>
                        <a:t>75</a:t>
                      </a:r>
                      <a:r>
                        <a:rPr lang="ja-JP" altLang="en-US" sz="800" u="none" strike="noStrike" dirty="0">
                          <a:effectLst/>
                          <a:latin typeface="Meiryo UI" panose="020B0604030504040204" pitchFamily="50" charset="-128"/>
                          <a:ea typeface="Meiryo UI" panose="020B0604030504040204" pitchFamily="50" charset="-128"/>
                        </a:rPr>
                        <a:t>銭を記録</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19,868.15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16,111.43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81%</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19,033.71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96%</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a:txBody>
                    <a:bodyPr/>
                    <a:lstStyle/>
                    <a:p>
                      <a:pPr algn="r" fontAlgn="ctr">
                        <a:buNone/>
                      </a:pPr>
                      <a:r>
                        <a:rPr lang="en-US" altLang="ja-JP" sz="800" u="none" strike="noStrike">
                          <a:effectLst/>
                          <a:latin typeface="Meiryo UI" panose="020B0604030504040204" pitchFamily="50" charset="-128"/>
                          <a:ea typeface="Meiryo UI" panose="020B0604030504040204" pitchFamily="50" charset="-128"/>
                        </a:rPr>
                        <a:t>50,339.48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253%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52360446"/>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19,361.35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17,225.83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89%</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19,114.37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99%</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r" rtl="0" fontAlgn="ctr">
                        <a:buNone/>
                      </a:pPr>
                      <a:r>
                        <a:rPr lang="ja-JP" altLang="en-US" sz="1000" b="1" u="none" strike="noStrike" dirty="0">
                          <a:effectLst/>
                          <a:latin typeface="Meiryo UI" panose="020B0604030504040204" pitchFamily="50" charset="-128"/>
                          <a:ea typeface="Meiryo UI" panose="020B0604030504040204" pitchFamily="50" charset="-128"/>
                        </a:rPr>
                        <a:t>平均</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r" rtl="0" fontAlgn="ctr">
                        <a:buNone/>
                      </a:pPr>
                      <a:r>
                        <a:rPr lang="en-US" altLang="ja-JP" sz="1050" b="1" u="none" strike="noStrike" dirty="0">
                          <a:effectLst/>
                          <a:latin typeface="Meiryo UI" panose="020B0604030504040204" pitchFamily="50" charset="-128"/>
                          <a:ea typeface="Meiryo UI" panose="020B0604030504040204" pitchFamily="50" charset="-128"/>
                        </a:rPr>
                        <a:t>152</a:t>
                      </a:r>
                      <a:r>
                        <a:rPr lang="en-US" altLang="ja-JP" sz="800" b="1" u="none" strike="noStrike" dirty="0">
                          <a:effectLst/>
                          <a:latin typeface="Meiryo UI" panose="020B0604030504040204" pitchFamily="50" charset="-128"/>
                          <a:ea typeface="Meiryo UI" panose="020B0604030504040204" pitchFamily="50" charset="-128"/>
                        </a:rPr>
                        <a:t>%</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3808993"/>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1997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15,258.74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15,307.78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22,764.94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149%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710352715"/>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13,842.17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8,859.56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64%</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20,014.77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145%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17736100"/>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1999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18,934.34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10,546.44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56%</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23,656.62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49483920"/>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13,785.69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10,228.92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74%</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27,444.17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905377"/>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n-US" altLang="ja-JP" sz="800" u="none" strike="noStrike">
                          <a:effectLst/>
                          <a:latin typeface="Meiryo UI" panose="020B0604030504040204" pitchFamily="50" charset="-128"/>
                          <a:ea typeface="Meiryo UI" panose="020B0604030504040204" pitchFamily="50" charset="-128"/>
                        </a:rPr>
                        <a:t>9</a:t>
                      </a:r>
                      <a:r>
                        <a:rPr lang="ja-JP" altLang="en-US" sz="800" u="none" strike="noStrike">
                          <a:effectLst/>
                          <a:latin typeface="Meiryo UI" panose="020B0604030504040204" pitchFamily="50" charset="-128"/>
                          <a:ea typeface="Meiryo UI" panose="020B0604030504040204" pitchFamily="50" charset="-128"/>
                        </a:rPr>
                        <a:t>月</a:t>
                      </a:r>
                      <a:r>
                        <a:rPr lang="en-US" altLang="ja-JP" sz="800" u="none" strike="noStrike">
                          <a:effectLst/>
                          <a:latin typeface="Meiryo UI" panose="020B0604030504040204" pitchFamily="50" charset="-128"/>
                          <a:ea typeface="Meiryo UI" panose="020B0604030504040204" pitchFamily="50" charset="-128"/>
                        </a:rPr>
                        <a:t>11</a:t>
                      </a:r>
                      <a:r>
                        <a:rPr lang="ja-JP" altLang="en-US" sz="800" u="none" strike="noStrike">
                          <a:effectLst/>
                          <a:latin typeface="Meiryo UI" panose="020B0604030504040204" pitchFamily="50" charset="-128"/>
                          <a:ea typeface="Meiryo UI" panose="020B0604030504040204" pitchFamily="50" charset="-128"/>
                        </a:rPr>
                        <a:t>日米同時多発テロ</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10,542.62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8,455.35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b="1" u="none" strike="noStrike" dirty="0">
                          <a:solidFill>
                            <a:srgbClr val="FF0000"/>
                          </a:solidFill>
                          <a:effectLst/>
                          <a:latin typeface="Meiryo UI" panose="020B0604030504040204" pitchFamily="50" charset="-128"/>
                          <a:ea typeface="Meiryo UI" panose="020B0604030504040204" pitchFamily="50" charset="-128"/>
                        </a:rPr>
                        <a:t>80%</a:t>
                      </a:r>
                      <a:endParaRPr lang="en-US" altLang="ja-JP" sz="800" b="1"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28,791.71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273%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4095973"/>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8,578.95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10,395.18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121%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26,094.50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304%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5057729"/>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n-US" altLang="ja-JP" sz="800" u="none" strike="noStrike">
                          <a:effectLst/>
                          <a:latin typeface="Meiryo UI" panose="020B0604030504040204" pitchFamily="50" charset="-128"/>
                          <a:ea typeface="Meiryo UI" panose="020B0604030504040204" pitchFamily="50" charset="-128"/>
                        </a:rPr>
                        <a:t>3</a:t>
                      </a:r>
                      <a:r>
                        <a:rPr lang="ja-JP" altLang="en-US" sz="800" u="none" strike="noStrike">
                          <a:effectLst/>
                          <a:latin typeface="Meiryo UI" panose="020B0604030504040204" pitchFamily="50" charset="-128"/>
                          <a:ea typeface="Meiryo UI" panose="020B0604030504040204" pitchFamily="50" charset="-128"/>
                        </a:rPr>
                        <a:t>月</a:t>
                      </a:r>
                      <a:r>
                        <a:rPr lang="en-US" altLang="ja-JP" sz="800" u="none" strike="noStrike">
                          <a:effectLst/>
                          <a:latin typeface="Meiryo UI" panose="020B0604030504040204" pitchFamily="50" charset="-128"/>
                          <a:ea typeface="Meiryo UI" panose="020B0604030504040204" pitchFamily="50" charset="-128"/>
                        </a:rPr>
                        <a:t>20</a:t>
                      </a:r>
                      <a:r>
                        <a:rPr lang="ja-JP" altLang="en-US" sz="800" u="none" strike="noStrike">
                          <a:effectLst/>
                          <a:latin typeface="Meiryo UI" panose="020B0604030504040204" pitchFamily="50" charset="-128"/>
                          <a:ea typeface="Meiryo UI" panose="020B0604030504040204" pitchFamily="50" charset="-128"/>
                        </a:rPr>
                        <a:t>日イラク戦争</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10,676.64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16,291.31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153%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33,464.17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2960544"/>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11,488.76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17,450.77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152%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39,894.54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347%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0506479"/>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2005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16,111.43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19,033.71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a:txBody>
                    <a:bodyPr/>
                    <a:lstStyle/>
                    <a:p>
                      <a:pPr algn="r" fontAlgn="ctr">
                        <a:buNone/>
                      </a:pPr>
                      <a:r>
                        <a:rPr lang="en-US" altLang="ja-JP" sz="800" u="none" strike="noStrike" dirty="0">
                          <a:effectLst/>
                          <a:latin typeface="Meiryo UI" panose="020B0604030504040204" pitchFamily="50" charset="-128"/>
                          <a:ea typeface="Meiryo UI" panose="020B0604030504040204" pitchFamily="50" charset="-128"/>
                        </a:rPr>
                        <a:t>50,339.48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312%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70262377"/>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17,225.83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19,114.37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111%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r" rtl="0" fontAlgn="ctr">
                        <a:buNone/>
                      </a:pPr>
                      <a:r>
                        <a:rPr lang="ja-JP" altLang="en-US" sz="1000" b="1" u="none" strike="noStrike" dirty="0">
                          <a:effectLst/>
                          <a:latin typeface="Meiryo UI" panose="020B0604030504040204" pitchFamily="50" charset="-128"/>
                          <a:ea typeface="Meiryo UI" panose="020B0604030504040204" pitchFamily="50" charset="-128"/>
                        </a:rPr>
                        <a:t>平均</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r" rtl="0" fontAlgn="ctr">
                        <a:buNone/>
                      </a:pPr>
                      <a:r>
                        <a:rPr lang="en-US" altLang="ja-JP" sz="1050" b="1" u="none" strike="noStrike" dirty="0">
                          <a:effectLst/>
                          <a:latin typeface="Meiryo UI" panose="020B0604030504040204" pitchFamily="50" charset="-128"/>
                          <a:ea typeface="Meiryo UI" panose="020B0604030504040204" pitchFamily="50" charset="-128"/>
                        </a:rPr>
                        <a:t>147</a:t>
                      </a:r>
                      <a:r>
                        <a:rPr lang="en-US" altLang="ja-JP" sz="800" b="1" u="none" strike="noStrike" dirty="0">
                          <a:effectLst/>
                          <a:latin typeface="Meiryo UI" panose="020B0604030504040204" pitchFamily="50" charset="-128"/>
                          <a:ea typeface="Meiryo UI" panose="020B0604030504040204" pitchFamily="50" charset="-128"/>
                        </a:rPr>
                        <a:t>%</a:t>
                      </a:r>
                      <a:endParaRPr lang="en-US" altLang="ja-JP" sz="8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52553068"/>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2007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15,307.78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22,764.94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149%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tc vMerge="1">
                  <a:txBody>
                    <a:bodyPr/>
                    <a:lstStyle/>
                    <a:p>
                      <a:endParaRPr kumimoji="1" lang="ja-JP" altLang="en-US"/>
                    </a:p>
                  </a:txBody>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05850185"/>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en-US" altLang="ja-JP" sz="800" u="none" strike="noStrike">
                          <a:effectLst/>
                          <a:latin typeface="Meiryo UI" panose="020B0604030504040204" pitchFamily="50" charset="-128"/>
                          <a:ea typeface="Meiryo UI" panose="020B0604030504040204" pitchFamily="50" charset="-128"/>
                        </a:rPr>
                        <a:t>9</a:t>
                      </a:r>
                      <a:r>
                        <a:rPr lang="ja-JP" altLang="en-US" sz="800" u="none" strike="noStrike">
                          <a:effectLst/>
                          <a:latin typeface="Meiryo UI" panose="020B0604030504040204" pitchFamily="50" charset="-128"/>
                          <a:ea typeface="Meiryo UI" panose="020B0604030504040204" pitchFamily="50" charset="-128"/>
                        </a:rPr>
                        <a:t>月</a:t>
                      </a:r>
                      <a:r>
                        <a:rPr lang="en-US" altLang="ja-JP" sz="800" u="none" strike="noStrike">
                          <a:effectLst/>
                          <a:latin typeface="Meiryo UI" panose="020B0604030504040204" pitchFamily="50" charset="-128"/>
                          <a:ea typeface="Meiryo UI" panose="020B0604030504040204" pitchFamily="50" charset="-128"/>
                        </a:rPr>
                        <a:t>15</a:t>
                      </a:r>
                      <a:r>
                        <a:rPr lang="ja-JP" altLang="en-US" sz="800" u="none" strike="noStrike">
                          <a:effectLst/>
                          <a:latin typeface="Meiryo UI" panose="020B0604030504040204" pitchFamily="50" charset="-128"/>
                          <a:ea typeface="Meiryo UI" panose="020B0604030504040204" pitchFamily="50" charset="-128"/>
                        </a:rPr>
                        <a:t>日リーマンショック</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8,859.56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20,014.77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226%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7917089"/>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10,546.44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23,656.62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224%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39847695"/>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10,228.92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27,444.17</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268%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84623599"/>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8,455.35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28,791.71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341%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649028"/>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en-US" altLang="ja-JP" sz="800" u="none" strike="noStrike" dirty="0">
                          <a:effectLst/>
                          <a:latin typeface="Meiryo UI" panose="020B0604030504040204" pitchFamily="50" charset="-128"/>
                          <a:ea typeface="Meiryo UI" panose="020B0604030504040204" pitchFamily="50" charset="-128"/>
                        </a:rPr>
                        <a:t>12</a:t>
                      </a:r>
                      <a:r>
                        <a:rPr lang="ja-JP" altLang="en-US" sz="800" u="none" strike="noStrike" dirty="0">
                          <a:effectLst/>
                          <a:latin typeface="Meiryo UI" panose="020B0604030504040204" pitchFamily="50" charset="-128"/>
                          <a:ea typeface="Meiryo UI" panose="020B0604030504040204" pitchFamily="50" charset="-128"/>
                        </a:rPr>
                        <a:t>月安倍新政権によるアベノミクス</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10,395.18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26,094.50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251%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833760"/>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ja-JP" altLang="en-US" sz="800" u="none" strike="noStrike" dirty="0">
                          <a:effectLst/>
                          <a:latin typeface="Meiryo UI" panose="020B0604030504040204" pitchFamily="50" charset="-128"/>
                          <a:ea typeface="Meiryo UI" panose="020B0604030504040204" pitchFamily="50" charset="-128"/>
                        </a:rPr>
                        <a:t>株式譲渡益等の軽減税率廃止</a:t>
                      </a:r>
                      <a:r>
                        <a:rPr lang="en-US" altLang="ja-JP" sz="800" u="none" strike="noStrike" dirty="0">
                          <a:effectLst/>
                          <a:latin typeface="Meiryo UI" panose="020B0604030504040204" pitchFamily="50" charset="-128"/>
                          <a:ea typeface="Meiryo UI" panose="020B0604030504040204" pitchFamily="50" charset="-128"/>
                        </a:rPr>
                        <a:t>20</a:t>
                      </a:r>
                      <a:r>
                        <a:rPr lang="ja-JP" altLang="en-US" sz="800" u="none" strike="noStrike" dirty="0">
                          <a:effectLst/>
                          <a:latin typeface="Meiryo UI" panose="020B0604030504040204" pitchFamily="50" charset="-128"/>
                          <a:ea typeface="Meiryo UI" panose="020B0604030504040204" pitchFamily="50" charset="-128"/>
                        </a:rPr>
                        <a:t>％</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16,291.31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33,464.17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03654135"/>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17,450.77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39,894.54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229%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84552558"/>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n-US" altLang="ja-JP" sz="800" u="none" strike="noStrike" dirty="0">
                          <a:effectLst/>
                          <a:latin typeface="Meiryo UI" panose="020B0604030504040204" pitchFamily="50" charset="-128"/>
                          <a:ea typeface="Meiryo UI" panose="020B0604030504040204" pitchFamily="50" charset="-128"/>
                        </a:rPr>
                        <a:t>8</a:t>
                      </a:r>
                      <a:r>
                        <a:rPr lang="ja-JP" altLang="en-US" sz="800" u="none" strike="noStrike" dirty="0">
                          <a:effectLst/>
                          <a:latin typeface="Meiryo UI" panose="020B0604030504040204" pitchFamily="50" charset="-128"/>
                          <a:ea typeface="Meiryo UI" panose="020B0604030504040204" pitchFamily="50" charset="-128"/>
                        </a:rPr>
                        <a:t>月上海指数下落（チャイナショック）</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19,033.71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a:txBody>
                    <a:bodyPr/>
                    <a:lstStyle/>
                    <a:p>
                      <a:pPr algn="r" fontAlgn="ctr">
                        <a:buNone/>
                      </a:pPr>
                      <a:r>
                        <a:rPr lang="en-US" altLang="ja-JP" sz="800" u="none" strike="noStrike" dirty="0">
                          <a:effectLst/>
                          <a:latin typeface="Meiryo UI" panose="020B0604030504040204" pitchFamily="50" charset="-128"/>
                          <a:ea typeface="Meiryo UI" panose="020B0604030504040204" pitchFamily="50" charset="-128"/>
                        </a:rPr>
                        <a:t>50,339.48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264%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6437391"/>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en-US" altLang="ja-JP" sz="800" u="none" strike="noStrike">
                          <a:effectLst/>
                          <a:latin typeface="Meiryo UI" panose="020B0604030504040204" pitchFamily="50" charset="-128"/>
                          <a:ea typeface="Meiryo UI" panose="020B0604030504040204" pitchFamily="50" charset="-128"/>
                        </a:rPr>
                        <a:t>6</a:t>
                      </a:r>
                      <a:r>
                        <a:rPr lang="ja-JP" altLang="en-US" sz="800" u="none" strike="noStrike">
                          <a:effectLst/>
                          <a:latin typeface="Meiryo UI" panose="020B0604030504040204" pitchFamily="50" charset="-128"/>
                          <a:ea typeface="Meiryo UI" panose="020B0604030504040204" pitchFamily="50" charset="-128"/>
                        </a:rPr>
                        <a:t>月英国</a:t>
                      </a:r>
                      <a:r>
                        <a:rPr lang="en-US" sz="800" u="none" strike="noStrike">
                          <a:effectLst/>
                          <a:latin typeface="Meiryo UI" panose="020B0604030504040204" pitchFamily="50" charset="-128"/>
                          <a:ea typeface="Meiryo UI" panose="020B0604030504040204" pitchFamily="50" charset="-128"/>
                        </a:rPr>
                        <a:t>EU</a:t>
                      </a:r>
                      <a:r>
                        <a:rPr lang="ja-JP" altLang="en-US" sz="800" u="none" strike="noStrike">
                          <a:effectLst/>
                          <a:latin typeface="Meiryo UI" panose="020B0604030504040204" pitchFamily="50" charset="-128"/>
                          <a:ea typeface="Meiryo UI" panose="020B0604030504040204" pitchFamily="50" charset="-128"/>
                        </a:rPr>
                        <a:t>離脱</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19,114.37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r" rtl="0" fontAlgn="ctr">
                        <a:buNone/>
                      </a:pPr>
                      <a:r>
                        <a:rPr lang="ja-JP" altLang="en-US" sz="1000" b="1" u="none" strike="noStrike" dirty="0">
                          <a:effectLst/>
                          <a:latin typeface="Meiryo UI" panose="020B0604030504040204" pitchFamily="50" charset="-128"/>
                          <a:ea typeface="Meiryo UI" panose="020B0604030504040204" pitchFamily="50" charset="-128"/>
                        </a:rPr>
                        <a:t>平均</a:t>
                      </a:r>
                      <a:endParaRPr lang="ja-JP" altLang="en-US" sz="1000" b="1"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algn="r" rtl="0" fontAlgn="ctr">
                        <a:buNone/>
                      </a:pPr>
                      <a:r>
                        <a:rPr lang="en-US" altLang="ja-JP" sz="1050" b="1" u="none" strike="noStrike" dirty="0">
                          <a:effectLst/>
                          <a:highlight>
                            <a:srgbClr val="FFFF00"/>
                          </a:highlight>
                          <a:latin typeface="Meiryo UI" panose="020B0604030504040204" pitchFamily="50" charset="-128"/>
                          <a:ea typeface="Meiryo UI" panose="020B0604030504040204" pitchFamily="50" charset="-128"/>
                        </a:rPr>
                        <a:t>136</a:t>
                      </a:r>
                      <a:r>
                        <a:rPr lang="en-US" altLang="ja-JP" sz="800" b="1" u="none" strike="noStrike" dirty="0">
                          <a:effectLst/>
                          <a:highlight>
                            <a:srgbClr val="FFFF00"/>
                          </a:highlight>
                          <a:latin typeface="Meiryo UI" panose="020B0604030504040204" pitchFamily="50" charset="-128"/>
                          <a:ea typeface="Meiryo UI" panose="020B0604030504040204" pitchFamily="50" charset="-128"/>
                        </a:rPr>
                        <a:t>%</a:t>
                      </a:r>
                      <a:endParaRPr lang="en-US" altLang="ja-JP" sz="8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90650476"/>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22,764.94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kumimoji="1" lang="ja-JP" altLang="en-US"/>
                    </a:p>
                  </a:txBody>
                  <a:tcPr/>
                </a:tc>
                <a:tc vMerge="1">
                  <a:txBody>
                    <a:bodyPr/>
                    <a:lstStyle/>
                    <a:p>
                      <a:endParaRPr kumimoji="1" lang="ja-JP" altLang="en-US"/>
                    </a:p>
                  </a:txBody>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40312727"/>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2018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en-US" altLang="ja-JP" sz="800" u="none" strike="noStrike">
                          <a:effectLst/>
                          <a:latin typeface="Meiryo UI" panose="020B0604030504040204" pitchFamily="50" charset="-128"/>
                          <a:ea typeface="Meiryo UI" panose="020B0604030504040204" pitchFamily="50" charset="-128"/>
                        </a:rPr>
                        <a:t>3</a:t>
                      </a:r>
                      <a:r>
                        <a:rPr lang="ja-JP" altLang="en-US" sz="800" u="none" strike="noStrike">
                          <a:effectLst/>
                          <a:latin typeface="Meiryo UI" panose="020B0604030504040204" pitchFamily="50" charset="-128"/>
                          <a:ea typeface="Meiryo UI" panose="020B0604030504040204" pitchFamily="50" charset="-128"/>
                        </a:rPr>
                        <a:t>月トランプ政権対中追加関税発動</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20,014.77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rtl="0"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1"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33451251"/>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2019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23,656.62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527166"/>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en-US" altLang="ja-JP" sz="800" u="none" strike="noStrike">
                          <a:effectLst/>
                          <a:latin typeface="Meiryo UI" panose="020B0604030504040204" pitchFamily="50" charset="-128"/>
                          <a:ea typeface="Meiryo UI" panose="020B0604030504040204" pitchFamily="50" charset="-128"/>
                        </a:rPr>
                        <a:t>2</a:t>
                      </a:r>
                      <a:r>
                        <a:rPr lang="ja-JP" altLang="en-US" sz="800" u="none" strike="noStrike">
                          <a:effectLst/>
                          <a:latin typeface="Meiryo UI" panose="020B0604030504040204" pitchFamily="50" charset="-128"/>
                          <a:ea typeface="Meiryo UI" panose="020B0604030504040204" pitchFamily="50" charset="-128"/>
                        </a:rPr>
                        <a:t>月新型コロナウイルス</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27,444.17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66091578"/>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28,791.71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00401649"/>
                  </a:ext>
                </a:extLst>
              </a:tr>
              <a:tr h="133200">
                <a:tc>
                  <a:txBody>
                    <a:bodyPr/>
                    <a:lstStyle/>
                    <a:p>
                      <a:pPr algn="ctr" rtl="0" fontAlgn="ctr">
                        <a:buNone/>
                      </a:pPr>
                      <a:r>
                        <a:rPr lang="en-US" altLang="ja-JP" sz="800" u="none" strike="noStrike">
                          <a:effectLst/>
                          <a:latin typeface="Meiryo UI" panose="020B0604030504040204" pitchFamily="50" charset="-128"/>
                          <a:ea typeface="Meiryo UI" panose="020B0604030504040204" pitchFamily="50" charset="-128"/>
                        </a:rPr>
                        <a:t>2022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en-US" altLang="ja-JP" sz="800" u="none" strike="noStrike">
                          <a:effectLst/>
                          <a:latin typeface="Meiryo UI" panose="020B0604030504040204" pitchFamily="50" charset="-128"/>
                          <a:ea typeface="Meiryo UI" panose="020B0604030504040204" pitchFamily="50" charset="-128"/>
                        </a:rPr>
                        <a:t>2</a:t>
                      </a:r>
                      <a:r>
                        <a:rPr lang="ja-JP" altLang="en-US" sz="800" u="none" strike="noStrike">
                          <a:effectLst/>
                          <a:latin typeface="Meiryo UI" panose="020B0604030504040204" pitchFamily="50" charset="-128"/>
                          <a:ea typeface="Meiryo UI" panose="020B0604030504040204" pitchFamily="50" charset="-128"/>
                        </a:rPr>
                        <a:t>月ロシアのウクライナ侵攻</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26,094.50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1476911"/>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33,464.17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83097063"/>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rtl="0" fontAlgn="ctr">
                        <a:buNone/>
                      </a:pPr>
                      <a:r>
                        <a:rPr lang="ja-JP" altLang="en-US" sz="800" u="none" strike="noStrike">
                          <a:effectLst/>
                          <a:latin typeface="Meiryo UI" panose="020B0604030504040204" pitchFamily="50" charset="-128"/>
                          <a:ea typeface="Meiryo UI" panose="020B0604030504040204" pitchFamily="50" charset="-128"/>
                        </a:rPr>
                        <a:t>新</a:t>
                      </a:r>
                      <a:r>
                        <a:rPr lang="en-US" sz="800" u="none" strike="noStrike">
                          <a:effectLst/>
                          <a:latin typeface="Meiryo UI" panose="020B0604030504040204" pitchFamily="50" charset="-128"/>
                          <a:ea typeface="Meiryo UI" panose="020B0604030504040204" pitchFamily="50" charset="-128"/>
                        </a:rPr>
                        <a:t>NISA</a:t>
                      </a:r>
                      <a:r>
                        <a:rPr lang="ja-JP" altLang="en-US" sz="800" u="none" strike="noStrike">
                          <a:effectLst/>
                          <a:latin typeface="Meiryo UI" panose="020B0604030504040204" pitchFamily="50" charset="-128"/>
                          <a:ea typeface="Meiryo UI" panose="020B0604030504040204" pitchFamily="50" charset="-128"/>
                        </a:rPr>
                        <a:t>開始</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39,894.54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8410111"/>
                  </a:ext>
                </a:extLst>
              </a:tr>
              <a:tr h="133200">
                <a:tc>
                  <a:txBody>
                    <a:bodyPr/>
                    <a:lstStyle/>
                    <a:p>
                      <a:pPr algn="ctr" rtl="0" fontAlgn="ctr">
                        <a:buNone/>
                      </a:pPr>
                      <a:r>
                        <a:rPr lang="en-US" altLang="ja-JP" sz="800" u="none" strike="noStrike" dirty="0">
                          <a:effectLst/>
                          <a:latin typeface="Meiryo UI" panose="020B0604030504040204" pitchFamily="50" charset="-128"/>
                          <a:ea typeface="Meiryo UI" panose="020B0604030504040204" pitchFamily="50" charset="-128"/>
                        </a:rPr>
                        <a:t>2025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50,339.48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a:p>
                  </a:txBody>
                  <a:tcPr/>
                </a:tc>
                <a:tc>
                  <a:txBody>
                    <a:bodyPr/>
                    <a:lstStyle/>
                    <a:p>
                      <a:pPr algn="l" fontAlgn="ctr">
                        <a:buNone/>
                      </a:pPr>
                      <a:r>
                        <a:rPr lang="ja-JP" altLang="en-US" sz="800" u="none" strike="noStrike" dirty="0">
                          <a:effectLst/>
                          <a:latin typeface="Meiryo UI" panose="020B0604030504040204" pitchFamily="50" charset="-128"/>
                          <a:ea typeface="Meiryo UI" panose="020B0604030504040204" pitchFamily="50" charset="-128"/>
                        </a:rPr>
                        <a:t>　</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961691"/>
                  </a:ext>
                </a:extLst>
              </a:tr>
            </a:tbl>
          </a:graphicData>
        </a:graphic>
      </p:graphicFrame>
      <p:sp>
        <p:nvSpPr>
          <p:cNvPr id="6" name="吹き出し: 四角形 5">
            <a:extLst>
              <a:ext uri="{FF2B5EF4-FFF2-40B4-BE49-F238E27FC236}">
                <a16:creationId xmlns:a16="http://schemas.microsoft.com/office/drawing/2014/main" id="{5E62C1A4-F453-4792-6639-E488D44FA36D}"/>
              </a:ext>
            </a:extLst>
          </p:cNvPr>
          <p:cNvSpPr/>
          <p:nvPr/>
        </p:nvSpPr>
        <p:spPr>
          <a:xfrm>
            <a:off x="3210300" y="5392827"/>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10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(18</a:t>
            </a:r>
            <a:r>
              <a:rPr kumimoji="1" lang="ja-JP" altLang="en-US" sz="1200" dirty="0">
                <a:solidFill>
                  <a:prstClr val="black"/>
                </a:solidFill>
                <a:latin typeface="Meiryo UI" panose="020B0604030504040204" pitchFamily="50" charset="-128"/>
                <a:ea typeface="Meiryo UI" panose="020B0604030504040204" pitchFamily="50" charset="-128"/>
              </a:rPr>
              <a:t>勝</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srgbClr val="FF0000"/>
                </a:solidFill>
                <a:latin typeface="Meiryo UI" panose="020B0604030504040204" pitchFamily="50" charset="-128"/>
                <a:ea typeface="Meiryo UI" panose="020B0604030504040204" pitchFamily="50" charset="-128"/>
              </a:rPr>
              <a:t>14</a:t>
            </a:r>
            <a:r>
              <a:rPr kumimoji="1" lang="ja-JP" altLang="en-US" sz="1200" dirty="0">
                <a:solidFill>
                  <a:srgbClr val="FF0000"/>
                </a:solidFill>
                <a:latin typeface="Meiryo UI" panose="020B0604030504040204" pitchFamily="50" charset="-128"/>
                <a:ea typeface="Meiryo UI" panose="020B0604030504040204" pitchFamily="50" charset="-128"/>
              </a:rPr>
              <a:t>敗</a:t>
            </a:r>
            <a:r>
              <a:rPr kumimoji="1" lang="en-US" altLang="ja-JP" sz="1200" dirty="0">
                <a:solidFill>
                  <a:prstClr val="black"/>
                </a:solidFill>
                <a:latin typeface="Meiryo UI" panose="020B0604030504040204" pitchFamily="50" charset="-128"/>
                <a:ea typeface="Meiryo UI" panose="020B0604030504040204" pitchFamily="50" charset="-128"/>
              </a:rPr>
              <a:t>)</a:t>
            </a:r>
          </a:p>
        </p:txBody>
      </p:sp>
      <p:sp>
        <p:nvSpPr>
          <p:cNvPr id="7" name="矢印: 下 6">
            <a:extLst>
              <a:ext uri="{FF2B5EF4-FFF2-40B4-BE49-F238E27FC236}">
                <a16:creationId xmlns:a16="http://schemas.microsoft.com/office/drawing/2014/main" id="{83FAD495-85B8-D9D8-8CB7-6C40B64DC817}"/>
              </a:ext>
            </a:extLst>
          </p:cNvPr>
          <p:cNvSpPr/>
          <p:nvPr/>
        </p:nvSpPr>
        <p:spPr>
          <a:xfrm>
            <a:off x="2056914" y="3530600"/>
            <a:ext cx="195943" cy="1116000"/>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7A347801-0C46-B9B4-776A-7EA17E4A2BCF}"/>
              </a:ext>
            </a:extLst>
          </p:cNvPr>
          <p:cNvSpPr txBox="1"/>
          <p:nvPr/>
        </p:nvSpPr>
        <p:spPr>
          <a:xfrm>
            <a:off x="1519277" y="3692558"/>
            <a:ext cx="792000" cy="318924"/>
          </a:xfrm>
          <a:prstGeom prst="rect">
            <a:avLst/>
          </a:prstGeom>
          <a:solidFill>
            <a:schemeClr val="bg1"/>
          </a:solidFill>
          <a:ln w="15875">
            <a:solidFill>
              <a:schemeClr val="bg1">
                <a:lumMod val="85000"/>
              </a:schemeClr>
            </a:solidFill>
          </a:ln>
        </p:spPr>
        <p:txBody>
          <a:bodyPr wrap="square" lIns="36000" tIns="36000" rIns="36000" bIns="36000" anchor="ctr">
            <a:spAutoFit/>
          </a:bodyPr>
          <a:lstStyle/>
          <a:p>
            <a:pPr 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株式譲渡益等に</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軽減税率</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800" dirty="0"/>
          </a:p>
        </p:txBody>
      </p:sp>
      <p:sp>
        <p:nvSpPr>
          <p:cNvPr id="9" name="吹き出し: 四角形 8">
            <a:extLst>
              <a:ext uri="{FF2B5EF4-FFF2-40B4-BE49-F238E27FC236}">
                <a16:creationId xmlns:a16="http://schemas.microsoft.com/office/drawing/2014/main" id="{6A342261-B7D3-CCF7-29A6-59C3251D5423}"/>
              </a:ext>
            </a:extLst>
          </p:cNvPr>
          <p:cNvSpPr/>
          <p:nvPr/>
        </p:nvSpPr>
        <p:spPr>
          <a:xfrm>
            <a:off x="4753350" y="4067362"/>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20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(12</a:t>
            </a:r>
            <a:r>
              <a:rPr kumimoji="1" lang="ja-JP" altLang="en-US" sz="1200" dirty="0">
                <a:solidFill>
                  <a:prstClr val="black"/>
                </a:solidFill>
                <a:latin typeface="Meiryo UI" panose="020B0604030504040204" pitchFamily="50" charset="-128"/>
                <a:ea typeface="Meiryo UI" panose="020B0604030504040204" pitchFamily="50" charset="-128"/>
              </a:rPr>
              <a:t>勝</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srgbClr val="FF0000"/>
                </a:solidFill>
                <a:latin typeface="Meiryo UI" panose="020B0604030504040204" pitchFamily="50" charset="-128"/>
                <a:ea typeface="Meiryo UI" panose="020B0604030504040204" pitchFamily="50" charset="-128"/>
              </a:rPr>
              <a:t>10</a:t>
            </a:r>
            <a:r>
              <a:rPr kumimoji="1" lang="ja-JP" altLang="en-US" sz="1200" dirty="0">
                <a:solidFill>
                  <a:srgbClr val="FF0000"/>
                </a:solidFill>
                <a:latin typeface="Meiryo UI" panose="020B0604030504040204" pitchFamily="50" charset="-128"/>
                <a:ea typeface="Meiryo UI" panose="020B0604030504040204" pitchFamily="50" charset="-128"/>
              </a:rPr>
              <a:t>敗</a:t>
            </a:r>
            <a:r>
              <a:rPr kumimoji="1" lang="en-US" altLang="ja-JP" sz="1200" dirty="0">
                <a:solidFill>
                  <a:prstClr val="black"/>
                </a:solidFill>
                <a:latin typeface="Meiryo UI" panose="020B0604030504040204" pitchFamily="50" charset="-128"/>
                <a:ea typeface="Meiryo UI" panose="020B0604030504040204" pitchFamily="50" charset="-128"/>
              </a:rPr>
              <a:t>)</a:t>
            </a:r>
          </a:p>
        </p:txBody>
      </p:sp>
      <p:sp>
        <p:nvSpPr>
          <p:cNvPr id="10" name="吹き出し: 四角形 9">
            <a:extLst>
              <a:ext uri="{FF2B5EF4-FFF2-40B4-BE49-F238E27FC236}">
                <a16:creationId xmlns:a16="http://schemas.microsoft.com/office/drawing/2014/main" id="{FA4D1341-3A7F-F333-E00E-003826DE84EB}"/>
              </a:ext>
            </a:extLst>
          </p:cNvPr>
          <p:cNvSpPr/>
          <p:nvPr/>
        </p:nvSpPr>
        <p:spPr>
          <a:xfrm>
            <a:off x="6306300" y="2730200"/>
            <a:ext cx="1260000" cy="648000"/>
          </a:xfrm>
          <a:prstGeom prst="wedgeRectCallout">
            <a:avLst>
              <a:gd name="adj1" fmla="val 30641"/>
              <a:gd name="adj2" fmla="val -65870"/>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dirty="0">
                <a:solidFill>
                  <a:prstClr val="black"/>
                </a:solidFill>
                <a:latin typeface="Meiryo UI" panose="020B0604030504040204" pitchFamily="50" charset="-128"/>
                <a:ea typeface="Meiryo UI" panose="020B0604030504040204" pitchFamily="50" charset="-128"/>
              </a:rPr>
              <a:t>30</a:t>
            </a:r>
            <a:r>
              <a:rPr kumimoji="1" lang="ja-JP" altLang="en-US" sz="1200" b="1" dirty="0">
                <a:solidFill>
                  <a:prstClr val="black"/>
                </a:solidFill>
                <a:latin typeface="Meiryo UI" panose="020B0604030504040204" pitchFamily="50" charset="-128"/>
                <a:ea typeface="Meiryo UI" panose="020B0604030504040204" pitchFamily="50" charset="-128"/>
              </a:rPr>
              <a:t>年</a:t>
            </a:r>
            <a:r>
              <a:rPr kumimoji="1" lang="ja-JP" altLang="en-US" sz="1200" dirty="0">
                <a:solidFill>
                  <a:prstClr val="black"/>
                </a:solidFill>
                <a:latin typeface="Meiryo UI" panose="020B0604030504040204" pitchFamily="50" charset="-128"/>
                <a:ea typeface="Meiryo UI" panose="020B0604030504040204" pitchFamily="50" charset="-128"/>
              </a:rPr>
              <a:t>かけて</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dirty="0">
                <a:solidFill>
                  <a:prstClr val="black"/>
                </a:solidFill>
                <a:latin typeface="Meiryo UI" panose="020B0604030504040204" pitchFamily="50" charset="-128"/>
                <a:ea typeface="Meiryo UI" panose="020B0604030504040204" pitchFamily="50" charset="-128"/>
              </a:rPr>
              <a:t>何％上昇</a:t>
            </a:r>
            <a:r>
              <a:rPr kumimoji="1" lang="ja-JP" altLang="en-US" sz="1200" dirty="0">
                <a:solidFill>
                  <a:prstClr val="black"/>
                </a:solidFill>
                <a:latin typeface="Meiryo UI" panose="020B0604030504040204" pitchFamily="50" charset="-128"/>
                <a:ea typeface="Meiryo UI" panose="020B0604030504040204" pitchFamily="50" charset="-128"/>
              </a:rPr>
              <a:t>したか</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(10</a:t>
            </a:r>
            <a:r>
              <a:rPr kumimoji="1" lang="ja-JP" altLang="en-US" sz="1200" dirty="0">
                <a:solidFill>
                  <a:prstClr val="black"/>
                </a:solidFill>
                <a:latin typeface="Meiryo UI" panose="020B0604030504040204" pitchFamily="50" charset="-128"/>
                <a:ea typeface="Meiryo UI" panose="020B0604030504040204" pitchFamily="50" charset="-128"/>
              </a:rPr>
              <a:t>勝</a:t>
            </a: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srgbClr val="FF0000"/>
                </a:solidFill>
                <a:latin typeface="Meiryo UI" panose="020B0604030504040204" pitchFamily="50" charset="-128"/>
                <a:ea typeface="Meiryo UI" panose="020B0604030504040204" pitchFamily="50" charset="-128"/>
              </a:rPr>
              <a:t>2</a:t>
            </a:r>
            <a:r>
              <a:rPr kumimoji="1" lang="ja-JP" altLang="en-US" sz="1200" dirty="0">
                <a:solidFill>
                  <a:srgbClr val="FF0000"/>
                </a:solidFill>
                <a:latin typeface="Meiryo UI" panose="020B0604030504040204" pitchFamily="50" charset="-128"/>
                <a:ea typeface="Meiryo UI" panose="020B0604030504040204" pitchFamily="50" charset="-128"/>
              </a:rPr>
              <a:t>敗</a:t>
            </a:r>
            <a:r>
              <a:rPr kumimoji="1" lang="en-US" altLang="ja-JP" sz="1200" dirty="0">
                <a:solidFill>
                  <a:prstClr val="black"/>
                </a:solidFill>
                <a:latin typeface="Meiryo UI" panose="020B0604030504040204" pitchFamily="50" charset="-128"/>
                <a:ea typeface="Meiryo UI" panose="020B0604030504040204" pitchFamily="50" charset="-128"/>
              </a:rPr>
              <a:t>)</a:t>
            </a:r>
          </a:p>
        </p:txBody>
      </p:sp>
      <p:graphicFrame>
        <p:nvGraphicFramePr>
          <p:cNvPr id="11" name="表 10">
            <a:extLst>
              <a:ext uri="{FF2B5EF4-FFF2-40B4-BE49-F238E27FC236}">
                <a16:creationId xmlns:a16="http://schemas.microsoft.com/office/drawing/2014/main" id="{05BD1738-28DD-B424-528F-AFF1B11BE019}"/>
              </a:ext>
            </a:extLst>
          </p:cNvPr>
          <p:cNvGraphicFramePr>
            <a:graphicFrameLocks noGrp="1"/>
          </p:cNvGraphicFramePr>
          <p:nvPr>
            <p:extLst>
              <p:ext uri="{D42A27DB-BD31-4B8C-83A1-F6EECF244321}">
                <p14:modId xmlns:p14="http://schemas.microsoft.com/office/powerpoint/2010/main" val="2155910406"/>
              </p:ext>
            </p:extLst>
          </p:nvPr>
        </p:nvGraphicFramePr>
        <p:xfrm>
          <a:off x="7963558" y="582240"/>
          <a:ext cx="1800000" cy="3793910"/>
        </p:xfrm>
        <a:graphic>
          <a:graphicData uri="http://schemas.openxmlformats.org/drawingml/2006/table">
            <a:tbl>
              <a:tblPr>
                <a:tableStyleId>{5C22544A-7EE6-4342-B048-85BDC9FD1C3A}</a:tableStyleId>
              </a:tblPr>
              <a:tblGrid>
                <a:gridCol w="684000">
                  <a:extLst>
                    <a:ext uri="{9D8B030D-6E8A-4147-A177-3AD203B41FA5}">
                      <a16:colId xmlns:a16="http://schemas.microsoft.com/office/drawing/2014/main" val="2498697664"/>
                    </a:ext>
                  </a:extLst>
                </a:gridCol>
                <a:gridCol w="684000">
                  <a:extLst>
                    <a:ext uri="{9D8B030D-6E8A-4147-A177-3AD203B41FA5}">
                      <a16:colId xmlns:a16="http://schemas.microsoft.com/office/drawing/2014/main" val="1161612732"/>
                    </a:ext>
                  </a:extLst>
                </a:gridCol>
                <a:gridCol w="432000">
                  <a:extLst>
                    <a:ext uri="{9D8B030D-6E8A-4147-A177-3AD203B41FA5}">
                      <a16:colId xmlns:a16="http://schemas.microsoft.com/office/drawing/2014/main" val="478591643"/>
                    </a:ext>
                  </a:extLst>
                </a:gridCol>
              </a:tblGrid>
              <a:tr h="54000">
                <a:tc rowSpan="2" gridSpan="2">
                  <a:txBody>
                    <a:bodyPr/>
                    <a:lstStyle/>
                    <a:p>
                      <a:pPr algn="ctr" rtl="0" fontAlgn="ctr">
                        <a:buNone/>
                      </a:pPr>
                      <a:r>
                        <a:rPr lang="ja-JP" altLang="en-US" sz="900" u="none" strike="noStrike" dirty="0">
                          <a:effectLst/>
                          <a:latin typeface="Meiryo UI" panose="020B0604030504040204" pitchFamily="50" charset="-128"/>
                          <a:ea typeface="Meiryo UI" panose="020B0604030504040204" pitchFamily="50" charset="-128"/>
                        </a:rPr>
                        <a:t>（参考）直近の月別株価</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tc rowSpan="2" hMerge="1">
                  <a:txBody>
                    <a:bodyPr/>
                    <a:lstStyle/>
                    <a:p>
                      <a:endParaRPr kumimoji="1" lang="ja-JP" altLang="en-US"/>
                    </a:p>
                  </a:txBody>
                  <a:tcPr/>
                </a:tc>
                <a:tc>
                  <a:txBody>
                    <a:bodyPr/>
                    <a:lstStyle/>
                    <a:p>
                      <a:pPr algn="ctr" fontAlgn="ctr">
                        <a:buNone/>
                      </a:pPr>
                      <a:r>
                        <a:rPr lang="ja-JP" altLang="en-US" sz="100" u="none" strike="noStrike" dirty="0">
                          <a:effectLst/>
                          <a:latin typeface="Meiryo UI" panose="020B0604030504040204" pitchFamily="50" charset="-128"/>
                          <a:ea typeface="Meiryo UI" panose="020B0604030504040204" pitchFamily="50" charset="-128"/>
                        </a:rPr>
                        <a:t>　</a:t>
                      </a:r>
                      <a:endParaRPr lang="ja-JP" altLang="en-US" sz="1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97807396"/>
                  </a:ext>
                </a:extLst>
              </a:tr>
              <a:tr h="140400">
                <a:tc gridSpan="2" vMerge="1">
                  <a:txBody>
                    <a:bodyPr/>
                    <a:lstStyle/>
                    <a:p>
                      <a:endParaRPr kumimoji="1" lang="ja-JP" altLang="en-US"/>
                    </a:p>
                  </a:txBody>
                  <a:tcPr/>
                </a:tc>
                <a:tc hMerge="1" vMerge="1">
                  <a:txBody>
                    <a:bodyPr/>
                    <a:lstStyle/>
                    <a:p>
                      <a:endParaRPr kumimoji="1" lang="ja-JP" altLang="en-US"/>
                    </a:p>
                  </a:txBody>
                  <a:tcPr/>
                </a:tc>
                <a:tc>
                  <a:txBody>
                    <a:bodyPr/>
                    <a:lstStyle/>
                    <a:p>
                      <a:pPr algn="ctr" rtl="0" fontAlgn="ctr">
                        <a:buNone/>
                      </a:pPr>
                      <a:r>
                        <a:rPr lang="en-US" altLang="ja-JP" sz="900" u="none" strike="noStrike" dirty="0">
                          <a:effectLst/>
                          <a:latin typeface="Meiryo UI" panose="020B0604030504040204" pitchFamily="50" charset="-128"/>
                          <a:ea typeface="Meiryo UI" panose="020B0604030504040204" pitchFamily="50" charset="-128"/>
                        </a:rPr>
                        <a:t>1</a:t>
                      </a:r>
                      <a:r>
                        <a:rPr lang="ja-JP" altLang="en-US" sz="900" u="none" strike="noStrike" dirty="0">
                          <a:effectLst/>
                          <a:latin typeface="Meiryo UI" panose="020B0604030504040204" pitchFamily="50" charset="-128"/>
                          <a:ea typeface="Meiryo UI" panose="020B0604030504040204" pitchFamily="50" charset="-128"/>
                        </a:rPr>
                        <a:t>月対比</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245330545"/>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36,286.71</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fontAlgn="ctr">
                        <a:buNone/>
                      </a:pPr>
                      <a:r>
                        <a:rPr lang="ja-JP" altLang="en-US" sz="800" u="none" strike="noStrike">
                          <a:effectLst/>
                          <a:latin typeface="Meiryo UI" panose="020B0604030504040204" pitchFamily="50" charset="-128"/>
                          <a:ea typeface="Meiryo UI" panose="020B0604030504040204" pitchFamily="50" charset="-128"/>
                        </a:rPr>
                        <a:t>　</a:t>
                      </a:r>
                      <a:endParaRPr lang="ja-JP" altLang="en-US"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3550439"/>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2</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39,166.19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14894382"/>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3</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40,369.44</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111%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564153"/>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4</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38,405.66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08435328"/>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5</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38,487.90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106%</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10541911"/>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6</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39,583.08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71207440"/>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7</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39,101.82</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108%</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1597128"/>
                  </a:ext>
                </a:extLst>
              </a:tr>
              <a:tr h="133200">
                <a:tc>
                  <a:txBody>
                    <a:bodyPr/>
                    <a:lstStyle/>
                    <a:p>
                      <a:pPr algn="r" rtl="0" fontAlgn="ctr">
                        <a:buNone/>
                      </a:pPr>
                      <a:r>
                        <a:rPr lang="en-US" altLang="ja-JP" sz="800" b="1" u="none" strike="noStrike" dirty="0">
                          <a:solidFill>
                            <a:schemeClr val="bg1"/>
                          </a:solidFill>
                          <a:effectLst/>
                          <a:latin typeface="Meiryo UI" panose="020B0604030504040204" pitchFamily="50" charset="-128"/>
                          <a:ea typeface="Meiryo UI" panose="020B0604030504040204" pitchFamily="50" charset="-128"/>
                        </a:rPr>
                        <a:t>2024</a:t>
                      </a:r>
                      <a:r>
                        <a:rPr lang="ja-JP" altLang="en-US" sz="800" b="1" u="none" strike="noStrike" dirty="0">
                          <a:solidFill>
                            <a:schemeClr val="bg1"/>
                          </a:solidFill>
                          <a:effectLst/>
                          <a:latin typeface="Meiryo UI" panose="020B0604030504040204" pitchFamily="50" charset="-128"/>
                          <a:ea typeface="Meiryo UI" panose="020B0604030504040204" pitchFamily="50" charset="-128"/>
                        </a:rPr>
                        <a:t>年</a:t>
                      </a:r>
                      <a:r>
                        <a:rPr lang="en-US" altLang="ja-JP" sz="800" b="1" u="none" strike="noStrike" dirty="0">
                          <a:solidFill>
                            <a:schemeClr val="bg1"/>
                          </a:solidFill>
                          <a:effectLst/>
                          <a:latin typeface="Meiryo UI" panose="020B0604030504040204" pitchFamily="50" charset="-128"/>
                          <a:ea typeface="Meiryo UI" panose="020B0604030504040204" pitchFamily="50" charset="-128"/>
                        </a:rPr>
                        <a:t>8</a:t>
                      </a:r>
                      <a:r>
                        <a:rPr lang="ja-JP" altLang="en-US" sz="800" b="1" u="none" strike="noStrike" dirty="0">
                          <a:solidFill>
                            <a:schemeClr val="bg1"/>
                          </a:solidFill>
                          <a:effectLst/>
                          <a:latin typeface="Meiryo UI" panose="020B0604030504040204" pitchFamily="50" charset="-128"/>
                          <a:ea typeface="Meiryo UI" panose="020B0604030504040204" pitchFamily="50" charset="-128"/>
                        </a:rPr>
                        <a:t>月</a:t>
                      </a:r>
                      <a:r>
                        <a:rPr lang="en-US" altLang="ja-JP" sz="800" b="1" u="none" strike="noStrike" dirty="0">
                          <a:solidFill>
                            <a:schemeClr val="bg1"/>
                          </a:solidFill>
                          <a:effectLst/>
                          <a:latin typeface="Meiryo UI" panose="020B0604030504040204" pitchFamily="50" charset="-128"/>
                          <a:ea typeface="Meiryo UI" panose="020B0604030504040204" pitchFamily="50" charset="-128"/>
                        </a:rPr>
                        <a:t>※</a:t>
                      </a:r>
                      <a:endParaRPr lang="ja-JP" altLang="en-US" sz="800" b="1"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5550"/>
                    </a:solidFill>
                  </a:tcPr>
                </a:tc>
                <a:tc>
                  <a:txBody>
                    <a:bodyPr/>
                    <a:lstStyle/>
                    <a:p>
                      <a:pPr algn="r" rtl="0" fontAlgn="ctr">
                        <a:buNone/>
                      </a:pPr>
                      <a:r>
                        <a:rPr lang="en-US" altLang="ja-JP" sz="800" b="1" u="none" strike="noStrike" dirty="0">
                          <a:solidFill>
                            <a:schemeClr val="bg1"/>
                          </a:solidFill>
                          <a:effectLst/>
                          <a:latin typeface="Meiryo UI" panose="020B0604030504040204" pitchFamily="50" charset="-128"/>
                          <a:ea typeface="Meiryo UI" panose="020B0604030504040204" pitchFamily="50" charset="-128"/>
                        </a:rPr>
                        <a:t>38,647.75</a:t>
                      </a:r>
                      <a:endParaRPr lang="en-US" altLang="ja-JP" sz="800" b="1"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5550"/>
                    </a:solidFill>
                  </a:tcPr>
                </a:tc>
                <a:tc>
                  <a:txBody>
                    <a:bodyPr/>
                    <a:lstStyle/>
                    <a:p>
                      <a:pPr algn="r" rtl="0" fontAlgn="ctr">
                        <a:buNone/>
                      </a:pPr>
                      <a:r>
                        <a:rPr lang="en-US" altLang="ja-JP" sz="800" b="1" u="none" strike="noStrike" dirty="0">
                          <a:solidFill>
                            <a:schemeClr val="bg1"/>
                          </a:solidFill>
                          <a:effectLst/>
                          <a:latin typeface="Meiryo UI" panose="020B0604030504040204" pitchFamily="50" charset="-128"/>
                          <a:ea typeface="Meiryo UI" panose="020B0604030504040204" pitchFamily="50" charset="-128"/>
                        </a:rPr>
                        <a:t>107%</a:t>
                      </a:r>
                      <a:endParaRPr lang="en-US" altLang="ja-JP" sz="800" b="1" i="0" u="none" strike="noStrike" dirty="0">
                        <a:solidFill>
                          <a:schemeClr val="bg1"/>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EA5550"/>
                    </a:solidFill>
                  </a:tcPr>
                </a:tc>
                <a:extLst>
                  <a:ext uri="{0D108BD9-81ED-4DB2-BD59-A6C34878D82A}">
                    <a16:rowId xmlns:a16="http://schemas.microsoft.com/office/drawing/2014/main" val="1261110398"/>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9</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37,919.55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64122033"/>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a:t>
                      </a:r>
                      <a:r>
                        <a:rPr lang="en-US" altLang="ja-JP" sz="800" u="none" strike="noStrike" dirty="0">
                          <a:effectLst/>
                          <a:latin typeface="Meiryo UI" panose="020B0604030504040204" pitchFamily="50" charset="-128"/>
                          <a:ea typeface="Meiryo UI" panose="020B0604030504040204" pitchFamily="50" charset="-128"/>
                        </a:rPr>
                        <a:t>10</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39,081.25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45645391"/>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a:t>
                      </a:r>
                      <a:r>
                        <a:rPr lang="en-US" altLang="ja-JP" sz="800" u="none" strike="noStrike" dirty="0">
                          <a:effectLst/>
                          <a:latin typeface="Meiryo UI" panose="020B0604030504040204" pitchFamily="50" charset="-128"/>
                          <a:ea typeface="Meiryo UI" panose="020B0604030504040204" pitchFamily="50" charset="-128"/>
                        </a:rPr>
                        <a:t>11</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38,208.03</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105%</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27425053"/>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2024</a:t>
                      </a:r>
                      <a:r>
                        <a:rPr lang="ja-JP" altLang="en-US" sz="800" u="none" strike="noStrike" dirty="0">
                          <a:effectLst/>
                          <a:latin typeface="Meiryo UI" panose="020B0604030504040204" pitchFamily="50" charset="-128"/>
                          <a:ea typeface="Meiryo UI" panose="020B0604030504040204" pitchFamily="50" charset="-128"/>
                        </a:rPr>
                        <a:t>年</a:t>
                      </a:r>
                      <a:r>
                        <a:rPr lang="en-US" altLang="ja-JP" sz="800" u="none" strike="noStrike" dirty="0">
                          <a:effectLst/>
                          <a:latin typeface="Meiryo UI" panose="020B0604030504040204" pitchFamily="50" charset="-128"/>
                          <a:ea typeface="Meiryo UI" panose="020B0604030504040204" pitchFamily="50" charset="-128"/>
                        </a:rPr>
                        <a:t>12</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39,894.54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11477903"/>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1</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39,572.49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109%</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51062804"/>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2</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37,155.50</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782256446"/>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3</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35,617.56</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98%</a:t>
                      </a:r>
                      <a:endParaRPr lang="en-US" altLang="ja-JP" sz="800" b="0"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7009680"/>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4</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36,045.38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99%</a:t>
                      </a:r>
                      <a:endParaRPr lang="en-US" altLang="ja-JP" sz="800" b="0" i="0" u="none" strike="noStrike" dirty="0">
                        <a:solidFill>
                          <a:srgbClr val="FF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71688270"/>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5</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37,965.10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105%</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88857230"/>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6</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40,487.39</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051386842"/>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7</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40,654.70</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112%</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62667603"/>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8</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42,718.47</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118%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54316199"/>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  </a:t>
                      </a:r>
                      <a:r>
                        <a:rPr lang="en-US" altLang="ja-JP" sz="800" u="none" strike="noStrike" dirty="0">
                          <a:effectLst/>
                          <a:latin typeface="Meiryo UI" panose="020B0604030504040204" pitchFamily="50" charset="-128"/>
                          <a:ea typeface="Meiryo UI" panose="020B0604030504040204" pitchFamily="50" charset="-128"/>
                        </a:rPr>
                        <a:t>9</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44,932.63</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124%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45529908"/>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a:t>
                      </a:r>
                      <a:r>
                        <a:rPr lang="en-US" altLang="ja-JP" sz="800" u="none" strike="noStrike" dirty="0">
                          <a:effectLst/>
                          <a:latin typeface="Meiryo UI" panose="020B0604030504040204" pitchFamily="50" charset="-128"/>
                          <a:ea typeface="Meiryo UI" panose="020B0604030504040204" pitchFamily="50" charset="-128"/>
                        </a:rPr>
                        <a:t>10</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52,411.34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144%</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95046740"/>
                  </a:ext>
                </a:extLst>
              </a:tr>
              <a:tr h="133200">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2025</a:t>
                      </a:r>
                      <a:r>
                        <a:rPr lang="ja-JP" altLang="en-US" sz="800" u="none" strike="noStrike" dirty="0">
                          <a:effectLst/>
                          <a:latin typeface="Meiryo UI" panose="020B0604030504040204" pitchFamily="50" charset="-128"/>
                          <a:ea typeface="Meiryo UI" panose="020B0604030504040204" pitchFamily="50" charset="-128"/>
                        </a:rPr>
                        <a:t>年</a:t>
                      </a:r>
                      <a:r>
                        <a:rPr lang="en-US" altLang="ja-JP" sz="800" u="none" strike="noStrike" dirty="0">
                          <a:effectLst/>
                          <a:latin typeface="Meiryo UI" panose="020B0604030504040204" pitchFamily="50" charset="-128"/>
                          <a:ea typeface="Meiryo UI" panose="020B0604030504040204" pitchFamily="50" charset="-128"/>
                        </a:rPr>
                        <a:t>11</a:t>
                      </a:r>
                      <a:r>
                        <a:rPr lang="ja-JP" altLang="en-US" sz="800" u="none" strike="noStrike" dirty="0">
                          <a:effectLst/>
                          <a:latin typeface="Meiryo UI" panose="020B0604030504040204" pitchFamily="50" charset="-128"/>
                          <a:ea typeface="Meiryo UI" panose="020B0604030504040204" pitchFamily="50" charset="-128"/>
                        </a:rPr>
                        <a:t>月</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a:effectLst/>
                          <a:latin typeface="Meiryo UI" panose="020B0604030504040204" pitchFamily="50" charset="-128"/>
                          <a:ea typeface="Meiryo UI" panose="020B0604030504040204" pitchFamily="50" charset="-128"/>
                        </a:rPr>
                        <a:t>50,253.91</a:t>
                      </a:r>
                      <a:endParaRPr lang="en-US" altLang="ja-JP" sz="800" b="0" i="0" u="none" strike="noStrike">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rtl="0" fontAlgn="ctr">
                        <a:buNone/>
                      </a:pPr>
                      <a:r>
                        <a:rPr lang="en-US" altLang="ja-JP" sz="800" u="none" strike="noStrike" dirty="0">
                          <a:effectLst/>
                          <a:latin typeface="Meiryo UI" panose="020B0604030504040204" pitchFamily="50" charset="-128"/>
                          <a:ea typeface="Meiryo UI" panose="020B0604030504040204" pitchFamily="50" charset="-128"/>
                        </a:rPr>
                        <a:t>138%</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9448436"/>
                  </a:ext>
                </a:extLst>
              </a:tr>
              <a:tr h="1332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50,339.48</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fontAlgn="ctr">
                        <a:buNone/>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139%</a:t>
                      </a: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5362182"/>
                  </a:ext>
                </a:extLst>
              </a:tr>
              <a:tr h="1332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53,322.85</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r" fontAlgn="ctr">
                        <a:buNone/>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147%</a:t>
                      </a: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64887927"/>
                  </a:ext>
                </a:extLst>
              </a:tr>
              <a:tr h="1332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58,850.27</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fontAlgn="ctr">
                        <a:buNone/>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162%</a:t>
                      </a: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257830307"/>
                  </a:ext>
                </a:extLst>
              </a:tr>
              <a:tr h="133200">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2026</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年  </a:t>
                      </a: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月</a:t>
                      </a: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fontAlgn="ct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51,063.72</a:t>
                      </a:r>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gn="r" fontAlgn="ctr">
                        <a:buNone/>
                      </a:pPr>
                      <a:r>
                        <a:rPr lang="en-US" altLang="ja-JP" sz="800" b="0" i="0" u="none" strike="noStrike" dirty="0">
                          <a:solidFill>
                            <a:srgbClr val="000000"/>
                          </a:solidFill>
                          <a:effectLst/>
                          <a:latin typeface="Meiryo UI" panose="020B0604030504040204" pitchFamily="50" charset="-128"/>
                          <a:ea typeface="Meiryo UI" panose="020B0604030504040204" pitchFamily="50" charset="-128"/>
                        </a:rPr>
                        <a:t>141%</a:t>
                      </a:r>
                    </a:p>
                  </a:txBody>
                  <a:tcPr marL="6350" marR="6350" marT="635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743220006"/>
                  </a:ext>
                </a:extLst>
              </a:tr>
            </a:tbl>
          </a:graphicData>
        </a:graphic>
      </p:graphicFrame>
      <p:sp>
        <p:nvSpPr>
          <p:cNvPr id="12" name="正方形/長方形 11">
            <a:extLst>
              <a:ext uri="{FF2B5EF4-FFF2-40B4-BE49-F238E27FC236}">
                <a16:creationId xmlns:a16="http://schemas.microsoft.com/office/drawing/2014/main" id="{8EE684EA-454F-D76C-5D68-E16A10EE3529}"/>
              </a:ext>
            </a:extLst>
          </p:cNvPr>
          <p:cNvSpPr/>
          <p:nvPr/>
        </p:nvSpPr>
        <p:spPr>
          <a:xfrm>
            <a:off x="7842736" y="4391362"/>
            <a:ext cx="2139463" cy="5078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※2024</a:t>
            </a:r>
            <a:r>
              <a:rPr kumimoji="1" lang="ja-JP" altLang="en-US"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年</a:t>
            </a:r>
            <a:r>
              <a:rPr kumimoji="1" lang="en-US" altLang="ja-JP"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8</a:t>
            </a:r>
            <a:r>
              <a:rPr kumimoji="1" lang="ja-JP" altLang="en-US"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月</a:t>
            </a:r>
            <a:r>
              <a:rPr kumimoji="1" lang="en-US" altLang="ja-JP"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5</a:t>
            </a:r>
            <a:r>
              <a:rPr kumimoji="1" lang="ja-JP" altLang="en-US"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日</a:t>
            </a:r>
            <a:endParaRPr kumimoji="1" lang="en-US" altLang="ja-JP"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dirty="0">
                <a:solidFill>
                  <a:srgbClr val="000000"/>
                </a:solidFill>
                <a:latin typeface="Meiryo UI" panose="020B0604030504040204" pitchFamily="50" charset="-128"/>
                <a:ea typeface="Meiryo UI" panose="020B0604030504040204" pitchFamily="50" charset="-128"/>
              </a:rPr>
              <a:t>　</a:t>
            </a:r>
            <a:r>
              <a:rPr kumimoji="1" lang="ja-JP" altLang="en-US"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「ブラックマンデー」を上回る大暴落。</a:t>
            </a:r>
            <a:endParaRPr kumimoji="1" lang="en-US" altLang="ja-JP"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dirty="0">
                <a:solidFill>
                  <a:srgbClr val="000000"/>
                </a:solidFill>
                <a:latin typeface="Meiryo UI" panose="020B0604030504040204" pitchFamily="50" charset="-128"/>
                <a:ea typeface="Meiryo UI" panose="020B0604030504040204" pitchFamily="50" charset="-128"/>
              </a:rPr>
              <a:t>　</a:t>
            </a:r>
            <a:r>
              <a:rPr kumimoji="1" lang="en-US" altLang="ja-JP" sz="900" b="1"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31,458</a:t>
            </a:r>
            <a:r>
              <a:rPr kumimoji="1" lang="ja-JP" altLang="en-US" sz="900" b="1"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円</a:t>
            </a:r>
            <a:r>
              <a:rPr kumimoji="1" lang="en-US" altLang="ja-JP" sz="900" b="1"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42</a:t>
            </a:r>
            <a:r>
              <a:rPr kumimoji="1" lang="ja-JP" altLang="en-US" sz="900" b="1"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銭</a:t>
            </a:r>
            <a:r>
              <a:rPr kumimoji="1" lang="ja-JP" altLang="en-US" sz="800" b="1"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a:t>
            </a:r>
            <a:r>
              <a:rPr kumimoji="1" lang="en-US" altLang="ja-JP" sz="800" b="1"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4,451</a:t>
            </a:r>
            <a:r>
              <a:rPr kumimoji="1" lang="ja-JP" altLang="en-US" sz="800" b="1" u="sng"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円）</a:t>
            </a:r>
            <a:r>
              <a:rPr kumimoji="1" lang="ja-JP" altLang="en-US"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を記録。</a:t>
            </a:r>
            <a:endParaRPr kumimoji="1" lang="en-US" altLang="ja-JP" sz="900" b="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cxnSp>
        <p:nvCxnSpPr>
          <p:cNvPr id="13" name="直線コネクタ 12">
            <a:extLst>
              <a:ext uri="{FF2B5EF4-FFF2-40B4-BE49-F238E27FC236}">
                <a16:creationId xmlns:a16="http://schemas.microsoft.com/office/drawing/2014/main" id="{840293A6-BC76-CCA5-A7FB-8FF39793109D}"/>
              </a:ext>
            </a:extLst>
          </p:cNvPr>
          <p:cNvCxnSpPr/>
          <p:nvPr/>
        </p:nvCxnSpPr>
        <p:spPr>
          <a:xfrm>
            <a:off x="4597400" y="5170514"/>
            <a:ext cx="2370667" cy="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16B3188A-5384-9DE1-9493-33F6471505A7}"/>
              </a:ext>
            </a:extLst>
          </p:cNvPr>
          <p:cNvCxnSpPr>
            <a:cxnSpLocks/>
          </p:cNvCxnSpPr>
          <p:nvPr/>
        </p:nvCxnSpPr>
        <p:spPr>
          <a:xfrm>
            <a:off x="6968067" y="5170514"/>
            <a:ext cx="0" cy="937120"/>
          </a:xfrm>
          <a:prstGeom prst="line">
            <a:avLst/>
          </a:prstGeom>
          <a:ln w="1905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86777626-5DC6-3473-09E9-9C2DCDDF9159}"/>
              </a:ext>
            </a:extLst>
          </p:cNvPr>
          <p:cNvCxnSpPr>
            <a:cxnSpLocks/>
          </p:cNvCxnSpPr>
          <p:nvPr/>
        </p:nvCxnSpPr>
        <p:spPr>
          <a:xfrm>
            <a:off x="6963833" y="6107634"/>
            <a:ext cx="328083" cy="0"/>
          </a:xfrm>
          <a:prstGeom prst="line">
            <a:avLst/>
          </a:prstGeom>
          <a:ln w="19050">
            <a:solidFill>
              <a:schemeClr val="bg1">
                <a:lumMod val="8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吹き出し: 四角形 15">
            <a:extLst>
              <a:ext uri="{FF2B5EF4-FFF2-40B4-BE49-F238E27FC236}">
                <a16:creationId xmlns:a16="http://schemas.microsoft.com/office/drawing/2014/main" id="{532B70E3-1FC7-A0BE-E47A-CE5EF184990F}"/>
              </a:ext>
            </a:extLst>
          </p:cNvPr>
          <p:cNvSpPr/>
          <p:nvPr/>
        </p:nvSpPr>
        <p:spPr>
          <a:xfrm>
            <a:off x="7296150" y="5714066"/>
            <a:ext cx="2557940" cy="720000"/>
          </a:xfrm>
          <a:prstGeom prst="wedgeRectCallout">
            <a:avLst>
              <a:gd name="adj1" fmla="val 21570"/>
              <a:gd name="adj2" fmla="val -24002"/>
            </a:avLst>
          </a:prstGeom>
          <a:solidFill>
            <a:schemeClr val="bg1"/>
          </a:solidFill>
          <a:ln w="28575" cmpd="sng">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spcBef>
                <a:spcPts val="200"/>
              </a:spcBef>
              <a:defRPr/>
            </a:pPr>
            <a:r>
              <a:rPr kumimoji="1" lang="en-US" altLang="ja-JP" sz="1200" dirty="0">
                <a:solidFill>
                  <a:prstClr val="black"/>
                </a:solidFill>
                <a:latin typeface="Meiryo UI" panose="020B0604030504040204" pitchFamily="50" charset="-128"/>
                <a:ea typeface="Meiryo UI" panose="020B0604030504040204" pitchFamily="50" charset="-128"/>
              </a:rPr>
              <a:t>53,739.68</a:t>
            </a:r>
            <a:r>
              <a:rPr kumimoji="1" lang="ja-JP" altLang="en-US" sz="1200" dirty="0">
                <a:solidFill>
                  <a:prstClr val="black"/>
                </a:solidFill>
                <a:latin typeface="Meiryo UI" panose="020B0604030504040204" pitchFamily="50" charset="-128"/>
                <a:ea typeface="Meiryo UI" panose="020B0604030504040204" pitchFamily="50" charset="-128"/>
              </a:rPr>
              <a:t>円（</a:t>
            </a:r>
            <a:r>
              <a:rPr kumimoji="1" lang="en-US" altLang="ja-JP" sz="1200" dirty="0">
                <a:solidFill>
                  <a:prstClr val="black"/>
                </a:solidFill>
                <a:latin typeface="Meiryo UI" panose="020B0604030504040204" pitchFamily="50" charset="-128"/>
                <a:ea typeface="Meiryo UI" panose="020B0604030504040204" pitchFamily="50" charset="-128"/>
              </a:rPr>
              <a:t>2026</a:t>
            </a:r>
            <a:r>
              <a:rPr kumimoji="1" lang="ja-JP" altLang="en-US" sz="1200" dirty="0">
                <a:solidFill>
                  <a:prstClr val="black"/>
                </a:solidFill>
                <a:latin typeface="Meiryo UI" panose="020B0604030504040204" pitchFamily="50" charset="-128"/>
                <a:ea typeface="Meiryo UI" panose="020B0604030504040204" pitchFamily="50" charset="-128"/>
              </a:rPr>
              <a:t>年</a:t>
            </a:r>
            <a:r>
              <a:rPr kumimoji="1" lang="en-US" altLang="ja-JP" sz="1200" dirty="0">
                <a:solidFill>
                  <a:prstClr val="black"/>
                </a:solidFill>
                <a:latin typeface="Meiryo UI" panose="020B0604030504040204" pitchFamily="50" charset="-128"/>
                <a:ea typeface="Meiryo UI" panose="020B0604030504040204" pitchFamily="50" charset="-128"/>
              </a:rPr>
              <a:t>4</a:t>
            </a:r>
            <a:r>
              <a:rPr kumimoji="1" lang="ja-JP" altLang="en-US" sz="1200" dirty="0">
                <a:solidFill>
                  <a:prstClr val="black"/>
                </a:solidFill>
                <a:latin typeface="Meiryo UI" panose="020B0604030504040204" pitchFamily="50" charset="-128"/>
                <a:ea typeface="Meiryo UI" panose="020B0604030504040204" pitchFamily="50" charset="-128"/>
              </a:rPr>
              <a:t>月</a:t>
            </a:r>
            <a:r>
              <a:rPr kumimoji="1" lang="en-US" altLang="ja-JP" sz="1200" dirty="0">
                <a:solidFill>
                  <a:prstClr val="black"/>
                </a:solidFill>
                <a:latin typeface="Meiryo UI" panose="020B0604030504040204" pitchFamily="50" charset="-128"/>
                <a:ea typeface="Meiryo UI" panose="020B0604030504040204" pitchFamily="50" charset="-128"/>
              </a:rPr>
              <a:t>1</a:t>
            </a:r>
            <a:r>
              <a:rPr kumimoji="1" lang="ja-JP" altLang="en-US" sz="1200" dirty="0">
                <a:solidFill>
                  <a:prstClr val="black"/>
                </a:solidFill>
                <a:latin typeface="Meiryo UI" panose="020B0604030504040204" pitchFamily="50" charset="-128"/>
                <a:ea typeface="Meiryo UI" panose="020B0604030504040204" pitchFamily="50" charset="-128"/>
              </a:rPr>
              <a:t>日）</a:t>
            </a:r>
            <a:endParaRPr kumimoji="1" lang="en-US" altLang="ja-JP" sz="1200" dirty="0">
              <a:solidFill>
                <a:prstClr val="black"/>
              </a:solidFill>
              <a:latin typeface="Meiryo UI" panose="020B0604030504040204" pitchFamily="50" charset="-128"/>
              <a:ea typeface="Meiryo UI" panose="020B0604030504040204" pitchFamily="50" charset="-128"/>
            </a:endParaRPr>
          </a:p>
          <a:p>
            <a:pPr marL="0" marR="0" lvl="0" indent="0" defTabSz="457200" rtl="0" eaLnBrk="1" fontAlgn="auto" latinLnBrk="0" hangingPunct="1">
              <a:lnSpc>
                <a:spcPct val="100000"/>
              </a:lnSpc>
              <a:spcBef>
                <a:spcPts val="20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a:t>
            </a:r>
            <a:r>
              <a:rPr kumimoji="1" lang="en-US" altLang="ja-JP" sz="1200" b="1" dirty="0">
                <a:solidFill>
                  <a:prstClr val="black"/>
                </a:solidFill>
                <a:highlight>
                  <a:srgbClr val="FFFF00"/>
                </a:highlight>
                <a:latin typeface="Meiryo UI" panose="020B0604030504040204" pitchFamily="50" charset="-128"/>
                <a:ea typeface="Meiryo UI" panose="020B0604030504040204" pitchFamily="50" charset="-128"/>
              </a:rPr>
              <a:t>136</a:t>
            </a:r>
            <a:r>
              <a:rPr kumimoji="1" lang="ja-JP" altLang="en-US" sz="1200" b="1" dirty="0">
                <a:solidFill>
                  <a:prstClr val="black"/>
                </a:solidFill>
                <a:highlight>
                  <a:srgbClr val="FFFF00"/>
                </a:highlight>
                <a:latin typeface="Meiryo UI" panose="020B0604030504040204" pitchFamily="50" charset="-128"/>
                <a:ea typeface="Meiryo UI" panose="020B0604030504040204" pitchFamily="50" charset="-128"/>
              </a:rPr>
              <a:t>％</a:t>
            </a:r>
            <a:r>
              <a:rPr kumimoji="1" lang="ja-JP" altLang="en-US" sz="1200" b="1" dirty="0">
                <a:solidFill>
                  <a:prstClr val="black"/>
                </a:solidFill>
                <a:latin typeface="Meiryo UI" panose="020B0604030504040204" pitchFamily="50" charset="-128"/>
                <a:ea typeface="Meiryo UI" panose="020B0604030504040204" pitchFamily="50" charset="-128"/>
              </a:rPr>
              <a:t>  </a:t>
            </a:r>
            <a:r>
              <a:rPr kumimoji="1" lang="ja-JP" altLang="en-US" sz="400" b="1" dirty="0">
                <a:solidFill>
                  <a:prstClr val="black"/>
                </a:solidFill>
                <a:latin typeface="Meiryo UI" panose="020B0604030504040204" pitchFamily="50" charset="-128"/>
                <a:ea typeface="Meiryo UI" panose="020B0604030504040204" pitchFamily="50" charset="-128"/>
              </a:rPr>
              <a:t> </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73,086</a:t>
            </a:r>
            <a:r>
              <a:rPr kumimoji="1" lang="ja-JP" altLang="en-US" sz="1200" dirty="0">
                <a:solidFill>
                  <a:prstClr val="black"/>
                </a:solidFill>
                <a:latin typeface="Meiryo UI" panose="020B0604030504040204" pitchFamily="50" charset="-128"/>
                <a:ea typeface="Meiryo UI" panose="020B0604030504040204" pitchFamily="50" charset="-128"/>
              </a:rPr>
              <a:t>円</a:t>
            </a:r>
            <a:endParaRPr kumimoji="1" lang="en-US" altLang="ja-JP" sz="600" dirty="0">
              <a:solidFill>
                <a:prstClr val="black"/>
              </a:solidFill>
              <a:latin typeface="Meiryo UI" panose="020B0604030504040204" pitchFamily="50" charset="-128"/>
              <a:ea typeface="Meiryo UI" panose="020B0604030504040204" pitchFamily="50" charset="-128"/>
            </a:endParaRPr>
          </a:p>
          <a:p>
            <a:pPr marL="0" marR="0" lvl="0" indent="0" defTabSz="457200" rtl="0" eaLnBrk="1" fontAlgn="auto" latinLnBrk="0" hangingPunct="1">
              <a:lnSpc>
                <a:spcPct val="100000"/>
              </a:lnSpc>
              <a:spcBef>
                <a:spcPts val="200"/>
              </a:spcBef>
              <a:spcAft>
                <a:spcPts val="0"/>
              </a:spcAft>
              <a:buClrTx/>
              <a:buSzTx/>
              <a:buFontTx/>
              <a:buNone/>
              <a:tabLst/>
              <a:defRPr/>
            </a:pPr>
            <a:r>
              <a:rPr kumimoji="1" lang="en-US" altLang="ja-JP" sz="1200" dirty="0">
                <a:solidFill>
                  <a:prstClr val="black"/>
                </a:solidFill>
                <a:latin typeface="Meiryo UI" panose="020B0604030504040204" pitchFamily="50" charset="-128"/>
                <a:ea typeface="Meiryo UI" panose="020B0604030504040204" pitchFamily="50" charset="-128"/>
              </a:rPr>
              <a:t>×147.4</a:t>
            </a:r>
            <a:r>
              <a:rPr kumimoji="1" lang="ja-JP" altLang="en-US" sz="1200" dirty="0">
                <a:solidFill>
                  <a:prstClr val="black"/>
                </a:solidFill>
                <a:latin typeface="Meiryo UI" panose="020B0604030504040204" pitchFamily="50" charset="-128"/>
                <a:ea typeface="Meiryo UI" panose="020B0604030504040204" pitchFamily="50" charset="-128"/>
              </a:rPr>
              <a:t>％⇒</a:t>
            </a:r>
            <a:r>
              <a:rPr kumimoji="1" lang="en-US" altLang="ja-JP" sz="1200" dirty="0">
                <a:solidFill>
                  <a:prstClr val="black"/>
                </a:solidFill>
                <a:latin typeface="Meiryo UI" panose="020B0604030504040204" pitchFamily="50" charset="-128"/>
                <a:ea typeface="Meiryo UI" panose="020B0604030504040204" pitchFamily="50" charset="-128"/>
              </a:rPr>
              <a:t>80,648</a:t>
            </a:r>
            <a:r>
              <a:rPr kumimoji="1" lang="ja-JP" altLang="en-US" sz="1200" dirty="0">
                <a:solidFill>
                  <a:prstClr val="black"/>
                </a:solidFill>
                <a:latin typeface="Meiryo UI" panose="020B0604030504040204" pitchFamily="50" charset="-128"/>
                <a:ea typeface="Meiryo UI" panose="020B0604030504040204" pitchFamily="50" charset="-128"/>
              </a:rPr>
              <a:t>円</a:t>
            </a:r>
            <a:endParaRPr kumimoji="1" lang="en-US" altLang="ja-JP" sz="1200" dirty="0">
              <a:solidFill>
                <a:prstClr val="black"/>
              </a:solidFill>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811CA63D-4FC7-6388-04A2-03BC8983F8CA}"/>
              </a:ext>
            </a:extLst>
          </p:cNvPr>
          <p:cNvSpPr/>
          <p:nvPr/>
        </p:nvSpPr>
        <p:spPr>
          <a:xfrm>
            <a:off x="8199880" y="6177920"/>
            <a:ext cx="720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⑩</a:t>
            </a:r>
          </a:p>
        </p:txBody>
      </p:sp>
      <p:sp>
        <p:nvSpPr>
          <p:cNvPr id="2" name="矢印: 五方向 1">
            <a:hlinkClick r:id="rId2" action="ppaction://hlinksldjump"/>
            <a:extLst>
              <a:ext uri="{FF2B5EF4-FFF2-40B4-BE49-F238E27FC236}">
                <a16:creationId xmlns:a16="http://schemas.microsoft.com/office/drawing/2014/main" id="{DD45C8EC-450A-1061-5738-5FA4C8614063}"/>
              </a:ext>
            </a:extLst>
          </p:cNvPr>
          <p:cNvSpPr/>
          <p:nvPr/>
        </p:nvSpPr>
        <p:spPr>
          <a:xfrm>
            <a:off x="8683558" y="184780"/>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a:extLst>
              <a:ext uri="{FF2B5EF4-FFF2-40B4-BE49-F238E27FC236}">
                <a16:creationId xmlns:a16="http://schemas.microsoft.com/office/drawing/2014/main" id="{F45CA070-4260-50B5-1011-213658525DFD}"/>
              </a:ext>
            </a:extLst>
          </p:cNvPr>
          <p:cNvPicPr>
            <a:picLocks noChangeAspect="1"/>
          </p:cNvPicPr>
          <p:nvPr/>
        </p:nvPicPr>
        <p:blipFill rotWithShape="1">
          <a:blip r:embed="rId3"/>
          <a:srcRect l="31314" t="75578" r="57869" b="7241"/>
          <a:stretch/>
        </p:blipFill>
        <p:spPr>
          <a:xfrm>
            <a:off x="8816570" y="4656179"/>
            <a:ext cx="1080000" cy="964926"/>
          </a:xfrm>
          <a:prstGeom prst="rect">
            <a:avLst/>
          </a:prstGeom>
        </p:spPr>
      </p:pic>
      <p:pic>
        <p:nvPicPr>
          <p:cNvPr id="32" name="図 31">
            <a:extLst>
              <a:ext uri="{FF2B5EF4-FFF2-40B4-BE49-F238E27FC236}">
                <a16:creationId xmlns:a16="http://schemas.microsoft.com/office/drawing/2014/main" id="{9C299C62-8FF9-1DB2-B9FF-E90D4D69EF80}"/>
              </a:ext>
            </a:extLst>
          </p:cNvPr>
          <p:cNvPicPr>
            <a:picLocks noChangeAspect="1"/>
          </p:cNvPicPr>
          <p:nvPr/>
        </p:nvPicPr>
        <p:blipFill rotWithShape="1">
          <a:blip r:embed="rId3"/>
          <a:srcRect l="42464" t="24802" r="49552" b="59678"/>
          <a:stretch/>
        </p:blipFill>
        <p:spPr>
          <a:xfrm>
            <a:off x="8983298" y="4656179"/>
            <a:ext cx="821098" cy="897815"/>
          </a:xfrm>
          <a:prstGeom prst="rect">
            <a:avLst/>
          </a:prstGeom>
        </p:spPr>
      </p:pic>
      <p:grpSp>
        <p:nvGrpSpPr>
          <p:cNvPr id="33" name="グループ化 32">
            <a:extLst>
              <a:ext uri="{FF2B5EF4-FFF2-40B4-BE49-F238E27FC236}">
                <a16:creationId xmlns:a16="http://schemas.microsoft.com/office/drawing/2014/main" id="{9C93E6B6-981D-8920-479A-59FAE3E648E1}"/>
              </a:ext>
            </a:extLst>
          </p:cNvPr>
          <p:cNvGrpSpPr/>
          <p:nvPr/>
        </p:nvGrpSpPr>
        <p:grpSpPr>
          <a:xfrm>
            <a:off x="578918" y="884143"/>
            <a:ext cx="1980000" cy="2526024"/>
            <a:chOff x="578918" y="884143"/>
            <a:chExt cx="1980000" cy="2526024"/>
          </a:xfrm>
        </p:grpSpPr>
        <p:cxnSp>
          <p:nvCxnSpPr>
            <p:cNvPr id="34" name="直線コネクタ 33">
              <a:extLst>
                <a:ext uri="{FF2B5EF4-FFF2-40B4-BE49-F238E27FC236}">
                  <a16:creationId xmlns:a16="http://schemas.microsoft.com/office/drawing/2014/main" id="{6E26102F-3317-3075-2C1E-A43551BBC24E}"/>
                </a:ext>
              </a:extLst>
            </p:cNvPr>
            <p:cNvCxnSpPr>
              <a:cxnSpLocks/>
            </p:cNvCxnSpPr>
            <p:nvPr/>
          </p:nvCxnSpPr>
          <p:spPr>
            <a:xfrm>
              <a:off x="1575430" y="884143"/>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35" name="楕円 34">
              <a:extLst>
                <a:ext uri="{FF2B5EF4-FFF2-40B4-BE49-F238E27FC236}">
                  <a16:creationId xmlns:a16="http://schemas.microsoft.com/office/drawing/2014/main" id="{8B753BC9-0695-EBBE-1FB5-088E5F0FDA04}"/>
                </a:ext>
              </a:extLst>
            </p:cNvPr>
            <p:cNvSpPr/>
            <p:nvPr/>
          </p:nvSpPr>
          <p:spPr bwMode="auto">
            <a:xfrm>
              <a:off x="578918"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98</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36" name="直線コネクタ 35">
              <a:extLst>
                <a:ext uri="{FF2B5EF4-FFF2-40B4-BE49-F238E27FC236}">
                  <a16:creationId xmlns:a16="http://schemas.microsoft.com/office/drawing/2014/main" id="{A04A84AE-83D9-2A71-2DFA-5EACF83DF107}"/>
                </a:ext>
              </a:extLst>
            </p:cNvPr>
            <p:cNvCxnSpPr>
              <a:cxnSpLocks/>
            </p:cNvCxnSpPr>
            <p:nvPr/>
          </p:nvCxnSpPr>
          <p:spPr>
            <a:xfrm>
              <a:off x="1568918" y="884143"/>
              <a:ext cx="990000"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37" name="グループ化 36">
            <a:extLst>
              <a:ext uri="{FF2B5EF4-FFF2-40B4-BE49-F238E27FC236}">
                <a16:creationId xmlns:a16="http://schemas.microsoft.com/office/drawing/2014/main" id="{A3C2E807-D753-B558-AB66-62A68A6FAA83}"/>
              </a:ext>
            </a:extLst>
          </p:cNvPr>
          <p:cNvGrpSpPr/>
          <p:nvPr/>
        </p:nvGrpSpPr>
        <p:grpSpPr>
          <a:xfrm>
            <a:off x="3053086" y="884143"/>
            <a:ext cx="1980000" cy="2526024"/>
            <a:chOff x="3053086" y="884143"/>
            <a:chExt cx="1980000" cy="2526024"/>
          </a:xfrm>
        </p:grpSpPr>
        <p:sp>
          <p:nvSpPr>
            <p:cNvPr id="38" name="楕円 37">
              <a:extLst>
                <a:ext uri="{FF2B5EF4-FFF2-40B4-BE49-F238E27FC236}">
                  <a16:creationId xmlns:a16="http://schemas.microsoft.com/office/drawing/2014/main" id="{73A3D92F-3288-7A48-8BC8-0C2C575DCC5A}"/>
                </a:ext>
              </a:extLst>
            </p:cNvPr>
            <p:cNvSpPr/>
            <p:nvPr/>
          </p:nvSpPr>
          <p:spPr bwMode="auto">
            <a:xfrm>
              <a:off x="3053086"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197</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39" name="直線コネクタ 38">
              <a:extLst>
                <a:ext uri="{FF2B5EF4-FFF2-40B4-BE49-F238E27FC236}">
                  <a16:creationId xmlns:a16="http://schemas.microsoft.com/office/drawing/2014/main" id="{B6F599EF-B019-8078-4059-3843409F0A7D}"/>
                </a:ext>
              </a:extLst>
            </p:cNvPr>
            <p:cNvCxnSpPr>
              <a:cxnSpLocks/>
            </p:cNvCxnSpPr>
            <p:nvPr/>
          </p:nvCxnSpPr>
          <p:spPr>
            <a:xfrm flipV="1">
              <a:off x="3963000" y="884143"/>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grpSp>
        <p:nvGrpSpPr>
          <p:cNvPr id="40" name="グループ化 39">
            <a:extLst>
              <a:ext uri="{FF2B5EF4-FFF2-40B4-BE49-F238E27FC236}">
                <a16:creationId xmlns:a16="http://schemas.microsoft.com/office/drawing/2014/main" id="{BE8F5C33-FECE-3B8F-8964-70012587E735}"/>
              </a:ext>
            </a:extLst>
          </p:cNvPr>
          <p:cNvGrpSpPr/>
          <p:nvPr/>
        </p:nvGrpSpPr>
        <p:grpSpPr>
          <a:xfrm>
            <a:off x="5527253" y="941739"/>
            <a:ext cx="1980000" cy="2507190"/>
            <a:chOff x="5527253" y="902977"/>
            <a:chExt cx="1980000" cy="2507190"/>
          </a:xfrm>
        </p:grpSpPr>
        <p:cxnSp>
          <p:nvCxnSpPr>
            <p:cNvPr id="41" name="直線コネクタ 40">
              <a:extLst>
                <a:ext uri="{FF2B5EF4-FFF2-40B4-BE49-F238E27FC236}">
                  <a16:creationId xmlns:a16="http://schemas.microsoft.com/office/drawing/2014/main" id="{6A9453FC-8D02-C6D2-0FCE-92F29E884AE6}"/>
                </a:ext>
              </a:extLst>
            </p:cNvPr>
            <p:cNvCxnSpPr>
              <a:cxnSpLocks/>
            </p:cNvCxnSpPr>
            <p:nvPr/>
          </p:nvCxnSpPr>
          <p:spPr>
            <a:xfrm>
              <a:off x="6523765" y="902977"/>
              <a:ext cx="0" cy="54602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2" name="楕円 41">
              <a:extLst>
                <a:ext uri="{FF2B5EF4-FFF2-40B4-BE49-F238E27FC236}">
                  <a16:creationId xmlns:a16="http://schemas.microsoft.com/office/drawing/2014/main" id="{61D96B7D-6620-4099-3AC5-30822C870F7A}"/>
                </a:ext>
              </a:extLst>
            </p:cNvPr>
            <p:cNvSpPr/>
            <p:nvPr/>
          </p:nvSpPr>
          <p:spPr bwMode="auto">
            <a:xfrm>
              <a:off x="5527253" y="1430167"/>
              <a:ext cx="1980000" cy="1980000"/>
            </a:xfrm>
            <a:prstGeom prst="ellipse">
              <a:avLst/>
            </a:prstGeom>
            <a:solidFill>
              <a:schemeClr val="accent4">
                <a:lumMod val="20000"/>
                <a:lumOff val="80000"/>
              </a:schemeClr>
            </a:solidFill>
            <a:ln w="571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100</a:t>
              </a:r>
              <a:r>
                <a:rPr kumimoji="0" lang="ja-JP" altLang="en-US" sz="24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株</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ja-JP" sz="4400" b="1" dirty="0">
                  <a:solidFill>
                    <a:srgbClr val="FF0000"/>
                  </a:solidFill>
                  <a:latin typeface="メイリオ" panose="020B0604030504040204" pitchFamily="50" charset="-128"/>
                  <a:ea typeface="メイリオ" panose="020B0604030504040204" pitchFamily="50" charset="-128"/>
                </a:rPr>
                <a:t>114</a:t>
              </a:r>
            </a:p>
            <a:p>
              <a:pPr marL="0" marR="0" lvl="0" indent="0" algn="ctr" defTabSz="457200" rtl="0" eaLnBrk="1" fontAlgn="auto" latinLnBrk="0" hangingPunct="1">
                <a:lnSpc>
                  <a:spcPct val="100000"/>
                </a:lnSpc>
                <a:spcBef>
                  <a:spcPts val="0"/>
                </a:spcBef>
                <a:spcAft>
                  <a:spcPts val="0"/>
                </a:spcAft>
                <a:buClrTx/>
                <a:buSzTx/>
                <a:buFontTx/>
                <a:buNone/>
                <a:tabLst/>
                <a:defRPr/>
              </a:pPr>
              <a:r>
                <a:rPr lang="ja-JP" altLang="en-US" sz="2400" b="1" dirty="0">
                  <a:solidFill>
                    <a:prstClr val="black"/>
                  </a:solidFill>
                  <a:latin typeface="メイリオ" panose="020B0604030504040204" pitchFamily="50" charset="-128"/>
                  <a:ea typeface="メイリオ" panose="020B0604030504040204" pitchFamily="50" charset="-128"/>
                </a:rPr>
                <a:t>万円</a:t>
              </a:r>
              <a:endParaRPr kumimoji="0" lang="en-US" altLang="ja-JP" sz="2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43" name="直線コネクタ 42">
              <a:extLst>
                <a:ext uri="{FF2B5EF4-FFF2-40B4-BE49-F238E27FC236}">
                  <a16:creationId xmlns:a16="http://schemas.microsoft.com/office/drawing/2014/main" id="{8924418C-9745-00C6-CC36-A5B652735AAE}"/>
                </a:ext>
              </a:extLst>
            </p:cNvPr>
            <p:cNvCxnSpPr>
              <a:cxnSpLocks/>
            </p:cNvCxnSpPr>
            <p:nvPr/>
          </p:nvCxnSpPr>
          <p:spPr>
            <a:xfrm flipH="1">
              <a:off x="5766318" y="902977"/>
              <a:ext cx="750935" cy="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grpSp>
      <p:sp>
        <p:nvSpPr>
          <p:cNvPr id="44" name="二等辺三角形 43">
            <a:extLst>
              <a:ext uri="{FF2B5EF4-FFF2-40B4-BE49-F238E27FC236}">
                <a16:creationId xmlns:a16="http://schemas.microsoft.com/office/drawing/2014/main" id="{F321D6CF-941E-96B3-F84C-CEE39027533D}"/>
              </a:ext>
            </a:extLst>
          </p:cNvPr>
          <p:cNvSpPr/>
          <p:nvPr/>
        </p:nvSpPr>
        <p:spPr>
          <a:xfrm rot="5400000">
            <a:off x="2374002" y="2258167"/>
            <a:ext cx="864000" cy="360000"/>
          </a:xfrm>
          <a:prstGeom prst="triangle">
            <a:avLst/>
          </a:prstGeom>
          <a:solidFill>
            <a:srgbClr val="EA55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二等辺三角形 44">
            <a:extLst>
              <a:ext uri="{FF2B5EF4-FFF2-40B4-BE49-F238E27FC236}">
                <a16:creationId xmlns:a16="http://schemas.microsoft.com/office/drawing/2014/main" id="{EEA7EDE7-3296-300B-52DE-405DD85BDA2D}"/>
              </a:ext>
            </a:extLst>
          </p:cNvPr>
          <p:cNvSpPr/>
          <p:nvPr/>
        </p:nvSpPr>
        <p:spPr>
          <a:xfrm rot="5400000">
            <a:off x="4848170" y="2240167"/>
            <a:ext cx="864000" cy="360000"/>
          </a:xfrm>
          <a:prstGeom prst="triangle">
            <a:avLst/>
          </a:prstGeom>
          <a:solidFill>
            <a:srgbClr val="EA55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吹き出し: 角を丸めた四角形 45">
            <a:extLst>
              <a:ext uri="{FF2B5EF4-FFF2-40B4-BE49-F238E27FC236}">
                <a16:creationId xmlns:a16="http://schemas.microsoft.com/office/drawing/2014/main" id="{1CCFA258-60AA-D414-34A0-8E6CB71D6D86}"/>
              </a:ext>
            </a:extLst>
          </p:cNvPr>
          <p:cNvSpPr/>
          <p:nvPr/>
        </p:nvSpPr>
        <p:spPr>
          <a:xfrm>
            <a:off x="4740130" y="4343678"/>
            <a:ext cx="3993076" cy="1309363"/>
          </a:xfrm>
          <a:prstGeom prst="wedgeRoundRectCallout">
            <a:avLst>
              <a:gd name="adj1" fmla="val 58118"/>
              <a:gd name="adj2" fmla="val 16546"/>
              <a:gd name="adj3" fmla="val 16667"/>
            </a:avLst>
          </a:prstGeom>
          <a:solidFill>
            <a:schemeClr val="bg1"/>
          </a:solidFill>
          <a:ln w="25400">
            <a:solidFill>
              <a:schemeClr val="bg1">
                <a:lumMod val="85000"/>
              </a:schemeClr>
            </a:solidFill>
          </a:ln>
        </p:spPr>
        <p:txBody>
          <a:bodyPr wrap="square" anchor="ctr">
            <a:noAutofit/>
          </a:bodyPr>
          <a:lstStyle/>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　　　たくさん</a:t>
            </a:r>
            <a:endParaRPr kumimoji="1" lang="en-US" altLang="ja-JP" sz="2800" b="1"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　　　増えた～</a:t>
            </a:r>
            <a:endParaRPr kumimoji="1" lang="en-US" altLang="ja-JP" sz="2800" b="1"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47" name="吹き出し: 角を丸めた四角形 46">
            <a:extLst>
              <a:ext uri="{FF2B5EF4-FFF2-40B4-BE49-F238E27FC236}">
                <a16:creationId xmlns:a16="http://schemas.microsoft.com/office/drawing/2014/main" id="{29E01A26-36AF-3349-5A61-BDF28343885C}"/>
              </a:ext>
            </a:extLst>
          </p:cNvPr>
          <p:cNvSpPr/>
          <p:nvPr/>
        </p:nvSpPr>
        <p:spPr>
          <a:xfrm>
            <a:off x="4749708" y="4266484"/>
            <a:ext cx="3993076" cy="1397610"/>
          </a:xfrm>
          <a:prstGeom prst="wedgeRoundRectCallout">
            <a:avLst>
              <a:gd name="adj1" fmla="val 58118"/>
              <a:gd name="adj2" fmla="val 16546"/>
              <a:gd name="adj3" fmla="val 16667"/>
            </a:avLst>
          </a:prstGeom>
          <a:solidFill>
            <a:schemeClr val="bg1"/>
          </a:solidFill>
          <a:ln w="25400">
            <a:solidFill>
              <a:schemeClr val="bg1">
                <a:lumMod val="85000"/>
              </a:schemeClr>
            </a:solidFill>
          </a:ln>
        </p:spPr>
        <p:txBody>
          <a:bodyPr wrap="square" anchor="ctr">
            <a:noAutofit/>
          </a:bodyPr>
          <a:lstStyle/>
          <a:p>
            <a:pPr marR="0" lvl="0" algn="l" defTabSz="914400" rtl="0" eaLnBrk="1" fontAlgn="base" latinLnBrk="0" hangingPunct="1">
              <a:spcBef>
                <a:spcPct val="0"/>
              </a:spcBef>
              <a:spcAft>
                <a:spcPct val="0"/>
              </a:spcAft>
              <a:buClrTx/>
              <a:buSzTx/>
              <a:tabLst/>
              <a:defRPr/>
            </a:pPr>
            <a:r>
              <a:rPr kumimoji="1" lang="ja-JP" altLang="en-US" sz="2800" b="1" dirty="0">
                <a:solidFill>
                  <a:srgbClr val="000000"/>
                </a:solidFill>
                <a:latin typeface="メイリオ" panose="020B0604030504040204" pitchFamily="50" charset="-128"/>
                <a:ea typeface="メイリオ" panose="020B0604030504040204" pitchFamily="50" charset="-128"/>
              </a:rPr>
              <a:t>だいぶ減った・・・</a:t>
            </a:r>
            <a:endParaRPr kumimoji="1" lang="en-US" altLang="ja-JP" sz="2800" b="1"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spcBef>
                <a:spcPct val="0"/>
              </a:spcBef>
              <a:spcAft>
                <a:spcPct val="0"/>
              </a:spcAft>
              <a:buClrTx/>
              <a:buSzTx/>
              <a:tabLst/>
              <a:defRPr/>
            </a:pPr>
            <a:r>
              <a:rPr kumimoji="1" lang="en-US" altLang="ja-JP" sz="2800" b="1" dirty="0">
                <a:solidFill>
                  <a:srgbClr val="EA5550"/>
                </a:solidFill>
                <a:latin typeface="メイリオ" panose="020B0604030504040204" pitchFamily="50" charset="-128"/>
                <a:ea typeface="メイリオ" panose="020B0604030504040204" pitchFamily="50" charset="-128"/>
              </a:rPr>
              <a:t>10</a:t>
            </a:r>
            <a:r>
              <a:rPr kumimoji="1" lang="ja-JP" altLang="en-US" sz="2800" b="1" dirty="0">
                <a:solidFill>
                  <a:srgbClr val="EA5550"/>
                </a:solidFill>
                <a:latin typeface="メイリオ" panose="020B0604030504040204" pitchFamily="50" charset="-128"/>
                <a:ea typeface="メイリオ" panose="020B0604030504040204" pitchFamily="50" charset="-128"/>
              </a:rPr>
              <a:t>年前に売却</a:t>
            </a:r>
            <a:r>
              <a:rPr kumimoji="1" lang="ja-JP" altLang="en-US" sz="2800" b="1" dirty="0">
                <a:solidFill>
                  <a:srgbClr val="000000"/>
                </a:solidFill>
                <a:latin typeface="メイリオ" panose="020B0604030504040204" pitchFamily="50" charset="-128"/>
                <a:ea typeface="メイリオ" panose="020B0604030504040204" pitchFamily="50" charset="-128"/>
              </a:rPr>
              <a:t>して　おけばよかった・・・</a:t>
            </a:r>
            <a:endParaRPr kumimoji="1" lang="en-US" altLang="ja-JP" sz="2800" b="1" i="1"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nvGrpSpPr>
          <p:cNvPr id="48" name="グループ化 47">
            <a:extLst>
              <a:ext uri="{FF2B5EF4-FFF2-40B4-BE49-F238E27FC236}">
                <a16:creationId xmlns:a16="http://schemas.microsoft.com/office/drawing/2014/main" id="{A8A4A52D-B3E8-2A09-FAEA-DD5FBE31D36A}"/>
              </a:ext>
            </a:extLst>
          </p:cNvPr>
          <p:cNvGrpSpPr/>
          <p:nvPr/>
        </p:nvGrpSpPr>
        <p:grpSpPr>
          <a:xfrm>
            <a:off x="4203701" y="5920730"/>
            <a:ext cx="4371419" cy="684000"/>
            <a:chOff x="7521776" y="5205599"/>
            <a:chExt cx="4371419" cy="684000"/>
          </a:xfrm>
        </p:grpSpPr>
        <p:cxnSp>
          <p:nvCxnSpPr>
            <p:cNvPr id="49" name="直線コネクタ 48">
              <a:extLst>
                <a:ext uri="{FF2B5EF4-FFF2-40B4-BE49-F238E27FC236}">
                  <a16:creationId xmlns:a16="http://schemas.microsoft.com/office/drawing/2014/main" id="{0097BF45-2358-4F74-E05A-3C68C86514D5}"/>
                </a:ext>
              </a:extLst>
            </p:cNvPr>
            <p:cNvCxnSpPr>
              <a:cxnSpLocks/>
              <a:endCxn id="16" idx="2"/>
            </p:cNvCxnSpPr>
            <p:nvPr/>
          </p:nvCxnSpPr>
          <p:spPr>
            <a:xfrm flipV="1">
              <a:off x="9152436" y="5718935"/>
              <a:ext cx="2740759" cy="989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0" name="吹き出し: 四角形 49">
              <a:extLst>
                <a:ext uri="{FF2B5EF4-FFF2-40B4-BE49-F238E27FC236}">
                  <a16:creationId xmlns:a16="http://schemas.microsoft.com/office/drawing/2014/main" id="{BCA2EB98-CF94-C1DD-9093-3186544E8643}"/>
                </a:ext>
              </a:extLst>
            </p:cNvPr>
            <p:cNvSpPr/>
            <p:nvPr/>
          </p:nvSpPr>
          <p:spPr bwMode="auto">
            <a:xfrm>
              <a:off x="7521776" y="5205599"/>
              <a:ext cx="2858894"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79,212</a:t>
              </a:r>
              <a:r>
                <a:rPr kumimoji="1" lang="ja-JP" altLang="en-US" sz="3200" b="1" dirty="0">
                  <a:latin typeface="Meiryo UI" panose="020B0604030504040204" pitchFamily="50" charset="-128"/>
                  <a:ea typeface="Meiryo UI" panose="020B0604030504040204" pitchFamily="50" charset="-128"/>
                </a:rPr>
                <a:t>円</a:t>
              </a:r>
              <a:endParaRPr kumimoji="1" lang="en-US" altLang="ja-JP" sz="4000" b="1" dirty="0">
                <a:latin typeface="Meiryo UI" panose="020B0604030504040204" pitchFamily="50" charset="-128"/>
                <a:ea typeface="Meiryo UI" panose="020B0604030504040204" pitchFamily="50" charset="-128"/>
              </a:endParaRPr>
            </a:p>
          </p:txBody>
        </p:sp>
      </p:grpSp>
      <p:sp>
        <p:nvSpPr>
          <p:cNvPr id="18" name="スライド番号プレースホルダー 5">
            <a:extLst>
              <a:ext uri="{FF2B5EF4-FFF2-40B4-BE49-F238E27FC236}">
                <a16:creationId xmlns:a16="http://schemas.microsoft.com/office/drawing/2014/main" id="{4256A05B-A486-5ACC-6248-2B9127A40210}"/>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12</a:t>
            </a:r>
            <a:endParaRPr kumimoji="1" lang="ja-JP" altLang="en-US" sz="1600" b="1" dirty="0">
              <a:solidFill>
                <a:schemeClr val="tx1"/>
              </a:solidFill>
            </a:endParaRPr>
          </a:p>
        </p:txBody>
      </p:sp>
    </p:spTree>
    <p:extLst>
      <p:ext uri="{BB962C8B-B14F-4D97-AF65-F5344CB8AC3E}">
        <p14:creationId xmlns:p14="http://schemas.microsoft.com/office/powerpoint/2010/main" val="172566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up)">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500"/>
                                        <p:tgtEl>
                                          <p:spTgt spid="44"/>
                                        </p:tgtEl>
                                      </p:cBhvr>
                                    </p:animEffect>
                                  </p:childTnLst>
                                </p:cTn>
                              </p:par>
                            </p:childTnLst>
                          </p:cTn>
                        </p:par>
                        <p:par>
                          <p:cTn id="13" fill="hold">
                            <p:stCondLst>
                              <p:cond delay="500"/>
                            </p:stCondLst>
                            <p:childTnLst>
                              <p:par>
                                <p:cTn id="14" presetID="22" presetClass="entr" presetSubtype="1" fill="hold"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wipe(up)">
                                      <p:cBhvr>
                                        <p:cTn id="16" dur="500"/>
                                        <p:tgtEl>
                                          <p:spTgt spid="37"/>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down)">
                                      <p:cBhvr>
                                        <p:cTn id="20" dur="500"/>
                                        <p:tgtEl>
                                          <p:spTgt spid="32"/>
                                        </p:tgtEl>
                                      </p:cBhvr>
                                    </p:animEffect>
                                  </p:childTnLst>
                                </p:cTn>
                              </p:par>
                            </p:childTnLst>
                          </p:cTn>
                        </p:par>
                        <p:par>
                          <p:cTn id="21" fill="hold">
                            <p:stCondLst>
                              <p:cond delay="1500"/>
                            </p:stCondLst>
                            <p:childTnLst>
                              <p:par>
                                <p:cTn id="22" presetID="22" presetClass="entr" presetSubtype="2" fill="hold" grpId="0" nodeType="after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wipe(right)">
                                      <p:cBhvr>
                                        <p:cTn id="24" dur="500"/>
                                        <p:tgtEl>
                                          <p:spTgt spid="4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wipe(left)">
                                      <p:cBhvr>
                                        <p:cTn id="29" dur="500"/>
                                        <p:tgtEl>
                                          <p:spTgt spid="45"/>
                                        </p:tgtEl>
                                      </p:cBhvr>
                                    </p:animEffect>
                                  </p:childTnLst>
                                </p:cTn>
                              </p:par>
                            </p:childTnLst>
                          </p:cTn>
                        </p:par>
                        <p:par>
                          <p:cTn id="30" fill="hold">
                            <p:stCondLst>
                              <p:cond delay="500"/>
                            </p:stCondLst>
                            <p:childTnLst>
                              <p:par>
                                <p:cTn id="31" presetID="22" presetClass="entr" presetSubtype="1" fill="hold" nodeType="after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wipe(up)">
                                      <p:cBhvr>
                                        <p:cTn id="33" dur="500"/>
                                        <p:tgtEl>
                                          <p:spTgt spid="40"/>
                                        </p:tgtEl>
                                      </p:cBhvr>
                                    </p:animEffect>
                                  </p:childTnLst>
                                </p:cTn>
                              </p:par>
                            </p:childTnLst>
                          </p:cTn>
                        </p:par>
                        <p:par>
                          <p:cTn id="34" fill="hold">
                            <p:stCondLst>
                              <p:cond delay="1000"/>
                            </p:stCondLst>
                            <p:childTnLst>
                              <p:par>
                                <p:cTn id="35" presetID="22" presetClass="exit" presetSubtype="4" fill="hold" nodeType="afterEffect">
                                  <p:stCondLst>
                                    <p:cond delay="0"/>
                                  </p:stCondLst>
                                  <p:childTnLst>
                                    <p:animEffect transition="out" filter="wipe(down)">
                                      <p:cBhvr>
                                        <p:cTn id="36" dur="500"/>
                                        <p:tgtEl>
                                          <p:spTgt spid="32"/>
                                        </p:tgtEl>
                                      </p:cBhvr>
                                    </p:animEffect>
                                    <p:set>
                                      <p:cBhvr>
                                        <p:cTn id="37" dur="1" fill="hold">
                                          <p:stCondLst>
                                            <p:cond delay="499"/>
                                          </p:stCondLst>
                                        </p:cTn>
                                        <p:tgtEl>
                                          <p:spTgt spid="32"/>
                                        </p:tgtEl>
                                        <p:attrNameLst>
                                          <p:attrName>style.visibility</p:attrName>
                                        </p:attrNameLst>
                                      </p:cBhvr>
                                      <p:to>
                                        <p:strVal val="hidden"/>
                                      </p:to>
                                    </p:set>
                                  </p:childTnLst>
                                </p:cTn>
                              </p:par>
                              <p:par>
                                <p:cTn id="38" presetID="22" presetClass="entr" presetSubtype="4" fill="hold"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wipe(down)">
                                      <p:cBhvr>
                                        <p:cTn id="40" dur="500"/>
                                        <p:tgtEl>
                                          <p:spTgt spid="31"/>
                                        </p:tgtEl>
                                      </p:cBhvr>
                                    </p:animEffect>
                                  </p:childTnLst>
                                </p:cTn>
                              </p:par>
                            </p:childTnLst>
                          </p:cTn>
                        </p:par>
                        <p:par>
                          <p:cTn id="41" fill="hold">
                            <p:stCondLst>
                              <p:cond delay="1500"/>
                            </p:stCondLst>
                            <p:childTnLst>
                              <p:par>
                                <p:cTn id="42" presetID="22" presetClass="entr" presetSubtype="2" fill="hold" grpId="0" nodeType="after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right)">
                                      <p:cBhvr>
                                        <p:cTn id="44" dur="500"/>
                                        <p:tgtEl>
                                          <p:spTgt spid="4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wipe(down)">
                                      <p:cBhvr>
                                        <p:cTn id="49"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744963-D61A-FE04-6BFD-9132B83E88E7}"/>
            </a:ext>
          </a:extLst>
        </p:cNvPr>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DDDD29A5-6460-93E3-1597-3E14184CC49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a:t>
            </a:r>
            <a:r>
              <a:rPr lang="ja-JP" altLang="en-US" sz="1800" dirty="0">
                <a:solidFill>
                  <a:srgbClr val="3E3A39"/>
                </a:solidFill>
                <a:latin typeface="Arial"/>
                <a:cs typeface="メイリオ" pitchFamily="50" charset="-128"/>
              </a:rPr>
              <a:t>今積み立てマーケットが過熱！その中で選ばれる商品は！？ </a:t>
            </a:r>
          </a:p>
        </p:txBody>
      </p:sp>
      <p:sp>
        <p:nvSpPr>
          <p:cNvPr id="4" name="AutoShape 3">
            <a:extLst>
              <a:ext uri="{FF2B5EF4-FFF2-40B4-BE49-F238E27FC236}">
                <a16:creationId xmlns:a16="http://schemas.microsoft.com/office/drawing/2014/main" id="{EE708F1F-355F-AA0D-A7FA-747623FCEEC2}"/>
              </a:ext>
            </a:extLst>
          </p:cNvPr>
          <p:cNvSpPr>
            <a:spLocks noChangeArrowheads="1"/>
          </p:cNvSpPr>
          <p:nvPr/>
        </p:nvSpPr>
        <p:spPr bwMode="auto">
          <a:xfrm>
            <a:off x="-3310" y="593355"/>
            <a:ext cx="9677400" cy="246221"/>
          </a:xfrm>
          <a:prstGeom prst="roundRect">
            <a:avLst>
              <a:gd name="adj" fmla="val 0"/>
            </a:avLst>
          </a:prstGeom>
          <a:noFill/>
          <a:ln>
            <a:noFill/>
          </a:ln>
          <a:effectLst/>
        </p:spPr>
        <p:txBody>
          <a:bodyPr wrap="square" lIns="0" tIns="0" rIns="0" bIns="0">
            <a:spAutoFit/>
          </a:bodyPr>
          <a:lstStyle/>
          <a:p>
            <a:pPr lvl="0" defTabSz="914400" eaLnBrk="0" fontAlgn="base" hangingPunct="0">
              <a:spcBef>
                <a:spcPct val="0"/>
              </a:spcBef>
              <a:defRPr/>
            </a:pPr>
            <a:r>
              <a:rPr kumimoji="1" lang="ja-JP" altLang="en-US" sz="1600" b="1" i="0" u="none" strike="noStrike" kern="1200" cap="none" spc="0" normalizeH="0" baseline="0" noProof="0" dirty="0">
                <a:ln>
                  <a:noFill/>
                </a:ln>
                <a:effectLst/>
                <a:uLnTx/>
                <a:uFillTx/>
                <a:latin typeface="+mn-ea"/>
                <a:cs typeface="メイリオ" pitchFamily="50" charset="-128"/>
              </a:rPr>
              <a:t>（</a:t>
            </a:r>
            <a:r>
              <a:rPr kumimoji="1" lang="ja-JP" altLang="en-US" sz="1600" b="1" dirty="0">
                <a:latin typeface="+mn-ea"/>
                <a:cs typeface="メイリオ" pitchFamily="50" charset="-128"/>
              </a:rPr>
              <a:t>参考</a:t>
            </a:r>
            <a:r>
              <a:rPr kumimoji="1" lang="ja-JP" altLang="en-US" sz="1600" b="1" i="0" u="none" strike="noStrike" kern="1200" cap="none" spc="0" normalizeH="0" baseline="0" noProof="0" dirty="0">
                <a:ln>
                  <a:noFill/>
                </a:ln>
                <a:effectLst/>
                <a:uLnTx/>
                <a:uFillTx/>
                <a:latin typeface="+mn-ea"/>
                <a:cs typeface="メイリオ" pitchFamily="50" charset="-128"/>
              </a:rPr>
              <a:t>）</a:t>
            </a:r>
            <a:r>
              <a:rPr kumimoji="1" lang="ja-JP" altLang="en-US" sz="1600" b="1" dirty="0">
                <a:solidFill>
                  <a:srgbClr val="3E3A39"/>
                </a:solidFill>
                <a:latin typeface="メイリオ" panose="020B0604030504040204" pitchFamily="50" charset="-128"/>
              </a:rPr>
              <a:t>会社別 「保険金据置利率および配当金積立利率」一覧</a:t>
            </a:r>
            <a:r>
              <a:rPr kumimoji="1" lang="ja-JP" altLang="en-US" sz="1200" dirty="0">
                <a:solidFill>
                  <a:srgbClr val="3E3A39"/>
                </a:solidFill>
                <a:latin typeface="メイリオ" panose="020B0604030504040204" pitchFamily="50" charset="-128"/>
              </a:rPr>
              <a:t>（</a:t>
            </a:r>
            <a:r>
              <a:rPr kumimoji="1" lang="en-US" altLang="ja-JP" sz="1200" dirty="0">
                <a:solidFill>
                  <a:srgbClr val="3E3A39"/>
                </a:solidFill>
                <a:latin typeface="メイリオ" panose="020B0604030504040204" pitchFamily="50" charset="-128"/>
              </a:rPr>
              <a:t>2026</a:t>
            </a:r>
            <a:r>
              <a:rPr kumimoji="1" lang="ja-JP" altLang="en-US" sz="1200" dirty="0">
                <a:solidFill>
                  <a:srgbClr val="3E3A39"/>
                </a:solidFill>
                <a:latin typeface="メイリオ" panose="020B0604030504040204" pitchFamily="50" charset="-128"/>
              </a:rPr>
              <a:t>年</a:t>
            </a:r>
            <a:r>
              <a:rPr kumimoji="1" lang="en-US" altLang="ja-JP" sz="1200" dirty="0">
                <a:solidFill>
                  <a:srgbClr val="3E3A39"/>
                </a:solidFill>
                <a:latin typeface="メイリオ" panose="020B0604030504040204" pitchFamily="50" charset="-128"/>
              </a:rPr>
              <a:t>4</a:t>
            </a:r>
            <a:r>
              <a:rPr kumimoji="1" lang="ja-JP" altLang="en-US" sz="1200" dirty="0">
                <a:solidFill>
                  <a:srgbClr val="3E3A39"/>
                </a:solidFill>
                <a:latin typeface="メイリオ" panose="020B0604030504040204" pitchFamily="50" charset="-128"/>
              </a:rPr>
              <a:t>月）</a:t>
            </a:r>
            <a:endParaRPr kumimoji="1" lang="ja-JP" altLang="en-US" sz="1600" b="1" i="0" u="none" strike="noStrike" kern="1200" cap="none" spc="0" normalizeH="0" baseline="0" noProof="0" dirty="0">
              <a:ln>
                <a:noFill/>
              </a:ln>
              <a:effectLst/>
              <a:uLnTx/>
              <a:uFillTx/>
              <a:latin typeface="+mn-ea"/>
              <a:cs typeface="メイリオ" pitchFamily="50" charset="-128"/>
            </a:endParaRPr>
          </a:p>
        </p:txBody>
      </p:sp>
      <p:sp>
        <p:nvSpPr>
          <p:cNvPr id="9" name="スライド番号プレースホルダー 5">
            <a:extLst>
              <a:ext uri="{FF2B5EF4-FFF2-40B4-BE49-F238E27FC236}">
                <a16:creationId xmlns:a16="http://schemas.microsoft.com/office/drawing/2014/main" id="{2B694C6C-697D-A76B-0C1F-3E6D96D93AD7}"/>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26</a:t>
            </a:fld>
            <a:endParaRPr kumimoji="1" lang="ja-JP" altLang="en-US" sz="1200" b="1">
              <a:solidFill>
                <a:schemeClr val="tx1"/>
              </a:solidFill>
            </a:endParaRPr>
          </a:p>
        </p:txBody>
      </p:sp>
      <p:sp>
        <p:nvSpPr>
          <p:cNvPr id="5" name="正方形/長方形 4">
            <a:extLst>
              <a:ext uri="{FF2B5EF4-FFF2-40B4-BE49-F238E27FC236}">
                <a16:creationId xmlns:a16="http://schemas.microsoft.com/office/drawing/2014/main" id="{A5ECF641-0E33-12A3-1118-954292A7A805}"/>
              </a:ext>
            </a:extLst>
          </p:cNvPr>
          <p:cNvSpPr/>
          <p:nvPr/>
        </p:nvSpPr>
        <p:spPr>
          <a:xfrm>
            <a:off x="7182294" y="1324858"/>
            <a:ext cx="2088000" cy="415498"/>
          </a:xfrm>
          <a:prstGeom prst="rect">
            <a:avLst/>
          </a:prstGeom>
          <a:ln w="12700">
            <a:solidFill>
              <a:schemeClr val="accent1"/>
            </a:solidFill>
            <a:prstDash val="sysDash"/>
          </a:ln>
        </p:spPr>
        <p:txBody>
          <a:bodyPr wrap="square">
            <a:spAutoFit/>
          </a:bodyPr>
          <a:lstStyle/>
          <a:p>
            <a:pPr defTabSz="914400" fontAlgn="base">
              <a:spcBef>
                <a:spcPct val="0"/>
              </a:spcBef>
              <a:spcAft>
                <a:spcPct val="0"/>
              </a:spcAft>
            </a:pPr>
            <a:r>
              <a:rPr kumimoji="1" lang="ja-JP" altLang="en-US" sz="1050" dirty="0">
                <a:latin typeface="HGPｺﾞｼｯｸM" panose="020B0600000000000000" pitchFamily="50" charset="-128"/>
                <a:ea typeface="HGPｺﾞｼｯｸM" panose="020B0600000000000000" pitchFamily="50" charset="-128"/>
              </a:rPr>
              <a:t>住友生命のニュースリリース　　</a:t>
            </a:r>
            <a:r>
              <a:rPr kumimoji="1" lang="ja-JP" altLang="en-US" sz="1050" b="1" dirty="0">
                <a:latin typeface="HGPｺﾞｼｯｸM" panose="020B0600000000000000" pitchFamily="50" charset="-128"/>
                <a:ea typeface="HGPｺﾞｼｯｸM" panose="020B0600000000000000" pitchFamily="50" charset="-128"/>
                <a:hlinkClick r:id="rId2"/>
              </a:rPr>
              <a:t>🔗</a:t>
            </a:r>
            <a:endParaRPr kumimoji="1" lang="en-US" altLang="ja-JP" sz="1050" b="1" dirty="0">
              <a:latin typeface="HGPｺﾞｼｯｸM" panose="020B0600000000000000" pitchFamily="50" charset="-128"/>
              <a:ea typeface="HGPｺﾞｼｯｸM" panose="020B0600000000000000" pitchFamily="50" charset="-128"/>
            </a:endParaRPr>
          </a:p>
          <a:p>
            <a:pPr defTabSz="914400" fontAlgn="base">
              <a:spcBef>
                <a:spcPct val="0"/>
              </a:spcBef>
              <a:spcAft>
                <a:spcPct val="0"/>
              </a:spcAft>
            </a:pPr>
            <a:r>
              <a:rPr kumimoji="1" lang="ja-JP" altLang="en-US" sz="1050" dirty="0">
                <a:solidFill>
                  <a:srgbClr val="3E3A39"/>
                </a:solidFill>
                <a:latin typeface="HGPｺﾞｼｯｸM" panose="020B0600000000000000" pitchFamily="50" charset="-128"/>
                <a:ea typeface="HGPｺﾞｼｯｸM" panose="020B0600000000000000" pitchFamily="50" charset="-128"/>
              </a:rPr>
              <a:t>かんぽ生命のニュースリリース　</a:t>
            </a:r>
            <a:r>
              <a:rPr kumimoji="1" lang="ja-JP" altLang="en-US" sz="1050" b="1" dirty="0">
                <a:solidFill>
                  <a:srgbClr val="3E3A39"/>
                </a:solidFill>
                <a:latin typeface="HGPｺﾞｼｯｸM" panose="020B0600000000000000" pitchFamily="50" charset="-128"/>
                <a:ea typeface="HGPｺﾞｼｯｸM" panose="020B0600000000000000" pitchFamily="50" charset="-128"/>
                <a:hlinkClick r:id="rId3"/>
              </a:rPr>
              <a:t>🔗</a:t>
            </a:r>
            <a:endParaRPr kumimoji="1" lang="en-US" altLang="ja-JP" sz="1050" b="1" dirty="0">
              <a:solidFill>
                <a:srgbClr val="3E3A39"/>
              </a:solidFill>
              <a:latin typeface="HGPｺﾞｼｯｸM" panose="020B0600000000000000" pitchFamily="50" charset="-128"/>
              <a:ea typeface="HGPｺﾞｼｯｸM" panose="020B0600000000000000" pitchFamily="50" charset="-128"/>
            </a:endParaRPr>
          </a:p>
        </p:txBody>
      </p:sp>
      <p:sp>
        <p:nvSpPr>
          <p:cNvPr id="6" name="正方形/長方形 5">
            <a:extLst>
              <a:ext uri="{FF2B5EF4-FFF2-40B4-BE49-F238E27FC236}">
                <a16:creationId xmlns:a16="http://schemas.microsoft.com/office/drawing/2014/main" id="{A3976A65-43C1-6E01-DF33-09BC6995B8F2}"/>
              </a:ext>
            </a:extLst>
          </p:cNvPr>
          <p:cNvSpPr/>
          <p:nvPr/>
        </p:nvSpPr>
        <p:spPr>
          <a:xfrm>
            <a:off x="114298" y="1494318"/>
            <a:ext cx="8526782"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Ⅰ</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1" dirty="0">
                <a:solidFill>
                  <a:srgbClr val="3E3A39"/>
                </a:solidFill>
                <a:latin typeface="メイリオ" panose="020B0604030504040204" pitchFamily="50" charset="-128"/>
                <a:ea typeface="メイリオ" panose="020B0604030504040204" pitchFamily="50" charset="-128"/>
              </a:rPr>
              <a:t>会社別 「保険金据置利率および配当金積立利率」一覧</a:t>
            </a:r>
            <a:r>
              <a:rPr kumimoji="1" lang="ja-JP" altLang="en-US" sz="1050" dirty="0">
                <a:solidFill>
                  <a:srgbClr val="3E3A39"/>
                </a:solidFill>
                <a:latin typeface="メイリオ" panose="020B0604030504040204" pitchFamily="50" charset="-128"/>
                <a:ea typeface="メイリオ" panose="020B0604030504040204" pitchFamily="50" charset="-128"/>
              </a:rPr>
              <a:t>（</a:t>
            </a:r>
            <a:r>
              <a:rPr kumimoji="1" lang="en-US" altLang="ja-JP" sz="1050" dirty="0">
                <a:solidFill>
                  <a:srgbClr val="3E3A39"/>
                </a:solidFill>
                <a:latin typeface="メイリオ" panose="020B0604030504040204" pitchFamily="50" charset="-128"/>
                <a:ea typeface="メイリオ" panose="020B0604030504040204" pitchFamily="50" charset="-128"/>
              </a:rPr>
              <a:t>2026</a:t>
            </a:r>
            <a:r>
              <a:rPr kumimoji="1" lang="ja-JP" altLang="en-US" sz="1050" dirty="0">
                <a:solidFill>
                  <a:srgbClr val="3E3A39"/>
                </a:solidFill>
                <a:latin typeface="メイリオ" panose="020B0604030504040204" pitchFamily="50" charset="-128"/>
                <a:ea typeface="メイリオ" panose="020B0604030504040204" pitchFamily="50" charset="-128"/>
              </a:rPr>
              <a:t>年</a:t>
            </a:r>
            <a:r>
              <a:rPr kumimoji="1" lang="en-US" altLang="ja-JP" sz="1050" dirty="0">
                <a:solidFill>
                  <a:srgbClr val="3E3A39"/>
                </a:solidFill>
                <a:latin typeface="メイリオ" panose="020B0604030504040204" pitchFamily="50" charset="-128"/>
                <a:ea typeface="メイリオ" panose="020B0604030504040204" pitchFamily="50" charset="-128"/>
              </a:rPr>
              <a:t>3</a:t>
            </a:r>
            <a:r>
              <a:rPr kumimoji="1" lang="ja-JP" altLang="en-US" sz="1050" dirty="0">
                <a:solidFill>
                  <a:srgbClr val="3E3A39"/>
                </a:solidFill>
                <a:latin typeface="メイリオ" panose="020B0604030504040204" pitchFamily="50" charset="-128"/>
                <a:ea typeface="メイリオ" panose="020B0604030504040204" pitchFamily="50" charset="-128"/>
              </a:rPr>
              <a:t>月</a:t>
            </a:r>
            <a:r>
              <a:rPr kumimoji="1" lang="en-US" altLang="ja-JP" sz="1050" dirty="0">
                <a:solidFill>
                  <a:srgbClr val="3E3A39"/>
                </a:solidFill>
                <a:latin typeface="メイリオ" panose="020B0604030504040204" pitchFamily="50" charset="-128"/>
                <a:ea typeface="メイリオ" panose="020B0604030504040204" pitchFamily="50" charset="-128"/>
              </a:rPr>
              <a:t>26</a:t>
            </a:r>
            <a:r>
              <a:rPr kumimoji="1" lang="ja-JP" altLang="en-US" sz="1050" dirty="0">
                <a:solidFill>
                  <a:srgbClr val="3E3A39"/>
                </a:solidFill>
                <a:latin typeface="メイリオ" panose="020B0604030504040204" pitchFamily="50" charset="-128"/>
                <a:ea typeface="メイリオ" panose="020B0604030504040204" pitchFamily="50" charset="-128"/>
              </a:rPr>
              <a:t>日時点／各社ホームページより）</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ECC91EE2-EE8F-E8EF-56FD-5A078546C5A4}"/>
              </a:ext>
            </a:extLst>
          </p:cNvPr>
          <p:cNvSpPr/>
          <p:nvPr/>
        </p:nvSpPr>
        <p:spPr>
          <a:xfrm>
            <a:off x="129386" y="847987"/>
            <a:ext cx="8922265" cy="646331"/>
          </a:xfrm>
          <a:prstGeom prst="rect">
            <a:avLst/>
          </a:prstGeom>
        </p:spPr>
        <p:txBody>
          <a:bodyPr wrap="square">
            <a:spAutoFit/>
          </a:bodyPr>
          <a:lstStyle/>
          <a:p>
            <a:r>
              <a:rPr lang="ja-JP" altLang="en-US" sz="1200" dirty="0">
                <a:latin typeface="+mn-ea"/>
              </a:rPr>
              <a:t>今日は、各社の保険金据置利率と配当金積立利率をご紹介！最近は、据置利率等も、日銀の金利政策に合わせてあげていく方向性ですが、それでも決して「高くない」のが現状です。自社・他社問わず、据え置いたままでいるお客さまに対し、より予定･積立利率の高い商品をご案内する等展開していきましょう！</a:t>
            </a:r>
            <a:endParaRPr lang="en-US" altLang="ja-JP" sz="1200" dirty="0">
              <a:latin typeface="+mn-ea"/>
            </a:endParaRPr>
          </a:p>
        </p:txBody>
      </p:sp>
      <p:graphicFrame>
        <p:nvGraphicFramePr>
          <p:cNvPr id="8" name="表 7">
            <a:extLst>
              <a:ext uri="{FF2B5EF4-FFF2-40B4-BE49-F238E27FC236}">
                <a16:creationId xmlns:a16="http://schemas.microsoft.com/office/drawing/2014/main" id="{8D9477D4-E4D1-4BE0-8693-39F2ABCA9699}"/>
              </a:ext>
            </a:extLst>
          </p:cNvPr>
          <p:cNvGraphicFramePr>
            <a:graphicFrameLocks noGrp="1"/>
          </p:cNvGraphicFramePr>
          <p:nvPr>
            <p:extLst>
              <p:ext uri="{D42A27DB-BD31-4B8C-83A1-F6EECF244321}">
                <p14:modId xmlns:p14="http://schemas.microsoft.com/office/powerpoint/2010/main" val="1827164169"/>
              </p:ext>
            </p:extLst>
          </p:nvPr>
        </p:nvGraphicFramePr>
        <p:xfrm>
          <a:off x="448599" y="1771317"/>
          <a:ext cx="9432000" cy="4680000"/>
        </p:xfrm>
        <a:graphic>
          <a:graphicData uri="http://schemas.openxmlformats.org/drawingml/2006/table">
            <a:tbl>
              <a:tblPr>
                <a:tableStyleId>{5C22544A-7EE6-4342-B048-85BDC9FD1C3A}</a:tableStyleId>
              </a:tblPr>
              <a:tblGrid>
                <a:gridCol w="1296000">
                  <a:extLst>
                    <a:ext uri="{9D8B030D-6E8A-4147-A177-3AD203B41FA5}">
                      <a16:colId xmlns:a16="http://schemas.microsoft.com/office/drawing/2014/main" val="1540463270"/>
                    </a:ext>
                  </a:extLst>
                </a:gridCol>
                <a:gridCol w="828000">
                  <a:extLst>
                    <a:ext uri="{9D8B030D-6E8A-4147-A177-3AD203B41FA5}">
                      <a16:colId xmlns:a16="http://schemas.microsoft.com/office/drawing/2014/main" val="1164438632"/>
                    </a:ext>
                  </a:extLst>
                </a:gridCol>
                <a:gridCol w="828000">
                  <a:extLst>
                    <a:ext uri="{9D8B030D-6E8A-4147-A177-3AD203B41FA5}">
                      <a16:colId xmlns:a16="http://schemas.microsoft.com/office/drawing/2014/main" val="602962994"/>
                    </a:ext>
                  </a:extLst>
                </a:gridCol>
                <a:gridCol w="828000">
                  <a:extLst>
                    <a:ext uri="{9D8B030D-6E8A-4147-A177-3AD203B41FA5}">
                      <a16:colId xmlns:a16="http://schemas.microsoft.com/office/drawing/2014/main" val="3456290786"/>
                    </a:ext>
                  </a:extLst>
                </a:gridCol>
                <a:gridCol w="828000">
                  <a:extLst>
                    <a:ext uri="{9D8B030D-6E8A-4147-A177-3AD203B41FA5}">
                      <a16:colId xmlns:a16="http://schemas.microsoft.com/office/drawing/2014/main" val="1490442394"/>
                    </a:ext>
                  </a:extLst>
                </a:gridCol>
                <a:gridCol w="828000">
                  <a:extLst>
                    <a:ext uri="{9D8B030D-6E8A-4147-A177-3AD203B41FA5}">
                      <a16:colId xmlns:a16="http://schemas.microsoft.com/office/drawing/2014/main" val="3892812255"/>
                    </a:ext>
                  </a:extLst>
                </a:gridCol>
                <a:gridCol w="828000">
                  <a:extLst>
                    <a:ext uri="{9D8B030D-6E8A-4147-A177-3AD203B41FA5}">
                      <a16:colId xmlns:a16="http://schemas.microsoft.com/office/drawing/2014/main" val="3843152161"/>
                    </a:ext>
                  </a:extLst>
                </a:gridCol>
                <a:gridCol w="828000">
                  <a:extLst>
                    <a:ext uri="{9D8B030D-6E8A-4147-A177-3AD203B41FA5}">
                      <a16:colId xmlns:a16="http://schemas.microsoft.com/office/drawing/2014/main" val="1230157008"/>
                    </a:ext>
                  </a:extLst>
                </a:gridCol>
                <a:gridCol w="828000">
                  <a:extLst>
                    <a:ext uri="{9D8B030D-6E8A-4147-A177-3AD203B41FA5}">
                      <a16:colId xmlns:a16="http://schemas.microsoft.com/office/drawing/2014/main" val="3482225852"/>
                    </a:ext>
                  </a:extLst>
                </a:gridCol>
                <a:gridCol w="432000">
                  <a:extLst>
                    <a:ext uri="{9D8B030D-6E8A-4147-A177-3AD203B41FA5}">
                      <a16:colId xmlns:a16="http://schemas.microsoft.com/office/drawing/2014/main" val="2266151443"/>
                    </a:ext>
                  </a:extLst>
                </a:gridCol>
                <a:gridCol w="1080000">
                  <a:extLst>
                    <a:ext uri="{9D8B030D-6E8A-4147-A177-3AD203B41FA5}">
                      <a16:colId xmlns:a16="http://schemas.microsoft.com/office/drawing/2014/main" val="3375440821"/>
                    </a:ext>
                  </a:extLst>
                </a:gridCol>
              </a:tblGrid>
              <a:tr h="288000">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直前の利率</a:t>
                      </a: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2025</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4</a:t>
                      </a:r>
                      <a:r>
                        <a:rPr lang="ja-JP" altLang="en-US" sz="1200" b="1" u="none" strike="noStrike" dirty="0">
                          <a:effectLst/>
                          <a:latin typeface="Meiryo UI" panose="020B0604030504040204" pitchFamily="50" charset="-128"/>
                          <a:ea typeface="Meiryo UI" panose="020B0604030504040204" pitchFamily="50" charset="-128"/>
                        </a:rPr>
                        <a:t>月</a:t>
                      </a:r>
                      <a:r>
                        <a:rPr lang="en-US" altLang="ja-JP" sz="1200" b="1" u="none" strike="noStrike" dirty="0">
                          <a:effectLst/>
                          <a:latin typeface="Meiryo UI" panose="020B0604030504040204" pitchFamily="50" charset="-128"/>
                          <a:ea typeface="Meiryo UI" panose="020B0604030504040204" pitchFamily="50" charset="-128"/>
                        </a:rPr>
                        <a:t>1</a:t>
                      </a:r>
                      <a:r>
                        <a:rPr lang="ja-JP" altLang="en-US" sz="1200" b="1" u="none" strike="noStrike" dirty="0">
                          <a:effectLst/>
                          <a:latin typeface="Meiryo UI" panose="020B0604030504040204" pitchFamily="50" charset="-128"/>
                          <a:ea typeface="Meiryo UI" panose="020B0604030504040204" pitchFamily="50" charset="-128"/>
                        </a:rPr>
                        <a:t>日～</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各社</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リンク</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備考</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5095" marR="5095" marT="509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57037683"/>
                  </a:ext>
                </a:extLst>
              </a:tr>
              <a:tr h="504000">
                <a:tc vMerge="1">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会社名</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保険金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据置利率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配当金</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積立利率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3907343"/>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日本生命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0.60%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0.60%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0.60%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0" u="none" strike="noStrike" dirty="0">
                          <a:effectLst/>
                          <a:latin typeface="Meiryo UI" panose="020B0604030504040204" pitchFamily="50" charset="-128"/>
                          <a:ea typeface="Meiryo UI" panose="020B0604030504040204" pitchFamily="50" charset="-128"/>
                        </a:rPr>
                        <a:t>0.60%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游明朝" panose="02020400000000000000" pitchFamily="18" charset="-128"/>
                        <a:buChar char="※"/>
                      </a:pPr>
                      <a:r>
                        <a:rPr lang="en-US" sz="900" b="0" i="0" u="none" strike="noStrike" dirty="0">
                          <a:solidFill>
                            <a:schemeClr val="tx1"/>
                          </a:solidFill>
                          <a:effectLst/>
                          <a:latin typeface="Meiryo UI" panose="020B0604030504040204" pitchFamily="50" charset="-128"/>
                          <a:ea typeface="Meiryo UI" panose="020B0604030504040204" pitchFamily="50" charset="-128"/>
                        </a:rPr>
                        <a:t>2026</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年</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月から改定</a:t>
                      </a:r>
                      <a:endParaRPr lang="en-US" sz="9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1039494"/>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第一生命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95789786"/>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明治安田生命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0.20%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06466205"/>
                  </a:ext>
                </a:extLst>
              </a:tr>
              <a:tr h="432000">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住友生命</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a:effectLst/>
                          <a:latin typeface="Meiryo UI" panose="020B0604030504040204" pitchFamily="50" charset="-128"/>
                          <a:ea typeface="Meiryo UI" panose="020B0604030504040204" pitchFamily="50" charset="-128"/>
                        </a:rPr>
                        <a:t>0.10%</a:t>
                      </a:r>
                      <a:endParaRPr lang="en-US" altLang="ja-JP"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b="1" u="none" strike="noStrike" dirty="0">
                          <a:effectLst/>
                          <a:latin typeface="Meiryo UI" panose="020B0604030504040204" pitchFamily="50" charset="-128"/>
                          <a:ea typeface="Meiryo UI" panose="020B0604030504040204" pitchFamily="50" charset="-128"/>
                        </a:rPr>
                        <a:t>0.60%</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r" fontAlgn="ctr"/>
                      <a:r>
                        <a:rPr lang="en-US" altLang="ja-JP" sz="1400" b="1" u="none" strike="noStrike" dirty="0">
                          <a:effectLst/>
                          <a:latin typeface="Meiryo UI" panose="020B0604030504040204" pitchFamily="50" charset="-128"/>
                          <a:ea typeface="Meiryo UI" panose="020B0604030504040204" pitchFamily="50" charset="-128"/>
                        </a:rPr>
                        <a:t>0.60%</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Meiryo UI" panose="020B0604030504040204" pitchFamily="50" charset="-128"/>
                        <a:buChar char="※"/>
                        <a:tabLst/>
                        <a:defRPr/>
                      </a:pP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2026</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年</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月から改定</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91930346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フコク生命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0.10%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0.50%</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8"/>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游明朝" panose="02020400000000000000" pitchFamily="18" charset="-128"/>
                        <a:buChar char="※"/>
                      </a:pP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2025</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年</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7</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月</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1</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日より引き上げ</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9415382"/>
                  </a:ext>
                </a:extLst>
              </a:tr>
              <a:tr h="432000">
                <a:tc>
                  <a:txBody>
                    <a:bodyPr/>
                    <a:lstStyle/>
                    <a:p>
                      <a:pPr algn="ctr" fontAlgn="ctr"/>
                      <a:r>
                        <a:rPr lang="ja-JP" altLang="en-US" sz="1200" u="none" strike="noStrike">
                          <a:effectLst/>
                          <a:latin typeface="Meiryo UI" panose="020B0604030504040204" pitchFamily="50" charset="-128"/>
                          <a:ea typeface="Meiryo UI" panose="020B0604030504040204" pitchFamily="50" charset="-128"/>
                        </a:rPr>
                        <a:t>朝日生命</a:t>
                      </a:r>
                      <a:endParaRPr lang="ja-JP" altLang="en-US" sz="12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9">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3236995"/>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ソニー生命／</a:t>
                      </a:r>
                      <a:endParaRPr lang="en-US" altLang="ja-JP" sz="1200" u="none" strike="noStrike" dirty="0">
                        <a:effectLst/>
                        <a:latin typeface="Meiryo UI" panose="020B0604030504040204" pitchFamily="50" charset="-128"/>
                        <a:ea typeface="Meiryo UI" panose="020B0604030504040204" pitchFamily="50" charset="-128"/>
                      </a:endParaRPr>
                    </a:p>
                    <a:p>
                      <a:pPr algn="ctr" fontAlgn="ctr"/>
                      <a:r>
                        <a:rPr lang="ja-JP" altLang="en-US" sz="1200" u="none" strike="noStrike" dirty="0">
                          <a:effectLst/>
                          <a:latin typeface="Meiryo UI" panose="020B0604030504040204" pitchFamily="50" charset="-128"/>
                          <a:ea typeface="Meiryo UI" panose="020B0604030504040204" pitchFamily="50" charset="-128"/>
                        </a:rPr>
                        <a:t>プルデンシャル生命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0">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Meiryo UI" panose="020B0604030504040204" pitchFamily="50" charset="-128"/>
                        <a:buChar char="※"/>
                      </a:pPr>
                      <a:r>
                        <a:rPr lang="ja-JP" altLang="en-US" sz="900" u="none" strike="noStrike" dirty="0">
                          <a:effectLst/>
                          <a:latin typeface="Meiryo UI" panose="020B0604030504040204" pitchFamily="50" charset="-128"/>
                          <a:ea typeface="Meiryo UI" panose="020B0604030504040204" pitchFamily="50" charset="-128"/>
                        </a:rPr>
                        <a:t>円建の保険</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9344833"/>
                  </a:ext>
                </a:extLst>
              </a:tr>
              <a:tr h="432000">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かんぽ生命</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契約毎</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0.01%</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契約毎</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0.39%</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契約毎</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0.39%</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BDDDC"/>
                    </a:solidFill>
                  </a:tcPr>
                </a:tc>
                <a:tc>
                  <a:txBody>
                    <a:bodyPr/>
                    <a:lstStyle/>
                    <a:p>
                      <a:pPr algn="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契約毎</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r" fontAlgn="ctr"/>
                      <a:r>
                        <a:rPr lang="en-US" altLang="ja-JP" sz="1400" b="1" u="none" strike="noStrike" dirty="0">
                          <a:effectLst/>
                          <a:latin typeface="Meiryo UI" panose="020B0604030504040204" pitchFamily="50" charset="-128"/>
                          <a:ea typeface="Meiryo UI" panose="020B0604030504040204" pitchFamily="50" charset="-128"/>
                        </a:rPr>
                        <a:t>0.69%</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CCCC"/>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1">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Meiryo UI" panose="020B0604030504040204" pitchFamily="50" charset="-128"/>
                        <a:buChar char="※"/>
                        <a:tabLst/>
                        <a:defRPr/>
                      </a:pP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2026</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年</a:t>
                      </a: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4</a:t>
                      </a:r>
                      <a:r>
                        <a:rPr lang="ja-JP" altLang="en-US" sz="900" b="0" i="0" u="none" strike="noStrike" dirty="0">
                          <a:solidFill>
                            <a:schemeClr val="tx1"/>
                          </a:solidFill>
                          <a:effectLst/>
                          <a:latin typeface="Meiryo UI" panose="020B0604030504040204" pitchFamily="50" charset="-128"/>
                          <a:ea typeface="Meiryo UI" panose="020B0604030504040204" pitchFamily="50" charset="-128"/>
                        </a:rPr>
                        <a:t>月から改定</a:t>
                      </a:r>
                      <a:endParaRPr lang="en-US" alt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65297141"/>
                  </a:ext>
                </a:extLst>
              </a:tr>
              <a:tr h="432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アフラック生命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1400" u="none" strike="noStrike" dirty="0">
                          <a:effectLst/>
                          <a:latin typeface="Meiryo UI" panose="020B0604030504040204" pitchFamily="50" charset="-128"/>
                          <a:ea typeface="Meiryo UI" panose="020B0604030504040204" pitchFamily="50" charset="-128"/>
                        </a:rPr>
                        <a:t>0.05%</a:t>
                      </a:r>
                      <a:endParaRPr lang="en-US" altLang="ja-JP"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800" b="0" i="0" u="sng" strike="noStrike" dirty="0">
                          <a:solidFill>
                            <a:srgbClr val="0070C0"/>
                          </a:solidFill>
                          <a:effectLst/>
                          <a:latin typeface="Meiryo UI" panose="020B0604030504040204" pitchFamily="50" charset="-128"/>
                          <a:ea typeface="Meiryo UI" panose="020B0604030504040204" pitchFamily="50" charset="-128"/>
                          <a:hlinkClick r:id="rId12">
                            <a:extLst>
                              <a:ext uri="{A12FA001-AC4F-418D-AE19-62706E023703}">
                                <ahyp:hlinkClr xmlns:ahyp="http://schemas.microsoft.com/office/drawing/2018/hyperlinkcolor" val="tx"/>
                              </a:ext>
                            </a:extLst>
                          </a:hlinkClick>
                        </a:rPr>
                        <a:t>■</a:t>
                      </a:r>
                      <a:endParaRPr lang="en-US" sz="1800" b="0" i="0" u="sng" strike="noStrike" dirty="0">
                        <a:solidFill>
                          <a:srgbClr val="0070C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en-US" sz="900" b="0" i="0" u="sng" strike="noStrike" dirty="0">
                        <a:solidFill>
                          <a:srgbClr val="467886"/>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26142323"/>
                  </a:ext>
                </a:extLst>
              </a:tr>
            </a:tbl>
          </a:graphicData>
        </a:graphic>
      </p:graphicFrame>
      <p:pic>
        <p:nvPicPr>
          <p:cNvPr id="44" name="図 43">
            <a:extLst>
              <a:ext uri="{FF2B5EF4-FFF2-40B4-BE49-F238E27FC236}">
                <a16:creationId xmlns:a16="http://schemas.microsoft.com/office/drawing/2014/main" id="{EF2E197D-430B-0294-449F-F00A056DA13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324916" y="582241"/>
            <a:ext cx="540000" cy="540000"/>
          </a:xfrm>
          <a:prstGeom prst="rect">
            <a:avLst/>
          </a:prstGeom>
        </p:spPr>
      </p:pic>
      <p:pic>
        <p:nvPicPr>
          <p:cNvPr id="45" name="図 44">
            <a:extLst>
              <a:ext uri="{FF2B5EF4-FFF2-40B4-BE49-F238E27FC236}">
                <a16:creationId xmlns:a16="http://schemas.microsoft.com/office/drawing/2014/main" id="{00432BE7-A359-BB09-B5D3-1CB69C7FE6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324916" y="1168454"/>
            <a:ext cx="540000" cy="540000"/>
          </a:xfrm>
          <a:prstGeom prst="rect">
            <a:avLst/>
          </a:prstGeom>
        </p:spPr>
      </p:pic>
      <p:sp>
        <p:nvSpPr>
          <p:cNvPr id="11" name="正方形/長方形 10">
            <a:extLst>
              <a:ext uri="{FF2B5EF4-FFF2-40B4-BE49-F238E27FC236}">
                <a16:creationId xmlns:a16="http://schemas.microsoft.com/office/drawing/2014/main" id="{FEE37CD1-8712-CAE5-9E21-34468EB5EFC5}"/>
              </a:ext>
            </a:extLst>
          </p:cNvPr>
          <p:cNvSpPr/>
          <p:nvPr/>
        </p:nvSpPr>
        <p:spPr>
          <a:xfrm>
            <a:off x="6723044" y="1744305"/>
            <a:ext cx="1642023" cy="4680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吹き出し: 四角形 11">
            <a:extLst>
              <a:ext uri="{FF2B5EF4-FFF2-40B4-BE49-F238E27FC236}">
                <a16:creationId xmlns:a16="http://schemas.microsoft.com/office/drawing/2014/main" id="{5494173E-A79B-6735-FC5F-2B61A46B752D}"/>
              </a:ext>
            </a:extLst>
          </p:cNvPr>
          <p:cNvSpPr/>
          <p:nvPr/>
        </p:nvSpPr>
        <p:spPr bwMode="auto">
          <a:xfrm>
            <a:off x="26896" y="6119619"/>
            <a:ext cx="9828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住友</a:t>
            </a:r>
            <a:r>
              <a:rPr kumimoji="1" lang="ja-JP" altLang="en-US" sz="4000" b="1" dirty="0">
                <a:latin typeface="Meiryo UI" panose="020B0604030504040204" pitchFamily="50" charset="-128"/>
                <a:ea typeface="Meiryo UI" panose="020B0604030504040204" pitchFamily="50" charset="-128"/>
              </a:rPr>
              <a:t>と</a:t>
            </a:r>
            <a:r>
              <a:rPr kumimoji="1" lang="ja-JP" altLang="en-US" sz="4000" b="1" dirty="0">
                <a:solidFill>
                  <a:srgbClr val="EA5550"/>
                </a:solidFill>
                <a:latin typeface="Meiryo UI" panose="020B0604030504040204" pitchFamily="50" charset="-128"/>
                <a:ea typeface="Meiryo UI" panose="020B0604030504040204" pitchFamily="50" charset="-128"/>
              </a:rPr>
              <a:t>かんぽ生命</a:t>
            </a:r>
            <a:r>
              <a:rPr kumimoji="1" lang="ja-JP" altLang="en-US" sz="4000" b="1" dirty="0">
                <a:latin typeface="Meiryo UI" panose="020B0604030504040204" pitchFamily="50" charset="-128"/>
                <a:ea typeface="Meiryo UI" panose="020B0604030504040204" pitchFamily="50" charset="-128"/>
              </a:rPr>
              <a:t>は大きく動いてくる！？</a:t>
            </a:r>
          </a:p>
        </p:txBody>
      </p:sp>
    </p:spTree>
    <p:extLst>
      <p:ext uri="{BB962C8B-B14F-4D97-AF65-F5344CB8AC3E}">
        <p14:creationId xmlns:p14="http://schemas.microsoft.com/office/powerpoint/2010/main" val="475569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68D8A-A2F2-01C6-6B38-277530B059D3}"/>
            </a:ext>
          </a:extLst>
        </p:cNvPr>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C8FD138A-BF1D-B34A-E39E-DE08985491D8}"/>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D04EA135-A622-7D83-1A8B-D9C89C4B3A8A}"/>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4916FFF4-45E9-5281-FCFB-D249629DBE17}"/>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F9FCAF30-5417-8DCB-3414-94EB37DAD0F9}"/>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239C9442-9CA9-AB11-FF23-FADC9150DB81}"/>
              </a:ext>
            </a:extLst>
          </p:cNvPr>
          <p:cNvSpPr txBox="1">
            <a:spLocks/>
          </p:cNvSpPr>
          <p:nvPr/>
        </p:nvSpPr>
        <p:spPr>
          <a:xfrm>
            <a:off x="0" y="2933105"/>
            <a:ext cx="715658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20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Arial"/>
                <a:sym typeface="Arial"/>
              </a:rPr>
              <a:t>Ⅲ</a:t>
            </a:r>
            <a:r>
              <a:rPr kumimoji="1" lang="ja-JP" altLang="en-US" sz="2800" b="1" i="0" u="none" strike="noStrike" kern="0" cap="none" spc="0" normalizeH="0" baseline="0" noProof="0" dirty="0">
                <a:ln>
                  <a:noFill/>
                </a:ln>
                <a:solidFill>
                  <a:srgbClr val="494949"/>
                </a:solidFill>
                <a:effectLst/>
                <a:uLnTx/>
                <a:uFillTx/>
                <a:latin typeface="メイリオ" panose="020B0604030504040204" pitchFamily="50" charset="-128"/>
                <a:ea typeface="メイリオ" panose="020B0604030504040204" pitchFamily="50" charset="-128"/>
                <a:cs typeface="Arial"/>
                <a:sym typeface="Arial"/>
              </a:rPr>
              <a:t>．その他</a:t>
            </a:r>
            <a:endParaRPr kumimoji="0" lang="en-US" altLang="ja-JP" sz="2800" b="1" i="0" u="none" strike="noStrike" kern="0" cap="none" spc="0" normalizeH="0" baseline="0" noProof="0" dirty="0">
              <a:ln>
                <a:noFill/>
              </a:ln>
              <a:solidFill>
                <a:schemeClr val="tx1"/>
              </a:solidFill>
              <a:effectLst/>
              <a:uLnTx/>
              <a:uFillTx/>
              <a:latin typeface="Arial"/>
              <a:cs typeface="Arial"/>
              <a:sym typeface="Arial"/>
            </a:endParaRPr>
          </a:p>
        </p:txBody>
      </p:sp>
      <p:sp>
        <p:nvSpPr>
          <p:cNvPr id="3" name="スライド番号プレースホルダー 5">
            <a:extLst>
              <a:ext uri="{FF2B5EF4-FFF2-40B4-BE49-F238E27FC236}">
                <a16:creationId xmlns:a16="http://schemas.microsoft.com/office/drawing/2014/main" id="{FE324A09-E4EA-B044-222D-585A77134C18}"/>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27</a:t>
            </a:fld>
            <a:endParaRPr kumimoji="1" lang="ja-JP" altLang="en-US" sz="1200" b="1" dirty="0">
              <a:solidFill>
                <a:schemeClr val="tx1"/>
              </a:solidFill>
            </a:endParaRPr>
          </a:p>
        </p:txBody>
      </p:sp>
    </p:spTree>
    <p:extLst>
      <p:ext uri="{BB962C8B-B14F-4D97-AF65-F5344CB8AC3E}">
        <p14:creationId xmlns:p14="http://schemas.microsoft.com/office/powerpoint/2010/main" val="40430347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rcRect b="6635"/>
          <a:stretch/>
        </p:blipFill>
        <p:spPr>
          <a:xfrm>
            <a:off x="7688460" y="4545225"/>
            <a:ext cx="2036745" cy="1901596"/>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460675" y="4275979"/>
            <a:ext cx="2492316" cy="442035"/>
          </a:xfrm>
          <a:prstGeom prst="rect">
            <a:avLst/>
          </a:prstGeom>
        </p:spPr>
        <p:txBody>
          <a:bodyPr wrap="square" lIns="36000" tIns="36000" rIns="36000" bIns="36000">
            <a:spAutoFit/>
          </a:bodyPr>
          <a:lstStyle/>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明治安田生命　川越支社さま専用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extLst>
              <p:ext uri="{D42A27DB-BD31-4B8C-83A1-F6EECF244321}">
                <p14:modId xmlns:p14="http://schemas.microsoft.com/office/powerpoint/2010/main" val="4249564093"/>
              </p:ext>
            </p:extLst>
          </p:nvPr>
        </p:nvGraphicFramePr>
        <p:xfrm>
          <a:off x="130773" y="4205462"/>
          <a:ext cx="3024000" cy="2376000"/>
        </p:xfrm>
        <a:graphic>
          <a:graphicData uri="http://schemas.openxmlformats.org/drawingml/2006/table">
            <a:tbl>
              <a:tblPr firstRow="1" bandRow="1">
                <a:tableStyleId>{5C22544A-7EE6-4342-B048-85BDC9FD1C3A}</a:tableStyleId>
              </a:tblPr>
              <a:tblGrid>
                <a:gridCol w="1512000">
                  <a:extLst>
                    <a:ext uri="{9D8B030D-6E8A-4147-A177-3AD203B41FA5}">
                      <a16:colId xmlns:a16="http://schemas.microsoft.com/office/drawing/2014/main" val="744064938"/>
                    </a:ext>
                  </a:extLst>
                </a:gridCol>
                <a:gridCol w="1512000">
                  <a:extLst>
                    <a:ext uri="{9D8B030D-6E8A-4147-A177-3AD203B41FA5}">
                      <a16:colId xmlns:a16="http://schemas.microsoft.com/office/drawing/2014/main" val="1264713109"/>
                    </a:ext>
                  </a:extLst>
                </a:gridCol>
              </a:tblGrid>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メルマガ</a:t>
                      </a: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1600" b="1" strike="dblStrike" baseline="0" dirty="0">
                        <a:solidFill>
                          <a:schemeClr val="tx1"/>
                        </a:solidFill>
                        <a:latin typeface="メイリオ" panose="020B0604030504040204" pitchFamily="50" charset="-128"/>
                        <a:ea typeface="メイリオ" panose="020B0604030504040204" pitchFamily="50" charset="-128"/>
                      </a:endParaRPr>
                    </a:p>
                    <a:p>
                      <a:pPr algn="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1,980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0"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53313" y="62597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当社コンテンツの特徴！</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10" name="表 9">
            <a:extLst>
              <a:ext uri="{FF2B5EF4-FFF2-40B4-BE49-F238E27FC236}">
                <a16:creationId xmlns:a16="http://schemas.microsoft.com/office/drawing/2014/main" id="{F339A727-66D6-777D-AAAC-DFAD8C77B368}"/>
              </a:ext>
            </a:extLst>
          </p:cNvPr>
          <p:cNvGraphicFramePr>
            <a:graphicFrameLocks noGrp="1"/>
          </p:cNvGraphicFramePr>
          <p:nvPr>
            <p:extLst>
              <p:ext uri="{D42A27DB-BD31-4B8C-83A1-F6EECF244321}">
                <p14:modId xmlns:p14="http://schemas.microsoft.com/office/powerpoint/2010/main" val="2444134161"/>
              </p:ext>
            </p:extLst>
          </p:nvPr>
        </p:nvGraphicFramePr>
        <p:xfrm>
          <a:off x="3059929" y="4205462"/>
          <a:ext cx="4140000" cy="2376000"/>
        </p:xfrm>
        <a:graphic>
          <a:graphicData uri="http://schemas.openxmlformats.org/drawingml/2006/table">
            <a:tbl>
              <a:tblPr firstRow="1" bandRow="1">
                <a:tableStyleId>{5C22544A-7EE6-4342-B048-85BDC9FD1C3A}</a:tableStyleId>
              </a:tblPr>
              <a:tblGrid>
                <a:gridCol w="4140000">
                  <a:extLst>
                    <a:ext uri="{9D8B030D-6E8A-4147-A177-3AD203B41FA5}">
                      <a16:colId xmlns:a16="http://schemas.microsoft.com/office/drawing/2014/main" val="3757790969"/>
                    </a:ext>
                  </a:extLst>
                </a:gridCol>
              </a:tblGrid>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600" b="0" dirty="0">
                          <a:solidFill>
                            <a:schemeClr val="tx1"/>
                          </a:solidFill>
                          <a:latin typeface="Meiryo UI" panose="020B0604030504040204" pitchFamily="50" charset="-128"/>
                          <a:ea typeface="Meiryo UI" panose="020B0604030504040204" pitchFamily="50" charset="-128"/>
                        </a:rPr>
                        <a:t>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600" b="1" dirty="0">
                          <a:solidFill>
                            <a:srgbClr val="EA5550"/>
                          </a:solidFill>
                          <a:latin typeface="Meiryo UI" panose="020B0604030504040204" pitchFamily="50" charset="-128"/>
                          <a:ea typeface="Meiryo UI" panose="020B0604030504040204" pitchFamily="50" charset="-128"/>
                        </a:rPr>
                        <a:t>2</a:t>
                      </a:r>
                      <a:r>
                        <a:rPr kumimoji="1" lang="ja-JP" altLang="en-US" sz="1600" b="1" dirty="0">
                          <a:solidFill>
                            <a:srgbClr val="EA5550"/>
                          </a:solidFill>
                          <a:latin typeface="Meiryo UI" panose="020B0604030504040204" pitchFamily="50" charset="-128"/>
                          <a:ea typeface="Meiryo UI" panose="020B0604030504040204" pitchFamily="50" charset="-128"/>
                        </a:rPr>
                        <a:t>週間無料のお試し期間</a:t>
                      </a:r>
                      <a:r>
                        <a:rPr kumimoji="1" lang="ja-JP" altLang="en-US" sz="16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06260156"/>
                  </a:ext>
                </a:extLst>
              </a:tr>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過去の投稿</a:t>
                      </a:r>
                      <a:r>
                        <a:rPr kumimoji="1" lang="ja-JP" altLang="en-US" sz="1600" b="0" dirty="0">
                          <a:solidFill>
                            <a:schemeClr val="tx1"/>
                          </a:solidFill>
                          <a:latin typeface="Meiryo UI" panose="020B0604030504040204" pitchFamily="50" charset="-128"/>
                          <a:ea typeface="Meiryo UI" panose="020B0604030504040204" pitchFamily="50" charset="-128"/>
                        </a:rPr>
                        <a:t>や</a:t>
                      </a:r>
                      <a:r>
                        <a:rPr kumimoji="1" lang="ja-JP" altLang="en-US" sz="16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600" b="0" dirty="0">
                          <a:solidFill>
                            <a:schemeClr val="tx1"/>
                          </a:solidFill>
                          <a:latin typeface="Meiryo UI" panose="020B0604030504040204" pitchFamily="50" charset="-128"/>
                          <a:ea typeface="Meiryo UI" panose="020B0604030504040204" pitchFamily="50" charset="-128"/>
                        </a:rPr>
                        <a:t>です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26273312"/>
                  </a:ext>
                </a:extLst>
              </a:tr>
            </a:tbl>
          </a:graphicData>
        </a:graphic>
      </p:graphicFrame>
      <p:sp>
        <p:nvSpPr>
          <p:cNvPr id="11" name="二等辺三角形 10">
            <a:extLst>
              <a:ext uri="{FF2B5EF4-FFF2-40B4-BE49-F238E27FC236}">
                <a16:creationId xmlns:a16="http://schemas.microsoft.com/office/drawing/2014/main" id="{08559FA5-C824-7E26-8461-30A25285B564}"/>
              </a:ext>
            </a:extLst>
          </p:cNvPr>
          <p:cNvSpPr/>
          <p:nvPr/>
        </p:nvSpPr>
        <p:spPr>
          <a:xfrm rot="5400000">
            <a:off x="6381176" y="5228825"/>
            <a:ext cx="2036745" cy="399245"/>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3" name="直線コネクタ 12">
            <a:extLst>
              <a:ext uri="{FF2B5EF4-FFF2-40B4-BE49-F238E27FC236}">
                <a16:creationId xmlns:a16="http://schemas.microsoft.com/office/drawing/2014/main" id="{0E9D5927-A994-1316-A8B5-C756FE7B7B85}"/>
              </a:ext>
            </a:extLst>
          </p:cNvPr>
          <p:cNvCxnSpPr>
            <a:cxnSpLocks/>
          </p:cNvCxnSpPr>
          <p:nvPr/>
        </p:nvCxnSpPr>
        <p:spPr>
          <a:xfrm>
            <a:off x="130773" y="5393462"/>
            <a:ext cx="6946302" cy="0"/>
          </a:xfrm>
          <a:prstGeom prst="line">
            <a:avLst/>
          </a:prstGeom>
          <a:ln w="22225">
            <a:solidFill>
              <a:srgbClr val="BFBFBF"/>
            </a:solidFill>
          </a:ln>
        </p:spPr>
        <p:style>
          <a:lnRef idx="1">
            <a:schemeClr val="accent1"/>
          </a:lnRef>
          <a:fillRef idx="0">
            <a:schemeClr val="accent1"/>
          </a:fillRef>
          <a:effectRef idx="0">
            <a:schemeClr val="accent1"/>
          </a:effectRef>
          <a:fontRef idx="minor">
            <a:schemeClr val="tx1"/>
          </a:fontRef>
        </p:style>
      </p:cxnSp>
      <p:sp>
        <p:nvSpPr>
          <p:cNvPr id="16" name="楕円 15">
            <a:extLst>
              <a:ext uri="{FF2B5EF4-FFF2-40B4-BE49-F238E27FC236}">
                <a16:creationId xmlns:a16="http://schemas.microsoft.com/office/drawing/2014/main" id="{49231D3E-1CC5-F5B0-00C4-A1E26F245B22}"/>
              </a:ext>
            </a:extLst>
          </p:cNvPr>
          <p:cNvSpPr/>
          <p:nvPr/>
        </p:nvSpPr>
        <p:spPr bwMode="auto">
          <a:xfrm>
            <a:off x="307897" y="110327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1</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7" name="楕円 16">
            <a:extLst>
              <a:ext uri="{FF2B5EF4-FFF2-40B4-BE49-F238E27FC236}">
                <a16:creationId xmlns:a16="http://schemas.microsoft.com/office/drawing/2014/main" id="{5728673D-65E3-C810-FAC7-7B44E73DB9E4}"/>
              </a:ext>
            </a:extLst>
          </p:cNvPr>
          <p:cNvSpPr/>
          <p:nvPr/>
        </p:nvSpPr>
        <p:spPr bwMode="auto">
          <a:xfrm>
            <a:off x="307897" y="182558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2</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8" name="楕円 17">
            <a:extLst>
              <a:ext uri="{FF2B5EF4-FFF2-40B4-BE49-F238E27FC236}">
                <a16:creationId xmlns:a16="http://schemas.microsoft.com/office/drawing/2014/main" id="{B02081A1-AC1C-51DE-B723-0E20339A6DC8}"/>
              </a:ext>
            </a:extLst>
          </p:cNvPr>
          <p:cNvSpPr/>
          <p:nvPr/>
        </p:nvSpPr>
        <p:spPr bwMode="auto">
          <a:xfrm>
            <a:off x="307897" y="254789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3</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9" name="楕円 18">
            <a:extLst>
              <a:ext uri="{FF2B5EF4-FFF2-40B4-BE49-F238E27FC236}">
                <a16:creationId xmlns:a16="http://schemas.microsoft.com/office/drawing/2014/main" id="{6BE99924-38CD-0304-1459-9B106A04D9D0}"/>
              </a:ext>
            </a:extLst>
          </p:cNvPr>
          <p:cNvSpPr/>
          <p:nvPr/>
        </p:nvSpPr>
        <p:spPr bwMode="auto">
          <a:xfrm>
            <a:off x="307897" y="3270202"/>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4</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20" name="正方形/長方形 19">
            <a:extLst>
              <a:ext uri="{FF2B5EF4-FFF2-40B4-BE49-F238E27FC236}">
                <a16:creationId xmlns:a16="http://schemas.microsoft.com/office/drawing/2014/main" id="{18973453-B364-6640-7330-87D2244D2649}"/>
              </a:ext>
            </a:extLst>
          </p:cNvPr>
          <p:cNvSpPr/>
          <p:nvPr/>
        </p:nvSpPr>
        <p:spPr>
          <a:xfrm>
            <a:off x="1062943" y="1054781"/>
            <a:ext cx="8471581"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その日のトピックス</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（日経新聞等）から</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活動につなげる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「きっかけ」</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、アプローチを拡げる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「視点」</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、提案を後押しする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「根拠」</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を提供！</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6BE759B4-8766-13B6-4C43-B9568B44BE90}"/>
              </a:ext>
            </a:extLst>
          </p:cNvPr>
          <p:cNvSpPr/>
          <p:nvPr/>
        </p:nvSpPr>
        <p:spPr>
          <a:xfrm>
            <a:off x="1062943" y="1774479"/>
            <a:ext cx="8471581"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kern="0" dirty="0">
                <a:solidFill>
                  <a:srgbClr val="3E3A39"/>
                </a:solidFill>
                <a:latin typeface="メイリオ" panose="020B0604030504040204" pitchFamily="50" charset="-128"/>
                <a:ea typeface="メイリオ" panose="020B0604030504040204" pitchFamily="50" charset="-128"/>
              </a:rPr>
              <a:t>その日の「きっかけ」から、</a:t>
            </a:r>
            <a:r>
              <a:rPr kumimoji="1" lang="en-US" altLang="ja-JP" sz="1400" b="1" kern="0" dirty="0">
                <a:solidFill>
                  <a:srgbClr val="3E3A39"/>
                </a:solidFill>
                <a:latin typeface="メイリオ" panose="020B0604030504040204" pitchFamily="50" charset="-128"/>
                <a:ea typeface="メイリオ" panose="020B0604030504040204" pitchFamily="50" charset="-128"/>
              </a:rPr>
              <a:t>5</a:t>
            </a:r>
            <a:r>
              <a:rPr kumimoji="1" lang="ja-JP" altLang="en-US" sz="1400" b="1" kern="0" dirty="0">
                <a:solidFill>
                  <a:srgbClr val="3E3A39"/>
                </a:solidFill>
                <a:latin typeface="メイリオ" panose="020B0604030504040204" pitchFamily="50" charset="-128"/>
                <a:ea typeface="メイリオ" panose="020B0604030504040204" pitchFamily="50" charset="-128"/>
              </a:rPr>
              <a:t>人をリストアップ</a:t>
            </a:r>
            <a:endParaRPr kumimoji="1" lang="en-US" altLang="ja-JP" sz="1400" b="1"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毎日継続することで、</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ヵ月</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110</a:t>
            </a:r>
            <a:r>
              <a:rPr kumimoji="1" lang="ja-JP" altLang="en-US" sz="1400" b="1" kern="0" dirty="0">
                <a:solidFill>
                  <a:srgbClr val="EA5550"/>
                </a:solidFill>
                <a:latin typeface="メイリオ" panose="020B0604030504040204" pitchFamily="50" charset="-128"/>
                <a:ea typeface="メイリオ" panose="020B0604030504040204" pitchFamily="50" charset="-128"/>
              </a:rPr>
              <a:t>人のリストアップが可能</a:t>
            </a:r>
            <a:r>
              <a:rPr kumimoji="1" lang="ja-JP" altLang="en-US" sz="1400" kern="0" dirty="0">
                <a:solidFill>
                  <a:srgbClr val="3E3A39"/>
                </a:solidFill>
                <a:latin typeface="メイリオ" panose="020B0604030504040204" pitchFamily="50" charset="-128"/>
                <a:ea typeface="メイリオ" panose="020B0604030504040204" pitchFamily="50" charset="-128"/>
              </a:rPr>
              <a:t>！</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5</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×22</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日（土日除く</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ヵ月）＝</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110</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4F7FB5EB-0599-440F-5A34-6D57F2BC9E23}"/>
              </a:ext>
            </a:extLst>
          </p:cNvPr>
          <p:cNvSpPr/>
          <p:nvPr/>
        </p:nvSpPr>
        <p:spPr>
          <a:xfrm>
            <a:off x="1062944" y="2499797"/>
            <a:ext cx="8471580"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上記コンテンツを</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毎日（平日）朝</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8</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時ごろまでに投稿</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ja-JP" altLang="en-US" sz="1400" b="1" kern="0" dirty="0">
                <a:solidFill>
                  <a:srgbClr val="3E3A39"/>
                </a:solidFill>
                <a:latin typeface="メイリオ" panose="020B0604030504040204" pitchFamily="50" charset="-128"/>
                <a:ea typeface="メイリオ" panose="020B0604030504040204" pitchFamily="50" charset="-128"/>
              </a:rPr>
              <a:t>あわせてメルマガを配信</a:t>
            </a:r>
            <a:r>
              <a:rPr kumimoji="1" lang="ja-JP" altLang="en-US" sz="1400" kern="0" dirty="0">
                <a:solidFill>
                  <a:srgbClr val="3E3A39"/>
                </a:solidFill>
                <a:latin typeface="メイリオ" panose="020B0604030504040204" pitchFamily="50" charset="-128"/>
                <a:ea typeface="メイリオ" panose="020B0604030504040204" pitchFamily="50" charset="-128"/>
              </a:rPr>
              <a:t>するので、朝の忙しく貴重な時間に対し、トピックスを見落とすことなく、販売教育はお任せで、自分の仕事に集中！</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71E345D1-B94A-DF03-C13D-FF8922FA3D6A}"/>
              </a:ext>
            </a:extLst>
          </p:cNvPr>
          <p:cNvSpPr/>
          <p:nvPr/>
        </p:nvSpPr>
        <p:spPr>
          <a:xfrm>
            <a:off x="1062944" y="3219938"/>
            <a:ext cx="8200994"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サイトにアクセスすることで、</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シームレスな情報の入手が可能</a:t>
            </a: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お客さまとの</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待ち合わせの時間等が、戦略の時間</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に！</a:t>
            </a:r>
          </a:p>
        </p:txBody>
      </p:sp>
      <p:sp>
        <p:nvSpPr>
          <p:cNvPr id="24" name="AutoShape 3">
            <a:extLst>
              <a:ext uri="{FF2B5EF4-FFF2-40B4-BE49-F238E27FC236}">
                <a16:creationId xmlns:a16="http://schemas.microsoft.com/office/drawing/2014/main" id="{338FC437-F848-A9B3-596F-EA3F401CFBE6}"/>
              </a:ext>
            </a:extLst>
          </p:cNvPr>
          <p:cNvSpPr>
            <a:spLocks noChangeArrowheads="1"/>
          </p:cNvSpPr>
          <p:nvPr/>
        </p:nvSpPr>
        <p:spPr bwMode="auto">
          <a:xfrm>
            <a:off x="69786" y="3924897"/>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スライド番号プレースホルダー 5">
            <a:extLst>
              <a:ext uri="{FF2B5EF4-FFF2-40B4-BE49-F238E27FC236}">
                <a16:creationId xmlns:a16="http://schemas.microsoft.com/office/drawing/2014/main" id="{82310C3E-FA0F-84A7-58D3-B5350E0B159A}"/>
              </a:ext>
            </a:extLst>
          </p:cNvPr>
          <p:cNvSpPr txBox="1">
            <a:spLocks/>
          </p:cNvSpPr>
          <p:nvPr/>
        </p:nvSpPr>
        <p:spPr>
          <a:xfrm>
            <a:off x="8725424" y="87548"/>
            <a:ext cx="1152000" cy="422213"/>
          </a:xfrm>
          <a:prstGeom prst="rect">
            <a:avLst/>
          </a:prstGeom>
          <a:solidFill>
            <a:schemeClr val="bg1"/>
          </a:solidFill>
          <a:ln w="19050">
            <a:no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kumimoji="1" lang="ja-JP" altLang="en-US" sz="1200" b="1" dirty="0">
              <a:solidFill>
                <a:schemeClr val="tx1"/>
              </a:solidFill>
            </a:endParaRPr>
          </a:p>
        </p:txBody>
      </p:sp>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a:xfrm>
            <a:off x="53312" y="125280"/>
            <a:ext cx="9852687" cy="396000"/>
          </a:xfrm>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
        <p:nvSpPr>
          <p:cNvPr id="8" name="スライド番号プレースホルダー 5">
            <a:extLst>
              <a:ext uri="{FF2B5EF4-FFF2-40B4-BE49-F238E27FC236}">
                <a16:creationId xmlns:a16="http://schemas.microsoft.com/office/drawing/2014/main" id="{5AC41C59-9748-9B60-656E-570C1DFC8CA2}"/>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28</a:t>
            </a:fld>
            <a:endParaRPr kumimoji="1" lang="ja-JP" altLang="en-US" sz="1200" b="1">
              <a:solidFill>
                <a:schemeClr val="tx1"/>
              </a:solidFill>
            </a:endParaRPr>
          </a:p>
        </p:txBody>
      </p:sp>
    </p:spTree>
    <p:extLst>
      <p:ext uri="{BB962C8B-B14F-4D97-AF65-F5344CB8AC3E}">
        <p14:creationId xmlns:p14="http://schemas.microsoft.com/office/powerpoint/2010/main" val="3365204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2026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2133928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60B1A-028B-3278-C340-20A6210C54EA}"/>
            </a:ext>
          </a:extLst>
        </p:cNvPr>
        <p:cNvGrpSpPr/>
        <p:nvPr/>
      </p:nvGrpSpPr>
      <p:grpSpPr>
        <a:xfrm>
          <a:off x="0" y="0"/>
          <a:ext cx="0" cy="0"/>
          <a:chOff x="0" y="0"/>
          <a:chExt cx="0" cy="0"/>
        </a:xfrm>
      </p:grpSpPr>
      <p:grpSp>
        <p:nvGrpSpPr>
          <p:cNvPr id="4" name="グループ化 3">
            <a:extLst>
              <a:ext uri="{FF2B5EF4-FFF2-40B4-BE49-F238E27FC236}">
                <a16:creationId xmlns:a16="http://schemas.microsoft.com/office/drawing/2014/main" id="{837CC272-BD15-D0FA-A932-29D1005A03FF}"/>
              </a:ext>
            </a:extLst>
          </p:cNvPr>
          <p:cNvGrpSpPr/>
          <p:nvPr/>
        </p:nvGrpSpPr>
        <p:grpSpPr>
          <a:xfrm>
            <a:off x="0" y="2813818"/>
            <a:ext cx="9906000" cy="4044182"/>
            <a:chOff x="0" y="2813818"/>
            <a:chExt cx="9906000" cy="3866900"/>
          </a:xfrm>
          <a:solidFill>
            <a:schemeClr val="bg1">
              <a:lumMod val="85000"/>
            </a:schemeClr>
          </a:solidFill>
        </p:grpSpPr>
        <p:sp>
          <p:nvSpPr>
            <p:cNvPr id="5" name="正方形/長方形 4">
              <a:extLst>
                <a:ext uri="{FF2B5EF4-FFF2-40B4-BE49-F238E27FC236}">
                  <a16:creationId xmlns:a16="http://schemas.microsoft.com/office/drawing/2014/main" id="{DC8F2E32-C4DF-C3BD-EE4B-B230E7265506}"/>
                </a:ext>
              </a:extLst>
            </p:cNvPr>
            <p:cNvSpPr/>
            <p:nvPr/>
          </p:nvSpPr>
          <p:spPr bwMode="auto">
            <a:xfrm>
              <a:off x="0" y="3429000"/>
              <a:ext cx="9906000" cy="325171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6" name="正方形/長方形 5">
              <a:extLst>
                <a:ext uri="{FF2B5EF4-FFF2-40B4-BE49-F238E27FC236}">
                  <a16:creationId xmlns:a16="http://schemas.microsoft.com/office/drawing/2014/main" id="{9D49FB0E-612D-8B1E-B964-723A96E10831}"/>
                </a:ext>
              </a:extLst>
            </p:cNvPr>
            <p:cNvSpPr/>
            <p:nvPr/>
          </p:nvSpPr>
          <p:spPr bwMode="auto">
            <a:xfrm>
              <a:off x="4953000" y="2813818"/>
              <a:ext cx="4953000" cy="648478"/>
            </a:xfrm>
            <a:prstGeom prst="rect">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sp>
          <p:nvSpPr>
            <p:cNvPr id="7" name="平行四辺形 6">
              <a:extLst>
                <a:ext uri="{FF2B5EF4-FFF2-40B4-BE49-F238E27FC236}">
                  <a16:creationId xmlns:a16="http://schemas.microsoft.com/office/drawing/2014/main" id="{D4F7282E-6151-1F77-A941-C64929F825C1}"/>
                </a:ext>
              </a:extLst>
            </p:cNvPr>
            <p:cNvSpPr/>
            <p:nvPr/>
          </p:nvSpPr>
          <p:spPr bwMode="auto">
            <a:xfrm>
              <a:off x="4713515" y="2813818"/>
              <a:ext cx="1239416" cy="648478"/>
            </a:xfrm>
            <a:prstGeom prst="parallelogram">
              <a:avLst>
                <a:gd name="adj" fmla="val 37950"/>
              </a:avLst>
            </a:prstGeom>
            <a:grp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dirty="0">
                <a:ln>
                  <a:noFill/>
                </a:ln>
                <a:solidFill>
                  <a:srgbClr val="EA5550"/>
                </a:solidFill>
                <a:effectLst/>
                <a:uLnTx/>
                <a:uFillTx/>
                <a:latin typeface="Arial"/>
                <a:ea typeface="メイリオ"/>
                <a:cs typeface="Arial"/>
                <a:sym typeface="Arial"/>
              </a:endParaRPr>
            </a:p>
          </p:txBody>
        </p:sp>
      </p:grpSp>
      <p:sp>
        <p:nvSpPr>
          <p:cNvPr id="8" name="テキスト プレースホルダー 2">
            <a:extLst>
              <a:ext uri="{FF2B5EF4-FFF2-40B4-BE49-F238E27FC236}">
                <a16:creationId xmlns:a16="http://schemas.microsoft.com/office/drawing/2014/main" id="{7B784562-D9F8-4D5A-5779-FD1B989AEF0D}"/>
              </a:ext>
            </a:extLst>
          </p:cNvPr>
          <p:cNvSpPr txBox="1">
            <a:spLocks/>
          </p:cNvSpPr>
          <p:nvPr/>
        </p:nvSpPr>
        <p:spPr>
          <a:xfrm>
            <a:off x="0" y="2933105"/>
            <a:ext cx="8331200" cy="40481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1200"/>
              </a:spcBef>
              <a:spcAft>
                <a:spcPts val="0"/>
              </a:spcAft>
              <a:buClr>
                <a:srgbClr val="000000"/>
              </a:buClr>
              <a:buSzTx/>
              <a:buFont typeface="Arial"/>
              <a:buNone/>
              <a:tabLst/>
              <a:defRPr/>
            </a:pPr>
            <a:r>
              <a:rPr kumimoji="1" lang="en-US" altLang="ja-JP"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Ⅰ.</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「ぴたほ」に負けない！</a:t>
            </a:r>
            <a:endParaRPr kumimoji="1" lang="en-US" altLang="ja-JP"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endParaRPr>
          </a:p>
          <a:p>
            <a:pPr marL="0" marR="0" lvl="0" indent="0" algn="l" defTabSz="914400" rtl="0" eaLnBrk="1" fontAlgn="auto" latinLnBrk="0" hangingPunct="1">
              <a:lnSpc>
                <a:spcPct val="100000"/>
              </a:lnSpc>
              <a:spcBef>
                <a:spcPts val="1200"/>
              </a:spcBef>
              <a:spcAft>
                <a:spcPts val="0"/>
              </a:spcAft>
              <a:buClr>
                <a:srgbClr val="000000"/>
              </a:buClr>
              <a:buSzTx/>
              <a:buFont typeface="Arial"/>
              <a:buNone/>
              <a:tabLst/>
              <a:defRPr/>
            </a:pPr>
            <a:r>
              <a:rPr kumimoji="1" lang="ja-JP" altLang="en-US" sz="2800" b="1" kern="0" dirty="0">
                <a:solidFill>
                  <a:schemeClr val="tx1"/>
                </a:solidFill>
                <a:latin typeface="メイリオ" panose="020B0604030504040204" pitchFamily="50" charset="-128"/>
                <a:ea typeface="メイリオ" panose="020B0604030504040204" pitchFamily="50" charset="-128"/>
              </a:rPr>
              <a:t>　　</a:t>
            </a:r>
            <a:r>
              <a:rPr kumimoji="1" lang="ja-JP" altLang="en-US" sz="2800" b="1" i="0" u="none" strike="noStrike" kern="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Arial"/>
                <a:sym typeface="Arial"/>
              </a:rPr>
              <a:t>医療事情を踏まえた当社の優位性を訴求！</a:t>
            </a:r>
            <a:endParaRPr kumimoji="0" lang="en-US" altLang="ja-JP" sz="2800" b="1" i="0" u="none" strike="noStrike" kern="0" cap="none" spc="0" normalizeH="0" baseline="0" noProof="0" dirty="0">
              <a:ln>
                <a:noFill/>
              </a:ln>
              <a:solidFill>
                <a:schemeClr val="tx1"/>
              </a:solidFill>
              <a:effectLst/>
              <a:uLnTx/>
              <a:uFillTx/>
              <a:latin typeface="Arial"/>
              <a:cs typeface="Arial"/>
              <a:sym typeface="Arial"/>
            </a:endParaRPr>
          </a:p>
        </p:txBody>
      </p:sp>
      <p:sp>
        <p:nvSpPr>
          <p:cNvPr id="3" name="スライド番号プレースホルダー 5">
            <a:extLst>
              <a:ext uri="{FF2B5EF4-FFF2-40B4-BE49-F238E27FC236}">
                <a16:creationId xmlns:a16="http://schemas.microsoft.com/office/drawing/2014/main" id="{543A9E8A-853A-8D9B-0270-0D0B5857C98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a:t>
            </a:fld>
            <a:endParaRPr kumimoji="1" lang="ja-JP" altLang="en-US" sz="1200" b="1" dirty="0">
              <a:solidFill>
                <a:schemeClr val="tx1"/>
              </a:solidFill>
            </a:endParaRPr>
          </a:p>
        </p:txBody>
      </p:sp>
      <p:sp>
        <p:nvSpPr>
          <p:cNvPr id="2" name="正方形/長方形 1">
            <a:extLst>
              <a:ext uri="{FF2B5EF4-FFF2-40B4-BE49-F238E27FC236}">
                <a16:creationId xmlns:a16="http://schemas.microsoft.com/office/drawing/2014/main" id="{18EF806F-F85A-A64B-316D-D71C85ACE006}"/>
              </a:ext>
            </a:extLst>
          </p:cNvPr>
          <p:cNvSpPr/>
          <p:nvPr/>
        </p:nvSpPr>
        <p:spPr>
          <a:xfrm>
            <a:off x="585285" y="5695085"/>
            <a:ext cx="8137373" cy="584775"/>
          </a:xfrm>
          <a:prstGeom prst="rect">
            <a:avLst/>
          </a:prstGeom>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3200" b="1" i="0" u="none" strike="noStrike" kern="1200" cap="none" spc="0" normalizeH="0" baseline="0" noProof="0" dirty="0">
                <a:ln>
                  <a:noFill/>
                </a:ln>
                <a:effectLst>
                  <a:glow rad="88900">
                    <a:schemeClr val="bg1"/>
                  </a:glow>
                </a:effectLst>
                <a:uLnTx/>
                <a:uFillTx/>
                <a:latin typeface="メイリオ" panose="020B0604030504040204" pitchFamily="50" charset="-128"/>
                <a:ea typeface="メイリオ" panose="020B0604030504040204" pitchFamily="50" charset="-128"/>
                <a:cs typeface="+mn-cs"/>
              </a:rPr>
              <a:t>入院したら、いくら必要かご存じですか？</a:t>
            </a:r>
            <a:endParaRPr kumimoji="1" lang="en-US" altLang="ja-JP" sz="3200" b="1" i="0" u="none" strike="noStrike" kern="1200" cap="none" spc="0" normalizeH="0" baseline="0" noProof="0" dirty="0">
              <a:ln>
                <a:noFill/>
              </a:ln>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9" name="テキスト ボックス 8">
            <a:extLst>
              <a:ext uri="{FF2B5EF4-FFF2-40B4-BE49-F238E27FC236}">
                <a16:creationId xmlns:a16="http://schemas.microsoft.com/office/drawing/2014/main" id="{4A7F1FAA-8CB4-0FD7-3B81-9D3F0AC7E1A6}"/>
              </a:ext>
            </a:extLst>
          </p:cNvPr>
          <p:cNvSpPr txBox="1"/>
          <p:nvPr/>
        </p:nvSpPr>
        <p:spPr>
          <a:xfrm>
            <a:off x="585285" y="5265392"/>
            <a:ext cx="972000" cy="360000"/>
          </a:xfrm>
          <a:prstGeom prst="roundRect">
            <a:avLst/>
          </a:prstGeom>
          <a:solidFill>
            <a:schemeClr val="bg1">
              <a:lumMod val="50000"/>
            </a:schemeClr>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2000" b="1" dirty="0">
                <a:solidFill>
                  <a:schemeClr val="bg1"/>
                </a:solidFill>
                <a:effectLst/>
                <a:latin typeface="Meiryo UI" panose="020B0604030504040204" pitchFamily="50" charset="-128"/>
                <a:ea typeface="Meiryo UI" panose="020B0604030504040204" pitchFamily="50" charset="-128"/>
              </a:rPr>
              <a:t>質問</a:t>
            </a:r>
            <a:endParaRPr lang="en-US" altLang="ja-JP" sz="1200" b="1" dirty="0">
              <a:solidFill>
                <a:schemeClr val="bg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402807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0AEE8-0FE5-AEC1-3F30-0F8FF17E9AAB}"/>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90EC1FB4-F71A-1BCD-4C6C-82B2E47BC6F2}"/>
              </a:ext>
            </a:extLst>
          </p:cNvPr>
          <p:cNvPicPr>
            <a:picLocks noChangeAspect="1"/>
          </p:cNvPicPr>
          <p:nvPr/>
        </p:nvPicPr>
        <p:blipFill>
          <a:blip r:embed="rId2"/>
          <a:stretch>
            <a:fillRect/>
          </a:stretch>
        </p:blipFill>
        <p:spPr>
          <a:xfrm>
            <a:off x="2204240" y="1"/>
            <a:ext cx="4746959" cy="6858000"/>
          </a:xfrm>
          <a:prstGeom prst="rect">
            <a:avLst/>
          </a:prstGeom>
        </p:spPr>
      </p:pic>
      <p:sp>
        <p:nvSpPr>
          <p:cNvPr id="5" name="乗算記号 4">
            <a:extLst>
              <a:ext uri="{FF2B5EF4-FFF2-40B4-BE49-F238E27FC236}">
                <a16:creationId xmlns:a16="http://schemas.microsoft.com/office/drawing/2014/main" id="{6F4CF2D3-525A-25AD-6BEA-FFBA76CCB0DB}"/>
              </a:ext>
            </a:extLst>
          </p:cNvPr>
          <p:cNvSpPr/>
          <p:nvPr/>
        </p:nvSpPr>
        <p:spPr>
          <a:xfrm>
            <a:off x="2685815" y="354153"/>
            <a:ext cx="1371600" cy="138953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0F672124-A061-B377-1ECD-8444D1C9DF55}"/>
              </a:ext>
            </a:extLst>
          </p:cNvPr>
          <p:cNvSpPr/>
          <p:nvPr/>
        </p:nvSpPr>
        <p:spPr>
          <a:xfrm>
            <a:off x="3958031" y="1530572"/>
            <a:ext cx="696629" cy="705736"/>
          </a:xfrm>
          <a:prstGeom prst="ellipse">
            <a:avLst/>
          </a:prstGeom>
          <a:solidFill>
            <a:schemeClr val="bg1">
              <a:alpha val="0"/>
            </a:schemeClr>
          </a:solidFill>
          <a:ln w="1143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乗算記号 6">
            <a:extLst>
              <a:ext uri="{FF2B5EF4-FFF2-40B4-BE49-F238E27FC236}">
                <a16:creationId xmlns:a16="http://schemas.microsoft.com/office/drawing/2014/main" id="{6C7317FA-26A4-A68F-39B5-C52A5E51A9B0}"/>
              </a:ext>
            </a:extLst>
          </p:cNvPr>
          <p:cNvSpPr/>
          <p:nvPr/>
        </p:nvSpPr>
        <p:spPr>
          <a:xfrm>
            <a:off x="2673578" y="1851790"/>
            <a:ext cx="1371600" cy="138953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0DB44ECA-818E-9A45-2810-387B828D6046}"/>
              </a:ext>
            </a:extLst>
          </p:cNvPr>
          <p:cNvSpPr/>
          <p:nvPr/>
        </p:nvSpPr>
        <p:spPr>
          <a:xfrm>
            <a:off x="3972026" y="2996559"/>
            <a:ext cx="696629" cy="705736"/>
          </a:xfrm>
          <a:prstGeom prst="ellipse">
            <a:avLst/>
          </a:prstGeom>
          <a:solidFill>
            <a:schemeClr val="bg1">
              <a:alpha val="0"/>
            </a:schemeClr>
          </a:solidFill>
          <a:ln w="1143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乗算記号 8">
            <a:extLst>
              <a:ext uri="{FF2B5EF4-FFF2-40B4-BE49-F238E27FC236}">
                <a16:creationId xmlns:a16="http://schemas.microsoft.com/office/drawing/2014/main" id="{18AB8470-41DC-1463-2A07-49C4780CCC95}"/>
              </a:ext>
            </a:extLst>
          </p:cNvPr>
          <p:cNvSpPr/>
          <p:nvPr/>
        </p:nvSpPr>
        <p:spPr>
          <a:xfrm>
            <a:off x="2673578" y="3298016"/>
            <a:ext cx="1371600" cy="138953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矢印: 五方向 13">
            <a:hlinkClick r:id="rId3" action="ppaction://hlinksldjump"/>
            <a:extLst>
              <a:ext uri="{FF2B5EF4-FFF2-40B4-BE49-F238E27FC236}">
                <a16:creationId xmlns:a16="http://schemas.microsoft.com/office/drawing/2014/main" id="{FC24586D-ADFF-715B-D09B-144352D96D18}"/>
              </a:ext>
            </a:extLst>
          </p:cNvPr>
          <p:cNvSpPr/>
          <p:nvPr/>
        </p:nvSpPr>
        <p:spPr>
          <a:xfrm>
            <a:off x="9090007" y="184780"/>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吹き出し: 四角形 14">
            <a:extLst>
              <a:ext uri="{FF2B5EF4-FFF2-40B4-BE49-F238E27FC236}">
                <a16:creationId xmlns:a16="http://schemas.microsoft.com/office/drawing/2014/main" id="{D4443BD9-18FD-7CB0-B00D-6A2D7694C061}"/>
              </a:ext>
            </a:extLst>
          </p:cNvPr>
          <p:cNvSpPr/>
          <p:nvPr/>
        </p:nvSpPr>
        <p:spPr bwMode="auto">
          <a:xfrm>
            <a:off x="91373" y="184780"/>
            <a:ext cx="2425483" cy="684000"/>
          </a:xfrm>
          <a:prstGeom prst="wedgeRectCallout">
            <a:avLst>
              <a:gd name="adj1" fmla="val -38883"/>
              <a:gd name="adj2" fmla="val 25803"/>
            </a:avLst>
          </a:prstGeom>
          <a:solidFill>
            <a:schemeClr val="accent1"/>
          </a:solidFill>
          <a:ln w="44450"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chemeClr val="bg1"/>
                </a:solidFill>
                <a:latin typeface="Meiryo UI" panose="020B0604030504040204" pitchFamily="50" charset="-128"/>
                <a:ea typeface="Meiryo UI" panose="020B0604030504040204" pitchFamily="50" charset="-128"/>
              </a:rPr>
              <a:t>ぴたほ</a:t>
            </a:r>
            <a:endParaRPr kumimoji="1" lang="en-US" altLang="ja-JP" sz="4000" b="1" dirty="0">
              <a:solidFill>
                <a:schemeClr val="bg1"/>
              </a:solidFill>
              <a:latin typeface="Meiryo UI" panose="020B0604030504040204" pitchFamily="50" charset="-128"/>
              <a:ea typeface="Meiryo UI" panose="020B0604030504040204" pitchFamily="50" charset="-128"/>
            </a:endParaRPr>
          </a:p>
        </p:txBody>
      </p:sp>
      <p:sp>
        <p:nvSpPr>
          <p:cNvPr id="16" name="吹き出し: 四角形 15">
            <a:extLst>
              <a:ext uri="{FF2B5EF4-FFF2-40B4-BE49-F238E27FC236}">
                <a16:creationId xmlns:a16="http://schemas.microsoft.com/office/drawing/2014/main" id="{85995C2D-F5B0-D819-8A63-48F77363EEE6}"/>
              </a:ext>
            </a:extLst>
          </p:cNvPr>
          <p:cNvSpPr/>
          <p:nvPr/>
        </p:nvSpPr>
        <p:spPr bwMode="auto">
          <a:xfrm>
            <a:off x="91373" y="1580511"/>
            <a:ext cx="2425483" cy="684000"/>
          </a:xfrm>
          <a:prstGeom prst="wedgeRectCallout">
            <a:avLst>
              <a:gd name="adj1" fmla="val -38883"/>
              <a:gd name="adj2" fmla="val 25803"/>
            </a:avLst>
          </a:prstGeom>
          <a:solidFill>
            <a:schemeClr val="accent1"/>
          </a:solidFill>
          <a:ln w="44450"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chemeClr val="bg1"/>
                </a:solidFill>
                <a:latin typeface="Meiryo UI" panose="020B0604030504040204" pitchFamily="50" charset="-128"/>
                <a:ea typeface="Meiryo UI" panose="020B0604030504040204" pitchFamily="50" charset="-128"/>
              </a:rPr>
              <a:t>一時金</a:t>
            </a:r>
            <a:endParaRPr kumimoji="1" lang="en-US" altLang="ja-JP" sz="4000" b="1" dirty="0">
              <a:solidFill>
                <a:schemeClr val="bg1"/>
              </a:solidFill>
              <a:latin typeface="Meiryo UI" panose="020B0604030504040204" pitchFamily="50" charset="-128"/>
              <a:ea typeface="Meiryo UI" panose="020B0604030504040204" pitchFamily="50" charset="-128"/>
            </a:endParaRPr>
          </a:p>
        </p:txBody>
      </p:sp>
      <p:sp>
        <p:nvSpPr>
          <p:cNvPr id="17" name="乗算記号 16">
            <a:extLst>
              <a:ext uri="{FF2B5EF4-FFF2-40B4-BE49-F238E27FC236}">
                <a16:creationId xmlns:a16="http://schemas.microsoft.com/office/drawing/2014/main" id="{DFCBDD0D-64E2-29E7-2004-561503EC7E79}"/>
              </a:ext>
            </a:extLst>
          </p:cNvPr>
          <p:cNvSpPr/>
          <p:nvPr/>
        </p:nvSpPr>
        <p:spPr>
          <a:xfrm>
            <a:off x="1748329" y="6066000"/>
            <a:ext cx="792000" cy="79200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乗算記号 17">
            <a:extLst>
              <a:ext uri="{FF2B5EF4-FFF2-40B4-BE49-F238E27FC236}">
                <a16:creationId xmlns:a16="http://schemas.microsoft.com/office/drawing/2014/main" id="{CB82E480-9A5A-DA24-DC15-E561465E951C}"/>
              </a:ext>
            </a:extLst>
          </p:cNvPr>
          <p:cNvSpPr/>
          <p:nvPr/>
        </p:nvSpPr>
        <p:spPr>
          <a:xfrm>
            <a:off x="1748329" y="5079488"/>
            <a:ext cx="792000" cy="79200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二等辺三角形 18">
            <a:extLst>
              <a:ext uri="{FF2B5EF4-FFF2-40B4-BE49-F238E27FC236}">
                <a16:creationId xmlns:a16="http://schemas.microsoft.com/office/drawing/2014/main" id="{4D6C85AE-B2AB-B6A8-4CD4-D31B2E4B1181}"/>
              </a:ext>
            </a:extLst>
          </p:cNvPr>
          <p:cNvSpPr/>
          <p:nvPr/>
        </p:nvSpPr>
        <p:spPr>
          <a:xfrm>
            <a:off x="1892329" y="5770744"/>
            <a:ext cx="504000" cy="396000"/>
          </a:xfrm>
          <a:prstGeom prst="triangle">
            <a:avLst/>
          </a:prstGeom>
          <a:solidFill>
            <a:schemeClr val="bg1"/>
          </a:solidFill>
          <a:ln w="762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吹き出し: 四角形 19">
            <a:extLst>
              <a:ext uri="{FF2B5EF4-FFF2-40B4-BE49-F238E27FC236}">
                <a16:creationId xmlns:a16="http://schemas.microsoft.com/office/drawing/2014/main" id="{AF90C798-1B3D-C44D-14BF-07620EDDD277}"/>
              </a:ext>
            </a:extLst>
          </p:cNvPr>
          <p:cNvSpPr/>
          <p:nvPr/>
        </p:nvSpPr>
        <p:spPr bwMode="auto">
          <a:xfrm>
            <a:off x="6489018" y="184780"/>
            <a:ext cx="2425483" cy="684000"/>
          </a:xfrm>
          <a:prstGeom prst="wedgeRectCallout">
            <a:avLst>
              <a:gd name="adj1" fmla="val -38883"/>
              <a:gd name="adj2" fmla="val 25803"/>
            </a:avLst>
          </a:prstGeom>
          <a:solidFill>
            <a:srgbClr val="00B050"/>
          </a:solidFill>
          <a:ln w="44450" cap="flat" cmpd="sng" algn="ctr">
            <a:solidFill>
              <a:srgbClr val="00B0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solidFill>
                  <a:schemeClr val="bg1"/>
                </a:solidFill>
                <a:latin typeface="Meiryo UI" panose="020B0604030504040204" pitchFamily="50" charset="-128"/>
                <a:ea typeface="Meiryo UI" panose="020B0604030504040204" pitchFamily="50" charset="-128"/>
              </a:rPr>
              <a:t>BS</a:t>
            </a:r>
          </a:p>
        </p:txBody>
      </p:sp>
      <p:sp>
        <p:nvSpPr>
          <p:cNvPr id="21" name="吹き出し: 四角形 20">
            <a:extLst>
              <a:ext uri="{FF2B5EF4-FFF2-40B4-BE49-F238E27FC236}">
                <a16:creationId xmlns:a16="http://schemas.microsoft.com/office/drawing/2014/main" id="{E164B8EA-A8A3-B9DF-1DC0-C3CB5C2323E6}"/>
              </a:ext>
            </a:extLst>
          </p:cNvPr>
          <p:cNvSpPr/>
          <p:nvPr/>
        </p:nvSpPr>
        <p:spPr bwMode="auto">
          <a:xfrm>
            <a:off x="6489018" y="1580511"/>
            <a:ext cx="2425483" cy="684000"/>
          </a:xfrm>
          <a:prstGeom prst="wedgeRectCallout">
            <a:avLst>
              <a:gd name="adj1" fmla="val -38883"/>
              <a:gd name="adj2" fmla="val 25803"/>
            </a:avLst>
          </a:prstGeom>
          <a:solidFill>
            <a:srgbClr val="00B050"/>
          </a:solidFill>
          <a:ln w="44450" cap="flat" cmpd="sng" algn="ctr">
            <a:solidFill>
              <a:srgbClr val="00B0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chemeClr val="bg1"/>
                </a:solidFill>
                <a:latin typeface="Meiryo UI" panose="020B0604030504040204" pitchFamily="50" charset="-128"/>
                <a:ea typeface="Meiryo UI" panose="020B0604030504040204" pitchFamily="50" charset="-128"/>
              </a:rPr>
              <a:t>一時金</a:t>
            </a:r>
            <a:endParaRPr kumimoji="1" lang="en-US" altLang="ja-JP" sz="4000" b="1" dirty="0">
              <a:solidFill>
                <a:schemeClr val="bg1"/>
              </a:solidFill>
              <a:latin typeface="Meiryo UI" panose="020B0604030504040204" pitchFamily="50" charset="-128"/>
              <a:ea typeface="Meiryo UI" panose="020B0604030504040204" pitchFamily="50" charset="-128"/>
            </a:endParaRPr>
          </a:p>
        </p:txBody>
      </p:sp>
      <p:sp>
        <p:nvSpPr>
          <p:cNvPr id="22" name="楕円 21">
            <a:extLst>
              <a:ext uri="{FF2B5EF4-FFF2-40B4-BE49-F238E27FC236}">
                <a16:creationId xmlns:a16="http://schemas.microsoft.com/office/drawing/2014/main" id="{87370DC6-B223-B7D5-61C1-0C9AFA6479F9}"/>
              </a:ext>
            </a:extLst>
          </p:cNvPr>
          <p:cNvSpPr/>
          <p:nvPr/>
        </p:nvSpPr>
        <p:spPr>
          <a:xfrm>
            <a:off x="5149874" y="696050"/>
            <a:ext cx="696629" cy="705736"/>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楕円 22">
            <a:extLst>
              <a:ext uri="{FF2B5EF4-FFF2-40B4-BE49-F238E27FC236}">
                <a16:creationId xmlns:a16="http://schemas.microsoft.com/office/drawing/2014/main" id="{576654CB-5143-9CA1-D5AC-F25662419F91}"/>
              </a:ext>
            </a:extLst>
          </p:cNvPr>
          <p:cNvSpPr/>
          <p:nvPr/>
        </p:nvSpPr>
        <p:spPr>
          <a:xfrm>
            <a:off x="5149874" y="1471883"/>
            <a:ext cx="696629" cy="705736"/>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楕円 23">
            <a:extLst>
              <a:ext uri="{FF2B5EF4-FFF2-40B4-BE49-F238E27FC236}">
                <a16:creationId xmlns:a16="http://schemas.microsoft.com/office/drawing/2014/main" id="{9AB6070C-A077-B23B-1D4C-0E52D5D5D9B9}"/>
              </a:ext>
            </a:extLst>
          </p:cNvPr>
          <p:cNvSpPr/>
          <p:nvPr/>
        </p:nvSpPr>
        <p:spPr>
          <a:xfrm>
            <a:off x="5149874" y="2273903"/>
            <a:ext cx="696629" cy="705736"/>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吹き出し: 四角形 24">
            <a:extLst>
              <a:ext uri="{FF2B5EF4-FFF2-40B4-BE49-F238E27FC236}">
                <a16:creationId xmlns:a16="http://schemas.microsoft.com/office/drawing/2014/main" id="{FDDF22A0-519F-8CBA-E443-25D0A70E82EE}"/>
              </a:ext>
            </a:extLst>
          </p:cNvPr>
          <p:cNvSpPr/>
          <p:nvPr/>
        </p:nvSpPr>
        <p:spPr bwMode="auto">
          <a:xfrm>
            <a:off x="6489018" y="2634242"/>
            <a:ext cx="2425483" cy="684000"/>
          </a:xfrm>
          <a:prstGeom prst="wedgeRectCallout">
            <a:avLst>
              <a:gd name="adj1" fmla="val -38883"/>
              <a:gd name="adj2" fmla="val 25803"/>
            </a:avLst>
          </a:prstGeom>
          <a:solidFill>
            <a:srgbClr val="00B050"/>
          </a:solidFill>
          <a:ln w="44450" cap="flat" cmpd="sng" algn="ctr">
            <a:solidFill>
              <a:srgbClr val="00B0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chemeClr val="bg1"/>
                </a:solidFill>
                <a:latin typeface="Meiryo UI" panose="020B0604030504040204" pitchFamily="50" charset="-128"/>
                <a:ea typeface="Meiryo UI" panose="020B0604030504040204" pitchFamily="50" charset="-128"/>
              </a:rPr>
              <a:t>一時金</a:t>
            </a:r>
            <a:endParaRPr kumimoji="1" lang="en-US" altLang="ja-JP" sz="4000" b="1" dirty="0">
              <a:solidFill>
                <a:schemeClr val="bg1"/>
              </a:solidFill>
              <a:latin typeface="Meiryo UI" panose="020B0604030504040204" pitchFamily="50" charset="-128"/>
              <a:ea typeface="Meiryo UI" panose="020B0604030504040204" pitchFamily="50" charset="-128"/>
            </a:endParaRPr>
          </a:p>
        </p:txBody>
      </p:sp>
      <p:sp>
        <p:nvSpPr>
          <p:cNvPr id="26" name="楕円 25">
            <a:extLst>
              <a:ext uri="{FF2B5EF4-FFF2-40B4-BE49-F238E27FC236}">
                <a16:creationId xmlns:a16="http://schemas.microsoft.com/office/drawing/2014/main" id="{4688C42C-8166-5AB2-D5B4-964C082385EB}"/>
              </a:ext>
            </a:extLst>
          </p:cNvPr>
          <p:cNvSpPr/>
          <p:nvPr/>
        </p:nvSpPr>
        <p:spPr>
          <a:xfrm>
            <a:off x="5149874" y="2996559"/>
            <a:ext cx="696629" cy="705736"/>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楕円 26">
            <a:extLst>
              <a:ext uri="{FF2B5EF4-FFF2-40B4-BE49-F238E27FC236}">
                <a16:creationId xmlns:a16="http://schemas.microsoft.com/office/drawing/2014/main" id="{CBBFCF2F-62C5-CAC1-67A3-880399E963A2}"/>
              </a:ext>
            </a:extLst>
          </p:cNvPr>
          <p:cNvSpPr/>
          <p:nvPr/>
        </p:nvSpPr>
        <p:spPr>
          <a:xfrm>
            <a:off x="5149874" y="3702295"/>
            <a:ext cx="696629" cy="705736"/>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楕円 27">
            <a:extLst>
              <a:ext uri="{FF2B5EF4-FFF2-40B4-BE49-F238E27FC236}">
                <a16:creationId xmlns:a16="http://schemas.microsoft.com/office/drawing/2014/main" id="{1335BDB2-292F-8EA2-3047-CBFD348C070C}"/>
              </a:ext>
            </a:extLst>
          </p:cNvPr>
          <p:cNvSpPr/>
          <p:nvPr/>
        </p:nvSpPr>
        <p:spPr>
          <a:xfrm>
            <a:off x="5282879" y="5196768"/>
            <a:ext cx="430619" cy="436248"/>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楕円 30">
            <a:extLst>
              <a:ext uri="{FF2B5EF4-FFF2-40B4-BE49-F238E27FC236}">
                <a16:creationId xmlns:a16="http://schemas.microsoft.com/office/drawing/2014/main" id="{DB64B6F3-2442-8838-EB51-B6BC78363F31}"/>
              </a:ext>
            </a:extLst>
          </p:cNvPr>
          <p:cNvSpPr/>
          <p:nvPr/>
        </p:nvSpPr>
        <p:spPr>
          <a:xfrm>
            <a:off x="5282879" y="5690141"/>
            <a:ext cx="430619" cy="436248"/>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38392A98-036C-7452-59DC-5005E2278B3E}"/>
              </a:ext>
            </a:extLst>
          </p:cNvPr>
          <p:cNvSpPr/>
          <p:nvPr/>
        </p:nvSpPr>
        <p:spPr>
          <a:xfrm>
            <a:off x="5282879" y="6232192"/>
            <a:ext cx="430619" cy="436248"/>
          </a:xfrm>
          <a:prstGeom prst="ellipse">
            <a:avLst/>
          </a:prstGeom>
          <a:solidFill>
            <a:schemeClr val="bg1">
              <a:alpha val="0"/>
            </a:schemeClr>
          </a:solidFill>
          <a:ln w="1143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図 32" descr="グラフ&#10;&#10;中程度の精度で自動的に生成された説明">
            <a:extLst>
              <a:ext uri="{FF2B5EF4-FFF2-40B4-BE49-F238E27FC236}">
                <a16:creationId xmlns:a16="http://schemas.microsoft.com/office/drawing/2014/main" id="{0B7AB980-081A-A10D-0B1E-14C9633AE60D}"/>
              </a:ext>
            </a:extLst>
          </p:cNvPr>
          <p:cNvPicPr>
            <a:picLocks noChangeAspect="1"/>
          </p:cNvPicPr>
          <p:nvPr/>
        </p:nvPicPr>
        <p:blipFill rotWithShape="1">
          <a:blip r:embed="rId4">
            <a:extLst>
              <a:ext uri="{28A0092B-C50C-407E-A947-70E740481C1C}">
                <a14:useLocalDpi xmlns:a14="http://schemas.microsoft.com/office/drawing/2010/main" val="0"/>
              </a:ext>
            </a:extLst>
          </a:blip>
          <a:srcRect l="1663" t="54059" r="51252" b="16306"/>
          <a:stretch/>
        </p:blipFill>
        <p:spPr>
          <a:xfrm rot="10800000">
            <a:off x="65431" y="184779"/>
            <a:ext cx="9024576" cy="4260025"/>
          </a:xfrm>
          <a:prstGeom prst="rect">
            <a:avLst/>
          </a:prstGeom>
          <a:ln w="25400">
            <a:solidFill>
              <a:schemeClr val="accent2">
                <a:lumMod val="20000"/>
                <a:lumOff val="80000"/>
              </a:schemeClr>
            </a:solidFill>
          </a:ln>
        </p:spPr>
      </p:pic>
    </p:spTree>
    <p:extLst>
      <p:ext uri="{BB962C8B-B14F-4D97-AF65-F5344CB8AC3E}">
        <p14:creationId xmlns:p14="http://schemas.microsoft.com/office/powerpoint/2010/main" val="229595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right)">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2" fill="hold" nodeType="clickEffect">
                                  <p:stCondLst>
                                    <p:cond delay="0"/>
                                  </p:stCondLst>
                                  <p:childTnLst>
                                    <p:animEffect transition="out" filter="wipe(right)">
                                      <p:cBhvr>
                                        <p:cTn id="11" dur="500"/>
                                        <p:tgtEl>
                                          <p:spTgt spid="33"/>
                                        </p:tgtEl>
                                      </p:cBhvr>
                                    </p:animEffect>
                                    <p:set>
                                      <p:cBhvr>
                                        <p:cTn id="12" dur="1" fill="hold">
                                          <p:stCondLst>
                                            <p:cond delay="499"/>
                                          </p:stCondLst>
                                        </p:cTn>
                                        <p:tgtEl>
                                          <p:spTgt spid="3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left)">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wipe(left)">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wipe(left)">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wipe(down)">
                                      <p:cBhvr>
                                        <p:cTn id="67" dur="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wipe(left)">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wipe(down)">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3"/>
                                        </p:tgtEl>
                                        <p:attrNameLst>
                                          <p:attrName>style.visibility</p:attrName>
                                        </p:attrNameLst>
                                      </p:cBhvr>
                                      <p:to>
                                        <p:strVal val="visible"/>
                                      </p:to>
                                    </p:set>
                                    <p:animEffect transition="in" filter="wipe(left)">
                                      <p:cBhvr>
                                        <p:cTn id="82" dur="500"/>
                                        <p:tgtEl>
                                          <p:spTgt spid="23"/>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4"/>
                                        </p:tgtEl>
                                        <p:attrNameLst>
                                          <p:attrName>style.visibility</p:attrName>
                                        </p:attrNameLst>
                                      </p:cBhvr>
                                      <p:to>
                                        <p:strVal val="visible"/>
                                      </p:to>
                                    </p:set>
                                    <p:animEffect transition="in" filter="wipe(left)">
                                      <p:cBhvr>
                                        <p:cTn id="87" dur="500"/>
                                        <p:tgtEl>
                                          <p:spTgt spid="24"/>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5"/>
                                        </p:tgtEl>
                                        <p:attrNameLst>
                                          <p:attrName>style.visibility</p:attrName>
                                        </p:attrNameLst>
                                      </p:cBhvr>
                                      <p:to>
                                        <p:strVal val="visible"/>
                                      </p:to>
                                    </p:set>
                                    <p:animEffect transition="in" filter="wipe(down)">
                                      <p:cBhvr>
                                        <p:cTn id="92" dur="500"/>
                                        <p:tgtEl>
                                          <p:spTgt spid="25"/>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8" fill="hold" grpId="0" nodeType="clickEffect">
                                  <p:stCondLst>
                                    <p:cond delay="0"/>
                                  </p:stCondLst>
                                  <p:childTnLst>
                                    <p:set>
                                      <p:cBhvr>
                                        <p:cTn id="96" dur="1" fill="hold">
                                          <p:stCondLst>
                                            <p:cond delay="0"/>
                                          </p:stCondLst>
                                        </p:cTn>
                                        <p:tgtEl>
                                          <p:spTgt spid="26"/>
                                        </p:tgtEl>
                                        <p:attrNameLst>
                                          <p:attrName>style.visibility</p:attrName>
                                        </p:attrNameLst>
                                      </p:cBhvr>
                                      <p:to>
                                        <p:strVal val="visible"/>
                                      </p:to>
                                    </p:set>
                                    <p:animEffect transition="in" filter="wipe(left)">
                                      <p:cBhvr>
                                        <p:cTn id="97" dur="500"/>
                                        <p:tgtEl>
                                          <p:spTgt spid="26"/>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grpId="0" nodeType="click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wipe(left)">
                                      <p:cBhvr>
                                        <p:cTn id="102" dur="500"/>
                                        <p:tgtEl>
                                          <p:spTgt spid="27"/>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wipe(left)">
                                      <p:cBhvr>
                                        <p:cTn id="107" dur="500"/>
                                        <p:tgtEl>
                                          <p:spTgt spid="28"/>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31"/>
                                        </p:tgtEl>
                                        <p:attrNameLst>
                                          <p:attrName>style.visibility</p:attrName>
                                        </p:attrNameLst>
                                      </p:cBhvr>
                                      <p:to>
                                        <p:strVal val="visible"/>
                                      </p:to>
                                    </p:set>
                                    <p:animEffect transition="in" filter="wipe(left)">
                                      <p:cBhvr>
                                        <p:cTn id="112" dur="500"/>
                                        <p:tgtEl>
                                          <p:spTgt spid="31"/>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32"/>
                                        </p:tgtEl>
                                        <p:attrNameLst>
                                          <p:attrName>style.visibility</p:attrName>
                                        </p:attrNameLst>
                                      </p:cBhvr>
                                      <p:to>
                                        <p:strVal val="visible"/>
                                      </p:to>
                                    </p:set>
                                    <p:animEffect transition="in" filter="wipe(left)">
                                      <p:cBhvr>
                                        <p:cTn id="1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31" grpId="0" animBg="1"/>
      <p:bldP spid="3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D7B63-EA3E-A475-FB11-DD15E8B1B81C}"/>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5D94C77A-C2D2-EB72-37CE-2E37A0B7911A}"/>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2" name="AutoShape 3">
            <a:extLst>
              <a:ext uri="{FF2B5EF4-FFF2-40B4-BE49-F238E27FC236}">
                <a16:creationId xmlns:a16="http://schemas.microsoft.com/office/drawing/2014/main" id="{866ABE80-5505-2A0B-CEF4-3A4693763EFC}"/>
              </a:ext>
            </a:extLst>
          </p:cNvPr>
          <p:cNvSpPr>
            <a:spLocks noChangeArrowheads="1"/>
          </p:cNvSpPr>
          <p:nvPr/>
        </p:nvSpPr>
        <p:spPr bwMode="auto">
          <a:xfrm>
            <a:off x="-3406"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（２）ニッセイみらいのカタチ「治療サポート保険“ぴたほ”」のニュースリリースを紹介！２／２</a:t>
            </a:r>
          </a:p>
        </p:txBody>
      </p:sp>
      <p:sp>
        <p:nvSpPr>
          <p:cNvPr id="3" name="正方形/長方形 2">
            <a:extLst>
              <a:ext uri="{FF2B5EF4-FFF2-40B4-BE49-F238E27FC236}">
                <a16:creationId xmlns:a16="http://schemas.microsoft.com/office/drawing/2014/main" id="{21D8E7BA-3D81-8D8C-CF0C-DFCE4E33D47F}"/>
              </a:ext>
            </a:extLst>
          </p:cNvPr>
          <p:cNvSpPr/>
          <p:nvPr/>
        </p:nvSpPr>
        <p:spPr>
          <a:xfrm>
            <a:off x="9521" y="871065"/>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❺．</a:t>
            </a:r>
            <a:r>
              <a:rPr kumimoji="1" lang="ja-JP" altLang="en-US" sz="1200" b="1" dirty="0">
                <a:solidFill>
                  <a:srgbClr val="3E3A39"/>
                </a:solidFill>
                <a:latin typeface="メイリオ" panose="020B0604030504040204" pitchFamily="50" charset="-128"/>
                <a:ea typeface="メイリオ" panose="020B0604030504040204" pitchFamily="50" charset="-128"/>
              </a:rPr>
              <a:t>保障</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内容</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3C10AC42-4CF6-6377-32D4-91867AD44E40}"/>
              </a:ext>
            </a:extLst>
          </p:cNvPr>
          <p:cNvGraphicFramePr>
            <a:graphicFrameLocks noGrp="1"/>
          </p:cNvGraphicFramePr>
          <p:nvPr/>
        </p:nvGraphicFramePr>
        <p:xfrm>
          <a:off x="420690" y="1148064"/>
          <a:ext cx="9424535" cy="3312000"/>
        </p:xfrm>
        <a:graphic>
          <a:graphicData uri="http://schemas.openxmlformats.org/drawingml/2006/table">
            <a:tbl>
              <a:tblPr>
                <a:tableStyleId>{5C22544A-7EE6-4342-B048-85BDC9FD1C3A}</a:tableStyleId>
              </a:tblPr>
              <a:tblGrid>
                <a:gridCol w="964535">
                  <a:extLst>
                    <a:ext uri="{9D8B030D-6E8A-4147-A177-3AD203B41FA5}">
                      <a16:colId xmlns:a16="http://schemas.microsoft.com/office/drawing/2014/main" val="2309119107"/>
                    </a:ext>
                  </a:extLst>
                </a:gridCol>
                <a:gridCol w="828000">
                  <a:extLst>
                    <a:ext uri="{9D8B030D-6E8A-4147-A177-3AD203B41FA5}">
                      <a16:colId xmlns:a16="http://schemas.microsoft.com/office/drawing/2014/main" val="1059784257"/>
                    </a:ext>
                  </a:extLst>
                </a:gridCol>
                <a:gridCol w="3276000">
                  <a:extLst>
                    <a:ext uri="{9D8B030D-6E8A-4147-A177-3AD203B41FA5}">
                      <a16:colId xmlns:a16="http://schemas.microsoft.com/office/drawing/2014/main" val="2176356039"/>
                    </a:ext>
                  </a:extLst>
                </a:gridCol>
                <a:gridCol w="2520000">
                  <a:extLst>
                    <a:ext uri="{9D8B030D-6E8A-4147-A177-3AD203B41FA5}">
                      <a16:colId xmlns:a16="http://schemas.microsoft.com/office/drawing/2014/main" val="135371717"/>
                    </a:ext>
                  </a:extLst>
                </a:gridCol>
                <a:gridCol w="1836000">
                  <a:extLst>
                    <a:ext uri="{9D8B030D-6E8A-4147-A177-3AD203B41FA5}">
                      <a16:colId xmlns:a16="http://schemas.microsoft.com/office/drawing/2014/main" val="2205177084"/>
                    </a:ext>
                  </a:extLst>
                </a:gridCol>
              </a:tblGrid>
              <a:tr h="252000">
                <a:tc gridSpan="2">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給付金名称</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支払事由</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支払限度</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34760464"/>
                  </a:ext>
                </a:extLst>
              </a:tr>
              <a:tr h="900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入院治療給付金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所定の入院をし、公的医療保険制度における保険給付の対象となり診療報酬点数が算定されたとき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入院中の療養にかかる診療報酬点数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回の入院</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600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07826721"/>
                  </a:ext>
                </a:extLst>
              </a:tr>
              <a:tr h="432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入院定額給付金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所定の入院で入院日数が</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日の各日数に達したとき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zh-TW" altLang="en-US" sz="1050" u="none" strike="noStrike" dirty="0">
                          <a:effectLst/>
                          <a:latin typeface="Meiryo UI" panose="020B0604030504040204" pitchFamily="50" charset="-128"/>
                          <a:ea typeface="Meiryo UI" panose="020B0604030504040204" pitchFamily="50" charset="-128"/>
                        </a:rPr>
                        <a:t>入院定額給付金額（</a:t>
                      </a:r>
                      <a:r>
                        <a:rPr lang="en-US" altLang="zh-TW" sz="1050" u="none" strike="noStrike" dirty="0">
                          <a:effectLst/>
                          <a:latin typeface="Meiryo UI" panose="020B0604030504040204" pitchFamily="50" charset="-128"/>
                          <a:ea typeface="Meiryo UI" panose="020B0604030504040204" pitchFamily="50" charset="-128"/>
                        </a:rPr>
                        <a:t>1〜10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〕100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2890832"/>
                  </a:ext>
                </a:extLst>
              </a:tr>
              <a:tr h="432000">
                <a:tc row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外来</a:t>
                      </a:r>
                      <a:endParaRPr lang="en-US" altLang="zh-TW" sz="1050" b="1" u="none" strike="noStrike" dirty="0">
                        <a:effectLst/>
                        <a:latin typeface="Meiryo UI" panose="020B0604030504040204" pitchFamily="50" charset="-128"/>
                        <a:ea typeface="Meiryo UI" panose="020B0604030504040204" pitchFamily="50" charset="-128"/>
                      </a:endParaRPr>
                    </a:p>
                    <a:p>
                      <a:pPr algn="ctr" fontAlgn="ctr">
                        <a:buNone/>
                      </a:pPr>
                      <a:r>
                        <a:rPr lang="zh-TW" altLang="en-US" sz="1050" b="1" u="none" strike="noStrike" dirty="0">
                          <a:effectLst/>
                          <a:latin typeface="Meiryo UI" panose="020B0604030504040204" pitchFamily="50" charset="-128"/>
                          <a:ea typeface="Meiryo UI" panose="020B0604030504040204" pitchFamily="50" charset="-128"/>
                        </a:rPr>
                        <a:t>手術給付金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zh-CN" altLang="en-US" sz="1050" u="none" strike="noStrike" dirty="0">
                          <a:effectLst/>
                          <a:latin typeface="Meiryo UI" panose="020B0604030504040204" pitchFamily="50" charset="-128"/>
                          <a:ea typeface="Meiryo UI" panose="020B0604030504040204" pitchFamily="50" charset="-128"/>
                        </a:rPr>
                        <a:t>点数</a:t>
                      </a:r>
                      <a:endParaRPr lang="en-US" altLang="zh-CN" sz="1050" u="none" strike="noStrike" dirty="0">
                        <a:effectLst/>
                        <a:latin typeface="Meiryo UI" panose="020B0604030504040204" pitchFamily="50" charset="-128"/>
                        <a:ea typeface="Meiryo UI" panose="020B0604030504040204" pitchFamily="50" charset="-128"/>
                      </a:endParaRPr>
                    </a:p>
                    <a:p>
                      <a:pPr algn="ctr" fontAlgn="ctr">
                        <a:buNone/>
                      </a:pPr>
                      <a:r>
                        <a:rPr lang="zh-CN" altLang="en-US" sz="1050" u="none" strike="noStrike" dirty="0">
                          <a:effectLst/>
                          <a:latin typeface="Meiryo UI" panose="020B0604030504040204" pitchFamily="50" charset="-128"/>
                          <a:ea typeface="Meiryo UI" panose="020B0604030504040204" pitchFamily="50" charset="-128"/>
                        </a:rPr>
                        <a:t>比例給付</a:t>
                      </a:r>
                      <a:endParaRPr lang="zh-CN"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入院を伴わない所定の手術を受け、公的医療保険制度における保険給付の対象となり診療報酬点数が算定されたとき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外来の療養にかかる診療報酬点数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10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85582059"/>
                  </a:ext>
                </a:extLst>
              </a:tr>
              <a:tr h="432000">
                <a:tc vMerge="1">
                  <a:txBody>
                    <a:bodyPr/>
                    <a:lstStyle/>
                    <a:p>
                      <a:endParaRPr kumimoji="1" lang="ja-JP" altLang="en-US"/>
                    </a:p>
                  </a:txBody>
                  <a:tcPr/>
                </a:tc>
                <a:tc>
                  <a:txBody>
                    <a:bodyPr/>
                    <a:lstStyle/>
                    <a:p>
                      <a:pPr algn="ctr" fontAlgn="ctr">
                        <a:buNone/>
                      </a:pPr>
                      <a:r>
                        <a:rPr lang="zh-TW" altLang="en-US" sz="1050" u="none" strike="noStrike" dirty="0">
                          <a:effectLst/>
                          <a:latin typeface="Meiryo UI" panose="020B0604030504040204" pitchFamily="50" charset="-128"/>
                          <a:ea typeface="Meiryo UI" panose="020B0604030504040204" pitchFamily="50" charset="-128"/>
                        </a:rPr>
                        <a:t>定額給付</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5,000</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9571336"/>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所定の先進医療、または患者申出療養による療養を受けたとき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先進医療、または患者申出療養にかかる技術料相当額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2,000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9383398"/>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サポート給付金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先進医療・患者申出療養給付金が支払われるとき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万円（ただし、先進医療または患者申出療養にかかる技術料と同額が上限）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一連の先進医療または患者申出療養による療養について</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回限り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02737538"/>
                  </a:ext>
                </a:extLst>
              </a:tr>
            </a:tbl>
          </a:graphicData>
        </a:graphic>
      </p:graphicFrame>
      <p:sp>
        <p:nvSpPr>
          <p:cNvPr id="5" name="正方形/長方形 4">
            <a:extLst>
              <a:ext uri="{FF2B5EF4-FFF2-40B4-BE49-F238E27FC236}">
                <a16:creationId xmlns:a16="http://schemas.microsoft.com/office/drawing/2014/main" id="{27543EEA-F387-6FD4-4BBA-BB276F596460}"/>
              </a:ext>
            </a:extLst>
          </p:cNvPr>
          <p:cNvSpPr/>
          <p:nvPr/>
        </p:nvSpPr>
        <p:spPr>
          <a:xfrm>
            <a:off x="9521" y="4530832"/>
            <a:ext cx="935253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❻．（参考）他社の類似保障等との比較</a:t>
            </a:r>
            <a:r>
              <a:rPr kumimoji="1" lang="en-US" altLang="ja-JP" sz="900" dirty="0">
                <a:solidFill>
                  <a:srgbClr val="3E3A39"/>
                </a:solidFill>
                <a:latin typeface="メイリオ" panose="020B0604030504040204" pitchFamily="50" charset="-128"/>
                <a:ea typeface="メイリオ" panose="020B0604030504040204" pitchFamily="50" charset="-128"/>
              </a:rPr>
              <a:t>※</a:t>
            </a:r>
            <a:r>
              <a:rPr kumimoji="1" lang="ja-JP" altLang="en-US" sz="900" dirty="0">
                <a:solidFill>
                  <a:srgbClr val="3E3A39"/>
                </a:solidFill>
                <a:latin typeface="メイリオ" panose="020B0604030504040204" pitchFamily="50" charset="-128"/>
                <a:ea typeface="メイリオ" panose="020B0604030504040204" pitchFamily="50" charset="-128"/>
              </a:rPr>
              <a:t>当社の視点による見解です。</a:t>
            </a:r>
            <a:endParaRPr kumimoji="1" lang="en-US" altLang="ja-JP" sz="9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A22DB0A3-421C-5265-CAED-580D1C7D6B0F}"/>
              </a:ext>
            </a:extLst>
          </p:cNvPr>
          <p:cNvGraphicFramePr>
            <a:graphicFrameLocks noGrp="1"/>
          </p:cNvGraphicFramePr>
          <p:nvPr>
            <p:extLst>
              <p:ext uri="{D42A27DB-BD31-4B8C-83A1-F6EECF244321}">
                <p14:modId xmlns:p14="http://schemas.microsoft.com/office/powerpoint/2010/main" val="4029164513"/>
              </p:ext>
            </p:extLst>
          </p:nvPr>
        </p:nvGraphicFramePr>
        <p:xfrm>
          <a:off x="420690" y="4799364"/>
          <a:ext cx="9352535" cy="1692000"/>
        </p:xfrm>
        <a:graphic>
          <a:graphicData uri="http://schemas.openxmlformats.org/drawingml/2006/table">
            <a:tbl>
              <a:tblPr>
                <a:tableStyleId>{5C22544A-7EE6-4342-B048-85BDC9FD1C3A}</a:tableStyleId>
              </a:tblPr>
              <a:tblGrid>
                <a:gridCol w="1792535">
                  <a:extLst>
                    <a:ext uri="{9D8B030D-6E8A-4147-A177-3AD203B41FA5}">
                      <a16:colId xmlns:a16="http://schemas.microsoft.com/office/drawing/2014/main" val="255479203"/>
                    </a:ext>
                  </a:extLst>
                </a:gridCol>
                <a:gridCol w="2520000">
                  <a:extLst>
                    <a:ext uri="{9D8B030D-6E8A-4147-A177-3AD203B41FA5}">
                      <a16:colId xmlns:a16="http://schemas.microsoft.com/office/drawing/2014/main" val="3254479520"/>
                    </a:ext>
                  </a:extLst>
                </a:gridCol>
                <a:gridCol w="2520000">
                  <a:extLst>
                    <a:ext uri="{9D8B030D-6E8A-4147-A177-3AD203B41FA5}">
                      <a16:colId xmlns:a16="http://schemas.microsoft.com/office/drawing/2014/main" val="2500467915"/>
                    </a:ext>
                  </a:extLst>
                </a:gridCol>
                <a:gridCol w="2520000">
                  <a:extLst>
                    <a:ext uri="{9D8B030D-6E8A-4147-A177-3AD203B41FA5}">
                      <a16:colId xmlns:a16="http://schemas.microsoft.com/office/drawing/2014/main" val="779566719"/>
                    </a:ext>
                  </a:extLst>
                </a:gridCol>
              </a:tblGrid>
              <a:tr h="252000">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比較の視点</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日本生命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明治安田生命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朝日生命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53463833"/>
                  </a:ext>
                </a:extLst>
              </a:tr>
              <a:tr h="360000">
                <a:tc>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hlinkClick r:id="rId2" action="ppaction://hlinksldjump"/>
                        </a:rPr>
                        <a:t>退院後の通院の保障は？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ある</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無配当通院保障特約で日額保障（</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265754"/>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hlinkClick r:id="rId3" action="ppaction://hlinksldjump"/>
                        </a:rPr>
                        <a:t>がんの未承認・適応外薬の　　保障は？（通算最大）</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万円）（がん自由診療特約）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70785500"/>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セカンドオピニオンサービスは？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T-PEC</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社（ドクターオブドクターズ）</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使用する場合、病気に制限がない他</a:t>
                      </a: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40109176"/>
                  </a:ext>
                </a:extLst>
              </a:tr>
              <a:tr h="360000">
                <a:tc>
                  <a:txBody>
                    <a:bodyPr/>
                    <a:lstStyle/>
                    <a:p>
                      <a:pPr algn="ctr" fontAlgn="ctr">
                        <a:buNone/>
                      </a:pP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80057539"/>
                  </a:ext>
                </a:extLst>
              </a:tr>
            </a:tbl>
          </a:graphicData>
        </a:graphic>
      </p:graphicFrame>
      <p:sp>
        <p:nvSpPr>
          <p:cNvPr id="8" name="正方形/長方形 7">
            <a:extLst>
              <a:ext uri="{FF2B5EF4-FFF2-40B4-BE49-F238E27FC236}">
                <a16:creationId xmlns:a16="http://schemas.microsoft.com/office/drawing/2014/main" id="{10165581-AFEB-CE86-EA13-AECD9DBE3384}"/>
              </a:ext>
            </a:extLst>
          </p:cNvPr>
          <p:cNvSpPr/>
          <p:nvPr/>
        </p:nvSpPr>
        <p:spPr>
          <a:xfrm>
            <a:off x="3258708" y="926471"/>
            <a:ext cx="9804396" cy="200055"/>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参考）新商品ニッセイみらいのカタチ「治療サポート保険“ぴたほ”」の発売について（</a:t>
            </a:r>
            <a:r>
              <a:rPr lang="ja-JP" altLang="en-US" sz="700" dirty="0">
                <a:latin typeface="HGPｺﾞｼｯｸM" panose="020B0600000000000000" pitchFamily="50" charset="-128"/>
                <a:ea typeface="HGPｺﾞｼｯｸM" panose="020B0600000000000000" pitchFamily="50" charset="-128"/>
              </a:rPr>
              <a:t>日本生命）：</a:t>
            </a:r>
            <a:r>
              <a:rPr lang="en-US" altLang="ja-JP" sz="700" dirty="0">
                <a:latin typeface="HGPｺﾞｼｯｸM" panose="020B0600000000000000" pitchFamily="50" charset="-128"/>
                <a:ea typeface="HGPｺﾞｼｯｸM" panose="020B0600000000000000" pitchFamily="50" charset="-128"/>
                <a:hlinkClick r:id="rId4"/>
              </a:rPr>
              <a:t>https://www.nissay.co.jp/sites/default/files/assets/news/files/20260304.pdf</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10" name="スライド番号プレースホルダー 5">
            <a:extLst>
              <a:ext uri="{FF2B5EF4-FFF2-40B4-BE49-F238E27FC236}">
                <a16:creationId xmlns:a16="http://schemas.microsoft.com/office/drawing/2014/main" id="{F92D1843-1416-193B-A0FB-CF4FABC0BD32}"/>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31</a:t>
            </a:fld>
            <a:endParaRPr kumimoji="1" lang="ja-JP" altLang="en-US" sz="1200" b="1">
              <a:solidFill>
                <a:schemeClr val="tx1"/>
              </a:solidFill>
            </a:endParaRPr>
          </a:p>
        </p:txBody>
      </p:sp>
      <p:sp>
        <p:nvSpPr>
          <p:cNvPr id="7" name="スライド番号プレースホルダー 5">
            <a:extLst>
              <a:ext uri="{FF2B5EF4-FFF2-40B4-BE49-F238E27FC236}">
                <a16:creationId xmlns:a16="http://schemas.microsoft.com/office/drawing/2014/main" id="{827F78E6-C708-6BF4-26C1-2A2E582506CF}"/>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5</a:t>
            </a:r>
            <a:endParaRPr kumimoji="1" lang="ja-JP" altLang="en-US" sz="1600" b="1" dirty="0">
              <a:solidFill>
                <a:schemeClr val="tx1"/>
              </a:solidFill>
            </a:endParaRPr>
          </a:p>
        </p:txBody>
      </p:sp>
      <p:graphicFrame>
        <p:nvGraphicFramePr>
          <p:cNvPr id="17" name="表 16">
            <a:extLst>
              <a:ext uri="{FF2B5EF4-FFF2-40B4-BE49-F238E27FC236}">
                <a16:creationId xmlns:a16="http://schemas.microsoft.com/office/drawing/2014/main" id="{93815BBD-E06C-899B-F99B-C99A6759A827}"/>
              </a:ext>
            </a:extLst>
          </p:cNvPr>
          <p:cNvGraphicFramePr>
            <a:graphicFrameLocks noGrp="1"/>
          </p:cNvGraphicFramePr>
          <p:nvPr>
            <p:extLst>
              <p:ext uri="{D42A27DB-BD31-4B8C-83A1-F6EECF244321}">
                <p14:modId xmlns:p14="http://schemas.microsoft.com/office/powerpoint/2010/main" val="2144631573"/>
              </p:ext>
            </p:extLst>
          </p:nvPr>
        </p:nvGraphicFramePr>
        <p:xfrm>
          <a:off x="2217738" y="5770579"/>
          <a:ext cx="5040000" cy="36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3709973006"/>
                    </a:ext>
                  </a:extLst>
                </a:gridCol>
                <a:gridCol w="2520000">
                  <a:extLst>
                    <a:ext uri="{9D8B030D-6E8A-4147-A177-3AD203B41FA5}">
                      <a16:colId xmlns:a16="http://schemas.microsoft.com/office/drawing/2014/main" val="3321431312"/>
                    </a:ext>
                  </a:extLst>
                </a:gridCol>
              </a:tblGrid>
              <a:tr h="360000">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ベストドクターズ社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使用する場合、病気に制限がある（がん等）他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T-PEC</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社（ドクターオブドクターズ）</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使用する場合、病気に制限がない他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8406523"/>
                  </a:ext>
                </a:extLst>
              </a:tr>
            </a:tbl>
          </a:graphicData>
        </a:graphic>
      </p:graphicFrame>
      <p:sp>
        <p:nvSpPr>
          <p:cNvPr id="9" name="正方形/長方形 8">
            <a:extLst>
              <a:ext uri="{FF2B5EF4-FFF2-40B4-BE49-F238E27FC236}">
                <a16:creationId xmlns:a16="http://schemas.microsoft.com/office/drawing/2014/main" id="{BBACD477-015B-7A54-B844-59B4EDE74592}"/>
              </a:ext>
            </a:extLst>
          </p:cNvPr>
          <p:cNvSpPr/>
          <p:nvPr/>
        </p:nvSpPr>
        <p:spPr>
          <a:xfrm>
            <a:off x="-3406" y="800297"/>
            <a:ext cx="10024099" cy="373053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1" name="表 10">
            <a:extLst>
              <a:ext uri="{FF2B5EF4-FFF2-40B4-BE49-F238E27FC236}">
                <a16:creationId xmlns:a16="http://schemas.microsoft.com/office/drawing/2014/main" id="{BB7EABA9-1DC0-9CB7-7D96-155C516760DD}"/>
              </a:ext>
            </a:extLst>
          </p:cNvPr>
          <p:cNvGraphicFramePr>
            <a:graphicFrameLocks noGrp="1"/>
          </p:cNvGraphicFramePr>
          <p:nvPr>
            <p:extLst>
              <p:ext uri="{D42A27DB-BD31-4B8C-83A1-F6EECF244321}">
                <p14:modId xmlns:p14="http://schemas.microsoft.com/office/powerpoint/2010/main" val="260017062"/>
              </p:ext>
            </p:extLst>
          </p:nvPr>
        </p:nvGraphicFramePr>
        <p:xfrm>
          <a:off x="633000" y="1283505"/>
          <a:ext cx="8208000" cy="2160000"/>
        </p:xfrm>
        <a:graphic>
          <a:graphicData uri="http://schemas.openxmlformats.org/drawingml/2006/table">
            <a:tbl>
              <a:tblPr>
                <a:tableStyleId>{5C22544A-7EE6-4342-B048-85BDC9FD1C3A}</a:tableStyleId>
              </a:tblPr>
              <a:tblGrid>
                <a:gridCol w="2052000">
                  <a:extLst>
                    <a:ext uri="{9D8B030D-6E8A-4147-A177-3AD203B41FA5}">
                      <a16:colId xmlns:a16="http://schemas.microsoft.com/office/drawing/2014/main" val="3616420044"/>
                    </a:ext>
                  </a:extLst>
                </a:gridCol>
                <a:gridCol w="2052000">
                  <a:extLst>
                    <a:ext uri="{9D8B030D-6E8A-4147-A177-3AD203B41FA5}">
                      <a16:colId xmlns:a16="http://schemas.microsoft.com/office/drawing/2014/main" val="2818535390"/>
                    </a:ext>
                  </a:extLst>
                </a:gridCol>
                <a:gridCol w="2052000">
                  <a:extLst>
                    <a:ext uri="{9D8B030D-6E8A-4147-A177-3AD203B41FA5}">
                      <a16:colId xmlns:a16="http://schemas.microsoft.com/office/drawing/2014/main" val="1749087537"/>
                    </a:ext>
                  </a:extLst>
                </a:gridCol>
                <a:gridCol w="2052000">
                  <a:extLst>
                    <a:ext uri="{9D8B030D-6E8A-4147-A177-3AD203B41FA5}">
                      <a16:colId xmlns:a16="http://schemas.microsoft.com/office/drawing/2014/main" val="3970915267"/>
                    </a:ext>
                  </a:extLst>
                </a:gridCol>
              </a:tblGrid>
              <a:tr h="504000">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T-PEC</a:t>
                      </a:r>
                      <a:r>
                        <a:rPr lang="ja-JP" altLang="en-US" sz="1200" b="1" u="none" strike="noStrike" dirty="0">
                          <a:effectLst/>
                          <a:latin typeface="Meiryo UI" panose="020B0604030504040204" pitchFamily="50" charset="-128"/>
                          <a:ea typeface="Meiryo UI" panose="020B0604030504040204" pitchFamily="50" charset="-128"/>
                        </a:rPr>
                        <a:t>社</a:t>
                      </a:r>
                      <a:endParaRPr lang="en-US" altLang="ja-JP" sz="1200" b="1" u="none" strike="noStrike" dirty="0">
                        <a:effectLst/>
                        <a:latin typeface="Meiryo UI" panose="020B0604030504040204" pitchFamily="50" charset="-128"/>
                        <a:ea typeface="Meiryo UI" panose="020B0604030504040204" pitchFamily="50" charset="-128"/>
                      </a:endParaRPr>
                    </a:p>
                    <a:p>
                      <a:pPr algn="ctr" fontAlgn="ctr"/>
                      <a:r>
                        <a:rPr lang="ja-JP" altLang="en-US" sz="1200" b="1" u="none" strike="noStrike" dirty="0">
                          <a:effectLst/>
                          <a:latin typeface="Meiryo UI" panose="020B0604030504040204" pitchFamily="50" charset="-128"/>
                          <a:ea typeface="Meiryo UI" panose="020B0604030504040204" pitchFamily="50" charset="-128"/>
                        </a:rPr>
                        <a:t>ドクター・オブ・ドクターズ</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ベストドクターズ社</a:t>
                      </a:r>
                      <a:endParaRPr lang="en-US" altLang="ja-JP" sz="1200" b="1" u="none" strike="noStrike" dirty="0">
                        <a:effectLst/>
                        <a:latin typeface="Meiryo UI" panose="020B0604030504040204" pitchFamily="50" charset="-128"/>
                        <a:ea typeface="Meiryo UI" panose="020B0604030504040204" pitchFamily="50" charset="-128"/>
                      </a:endParaRPr>
                    </a:p>
                    <a:p>
                      <a:pPr algn="ctr"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ベストドクターズ・サービス</a:t>
                      </a:r>
                      <a:endParaRPr lang="zh-TW"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保健同人社</a:t>
                      </a:r>
                      <a:endParaRPr lang="zh-TW"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特定のセカンドオピニオン</a:t>
                      </a:r>
                      <a:endParaRPr lang="en-US" altLang="ja-JP" sz="1200" b="1" u="none" strike="noStrike" dirty="0">
                        <a:effectLst/>
                        <a:latin typeface="Meiryo UI" panose="020B0604030504040204" pitchFamily="50" charset="-128"/>
                        <a:ea typeface="Meiryo UI" panose="020B0604030504040204" pitchFamily="50" charset="-128"/>
                      </a:endParaRPr>
                    </a:p>
                    <a:p>
                      <a:pPr algn="ctr" fontAlgn="ctr"/>
                      <a:r>
                        <a:rPr lang="ja-JP" altLang="en-US" sz="1200" b="1" u="none" strike="noStrike" dirty="0">
                          <a:effectLst/>
                          <a:latin typeface="Meiryo UI" panose="020B0604030504040204" pitchFamily="50" charset="-128"/>
                          <a:ea typeface="Meiryo UI" panose="020B0604030504040204" pitchFamily="50" charset="-128"/>
                        </a:rPr>
                        <a:t>サービスなし</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61791933"/>
                  </a:ext>
                </a:extLst>
              </a:tr>
              <a:tr h="1656000">
                <a:tc>
                  <a:txBody>
                    <a:bodyPr/>
                    <a:lstStyle/>
                    <a:p>
                      <a:pPr algn="l" fontAlgn="t"/>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t"/>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t"/>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t"/>
                      <a:endParaRPr lang="ja-JP" altLang="en-US" sz="8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40913343"/>
                  </a:ext>
                </a:extLst>
              </a:tr>
            </a:tbl>
          </a:graphicData>
        </a:graphic>
      </p:graphicFrame>
      <p:sp>
        <p:nvSpPr>
          <p:cNvPr id="12" name="正方形/長方形 11">
            <a:extLst>
              <a:ext uri="{FF2B5EF4-FFF2-40B4-BE49-F238E27FC236}">
                <a16:creationId xmlns:a16="http://schemas.microsoft.com/office/drawing/2014/main" id="{19AA1922-E958-8A35-32B1-8D9DEE9BDD0C}"/>
              </a:ext>
            </a:extLst>
          </p:cNvPr>
          <p:cNvSpPr/>
          <p:nvPr/>
        </p:nvSpPr>
        <p:spPr bwMode="auto">
          <a:xfrm>
            <a:off x="682317" y="1859055"/>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明治安田生命</a:t>
            </a:r>
          </a:p>
        </p:txBody>
      </p:sp>
      <p:sp>
        <p:nvSpPr>
          <p:cNvPr id="13" name="正方形/長方形 12">
            <a:extLst>
              <a:ext uri="{FF2B5EF4-FFF2-40B4-BE49-F238E27FC236}">
                <a16:creationId xmlns:a16="http://schemas.microsoft.com/office/drawing/2014/main" id="{3ADDCC1A-AB69-07F0-EB1F-B9D5EDF8BEF7}"/>
              </a:ext>
            </a:extLst>
          </p:cNvPr>
          <p:cNvSpPr/>
          <p:nvPr/>
        </p:nvSpPr>
        <p:spPr bwMode="auto">
          <a:xfrm>
            <a:off x="682317" y="2403406"/>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住友生命</a:t>
            </a:r>
          </a:p>
        </p:txBody>
      </p:sp>
      <p:sp>
        <p:nvSpPr>
          <p:cNvPr id="14" name="正方形/長方形 13">
            <a:extLst>
              <a:ext uri="{FF2B5EF4-FFF2-40B4-BE49-F238E27FC236}">
                <a16:creationId xmlns:a16="http://schemas.microsoft.com/office/drawing/2014/main" id="{C4AE2F9F-8E41-3D5F-4B53-B0B105BBBC7E}"/>
              </a:ext>
            </a:extLst>
          </p:cNvPr>
          <p:cNvSpPr/>
          <p:nvPr/>
        </p:nvSpPr>
        <p:spPr bwMode="auto">
          <a:xfrm>
            <a:off x="682317" y="2947758"/>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朝日生命</a:t>
            </a:r>
          </a:p>
        </p:txBody>
      </p:sp>
      <p:sp>
        <p:nvSpPr>
          <p:cNvPr id="16" name="正方形/長方形 15">
            <a:extLst>
              <a:ext uri="{FF2B5EF4-FFF2-40B4-BE49-F238E27FC236}">
                <a16:creationId xmlns:a16="http://schemas.microsoft.com/office/drawing/2014/main" id="{E896B480-5A62-1579-9337-1BD5856F7CBA}"/>
              </a:ext>
            </a:extLst>
          </p:cNvPr>
          <p:cNvSpPr/>
          <p:nvPr/>
        </p:nvSpPr>
        <p:spPr bwMode="auto">
          <a:xfrm>
            <a:off x="2730192" y="1859055"/>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日本生命</a:t>
            </a:r>
          </a:p>
        </p:txBody>
      </p:sp>
      <p:sp>
        <p:nvSpPr>
          <p:cNvPr id="18" name="正方形/長方形 17">
            <a:extLst>
              <a:ext uri="{FF2B5EF4-FFF2-40B4-BE49-F238E27FC236}">
                <a16:creationId xmlns:a16="http://schemas.microsoft.com/office/drawing/2014/main" id="{2AD76752-2BFA-BEC8-E72C-0C228F8FA62C}"/>
              </a:ext>
            </a:extLst>
          </p:cNvPr>
          <p:cNvSpPr/>
          <p:nvPr/>
        </p:nvSpPr>
        <p:spPr bwMode="auto">
          <a:xfrm>
            <a:off x="2730192" y="2403406"/>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アフラック</a:t>
            </a:r>
          </a:p>
        </p:txBody>
      </p:sp>
      <p:sp>
        <p:nvSpPr>
          <p:cNvPr id="19" name="正方形/長方形 18">
            <a:extLst>
              <a:ext uri="{FF2B5EF4-FFF2-40B4-BE49-F238E27FC236}">
                <a16:creationId xmlns:a16="http://schemas.microsoft.com/office/drawing/2014/main" id="{88C09995-A03C-CF3E-1511-6B098E30F2FE}"/>
              </a:ext>
            </a:extLst>
          </p:cNvPr>
          <p:cNvSpPr/>
          <p:nvPr/>
        </p:nvSpPr>
        <p:spPr bwMode="auto">
          <a:xfrm>
            <a:off x="2730192" y="2947758"/>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太陽生命</a:t>
            </a:r>
          </a:p>
        </p:txBody>
      </p:sp>
      <p:sp>
        <p:nvSpPr>
          <p:cNvPr id="20" name="正方形/長方形 19">
            <a:extLst>
              <a:ext uri="{FF2B5EF4-FFF2-40B4-BE49-F238E27FC236}">
                <a16:creationId xmlns:a16="http://schemas.microsoft.com/office/drawing/2014/main" id="{DC5CF3F2-C6F1-B031-3E50-AE04A85EE6D0}"/>
              </a:ext>
            </a:extLst>
          </p:cNvPr>
          <p:cNvSpPr/>
          <p:nvPr/>
        </p:nvSpPr>
        <p:spPr bwMode="auto">
          <a:xfrm>
            <a:off x="4778067" y="1859055"/>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dirty="0">
                <a:solidFill>
                  <a:schemeClr val="bg1"/>
                </a:solidFill>
                <a:latin typeface="Meiryo UI" panose="020B0604030504040204" pitchFamily="50" charset="-128"/>
                <a:ea typeface="Meiryo UI" panose="020B0604030504040204" pitchFamily="50" charset="-128"/>
              </a:rPr>
              <a:t>第一</a:t>
            </a: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生命</a:t>
            </a:r>
          </a:p>
        </p:txBody>
      </p:sp>
      <p:sp>
        <p:nvSpPr>
          <p:cNvPr id="21" name="正方形/長方形 20">
            <a:extLst>
              <a:ext uri="{FF2B5EF4-FFF2-40B4-BE49-F238E27FC236}">
                <a16:creationId xmlns:a16="http://schemas.microsoft.com/office/drawing/2014/main" id="{2F9A032B-C2B8-FE1A-B4A5-0F9FDFEE0D1F}"/>
              </a:ext>
            </a:extLst>
          </p:cNvPr>
          <p:cNvSpPr/>
          <p:nvPr/>
        </p:nvSpPr>
        <p:spPr bwMode="auto">
          <a:xfrm>
            <a:off x="4778067" y="2403406"/>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ソニー</a:t>
            </a:r>
          </a:p>
        </p:txBody>
      </p:sp>
      <p:sp>
        <p:nvSpPr>
          <p:cNvPr id="22" name="正方形/長方形 21">
            <a:extLst>
              <a:ext uri="{FF2B5EF4-FFF2-40B4-BE49-F238E27FC236}">
                <a16:creationId xmlns:a16="http://schemas.microsoft.com/office/drawing/2014/main" id="{7A6C9568-3833-2A6F-6903-722B254E9A52}"/>
              </a:ext>
            </a:extLst>
          </p:cNvPr>
          <p:cNvSpPr/>
          <p:nvPr/>
        </p:nvSpPr>
        <p:spPr bwMode="auto">
          <a:xfrm>
            <a:off x="6825942" y="1859055"/>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JA</a:t>
            </a: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共済</a:t>
            </a:r>
          </a:p>
        </p:txBody>
      </p:sp>
      <p:sp>
        <p:nvSpPr>
          <p:cNvPr id="23" name="正方形/長方形 22">
            <a:extLst>
              <a:ext uri="{FF2B5EF4-FFF2-40B4-BE49-F238E27FC236}">
                <a16:creationId xmlns:a16="http://schemas.microsoft.com/office/drawing/2014/main" id="{A0B93C02-175F-B6C1-774E-CAB028CA3EBF}"/>
              </a:ext>
            </a:extLst>
          </p:cNvPr>
          <p:cNvSpPr/>
          <p:nvPr/>
        </p:nvSpPr>
        <p:spPr bwMode="auto">
          <a:xfrm>
            <a:off x="6825942" y="2403406"/>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かんぽ生命</a:t>
            </a:r>
          </a:p>
        </p:txBody>
      </p:sp>
      <p:sp>
        <p:nvSpPr>
          <p:cNvPr id="24" name="正方形/長方形 23">
            <a:extLst>
              <a:ext uri="{FF2B5EF4-FFF2-40B4-BE49-F238E27FC236}">
                <a16:creationId xmlns:a16="http://schemas.microsoft.com/office/drawing/2014/main" id="{0CE8DE79-4ABC-E7A7-8AEE-461EA8A94683}"/>
              </a:ext>
            </a:extLst>
          </p:cNvPr>
          <p:cNvSpPr/>
          <p:nvPr/>
        </p:nvSpPr>
        <p:spPr bwMode="auto">
          <a:xfrm>
            <a:off x="6825942" y="2947758"/>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ﾌﾟﾙﾃﾞﾝｼｬﾙ生命</a:t>
            </a:r>
          </a:p>
        </p:txBody>
      </p:sp>
      <p:sp>
        <p:nvSpPr>
          <p:cNvPr id="25" name="正方形/長方形 24">
            <a:extLst>
              <a:ext uri="{FF2B5EF4-FFF2-40B4-BE49-F238E27FC236}">
                <a16:creationId xmlns:a16="http://schemas.microsoft.com/office/drawing/2014/main" id="{25C7478D-9D05-387D-7512-80D1BDDAC5D7}"/>
              </a:ext>
            </a:extLst>
          </p:cNvPr>
          <p:cNvSpPr/>
          <p:nvPr/>
        </p:nvSpPr>
        <p:spPr bwMode="auto">
          <a:xfrm>
            <a:off x="6825942" y="3499740"/>
            <a:ext cx="1944000" cy="432000"/>
          </a:xfrm>
          <a:prstGeom prst="rect">
            <a:avLst/>
          </a:prstGeom>
          <a:solidFill>
            <a:srgbClr val="002060"/>
          </a:solidFill>
          <a:ln w="44450" cap="flat" cmpd="sng" algn="ctr">
            <a:solidFill>
              <a:srgbClr val="00206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rPr>
              <a:t>フコク生命</a:t>
            </a:r>
          </a:p>
        </p:txBody>
      </p:sp>
    </p:spTree>
    <p:extLst>
      <p:ext uri="{BB962C8B-B14F-4D97-AF65-F5344CB8AC3E}">
        <p14:creationId xmlns:p14="http://schemas.microsoft.com/office/powerpoint/2010/main" val="395974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left)">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wipe(left)">
                                      <p:cBhvr>
                                        <p:cTn id="6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6"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566D6-A7E0-E10C-14B2-345AECBD91A8}"/>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30324473-2C76-BB00-A1A4-6B7722BA145B}"/>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2" name="AutoShape 3">
            <a:extLst>
              <a:ext uri="{FF2B5EF4-FFF2-40B4-BE49-F238E27FC236}">
                <a16:creationId xmlns:a16="http://schemas.microsoft.com/office/drawing/2014/main" id="{3B2988A5-5A57-C811-7095-0A1ABAF1C083}"/>
              </a:ext>
            </a:extLst>
          </p:cNvPr>
          <p:cNvSpPr>
            <a:spLocks noChangeArrowheads="1"/>
          </p:cNvSpPr>
          <p:nvPr/>
        </p:nvSpPr>
        <p:spPr bwMode="auto">
          <a:xfrm>
            <a:off x="-3406"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（２）ニッセイみらいのカタチ「治療サポート保険“ぴたほ”」のニュースリリースを紹介！２／２</a:t>
            </a:r>
          </a:p>
        </p:txBody>
      </p:sp>
      <p:sp>
        <p:nvSpPr>
          <p:cNvPr id="3" name="正方形/長方形 2">
            <a:extLst>
              <a:ext uri="{FF2B5EF4-FFF2-40B4-BE49-F238E27FC236}">
                <a16:creationId xmlns:a16="http://schemas.microsoft.com/office/drawing/2014/main" id="{F416F12D-2496-CC58-49A7-62CDE6F0C753}"/>
              </a:ext>
            </a:extLst>
          </p:cNvPr>
          <p:cNvSpPr/>
          <p:nvPr/>
        </p:nvSpPr>
        <p:spPr>
          <a:xfrm>
            <a:off x="9521" y="871065"/>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❺．</a:t>
            </a:r>
            <a:r>
              <a:rPr kumimoji="1" lang="ja-JP" altLang="en-US" sz="1200" b="1" dirty="0">
                <a:solidFill>
                  <a:srgbClr val="3E3A39"/>
                </a:solidFill>
                <a:latin typeface="メイリオ" panose="020B0604030504040204" pitchFamily="50" charset="-128"/>
                <a:ea typeface="メイリオ" panose="020B0604030504040204" pitchFamily="50" charset="-128"/>
              </a:rPr>
              <a:t>保障</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内容</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40BD1BD3-C5D1-E650-9EB8-ABF440402D4C}"/>
              </a:ext>
            </a:extLst>
          </p:cNvPr>
          <p:cNvGraphicFramePr>
            <a:graphicFrameLocks noGrp="1"/>
          </p:cNvGraphicFramePr>
          <p:nvPr/>
        </p:nvGraphicFramePr>
        <p:xfrm>
          <a:off x="420690" y="1148064"/>
          <a:ext cx="9424535" cy="3312000"/>
        </p:xfrm>
        <a:graphic>
          <a:graphicData uri="http://schemas.openxmlformats.org/drawingml/2006/table">
            <a:tbl>
              <a:tblPr>
                <a:tableStyleId>{5C22544A-7EE6-4342-B048-85BDC9FD1C3A}</a:tableStyleId>
              </a:tblPr>
              <a:tblGrid>
                <a:gridCol w="964535">
                  <a:extLst>
                    <a:ext uri="{9D8B030D-6E8A-4147-A177-3AD203B41FA5}">
                      <a16:colId xmlns:a16="http://schemas.microsoft.com/office/drawing/2014/main" val="2309119107"/>
                    </a:ext>
                  </a:extLst>
                </a:gridCol>
                <a:gridCol w="828000">
                  <a:extLst>
                    <a:ext uri="{9D8B030D-6E8A-4147-A177-3AD203B41FA5}">
                      <a16:colId xmlns:a16="http://schemas.microsoft.com/office/drawing/2014/main" val="1059784257"/>
                    </a:ext>
                  </a:extLst>
                </a:gridCol>
                <a:gridCol w="3276000">
                  <a:extLst>
                    <a:ext uri="{9D8B030D-6E8A-4147-A177-3AD203B41FA5}">
                      <a16:colId xmlns:a16="http://schemas.microsoft.com/office/drawing/2014/main" val="2176356039"/>
                    </a:ext>
                  </a:extLst>
                </a:gridCol>
                <a:gridCol w="2520000">
                  <a:extLst>
                    <a:ext uri="{9D8B030D-6E8A-4147-A177-3AD203B41FA5}">
                      <a16:colId xmlns:a16="http://schemas.microsoft.com/office/drawing/2014/main" val="135371717"/>
                    </a:ext>
                  </a:extLst>
                </a:gridCol>
                <a:gridCol w="1836000">
                  <a:extLst>
                    <a:ext uri="{9D8B030D-6E8A-4147-A177-3AD203B41FA5}">
                      <a16:colId xmlns:a16="http://schemas.microsoft.com/office/drawing/2014/main" val="2205177084"/>
                    </a:ext>
                  </a:extLst>
                </a:gridCol>
              </a:tblGrid>
              <a:tr h="252000">
                <a:tc gridSpan="2">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給付金名称</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支払事由</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支払限度</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34760464"/>
                  </a:ext>
                </a:extLst>
              </a:tr>
              <a:tr h="900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入院治療給付金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所定の入院をし、公的医療保険制度における保険給付の対象となり診療報酬点数が算定されたとき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入院中の療養にかかる診療報酬点数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回の入院</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600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07826721"/>
                  </a:ext>
                </a:extLst>
              </a:tr>
              <a:tr h="432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入院定額給付金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所定の入院で入院日数が</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日の各日数に達したとき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zh-TW" altLang="en-US" sz="1050" u="none" strike="noStrike" dirty="0">
                          <a:effectLst/>
                          <a:latin typeface="Meiryo UI" panose="020B0604030504040204" pitchFamily="50" charset="-128"/>
                          <a:ea typeface="Meiryo UI" panose="020B0604030504040204" pitchFamily="50" charset="-128"/>
                        </a:rPr>
                        <a:t>入院定額給付金額（</a:t>
                      </a:r>
                      <a:r>
                        <a:rPr lang="en-US" altLang="zh-TW" sz="1050" u="none" strike="noStrike" dirty="0">
                          <a:effectLst/>
                          <a:latin typeface="Meiryo UI" panose="020B0604030504040204" pitchFamily="50" charset="-128"/>
                          <a:ea typeface="Meiryo UI" panose="020B0604030504040204" pitchFamily="50" charset="-128"/>
                        </a:rPr>
                        <a:t>1〜10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〕100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2890832"/>
                  </a:ext>
                </a:extLst>
              </a:tr>
              <a:tr h="432000">
                <a:tc row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外来</a:t>
                      </a:r>
                      <a:endParaRPr lang="en-US" altLang="zh-TW" sz="1050" b="1" u="none" strike="noStrike" dirty="0">
                        <a:effectLst/>
                        <a:latin typeface="Meiryo UI" panose="020B0604030504040204" pitchFamily="50" charset="-128"/>
                        <a:ea typeface="Meiryo UI" panose="020B0604030504040204" pitchFamily="50" charset="-128"/>
                      </a:endParaRPr>
                    </a:p>
                    <a:p>
                      <a:pPr algn="ctr" fontAlgn="ctr">
                        <a:buNone/>
                      </a:pPr>
                      <a:r>
                        <a:rPr lang="zh-TW" altLang="en-US" sz="1050" b="1" u="none" strike="noStrike" dirty="0">
                          <a:effectLst/>
                          <a:latin typeface="Meiryo UI" panose="020B0604030504040204" pitchFamily="50" charset="-128"/>
                          <a:ea typeface="Meiryo UI" panose="020B0604030504040204" pitchFamily="50" charset="-128"/>
                        </a:rPr>
                        <a:t>手術給付金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zh-CN" altLang="en-US" sz="1050" u="none" strike="noStrike" dirty="0">
                          <a:effectLst/>
                          <a:latin typeface="Meiryo UI" panose="020B0604030504040204" pitchFamily="50" charset="-128"/>
                          <a:ea typeface="Meiryo UI" panose="020B0604030504040204" pitchFamily="50" charset="-128"/>
                        </a:rPr>
                        <a:t>点数</a:t>
                      </a:r>
                      <a:endParaRPr lang="en-US" altLang="zh-CN" sz="1050" u="none" strike="noStrike" dirty="0">
                        <a:effectLst/>
                        <a:latin typeface="Meiryo UI" panose="020B0604030504040204" pitchFamily="50" charset="-128"/>
                        <a:ea typeface="Meiryo UI" panose="020B0604030504040204" pitchFamily="50" charset="-128"/>
                      </a:endParaRPr>
                    </a:p>
                    <a:p>
                      <a:pPr algn="ctr" fontAlgn="ctr">
                        <a:buNone/>
                      </a:pPr>
                      <a:r>
                        <a:rPr lang="zh-CN" altLang="en-US" sz="1050" u="none" strike="noStrike" dirty="0">
                          <a:effectLst/>
                          <a:latin typeface="Meiryo UI" panose="020B0604030504040204" pitchFamily="50" charset="-128"/>
                          <a:ea typeface="Meiryo UI" panose="020B0604030504040204" pitchFamily="50" charset="-128"/>
                        </a:rPr>
                        <a:t>比例給付</a:t>
                      </a:r>
                      <a:endParaRPr lang="zh-CN"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入院を伴わない所定の手術を受け、公的医療保険制度における保険給付の対象となり診療報酬点数が算定されたとき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外来の療養にかかる診療報酬点数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10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85582059"/>
                  </a:ext>
                </a:extLst>
              </a:tr>
              <a:tr h="432000">
                <a:tc vMerge="1">
                  <a:txBody>
                    <a:bodyPr/>
                    <a:lstStyle/>
                    <a:p>
                      <a:endParaRPr kumimoji="1" lang="ja-JP" altLang="en-US"/>
                    </a:p>
                  </a:txBody>
                  <a:tcPr/>
                </a:tc>
                <a:tc>
                  <a:txBody>
                    <a:bodyPr/>
                    <a:lstStyle/>
                    <a:p>
                      <a:pPr algn="ctr" fontAlgn="ctr">
                        <a:buNone/>
                      </a:pPr>
                      <a:r>
                        <a:rPr lang="zh-TW" altLang="en-US" sz="1050" u="none" strike="noStrike" dirty="0">
                          <a:effectLst/>
                          <a:latin typeface="Meiryo UI" panose="020B0604030504040204" pitchFamily="50" charset="-128"/>
                          <a:ea typeface="Meiryo UI" panose="020B0604030504040204" pitchFamily="50" charset="-128"/>
                        </a:rPr>
                        <a:t>定額給付</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5,000</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9571336"/>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所定の先進医療、または患者申出療養による療養を受けたとき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先進医療、または患者申出療養にかかる技術料相当額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2,000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9383398"/>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サポート給付金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先進医療・患者申出療養給付金が支払われるとき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万円（ただし、先進医療または患者申出療養にかかる技術料と同額が上限）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一連の先進医療または患者申出療養による療養について</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回限り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02737538"/>
                  </a:ext>
                </a:extLst>
              </a:tr>
            </a:tbl>
          </a:graphicData>
        </a:graphic>
      </p:graphicFrame>
      <p:sp>
        <p:nvSpPr>
          <p:cNvPr id="5" name="正方形/長方形 4">
            <a:extLst>
              <a:ext uri="{FF2B5EF4-FFF2-40B4-BE49-F238E27FC236}">
                <a16:creationId xmlns:a16="http://schemas.microsoft.com/office/drawing/2014/main" id="{EB916FFF-7BB8-8EB9-B6FB-873A31CEEDB6}"/>
              </a:ext>
            </a:extLst>
          </p:cNvPr>
          <p:cNvSpPr/>
          <p:nvPr/>
        </p:nvSpPr>
        <p:spPr>
          <a:xfrm>
            <a:off x="9521" y="4530832"/>
            <a:ext cx="935253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❻．（参考）他社の類似保障等との比較</a:t>
            </a:r>
            <a:r>
              <a:rPr kumimoji="1" lang="en-US" altLang="ja-JP" sz="900" dirty="0">
                <a:solidFill>
                  <a:srgbClr val="3E3A39"/>
                </a:solidFill>
                <a:latin typeface="メイリオ" panose="020B0604030504040204" pitchFamily="50" charset="-128"/>
                <a:ea typeface="メイリオ" panose="020B0604030504040204" pitchFamily="50" charset="-128"/>
              </a:rPr>
              <a:t>※</a:t>
            </a:r>
            <a:r>
              <a:rPr kumimoji="1" lang="ja-JP" altLang="en-US" sz="900" dirty="0">
                <a:solidFill>
                  <a:srgbClr val="3E3A39"/>
                </a:solidFill>
                <a:latin typeface="メイリオ" panose="020B0604030504040204" pitchFamily="50" charset="-128"/>
                <a:ea typeface="メイリオ" panose="020B0604030504040204" pitchFamily="50" charset="-128"/>
              </a:rPr>
              <a:t>当社の視点による見解です。</a:t>
            </a:r>
            <a:endParaRPr kumimoji="1" lang="en-US" altLang="ja-JP" sz="9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FCD2915F-87F6-0454-A3C4-15C8B16B76CB}"/>
              </a:ext>
            </a:extLst>
          </p:cNvPr>
          <p:cNvGraphicFramePr>
            <a:graphicFrameLocks noGrp="1"/>
          </p:cNvGraphicFramePr>
          <p:nvPr/>
        </p:nvGraphicFramePr>
        <p:xfrm>
          <a:off x="420690" y="4799364"/>
          <a:ext cx="9352535" cy="1692000"/>
        </p:xfrm>
        <a:graphic>
          <a:graphicData uri="http://schemas.openxmlformats.org/drawingml/2006/table">
            <a:tbl>
              <a:tblPr>
                <a:tableStyleId>{5C22544A-7EE6-4342-B048-85BDC9FD1C3A}</a:tableStyleId>
              </a:tblPr>
              <a:tblGrid>
                <a:gridCol w="1792535">
                  <a:extLst>
                    <a:ext uri="{9D8B030D-6E8A-4147-A177-3AD203B41FA5}">
                      <a16:colId xmlns:a16="http://schemas.microsoft.com/office/drawing/2014/main" val="255479203"/>
                    </a:ext>
                  </a:extLst>
                </a:gridCol>
                <a:gridCol w="2520000">
                  <a:extLst>
                    <a:ext uri="{9D8B030D-6E8A-4147-A177-3AD203B41FA5}">
                      <a16:colId xmlns:a16="http://schemas.microsoft.com/office/drawing/2014/main" val="3254479520"/>
                    </a:ext>
                  </a:extLst>
                </a:gridCol>
                <a:gridCol w="2520000">
                  <a:extLst>
                    <a:ext uri="{9D8B030D-6E8A-4147-A177-3AD203B41FA5}">
                      <a16:colId xmlns:a16="http://schemas.microsoft.com/office/drawing/2014/main" val="2500467915"/>
                    </a:ext>
                  </a:extLst>
                </a:gridCol>
                <a:gridCol w="2520000">
                  <a:extLst>
                    <a:ext uri="{9D8B030D-6E8A-4147-A177-3AD203B41FA5}">
                      <a16:colId xmlns:a16="http://schemas.microsoft.com/office/drawing/2014/main" val="779566719"/>
                    </a:ext>
                  </a:extLst>
                </a:gridCol>
              </a:tblGrid>
              <a:tr h="252000">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比較の視点</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日本生命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明治安田生命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朝日生命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53463833"/>
                  </a:ext>
                </a:extLst>
              </a:tr>
              <a:tr h="360000">
                <a:tc>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hlinkClick r:id="rId2" action="ppaction://hlinksldjump"/>
                        </a:rPr>
                        <a:t>退院後の通院の保障は？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ある</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無配当通院保障特約で日額保障（</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265754"/>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hlinkClick r:id="rId3" action="ppaction://hlinksldjump"/>
                        </a:rPr>
                        <a:t>がんの未承認・適応外薬の　　保障は？（通算最大）</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万円）（がん自由診療特約）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70785500"/>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セカンドオピニオンサービスは？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T-PEC</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社（ドクターオブドクターズ）</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使用する場合、病気に制限がない他</a:t>
                      </a: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40109176"/>
                  </a:ext>
                </a:extLst>
              </a:tr>
              <a:tr h="360000">
                <a:tc>
                  <a:txBody>
                    <a:bodyPr/>
                    <a:lstStyle/>
                    <a:p>
                      <a:pPr algn="ctr" fontAlgn="ctr">
                        <a:buNone/>
                      </a:pP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80057539"/>
                  </a:ext>
                </a:extLst>
              </a:tr>
            </a:tbl>
          </a:graphicData>
        </a:graphic>
      </p:graphicFrame>
      <p:sp>
        <p:nvSpPr>
          <p:cNvPr id="8" name="正方形/長方形 7">
            <a:extLst>
              <a:ext uri="{FF2B5EF4-FFF2-40B4-BE49-F238E27FC236}">
                <a16:creationId xmlns:a16="http://schemas.microsoft.com/office/drawing/2014/main" id="{C2F23A97-BC42-7913-A3D8-BBB3279736F4}"/>
              </a:ext>
            </a:extLst>
          </p:cNvPr>
          <p:cNvSpPr/>
          <p:nvPr/>
        </p:nvSpPr>
        <p:spPr>
          <a:xfrm>
            <a:off x="3258708" y="926471"/>
            <a:ext cx="9804396" cy="200055"/>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参考）新商品ニッセイみらいのカタチ「治療サポート保険“ぴたほ”」の発売について（</a:t>
            </a:r>
            <a:r>
              <a:rPr lang="ja-JP" altLang="en-US" sz="700" dirty="0">
                <a:latin typeface="HGPｺﾞｼｯｸM" panose="020B0600000000000000" pitchFamily="50" charset="-128"/>
                <a:ea typeface="HGPｺﾞｼｯｸM" panose="020B0600000000000000" pitchFamily="50" charset="-128"/>
              </a:rPr>
              <a:t>日本生命）：</a:t>
            </a:r>
            <a:r>
              <a:rPr lang="en-US" altLang="ja-JP" sz="700" dirty="0">
                <a:latin typeface="HGPｺﾞｼｯｸM" panose="020B0600000000000000" pitchFamily="50" charset="-128"/>
                <a:ea typeface="HGPｺﾞｼｯｸM" panose="020B0600000000000000" pitchFamily="50" charset="-128"/>
                <a:hlinkClick r:id="rId4"/>
              </a:rPr>
              <a:t>https://www.nissay.co.jp/sites/default/files/assets/news/files/20260304.pdf</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10" name="スライド番号プレースホルダー 5">
            <a:extLst>
              <a:ext uri="{FF2B5EF4-FFF2-40B4-BE49-F238E27FC236}">
                <a16:creationId xmlns:a16="http://schemas.microsoft.com/office/drawing/2014/main" id="{754F411F-BAA4-6132-124F-607B2F9242BA}"/>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32</a:t>
            </a:fld>
            <a:endParaRPr kumimoji="1" lang="ja-JP" altLang="en-US" sz="1200" b="1">
              <a:solidFill>
                <a:schemeClr val="tx1"/>
              </a:solidFill>
            </a:endParaRPr>
          </a:p>
        </p:txBody>
      </p:sp>
      <p:sp>
        <p:nvSpPr>
          <p:cNvPr id="7" name="スライド番号プレースホルダー 5">
            <a:extLst>
              <a:ext uri="{FF2B5EF4-FFF2-40B4-BE49-F238E27FC236}">
                <a16:creationId xmlns:a16="http://schemas.microsoft.com/office/drawing/2014/main" id="{5AE9B297-655C-FE1E-2603-43487B4B30BA}"/>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5</a:t>
            </a:r>
            <a:endParaRPr kumimoji="1" lang="ja-JP" altLang="en-US" sz="1600" b="1" dirty="0">
              <a:solidFill>
                <a:schemeClr val="tx1"/>
              </a:solidFill>
            </a:endParaRPr>
          </a:p>
        </p:txBody>
      </p:sp>
      <p:graphicFrame>
        <p:nvGraphicFramePr>
          <p:cNvPr id="17" name="表 16">
            <a:extLst>
              <a:ext uri="{FF2B5EF4-FFF2-40B4-BE49-F238E27FC236}">
                <a16:creationId xmlns:a16="http://schemas.microsoft.com/office/drawing/2014/main" id="{35130B30-7B6A-1CF6-0DCD-B68EFD79609B}"/>
              </a:ext>
            </a:extLst>
          </p:cNvPr>
          <p:cNvGraphicFramePr>
            <a:graphicFrameLocks noGrp="1"/>
          </p:cNvGraphicFramePr>
          <p:nvPr>
            <p:extLst>
              <p:ext uri="{D42A27DB-BD31-4B8C-83A1-F6EECF244321}">
                <p14:modId xmlns:p14="http://schemas.microsoft.com/office/powerpoint/2010/main" val="3774286847"/>
              </p:ext>
            </p:extLst>
          </p:nvPr>
        </p:nvGraphicFramePr>
        <p:xfrm>
          <a:off x="2217738" y="5770579"/>
          <a:ext cx="5040000" cy="36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3709973006"/>
                    </a:ext>
                  </a:extLst>
                </a:gridCol>
                <a:gridCol w="2520000">
                  <a:extLst>
                    <a:ext uri="{9D8B030D-6E8A-4147-A177-3AD203B41FA5}">
                      <a16:colId xmlns:a16="http://schemas.microsoft.com/office/drawing/2014/main" val="3321431312"/>
                    </a:ext>
                  </a:extLst>
                </a:gridCol>
              </a:tblGrid>
              <a:tr h="360000">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ベストドクターズ社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使用する場合、病気に制限がある（がん等）他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T-PEC</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社（ドクターオブドクターズ）</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使用する場合、病気に制限がない他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8406523"/>
                  </a:ext>
                </a:extLst>
              </a:tr>
            </a:tbl>
          </a:graphicData>
        </a:graphic>
      </p:graphicFrame>
      <p:graphicFrame>
        <p:nvGraphicFramePr>
          <p:cNvPr id="9" name="表 8">
            <a:extLst>
              <a:ext uri="{FF2B5EF4-FFF2-40B4-BE49-F238E27FC236}">
                <a16:creationId xmlns:a16="http://schemas.microsoft.com/office/drawing/2014/main" id="{8F8982B7-A779-585E-4F2D-027DEA0BD89C}"/>
              </a:ext>
            </a:extLst>
          </p:cNvPr>
          <p:cNvGraphicFramePr>
            <a:graphicFrameLocks noGrp="1"/>
          </p:cNvGraphicFramePr>
          <p:nvPr>
            <p:extLst>
              <p:ext uri="{D42A27DB-BD31-4B8C-83A1-F6EECF244321}">
                <p14:modId xmlns:p14="http://schemas.microsoft.com/office/powerpoint/2010/main" val="4058006121"/>
              </p:ext>
            </p:extLst>
          </p:nvPr>
        </p:nvGraphicFramePr>
        <p:xfrm>
          <a:off x="2217738" y="5409794"/>
          <a:ext cx="5040000" cy="36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2161425627"/>
                    </a:ext>
                  </a:extLst>
                </a:gridCol>
                <a:gridCol w="2520000">
                  <a:extLst>
                    <a:ext uri="{9D8B030D-6E8A-4147-A177-3AD203B41FA5}">
                      <a16:colId xmlns:a16="http://schemas.microsoft.com/office/drawing/2014/main" val="932099157"/>
                    </a:ext>
                  </a:extLst>
                </a:gridCol>
              </a:tblGrid>
              <a:tr h="360000">
                <a:tc>
                  <a:txBody>
                    <a:bodyPr/>
                    <a:lstStyle/>
                    <a:p>
                      <a:pPr algn="l"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認定にハードル、対象も極めて少ない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億</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p>
                      <a:pPr algn="l" fontAlgn="ctr">
                        <a:buNone/>
                      </a:pP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保険制度として枠組み化、対象も≒</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184〜</a:t>
                      </a:r>
                      <a:endParaRPr lang="zh-TW" altLang="en-US"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1118736"/>
                  </a:ext>
                </a:extLst>
              </a:tr>
            </a:tbl>
          </a:graphicData>
        </a:graphic>
      </p:graphicFrame>
    </p:spTree>
    <p:extLst>
      <p:ext uri="{BB962C8B-B14F-4D97-AF65-F5344CB8AC3E}">
        <p14:creationId xmlns:p14="http://schemas.microsoft.com/office/powerpoint/2010/main" val="127232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E29F2-FC00-E2A6-31E1-519D46F02D97}"/>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EC8918F2-6E60-9500-9261-27B1A35C156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2" name="AutoShape 3">
            <a:extLst>
              <a:ext uri="{FF2B5EF4-FFF2-40B4-BE49-F238E27FC236}">
                <a16:creationId xmlns:a16="http://schemas.microsoft.com/office/drawing/2014/main" id="{612FD31C-6F4C-4D87-41A9-DC5C97769B2C}"/>
              </a:ext>
            </a:extLst>
          </p:cNvPr>
          <p:cNvSpPr>
            <a:spLocks noChangeArrowheads="1"/>
          </p:cNvSpPr>
          <p:nvPr/>
        </p:nvSpPr>
        <p:spPr bwMode="auto">
          <a:xfrm>
            <a:off x="-3406"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（２）ニッセイみらいのカタチ「治療サポート保険“ぴたほ”」のニュースリリースを紹介！２／２</a:t>
            </a:r>
          </a:p>
        </p:txBody>
      </p:sp>
      <p:sp>
        <p:nvSpPr>
          <p:cNvPr id="3" name="正方形/長方形 2">
            <a:extLst>
              <a:ext uri="{FF2B5EF4-FFF2-40B4-BE49-F238E27FC236}">
                <a16:creationId xmlns:a16="http://schemas.microsoft.com/office/drawing/2014/main" id="{4DBCB364-2B99-125A-E287-1E1E4E8875A2}"/>
              </a:ext>
            </a:extLst>
          </p:cNvPr>
          <p:cNvSpPr/>
          <p:nvPr/>
        </p:nvSpPr>
        <p:spPr>
          <a:xfrm>
            <a:off x="9521" y="871065"/>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❺．</a:t>
            </a:r>
            <a:r>
              <a:rPr kumimoji="1" lang="ja-JP" altLang="en-US" sz="1200" b="1" dirty="0">
                <a:solidFill>
                  <a:srgbClr val="3E3A39"/>
                </a:solidFill>
                <a:latin typeface="メイリオ" panose="020B0604030504040204" pitchFamily="50" charset="-128"/>
                <a:ea typeface="メイリオ" panose="020B0604030504040204" pitchFamily="50" charset="-128"/>
              </a:rPr>
              <a:t>保障</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内容</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863B093B-7A29-D287-7FA8-1D8414F32011}"/>
              </a:ext>
            </a:extLst>
          </p:cNvPr>
          <p:cNvGraphicFramePr>
            <a:graphicFrameLocks noGrp="1"/>
          </p:cNvGraphicFramePr>
          <p:nvPr/>
        </p:nvGraphicFramePr>
        <p:xfrm>
          <a:off x="420690" y="1148064"/>
          <a:ext cx="9424535" cy="3312000"/>
        </p:xfrm>
        <a:graphic>
          <a:graphicData uri="http://schemas.openxmlformats.org/drawingml/2006/table">
            <a:tbl>
              <a:tblPr>
                <a:tableStyleId>{5C22544A-7EE6-4342-B048-85BDC9FD1C3A}</a:tableStyleId>
              </a:tblPr>
              <a:tblGrid>
                <a:gridCol w="964535">
                  <a:extLst>
                    <a:ext uri="{9D8B030D-6E8A-4147-A177-3AD203B41FA5}">
                      <a16:colId xmlns:a16="http://schemas.microsoft.com/office/drawing/2014/main" val="2309119107"/>
                    </a:ext>
                  </a:extLst>
                </a:gridCol>
                <a:gridCol w="828000">
                  <a:extLst>
                    <a:ext uri="{9D8B030D-6E8A-4147-A177-3AD203B41FA5}">
                      <a16:colId xmlns:a16="http://schemas.microsoft.com/office/drawing/2014/main" val="1059784257"/>
                    </a:ext>
                  </a:extLst>
                </a:gridCol>
                <a:gridCol w="3276000">
                  <a:extLst>
                    <a:ext uri="{9D8B030D-6E8A-4147-A177-3AD203B41FA5}">
                      <a16:colId xmlns:a16="http://schemas.microsoft.com/office/drawing/2014/main" val="2176356039"/>
                    </a:ext>
                  </a:extLst>
                </a:gridCol>
                <a:gridCol w="2520000">
                  <a:extLst>
                    <a:ext uri="{9D8B030D-6E8A-4147-A177-3AD203B41FA5}">
                      <a16:colId xmlns:a16="http://schemas.microsoft.com/office/drawing/2014/main" val="135371717"/>
                    </a:ext>
                  </a:extLst>
                </a:gridCol>
                <a:gridCol w="1836000">
                  <a:extLst>
                    <a:ext uri="{9D8B030D-6E8A-4147-A177-3AD203B41FA5}">
                      <a16:colId xmlns:a16="http://schemas.microsoft.com/office/drawing/2014/main" val="2205177084"/>
                    </a:ext>
                  </a:extLst>
                </a:gridCol>
              </a:tblGrid>
              <a:tr h="252000">
                <a:tc gridSpan="2">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給付金名称</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支払事由</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支払限度</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34760464"/>
                  </a:ext>
                </a:extLst>
              </a:tr>
              <a:tr h="900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入院治療給付金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所定の入院をし、公的医療保険制度における保険給付の対象となり診療報酬点数が算定されたとき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入院中の療養にかかる診療報酬点数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回の入院</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600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07826721"/>
                  </a:ext>
                </a:extLst>
              </a:tr>
              <a:tr h="432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入院定額給付金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所定の入院で入院日数が</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日の各日数に達したとき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zh-TW" altLang="en-US" sz="1050" u="none" strike="noStrike" dirty="0">
                          <a:effectLst/>
                          <a:latin typeface="Meiryo UI" panose="020B0604030504040204" pitchFamily="50" charset="-128"/>
                          <a:ea typeface="Meiryo UI" panose="020B0604030504040204" pitchFamily="50" charset="-128"/>
                        </a:rPr>
                        <a:t>入院定額給付金額（</a:t>
                      </a:r>
                      <a:r>
                        <a:rPr lang="en-US" altLang="zh-TW" sz="1050" u="none" strike="noStrike" dirty="0">
                          <a:effectLst/>
                          <a:latin typeface="Meiryo UI" panose="020B0604030504040204" pitchFamily="50" charset="-128"/>
                          <a:ea typeface="Meiryo UI" panose="020B0604030504040204" pitchFamily="50" charset="-128"/>
                        </a:rPr>
                        <a:t>1〜10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〕100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2890832"/>
                  </a:ext>
                </a:extLst>
              </a:tr>
              <a:tr h="432000">
                <a:tc row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外来</a:t>
                      </a:r>
                      <a:endParaRPr lang="en-US" altLang="zh-TW" sz="1050" b="1" u="none" strike="noStrike" dirty="0">
                        <a:effectLst/>
                        <a:latin typeface="Meiryo UI" panose="020B0604030504040204" pitchFamily="50" charset="-128"/>
                        <a:ea typeface="Meiryo UI" panose="020B0604030504040204" pitchFamily="50" charset="-128"/>
                      </a:endParaRPr>
                    </a:p>
                    <a:p>
                      <a:pPr algn="ctr" fontAlgn="ctr">
                        <a:buNone/>
                      </a:pPr>
                      <a:r>
                        <a:rPr lang="zh-TW" altLang="en-US" sz="1050" b="1" u="none" strike="noStrike" dirty="0">
                          <a:effectLst/>
                          <a:latin typeface="Meiryo UI" panose="020B0604030504040204" pitchFamily="50" charset="-128"/>
                          <a:ea typeface="Meiryo UI" panose="020B0604030504040204" pitchFamily="50" charset="-128"/>
                        </a:rPr>
                        <a:t>手術給付金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zh-CN" altLang="en-US" sz="1050" u="none" strike="noStrike" dirty="0">
                          <a:effectLst/>
                          <a:latin typeface="Meiryo UI" panose="020B0604030504040204" pitchFamily="50" charset="-128"/>
                          <a:ea typeface="Meiryo UI" panose="020B0604030504040204" pitchFamily="50" charset="-128"/>
                        </a:rPr>
                        <a:t>点数</a:t>
                      </a:r>
                      <a:endParaRPr lang="en-US" altLang="zh-CN" sz="1050" u="none" strike="noStrike" dirty="0">
                        <a:effectLst/>
                        <a:latin typeface="Meiryo UI" panose="020B0604030504040204" pitchFamily="50" charset="-128"/>
                        <a:ea typeface="Meiryo UI" panose="020B0604030504040204" pitchFamily="50" charset="-128"/>
                      </a:endParaRPr>
                    </a:p>
                    <a:p>
                      <a:pPr algn="ctr" fontAlgn="ctr">
                        <a:buNone/>
                      </a:pPr>
                      <a:r>
                        <a:rPr lang="zh-CN" altLang="en-US" sz="1050" u="none" strike="noStrike" dirty="0">
                          <a:effectLst/>
                          <a:latin typeface="Meiryo UI" panose="020B0604030504040204" pitchFamily="50" charset="-128"/>
                          <a:ea typeface="Meiryo UI" panose="020B0604030504040204" pitchFamily="50" charset="-128"/>
                        </a:rPr>
                        <a:t>比例給付</a:t>
                      </a:r>
                      <a:endParaRPr lang="zh-CN"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入院を伴わない所定の手術を受け、公的医療保険制度における保険給付の対象となり診療報酬点数が算定されたとき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外来の療養にかかる診療報酬点数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10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85582059"/>
                  </a:ext>
                </a:extLst>
              </a:tr>
              <a:tr h="432000">
                <a:tc vMerge="1">
                  <a:txBody>
                    <a:bodyPr/>
                    <a:lstStyle/>
                    <a:p>
                      <a:endParaRPr kumimoji="1" lang="ja-JP" altLang="en-US"/>
                    </a:p>
                  </a:txBody>
                  <a:tcPr/>
                </a:tc>
                <a:tc>
                  <a:txBody>
                    <a:bodyPr/>
                    <a:lstStyle/>
                    <a:p>
                      <a:pPr algn="ctr" fontAlgn="ctr">
                        <a:buNone/>
                      </a:pPr>
                      <a:r>
                        <a:rPr lang="zh-TW" altLang="en-US" sz="1050" u="none" strike="noStrike" dirty="0">
                          <a:effectLst/>
                          <a:latin typeface="Meiryo UI" panose="020B0604030504040204" pitchFamily="50" charset="-128"/>
                          <a:ea typeface="Meiryo UI" panose="020B0604030504040204" pitchFamily="50" charset="-128"/>
                        </a:rPr>
                        <a:t>定額給付</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5,000</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9571336"/>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所定の先進医療、または患者申出療養による療養を受けたとき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先進医療、または患者申出療養にかかる技術料相当額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2,000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9383398"/>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サポート給付金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先進医療・患者申出療養給付金が支払われるとき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万円（ただし、先進医療または患者申出療養にかかる技術料と同額が上限）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一連の先進医療または患者申出療養による療養について</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回限り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02737538"/>
                  </a:ext>
                </a:extLst>
              </a:tr>
            </a:tbl>
          </a:graphicData>
        </a:graphic>
      </p:graphicFrame>
      <p:sp>
        <p:nvSpPr>
          <p:cNvPr id="5" name="正方形/長方形 4">
            <a:extLst>
              <a:ext uri="{FF2B5EF4-FFF2-40B4-BE49-F238E27FC236}">
                <a16:creationId xmlns:a16="http://schemas.microsoft.com/office/drawing/2014/main" id="{2BE58834-18AC-F65C-8C90-7BB4BC17EB3C}"/>
              </a:ext>
            </a:extLst>
          </p:cNvPr>
          <p:cNvSpPr/>
          <p:nvPr/>
        </p:nvSpPr>
        <p:spPr>
          <a:xfrm>
            <a:off x="9521" y="4530832"/>
            <a:ext cx="935253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❻．（参考）他社の類似保障等との比較</a:t>
            </a:r>
            <a:r>
              <a:rPr kumimoji="1" lang="en-US" altLang="ja-JP" sz="900" dirty="0">
                <a:solidFill>
                  <a:srgbClr val="3E3A39"/>
                </a:solidFill>
                <a:latin typeface="メイリオ" panose="020B0604030504040204" pitchFamily="50" charset="-128"/>
                <a:ea typeface="メイリオ" panose="020B0604030504040204" pitchFamily="50" charset="-128"/>
              </a:rPr>
              <a:t>※</a:t>
            </a:r>
            <a:r>
              <a:rPr kumimoji="1" lang="ja-JP" altLang="en-US" sz="900" dirty="0">
                <a:solidFill>
                  <a:srgbClr val="3E3A39"/>
                </a:solidFill>
                <a:latin typeface="メイリオ" panose="020B0604030504040204" pitchFamily="50" charset="-128"/>
                <a:ea typeface="メイリオ" panose="020B0604030504040204" pitchFamily="50" charset="-128"/>
              </a:rPr>
              <a:t>当社の視点による見解です。</a:t>
            </a:r>
            <a:endParaRPr kumimoji="1" lang="en-US" altLang="ja-JP" sz="9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4F835EE2-CBBC-B2B9-E8DF-A7A43FDD033A}"/>
              </a:ext>
            </a:extLst>
          </p:cNvPr>
          <p:cNvGraphicFramePr>
            <a:graphicFrameLocks noGrp="1"/>
          </p:cNvGraphicFramePr>
          <p:nvPr>
            <p:extLst>
              <p:ext uri="{D42A27DB-BD31-4B8C-83A1-F6EECF244321}">
                <p14:modId xmlns:p14="http://schemas.microsoft.com/office/powerpoint/2010/main" val="2020245962"/>
              </p:ext>
            </p:extLst>
          </p:nvPr>
        </p:nvGraphicFramePr>
        <p:xfrm>
          <a:off x="420690" y="4799364"/>
          <a:ext cx="9352535" cy="1692000"/>
        </p:xfrm>
        <a:graphic>
          <a:graphicData uri="http://schemas.openxmlformats.org/drawingml/2006/table">
            <a:tbl>
              <a:tblPr>
                <a:tableStyleId>{5C22544A-7EE6-4342-B048-85BDC9FD1C3A}</a:tableStyleId>
              </a:tblPr>
              <a:tblGrid>
                <a:gridCol w="1792535">
                  <a:extLst>
                    <a:ext uri="{9D8B030D-6E8A-4147-A177-3AD203B41FA5}">
                      <a16:colId xmlns:a16="http://schemas.microsoft.com/office/drawing/2014/main" val="255479203"/>
                    </a:ext>
                  </a:extLst>
                </a:gridCol>
                <a:gridCol w="2520000">
                  <a:extLst>
                    <a:ext uri="{9D8B030D-6E8A-4147-A177-3AD203B41FA5}">
                      <a16:colId xmlns:a16="http://schemas.microsoft.com/office/drawing/2014/main" val="3254479520"/>
                    </a:ext>
                  </a:extLst>
                </a:gridCol>
                <a:gridCol w="2520000">
                  <a:extLst>
                    <a:ext uri="{9D8B030D-6E8A-4147-A177-3AD203B41FA5}">
                      <a16:colId xmlns:a16="http://schemas.microsoft.com/office/drawing/2014/main" val="2500467915"/>
                    </a:ext>
                  </a:extLst>
                </a:gridCol>
                <a:gridCol w="2520000">
                  <a:extLst>
                    <a:ext uri="{9D8B030D-6E8A-4147-A177-3AD203B41FA5}">
                      <a16:colId xmlns:a16="http://schemas.microsoft.com/office/drawing/2014/main" val="779566719"/>
                    </a:ext>
                  </a:extLst>
                </a:gridCol>
              </a:tblGrid>
              <a:tr h="252000">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比較の視点</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日本生命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明治安田生命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朝日生命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53463833"/>
                  </a:ext>
                </a:extLst>
              </a:tr>
              <a:tr h="360000">
                <a:tc>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hlinkClick r:id="rId2" action="ppaction://hlinksldjump"/>
                        </a:rPr>
                        <a:t>退院後の通院の保障は？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ある</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無配当通院保障特約で日額保障（</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265754"/>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hlinkClick r:id="rId3" action="ppaction://hlinksldjump"/>
                        </a:rPr>
                        <a:t>がんの未承認・適応外薬の　　保障は？（通算最大）</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万円）（がん自由診療特約）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70785500"/>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セカンドオピニオンサービスは？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T-PEC</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社（ドクターオブドクターズ）</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使用する場合、病気に制限がない他</a:t>
                      </a: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40109176"/>
                  </a:ext>
                </a:extLst>
              </a:tr>
              <a:tr h="360000">
                <a:tc>
                  <a:txBody>
                    <a:bodyPr/>
                    <a:lstStyle/>
                    <a:p>
                      <a:pPr algn="ctr" fontAlgn="ctr">
                        <a:buNone/>
                      </a:pP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80057539"/>
                  </a:ext>
                </a:extLst>
              </a:tr>
            </a:tbl>
          </a:graphicData>
        </a:graphic>
      </p:graphicFrame>
      <p:sp>
        <p:nvSpPr>
          <p:cNvPr id="8" name="正方形/長方形 7">
            <a:extLst>
              <a:ext uri="{FF2B5EF4-FFF2-40B4-BE49-F238E27FC236}">
                <a16:creationId xmlns:a16="http://schemas.microsoft.com/office/drawing/2014/main" id="{575A7DEC-682F-B61A-D501-D265D6A9F4CC}"/>
              </a:ext>
            </a:extLst>
          </p:cNvPr>
          <p:cNvSpPr/>
          <p:nvPr/>
        </p:nvSpPr>
        <p:spPr>
          <a:xfrm>
            <a:off x="3258708" y="926471"/>
            <a:ext cx="9804396" cy="200055"/>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参考）新商品ニッセイみらいのカタチ「治療サポート保険“ぴたほ”」の発売について（</a:t>
            </a:r>
            <a:r>
              <a:rPr lang="ja-JP" altLang="en-US" sz="700" dirty="0">
                <a:latin typeface="HGPｺﾞｼｯｸM" panose="020B0600000000000000" pitchFamily="50" charset="-128"/>
                <a:ea typeface="HGPｺﾞｼｯｸM" panose="020B0600000000000000" pitchFamily="50" charset="-128"/>
              </a:rPr>
              <a:t>日本生命）：</a:t>
            </a:r>
            <a:r>
              <a:rPr lang="en-US" altLang="ja-JP" sz="700" dirty="0">
                <a:latin typeface="HGPｺﾞｼｯｸM" panose="020B0600000000000000" pitchFamily="50" charset="-128"/>
                <a:ea typeface="HGPｺﾞｼｯｸM" panose="020B0600000000000000" pitchFamily="50" charset="-128"/>
                <a:hlinkClick r:id="rId4"/>
              </a:rPr>
              <a:t>https://www.nissay.co.jp/sites/default/files/assets/news/files/20260304.pdf</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10" name="スライド番号プレースホルダー 5">
            <a:extLst>
              <a:ext uri="{FF2B5EF4-FFF2-40B4-BE49-F238E27FC236}">
                <a16:creationId xmlns:a16="http://schemas.microsoft.com/office/drawing/2014/main" id="{B84901FA-647F-D6D5-9ED9-EADA34363B78}"/>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33</a:t>
            </a:fld>
            <a:endParaRPr kumimoji="1" lang="ja-JP" altLang="en-US" sz="1200" b="1">
              <a:solidFill>
                <a:schemeClr val="tx1"/>
              </a:solidFill>
            </a:endParaRPr>
          </a:p>
        </p:txBody>
      </p:sp>
      <p:sp>
        <p:nvSpPr>
          <p:cNvPr id="7" name="スライド番号プレースホルダー 5">
            <a:extLst>
              <a:ext uri="{FF2B5EF4-FFF2-40B4-BE49-F238E27FC236}">
                <a16:creationId xmlns:a16="http://schemas.microsoft.com/office/drawing/2014/main" id="{3B380615-6E74-2AD7-3F55-854F52401E5B}"/>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5</a:t>
            </a:r>
            <a:endParaRPr kumimoji="1" lang="ja-JP" altLang="en-US" sz="1600" b="1" dirty="0">
              <a:solidFill>
                <a:schemeClr val="tx1"/>
              </a:solidFill>
            </a:endParaRPr>
          </a:p>
        </p:txBody>
      </p:sp>
      <p:graphicFrame>
        <p:nvGraphicFramePr>
          <p:cNvPr id="17" name="表 16">
            <a:extLst>
              <a:ext uri="{FF2B5EF4-FFF2-40B4-BE49-F238E27FC236}">
                <a16:creationId xmlns:a16="http://schemas.microsoft.com/office/drawing/2014/main" id="{8BD112E0-8949-CFFE-56E0-1F62956B1F53}"/>
              </a:ext>
            </a:extLst>
          </p:cNvPr>
          <p:cNvGraphicFramePr>
            <a:graphicFrameLocks noGrp="1"/>
          </p:cNvGraphicFramePr>
          <p:nvPr/>
        </p:nvGraphicFramePr>
        <p:xfrm>
          <a:off x="2217738" y="5770579"/>
          <a:ext cx="5040000" cy="36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3709973006"/>
                    </a:ext>
                  </a:extLst>
                </a:gridCol>
                <a:gridCol w="2520000">
                  <a:extLst>
                    <a:ext uri="{9D8B030D-6E8A-4147-A177-3AD203B41FA5}">
                      <a16:colId xmlns:a16="http://schemas.microsoft.com/office/drawing/2014/main" val="3321431312"/>
                    </a:ext>
                  </a:extLst>
                </a:gridCol>
              </a:tblGrid>
              <a:tr h="360000">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ベストドクターズ社</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使用する場合、病気に制限がある（がん等）他</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T-PEC</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社（ドクターオブドクターズ）</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使用する場合、病気に制限がない他</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98406523"/>
                  </a:ext>
                </a:extLst>
              </a:tr>
            </a:tbl>
          </a:graphicData>
        </a:graphic>
      </p:graphicFrame>
      <p:graphicFrame>
        <p:nvGraphicFramePr>
          <p:cNvPr id="9" name="表 8">
            <a:extLst>
              <a:ext uri="{FF2B5EF4-FFF2-40B4-BE49-F238E27FC236}">
                <a16:creationId xmlns:a16="http://schemas.microsoft.com/office/drawing/2014/main" id="{C72DB659-A529-219A-B5B2-81ABB8D85762}"/>
              </a:ext>
            </a:extLst>
          </p:cNvPr>
          <p:cNvGraphicFramePr>
            <a:graphicFrameLocks noGrp="1"/>
          </p:cNvGraphicFramePr>
          <p:nvPr>
            <p:extLst>
              <p:ext uri="{D42A27DB-BD31-4B8C-83A1-F6EECF244321}">
                <p14:modId xmlns:p14="http://schemas.microsoft.com/office/powerpoint/2010/main" val="474086893"/>
              </p:ext>
            </p:extLst>
          </p:nvPr>
        </p:nvGraphicFramePr>
        <p:xfrm>
          <a:off x="2217738" y="5409794"/>
          <a:ext cx="5040000" cy="36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2161425627"/>
                    </a:ext>
                  </a:extLst>
                </a:gridCol>
                <a:gridCol w="2520000">
                  <a:extLst>
                    <a:ext uri="{9D8B030D-6E8A-4147-A177-3AD203B41FA5}">
                      <a16:colId xmlns:a16="http://schemas.microsoft.com/office/drawing/2014/main" val="932099157"/>
                    </a:ext>
                  </a:extLst>
                </a:gridCol>
              </a:tblGrid>
              <a:tr h="360000">
                <a:tc>
                  <a:txBody>
                    <a:bodyPr/>
                    <a:lstStyle/>
                    <a:p>
                      <a:pPr algn="l"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認定にハードル、対象も極めて少ない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1</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億</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p>
                      <a:pPr algn="l" fontAlgn="ctr">
                        <a:buNone/>
                      </a:pP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保険制度として枠組み化、対象も</a:t>
                      </a:r>
                      <a:r>
                        <a:rPr lang="en-US" altLang="ja-JP" sz="1050" b="0" i="0" u="none" strike="noStrike" dirty="0">
                          <a:solidFill>
                            <a:schemeClr val="tx1"/>
                          </a:solidFill>
                          <a:effectLst/>
                          <a:latin typeface="Meiryo UI" panose="020B0604030504040204" pitchFamily="50" charset="-128"/>
                          <a:ea typeface="Meiryo UI" panose="020B0604030504040204" pitchFamily="50" charset="-128"/>
                        </a:rPr>
                        <a:t>184</a:t>
                      </a: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超</a:t>
                      </a:r>
                      <a:endParaRPr lang="zh-TW" altLang="en-US" sz="1200" b="0" i="0" u="none" strike="noStrike" dirty="0">
                        <a:solidFill>
                          <a:schemeClr val="tx1"/>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71118736"/>
                  </a:ext>
                </a:extLst>
              </a:tr>
            </a:tbl>
          </a:graphicData>
        </a:graphic>
      </p:graphicFrame>
      <p:graphicFrame>
        <p:nvGraphicFramePr>
          <p:cNvPr id="11" name="表 10">
            <a:extLst>
              <a:ext uri="{FF2B5EF4-FFF2-40B4-BE49-F238E27FC236}">
                <a16:creationId xmlns:a16="http://schemas.microsoft.com/office/drawing/2014/main" id="{8EA46EB9-DE30-4E91-5B93-B61EDEE8FB12}"/>
              </a:ext>
            </a:extLst>
          </p:cNvPr>
          <p:cNvGraphicFramePr>
            <a:graphicFrameLocks noGrp="1"/>
          </p:cNvGraphicFramePr>
          <p:nvPr>
            <p:extLst>
              <p:ext uri="{D42A27DB-BD31-4B8C-83A1-F6EECF244321}">
                <p14:modId xmlns:p14="http://schemas.microsoft.com/office/powerpoint/2010/main" val="2729103718"/>
              </p:ext>
            </p:extLst>
          </p:nvPr>
        </p:nvGraphicFramePr>
        <p:xfrm>
          <a:off x="2217738" y="5049009"/>
          <a:ext cx="5040000" cy="360000"/>
        </p:xfrm>
        <a:graphic>
          <a:graphicData uri="http://schemas.openxmlformats.org/drawingml/2006/table">
            <a:tbl>
              <a:tblPr>
                <a:tableStyleId>{5C22544A-7EE6-4342-B048-85BDC9FD1C3A}</a:tableStyleId>
              </a:tblPr>
              <a:tblGrid>
                <a:gridCol w="2520000">
                  <a:extLst>
                    <a:ext uri="{9D8B030D-6E8A-4147-A177-3AD203B41FA5}">
                      <a16:colId xmlns:a16="http://schemas.microsoft.com/office/drawing/2014/main" val="1956518210"/>
                    </a:ext>
                  </a:extLst>
                </a:gridCol>
                <a:gridCol w="2520000">
                  <a:extLst>
                    <a:ext uri="{9D8B030D-6E8A-4147-A177-3AD203B41FA5}">
                      <a16:colId xmlns:a16="http://schemas.microsoft.com/office/drawing/2014/main" val="2663421883"/>
                    </a:ext>
                  </a:extLst>
                </a:gridCol>
              </a:tblGrid>
              <a:tr h="360000">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ない</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退院後については相談レベル</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ある</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退院後通院治療保障特約で実額保障</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30737682"/>
                  </a:ext>
                </a:extLst>
              </a:tr>
            </a:tbl>
          </a:graphicData>
        </a:graphic>
      </p:graphicFrame>
      <p:graphicFrame>
        <p:nvGraphicFramePr>
          <p:cNvPr id="12" name="表 11">
            <a:extLst>
              <a:ext uri="{FF2B5EF4-FFF2-40B4-BE49-F238E27FC236}">
                <a16:creationId xmlns:a16="http://schemas.microsoft.com/office/drawing/2014/main" id="{E5EE7E66-CD82-4B88-DA70-1B2EA9F9B3F2}"/>
              </a:ext>
            </a:extLst>
          </p:cNvPr>
          <p:cNvGraphicFramePr>
            <a:graphicFrameLocks noGrp="1"/>
          </p:cNvGraphicFramePr>
          <p:nvPr>
            <p:extLst>
              <p:ext uri="{D42A27DB-BD31-4B8C-83A1-F6EECF244321}">
                <p14:modId xmlns:p14="http://schemas.microsoft.com/office/powerpoint/2010/main" val="283100336"/>
              </p:ext>
            </p:extLst>
          </p:nvPr>
        </p:nvGraphicFramePr>
        <p:xfrm>
          <a:off x="425203" y="6130579"/>
          <a:ext cx="6832535" cy="360000"/>
        </p:xfrm>
        <a:graphic>
          <a:graphicData uri="http://schemas.openxmlformats.org/drawingml/2006/table">
            <a:tbl>
              <a:tblPr>
                <a:tableStyleId>{5C22544A-7EE6-4342-B048-85BDC9FD1C3A}</a:tableStyleId>
              </a:tblPr>
              <a:tblGrid>
                <a:gridCol w="1792535">
                  <a:extLst>
                    <a:ext uri="{9D8B030D-6E8A-4147-A177-3AD203B41FA5}">
                      <a16:colId xmlns:a16="http://schemas.microsoft.com/office/drawing/2014/main" val="1634198662"/>
                    </a:ext>
                  </a:extLst>
                </a:gridCol>
                <a:gridCol w="2520000">
                  <a:extLst>
                    <a:ext uri="{9D8B030D-6E8A-4147-A177-3AD203B41FA5}">
                      <a16:colId xmlns:a16="http://schemas.microsoft.com/office/drawing/2014/main" val="1192613652"/>
                    </a:ext>
                  </a:extLst>
                </a:gridCol>
                <a:gridCol w="2520000">
                  <a:extLst>
                    <a:ext uri="{9D8B030D-6E8A-4147-A177-3AD203B41FA5}">
                      <a16:colId xmlns:a16="http://schemas.microsoft.com/office/drawing/2014/main" val="283755124"/>
                    </a:ext>
                  </a:extLst>
                </a:gridCol>
              </a:tblGrid>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がんやその他重い病気に対する</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一時金の再発・併発の保障</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ない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ある</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09901149"/>
                  </a:ext>
                </a:extLst>
              </a:tr>
            </a:tbl>
          </a:graphicData>
        </a:graphic>
      </p:graphicFrame>
      <p:sp>
        <p:nvSpPr>
          <p:cNvPr id="13" name="矢印: 五方向 12">
            <a:hlinkClick r:id="rId5" action="ppaction://hlinksldjump"/>
            <a:extLst>
              <a:ext uri="{FF2B5EF4-FFF2-40B4-BE49-F238E27FC236}">
                <a16:creationId xmlns:a16="http://schemas.microsoft.com/office/drawing/2014/main" id="{F17B8955-32DD-AA30-8103-A516C9E26E9C}"/>
              </a:ext>
            </a:extLst>
          </p:cNvPr>
          <p:cNvSpPr/>
          <p:nvPr/>
        </p:nvSpPr>
        <p:spPr>
          <a:xfrm>
            <a:off x="9513340" y="584853"/>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4" name="グループ化 13">
            <a:extLst>
              <a:ext uri="{FF2B5EF4-FFF2-40B4-BE49-F238E27FC236}">
                <a16:creationId xmlns:a16="http://schemas.microsoft.com/office/drawing/2014/main" id="{086BC321-4C57-6F57-4198-EEDA0FAE77BD}"/>
              </a:ext>
            </a:extLst>
          </p:cNvPr>
          <p:cNvGrpSpPr/>
          <p:nvPr/>
        </p:nvGrpSpPr>
        <p:grpSpPr>
          <a:xfrm>
            <a:off x="132775" y="2761693"/>
            <a:ext cx="8153386" cy="2347512"/>
            <a:chOff x="7436496" y="5308139"/>
            <a:chExt cx="8153386" cy="2347512"/>
          </a:xfrm>
        </p:grpSpPr>
        <p:cxnSp>
          <p:nvCxnSpPr>
            <p:cNvPr id="16" name="直線コネクタ 15">
              <a:extLst>
                <a:ext uri="{FF2B5EF4-FFF2-40B4-BE49-F238E27FC236}">
                  <a16:creationId xmlns:a16="http://schemas.microsoft.com/office/drawing/2014/main" id="{54076096-DC07-D65B-5DF9-2EDD325694C3}"/>
                </a:ext>
              </a:extLst>
            </p:cNvPr>
            <p:cNvCxnSpPr>
              <a:cxnSpLocks/>
            </p:cNvCxnSpPr>
            <p:nvPr/>
          </p:nvCxnSpPr>
          <p:spPr>
            <a:xfrm>
              <a:off x="8170657" y="5937301"/>
              <a:ext cx="0" cy="1718350"/>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8" name="吹き出し: 四角形 17">
              <a:extLst>
                <a:ext uri="{FF2B5EF4-FFF2-40B4-BE49-F238E27FC236}">
                  <a16:creationId xmlns:a16="http://schemas.microsoft.com/office/drawing/2014/main" id="{4F2BBE8F-F044-30F1-1FD3-81AF97ED1495}"/>
                </a:ext>
              </a:extLst>
            </p:cNvPr>
            <p:cNvSpPr/>
            <p:nvPr/>
          </p:nvSpPr>
          <p:spPr bwMode="auto">
            <a:xfrm>
              <a:off x="7436496" y="5308139"/>
              <a:ext cx="8153386"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健康サポート・キャッシュバック特約も</a:t>
              </a:r>
              <a:endParaRPr kumimoji="1" lang="en-US" altLang="ja-JP" sz="4000" b="1" dirty="0">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4104833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D93287FA-0B31-A3C1-6F60-4EDDEF53D1D9}"/>
              </a:ext>
            </a:extLst>
          </p:cNvPr>
          <p:cNvPicPr>
            <a:picLocks noChangeAspect="1"/>
          </p:cNvPicPr>
          <p:nvPr/>
        </p:nvPicPr>
        <p:blipFill>
          <a:blip r:embed="rId2"/>
          <a:stretch>
            <a:fillRect/>
          </a:stretch>
        </p:blipFill>
        <p:spPr>
          <a:xfrm>
            <a:off x="2204240" y="1"/>
            <a:ext cx="4746959" cy="6858000"/>
          </a:xfrm>
          <a:prstGeom prst="rect">
            <a:avLst/>
          </a:prstGeom>
        </p:spPr>
      </p:pic>
      <p:sp>
        <p:nvSpPr>
          <p:cNvPr id="5" name="乗算記号 4">
            <a:extLst>
              <a:ext uri="{FF2B5EF4-FFF2-40B4-BE49-F238E27FC236}">
                <a16:creationId xmlns:a16="http://schemas.microsoft.com/office/drawing/2014/main" id="{651CF109-0D2D-DE8B-AC5D-E9BA79F4BA4D}"/>
              </a:ext>
            </a:extLst>
          </p:cNvPr>
          <p:cNvSpPr/>
          <p:nvPr/>
        </p:nvSpPr>
        <p:spPr>
          <a:xfrm>
            <a:off x="4775813" y="354153"/>
            <a:ext cx="1371600" cy="138953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6C5B5A33-67E1-DDDC-9FE5-B8A8A4F29902}"/>
              </a:ext>
            </a:extLst>
          </p:cNvPr>
          <p:cNvSpPr/>
          <p:nvPr/>
        </p:nvSpPr>
        <p:spPr>
          <a:xfrm>
            <a:off x="6079557" y="1478705"/>
            <a:ext cx="696629" cy="705736"/>
          </a:xfrm>
          <a:prstGeom prst="ellipse">
            <a:avLst/>
          </a:prstGeom>
          <a:solidFill>
            <a:schemeClr val="bg1">
              <a:alpha val="0"/>
            </a:schemeClr>
          </a:solidFill>
          <a:ln w="1143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乗算記号 6">
            <a:extLst>
              <a:ext uri="{FF2B5EF4-FFF2-40B4-BE49-F238E27FC236}">
                <a16:creationId xmlns:a16="http://schemas.microsoft.com/office/drawing/2014/main" id="{6B229520-829C-0C8D-633E-94B614250AA9}"/>
              </a:ext>
            </a:extLst>
          </p:cNvPr>
          <p:cNvSpPr/>
          <p:nvPr/>
        </p:nvSpPr>
        <p:spPr>
          <a:xfrm>
            <a:off x="4775813" y="1851790"/>
            <a:ext cx="1371600" cy="138953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楕円 7">
            <a:extLst>
              <a:ext uri="{FF2B5EF4-FFF2-40B4-BE49-F238E27FC236}">
                <a16:creationId xmlns:a16="http://schemas.microsoft.com/office/drawing/2014/main" id="{DB948BCB-7BDE-7C9A-105E-775E12B724E0}"/>
              </a:ext>
            </a:extLst>
          </p:cNvPr>
          <p:cNvSpPr/>
          <p:nvPr/>
        </p:nvSpPr>
        <p:spPr>
          <a:xfrm>
            <a:off x="6079556" y="2846287"/>
            <a:ext cx="696629" cy="705736"/>
          </a:xfrm>
          <a:prstGeom prst="ellipse">
            <a:avLst/>
          </a:prstGeom>
          <a:solidFill>
            <a:schemeClr val="bg1">
              <a:alpha val="0"/>
            </a:schemeClr>
          </a:solidFill>
          <a:ln w="1143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乗算記号 8">
            <a:extLst>
              <a:ext uri="{FF2B5EF4-FFF2-40B4-BE49-F238E27FC236}">
                <a16:creationId xmlns:a16="http://schemas.microsoft.com/office/drawing/2014/main" id="{96EF8BAA-D474-89C7-9FD9-E1410CCBBB2D}"/>
              </a:ext>
            </a:extLst>
          </p:cNvPr>
          <p:cNvSpPr/>
          <p:nvPr/>
        </p:nvSpPr>
        <p:spPr>
          <a:xfrm>
            <a:off x="4806292" y="3298016"/>
            <a:ext cx="1371600" cy="138953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L 字 9">
            <a:extLst>
              <a:ext uri="{FF2B5EF4-FFF2-40B4-BE49-F238E27FC236}">
                <a16:creationId xmlns:a16="http://schemas.microsoft.com/office/drawing/2014/main" id="{78A061AF-0A3A-5D4A-9B7A-40E95E924F5D}"/>
              </a:ext>
            </a:extLst>
          </p:cNvPr>
          <p:cNvSpPr/>
          <p:nvPr/>
        </p:nvSpPr>
        <p:spPr>
          <a:xfrm rot="18900000">
            <a:off x="2450452" y="5292171"/>
            <a:ext cx="566918" cy="643901"/>
          </a:xfrm>
          <a:prstGeom prst="corner">
            <a:avLst>
              <a:gd name="adj1" fmla="val 33660"/>
              <a:gd name="adj2" fmla="val 330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吹き出し: 四角形 10">
            <a:extLst>
              <a:ext uri="{FF2B5EF4-FFF2-40B4-BE49-F238E27FC236}">
                <a16:creationId xmlns:a16="http://schemas.microsoft.com/office/drawing/2014/main" id="{A4124A3E-74F9-8A36-ADFC-002F23D58E5C}"/>
              </a:ext>
            </a:extLst>
          </p:cNvPr>
          <p:cNvSpPr/>
          <p:nvPr/>
        </p:nvSpPr>
        <p:spPr bwMode="auto">
          <a:xfrm>
            <a:off x="7020175" y="867057"/>
            <a:ext cx="2425483" cy="684000"/>
          </a:xfrm>
          <a:prstGeom prst="wedgeRectCallout">
            <a:avLst>
              <a:gd name="adj1" fmla="val -65864"/>
              <a:gd name="adj2" fmla="val 50705"/>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一時金</a:t>
            </a:r>
            <a:endParaRPr kumimoji="1" lang="en-US" altLang="ja-JP" sz="4000" b="1" dirty="0">
              <a:latin typeface="Meiryo UI" panose="020B0604030504040204" pitchFamily="50" charset="-128"/>
              <a:ea typeface="Meiryo UI" panose="020B0604030504040204" pitchFamily="50" charset="-128"/>
            </a:endParaRPr>
          </a:p>
        </p:txBody>
      </p:sp>
      <p:sp>
        <p:nvSpPr>
          <p:cNvPr id="12" name="吹き出し: 四角形 11">
            <a:extLst>
              <a:ext uri="{FF2B5EF4-FFF2-40B4-BE49-F238E27FC236}">
                <a16:creationId xmlns:a16="http://schemas.microsoft.com/office/drawing/2014/main" id="{BAB8E94D-7A5B-813A-1100-DDBAB55A6C14}"/>
              </a:ext>
            </a:extLst>
          </p:cNvPr>
          <p:cNvSpPr/>
          <p:nvPr/>
        </p:nvSpPr>
        <p:spPr bwMode="auto">
          <a:xfrm>
            <a:off x="7020175" y="2136685"/>
            <a:ext cx="2425483" cy="1415338"/>
          </a:xfrm>
          <a:prstGeom prst="wedgeRectCallout">
            <a:avLst>
              <a:gd name="adj1" fmla="val -62755"/>
              <a:gd name="adj2" fmla="val 39480"/>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一時金（再発）</a:t>
            </a:r>
            <a:endParaRPr kumimoji="1" lang="en-US" altLang="ja-JP" sz="4000" b="1" dirty="0">
              <a:latin typeface="Meiryo UI" panose="020B0604030504040204" pitchFamily="50" charset="-128"/>
              <a:ea typeface="Meiryo UI" panose="020B0604030504040204" pitchFamily="50" charset="-128"/>
            </a:endParaRPr>
          </a:p>
        </p:txBody>
      </p:sp>
      <p:sp>
        <p:nvSpPr>
          <p:cNvPr id="13" name="吹き出し: 四角形 12">
            <a:extLst>
              <a:ext uri="{FF2B5EF4-FFF2-40B4-BE49-F238E27FC236}">
                <a16:creationId xmlns:a16="http://schemas.microsoft.com/office/drawing/2014/main" id="{F48994CD-D2D8-0766-869B-787FFFE4394C}"/>
              </a:ext>
            </a:extLst>
          </p:cNvPr>
          <p:cNvSpPr/>
          <p:nvPr/>
        </p:nvSpPr>
        <p:spPr bwMode="auto">
          <a:xfrm>
            <a:off x="7020174" y="4168474"/>
            <a:ext cx="2425483" cy="684000"/>
          </a:xfrm>
          <a:prstGeom prst="wedgeRectCallout">
            <a:avLst>
              <a:gd name="adj1" fmla="val -60423"/>
              <a:gd name="adj2" fmla="val 16250"/>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●●●円</a:t>
            </a:r>
            <a:endParaRPr kumimoji="1" lang="en-US" altLang="ja-JP" sz="4000" b="1" dirty="0">
              <a:latin typeface="Meiryo UI" panose="020B0604030504040204" pitchFamily="50" charset="-128"/>
              <a:ea typeface="Meiryo UI" panose="020B0604030504040204" pitchFamily="50" charset="-128"/>
            </a:endParaRPr>
          </a:p>
        </p:txBody>
      </p:sp>
      <p:sp>
        <p:nvSpPr>
          <p:cNvPr id="14" name="矢印: 五方向 13">
            <a:hlinkClick r:id="rId3" action="ppaction://hlinksldjump"/>
            <a:extLst>
              <a:ext uri="{FF2B5EF4-FFF2-40B4-BE49-F238E27FC236}">
                <a16:creationId xmlns:a16="http://schemas.microsoft.com/office/drawing/2014/main" id="{88E52AEE-8F82-7982-F6ED-44A502FB7DF6}"/>
              </a:ext>
            </a:extLst>
          </p:cNvPr>
          <p:cNvSpPr/>
          <p:nvPr/>
        </p:nvSpPr>
        <p:spPr>
          <a:xfrm>
            <a:off x="9090007" y="184780"/>
            <a:ext cx="360000" cy="252000"/>
          </a:xfrm>
          <a:prstGeom prst="homePlate">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descr="グラフ&#10;&#10;中程度の精度で自動的に生成された説明">
            <a:extLst>
              <a:ext uri="{FF2B5EF4-FFF2-40B4-BE49-F238E27FC236}">
                <a16:creationId xmlns:a16="http://schemas.microsoft.com/office/drawing/2014/main" id="{698A0786-9919-8EED-D868-D3A55272EAD4}"/>
              </a:ext>
            </a:extLst>
          </p:cNvPr>
          <p:cNvPicPr>
            <a:picLocks noChangeAspect="1"/>
          </p:cNvPicPr>
          <p:nvPr/>
        </p:nvPicPr>
        <p:blipFill rotWithShape="1">
          <a:blip r:embed="rId4">
            <a:extLst>
              <a:ext uri="{28A0092B-C50C-407E-A947-70E740481C1C}">
                <a14:useLocalDpi xmlns:a14="http://schemas.microsoft.com/office/drawing/2010/main" val="0"/>
              </a:ext>
            </a:extLst>
          </a:blip>
          <a:srcRect l="1663" t="54059" r="51252" b="16306"/>
          <a:stretch/>
        </p:blipFill>
        <p:spPr>
          <a:xfrm rot="10800000">
            <a:off x="65431" y="184779"/>
            <a:ext cx="9024576" cy="4260025"/>
          </a:xfrm>
          <a:prstGeom prst="rect">
            <a:avLst/>
          </a:prstGeom>
          <a:ln w="25400">
            <a:solidFill>
              <a:schemeClr val="accent2">
                <a:lumMod val="20000"/>
                <a:lumOff val="80000"/>
              </a:schemeClr>
            </a:solidFill>
          </a:ln>
        </p:spPr>
      </p:pic>
      <p:sp>
        <p:nvSpPr>
          <p:cNvPr id="4" name="乗算記号 3">
            <a:extLst>
              <a:ext uri="{FF2B5EF4-FFF2-40B4-BE49-F238E27FC236}">
                <a16:creationId xmlns:a16="http://schemas.microsoft.com/office/drawing/2014/main" id="{CB9466D5-9677-CF46-1917-DB00FBA3725D}"/>
              </a:ext>
            </a:extLst>
          </p:cNvPr>
          <p:cNvSpPr/>
          <p:nvPr/>
        </p:nvSpPr>
        <p:spPr>
          <a:xfrm>
            <a:off x="7519013" y="2136685"/>
            <a:ext cx="1371600" cy="1389530"/>
          </a:xfrm>
          <a:prstGeom prst="mathMultiply">
            <a:avLst>
              <a:gd name="adj1" fmla="val 1175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4927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2" fill="hold" nodeType="clickEffect">
                                  <p:stCondLst>
                                    <p:cond delay="0"/>
                                  </p:stCondLst>
                                  <p:childTnLst>
                                    <p:animEffect transition="out" filter="wipe(right)">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
                                        </p:tgtEl>
                                        <p:attrNameLst>
                                          <p:attrName>style.visibility</p:attrName>
                                        </p:attrNameLst>
                                      </p:cBhvr>
                                      <p:to>
                                        <p:strVal val="visible"/>
                                      </p:to>
                                    </p:set>
                                    <p:animEffect transition="in" filter="wipe(left)">
                                      <p:cBhvr>
                                        <p:cTn id="47" dur="500"/>
                                        <p:tgtEl>
                                          <p:spTgt spid="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wipe(left)">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left)">
                                      <p:cBhvr>
                                        <p:cTn id="57" dur="5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wipe(down)">
                                      <p:cBhvr>
                                        <p:cTn id="6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F1E85F48-52E5-3346-E86F-97A2AD646A51}"/>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2" name="正方形/長方形 1">
            <a:extLst>
              <a:ext uri="{FF2B5EF4-FFF2-40B4-BE49-F238E27FC236}">
                <a16:creationId xmlns:a16="http://schemas.microsoft.com/office/drawing/2014/main" id="{7338DA15-C454-3874-11FB-CE99801754FE}"/>
              </a:ext>
            </a:extLst>
          </p:cNvPr>
          <p:cNvSpPr/>
          <p:nvPr/>
        </p:nvSpPr>
        <p:spPr>
          <a:xfrm>
            <a:off x="114299" y="809695"/>
            <a:ext cx="4824000" cy="323434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AutoShape 3">
            <a:extLst>
              <a:ext uri="{FF2B5EF4-FFF2-40B4-BE49-F238E27FC236}">
                <a16:creationId xmlns:a16="http://schemas.microsoft.com/office/drawing/2014/main" id="{F029AE29-05A4-936F-5956-5433CBB98C8E}"/>
              </a:ext>
            </a:extLst>
          </p:cNvPr>
          <p:cNvSpPr>
            <a:spLocks noChangeArrowheads="1"/>
          </p:cNvSpPr>
          <p:nvPr/>
        </p:nvSpPr>
        <p:spPr bwMode="auto">
          <a:xfrm>
            <a:off x="21587" y="594253"/>
            <a:ext cx="6399622" cy="215444"/>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（１）今の医療事情の現状（</a:t>
            </a:r>
            <a:r>
              <a:rPr kumimoji="1" lang="en-US" altLang="ja-JP" sz="1400" b="1" dirty="0">
                <a:latin typeface="メイリオ" panose="020B0604030504040204" pitchFamily="50" charset="-128"/>
                <a:ea typeface="メイリオ" panose="020B0604030504040204" pitchFamily="50" charset="-128"/>
                <a:cs typeface="メイリオ" panose="020B0604030504040204" pitchFamily="50" charset="-128"/>
              </a:rPr>
              <a:t>2026</a:t>
            </a: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4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正方形/長方形 4">
            <a:extLst>
              <a:ext uri="{FF2B5EF4-FFF2-40B4-BE49-F238E27FC236}">
                <a16:creationId xmlns:a16="http://schemas.microsoft.com/office/drawing/2014/main" id="{A2ACF855-A407-7885-7BE4-B9460CF1FD76}"/>
              </a:ext>
            </a:extLst>
          </p:cNvPr>
          <p:cNvSpPr/>
          <p:nvPr/>
        </p:nvSpPr>
        <p:spPr>
          <a:xfrm>
            <a:off x="114298" y="843136"/>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１．</a:t>
            </a:r>
            <a:r>
              <a:rPr kumimoji="1" lang="ja-JP" altLang="en-US" sz="1200" b="1" dirty="0">
                <a:latin typeface="メイリオ" panose="020B0604030504040204" pitchFamily="50" charset="-128"/>
                <a:ea typeface="メイリオ" panose="020B0604030504040204" pitchFamily="50" charset="-128"/>
              </a:rPr>
              <a:t>退院患者の平均在院日数</a:t>
            </a:r>
            <a:r>
              <a:rPr kumimoji="1" lang="ja-JP" altLang="en-US" sz="1050" dirty="0">
                <a:latin typeface="メイリオ" panose="020B0604030504040204" pitchFamily="50" charset="-128"/>
                <a:ea typeface="メイリオ" panose="020B0604030504040204" pitchFamily="50" charset="-128"/>
              </a:rPr>
              <a:t>（病院）</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13" name="正方形/長方形 12">
            <a:extLst>
              <a:ext uri="{FF2B5EF4-FFF2-40B4-BE49-F238E27FC236}">
                <a16:creationId xmlns:a16="http://schemas.microsoft.com/office/drawing/2014/main" id="{BD60604A-4111-94D4-4C8F-D58C52E7EA56}"/>
              </a:ext>
            </a:extLst>
          </p:cNvPr>
          <p:cNvSpPr/>
          <p:nvPr/>
        </p:nvSpPr>
        <p:spPr>
          <a:xfrm>
            <a:off x="114298" y="4077479"/>
            <a:ext cx="4824000" cy="2381656"/>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AC126E9B-A416-18D4-8773-6EF9E9885EB9}"/>
              </a:ext>
            </a:extLst>
          </p:cNvPr>
          <p:cNvSpPr/>
          <p:nvPr/>
        </p:nvSpPr>
        <p:spPr>
          <a:xfrm>
            <a:off x="5016596" y="571814"/>
            <a:ext cx="4824000" cy="316380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C98AF878-FB30-7484-BB14-9F2C8627B630}"/>
              </a:ext>
            </a:extLst>
          </p:cNvPr>
          <p:cNvSpPr/>
          <p:nvPr/>
        </p:nvSpPr>
        <p:spPr>
          <a:xfrm>
            <a:off x="5016595" y="3763501"/>
            <a:ext cx="4824000" cy="252268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35BEFBEE-B7C1-C6D2-A5D9-9DA70B9C1530}"/>
              </a:ext>
            </a:extLst>
          </p:cNvPr>
          <p:cNvSpPr/>
          <p:nvPr/>
        </p:nvSpPr>
        <p:spPr>
          <a:xfrm>
            <a:off x="114298" y="4088973"/>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２．</a:t>
            </a:r>
            <a:r>
              <a:rPr kumimoji="1" lang="ja-JP" altLang="en-US" sz="1200" b="1" dirty="0">
                <a:latin typeface="メイリオ" panose="020B0604030504040204" pitchFamily="50" charset="-128"/>
                <a:ea typeface="メイリオ" panose="020B0604030504040204" pitchFamily="50" charset="-128"/>
              </a:rPr>
              <a:t>入院時の自己負担額の高騰</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6C2CB21B-266D-4248-0DD4-76C6E0AF3335}"/>
              </a:ext>
            </a:extLst>
          </p:cNvPr>
          <p:cNvSpPr/>
          <p:nvPr/>
        </p:nvSpPr>
        <p:spPr>
          <a:xfrm>
            <a:off x="114298" y="6210099"/>
            <a:ext cx="4824000" cy="307777"/>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参考）生命保険文化センター「</a:t>
            </a:r>
            <a:r>
              <a:rPr kumimoji="1" lang="en-US" altLang="ja-JP" sz="700" dirty="0">
                <a:latin typeface="HGPｺﾞｼｯｸM" panose="020B0600000000000000" pitchFamily="50" charset="-128"/>
                <a:ea typeface="HGPｺﾞｼｯｸM" panose="020B0600000000000000" pitchFamily="50" charset="-128"/>
              </a:rPr>
              <a:t>2025</a:t>
            </a:r>
            <a:r>
              <a:rPr kumimoji="1" lang="ja-JP" altLang="en-US" sz="700" dirty="0">
                <a:latin typeface="HGPｺﾞｼｯｸM" panose="020B0600000000000000" pitchFamily="50" charset="-128"/>
                <a:ea typeface="HGPｺﾞｼｯｸM" panose="020B0600000000000000" pitchFamily="50" charset="-128"/>
              </a:rPr>
              <a:t>（令和</a:t>
            </a:r>
            <a:r>
              <a:rPr kumimoji="1" lang="en-US" altLang="ja-JP" sz="700" dirty="0">
                <a:latin typeface="HGPｺﾞｼｯｸM" panose="020B0600000000000000" pitchFamily="50" charset="-128"/>
                <a:ea typeface="HGPｺﾞｼｯｸM" panose="020B0600000000000000" pitchFamily="50" charset="-128"/>
              </a:rPr>
              <a:t>7</a:t>
            </a:r>
            <a:r>
              <a:rPr kumimoji="1" lang="ja-JP" altLang="en-US" sz="700" dirty="0">
                <a:latin typeface="HGPｺﾞｼｯｸM" panose="020B0600000000000000" pitchFamily="50" charset="-128"/>
                <a:ea typeface="HGPｺﾞｼｯｸM" panose="020B0600000000000000" pitchFamily="50" charset="-128"/>
              </a:rPr>
              <a:t>）年度生活保障に関する調査</a:t>
            </a:r>
            <a:r>
              <a:rPr kumimoji="1" lang="en-US" altLang="ja-JP" sz="700" dirty="0">
                <a:latin typeface="HGPｺﾞｼｯｸM" panose="020B0600000000000000" pitchFamily="50" charset="-128"/>
                <a:ea typeface="HGPｺﾞｼｯｸM" panose="020B0600000000000000" pitchFamily="50" charset="-128"/>
              </a:rPr>
              <a:t>〈</a:t>
            </a:r>
            <a:r>
              <a:rPr kumimoji="1" lang="ja-JP" altLang="en-US" sz="700" dirty="0">
                <a:latin typeface="HGPｺﾞｼｯｸM" panose="020B0600000000000000" pitchFamily="50" charset="-128"/>
                <a:ea typeface="HGPｺﾞｼｯｸM" panose="020B0600000000000000" pitchFamily="50" charset="-128"/>
              </a:rPr>
              <a:t>速報版）</a:t>
            </a:r>
            <a:r>
              <a:rPr lang="ja-JP" altLang="en-US" sz="700" dirty="0">
                <a:latin typeface="HGPｺﾞｼｯｸM" panose="020B0600000000000000" pitchFamily="50" charset="-128"/>
                <a:ea typeface="HGPｺﾞｼｯｸM" panose="020B0600000000000000" pitchFamily="50" charset="-128"/>
              </a:rPr>
              <a:t>：</a:t>
            </a:r>
            <a:r>
              <a:rPr lang="en-US" altLang="ja-JP" sz="700" dirty="0">
                <a:latin typeface="HGPｺﾞｼｯｸM" panose="020B0600000000000000" pitchFamily="50" charset="-128"/>
                <a:ea typeface="HGPｺﾞｼｯｸM" panose="020B0600000000000000" pitchFamily="50" charset="-128"/>
                <a:hlinkClick r:id="rId2"/>
              </a:rPr>
              <a:t>https://www.jili.or.jp/files/research/chousa/pdf/r7/seikatuhoshouchousa_2025sokuhouban.pdf</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22" name="正方形/長方形 21">
            <a:extLst>
              <a:ext uri="{FF2B5EF4-FFF2-40B4-BE49-F238E27FC236}">
                <a16:creationId xmlns:a16="http://schemas.microsoft.com/office/drawing/2014/main" id="{33304FC5-6BD1-50A8-564B-354380733349}"/>
              </a:ext>
            </a:extLst>
          </p:cNvPr>
          <p:cNvSpPr/>
          <p:nvPr/>
        </p:nvSpPr>
        <p:spPr>
          <a:xfrm>
            <a:off x="126815" y="4316849"/>
            <a:ext cx="4870250" cy="25391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入院をした方の約</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3</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割が、</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万円以上の費用を入院時に自己負担している状況。</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5146FEA9-B292-B306-0FCE-9313084B3E69}"/>
              </a:ext>
            </a:extLst>
          </p:cNvPr>
          <p:cNvSpPr/>
          <p:nvPr/>
        </p:nvSpPr>
        <p:spPr>
          <a:xfrm>
            <a:off x="5016595" y="605253"/>
            <a:ext cx="4824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３．</a:t>
            </a:r>
            <a:r>
              <a:rPr kumimoji="1" lang="ja-JP" altLang="en-US" sz="1200" b="1" dirty="0">
                <a:latin typeface="メイリオ" panose="020B0604030504040204" pitchFamily="50" charset="-128"/>
                <a:ea typeface="メイリオ" panose="020B0604030504040204" pitchFamily="50" charset="-128"/>
              </a:rPr>
              <a:t>診療報酬点数（本体）の高騰</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24" name="正方形/長方形 23">
            <a:extLst>
              <a:ext uri="{FF2B5EF4-FFF2-40B4-BE49-F238E27FC236}">
                <a16:creationId xmlns:a16="http://schemas.microsoft.com/office/drawing/2014/main" id="{67E3E764-7DF4-4166-B7BD-CB232E5E704E}"/>
              </a:ext>
            </a:extLst>
          </p:cNvPr>
          <p:cNvSpPr/>
          <p:nvPr/>
        </p:nvSpPr>
        <p:spPr>
          <a:xfrm>
            <a:off x="5029112" y="833129"/>
            <a:ext cx="4779436" cy="415498"/>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令和</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8</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年度診療報酬改定に際し、インフレ下における賃金・物価上昇への　対応として、純粋に財源を上乗せした結果、異例の</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3.09</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％増加となった。</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CF7FDC97-D053-DC7C-514D-4C0E984E8DC5}"/>
              </a:ext>
            </a:extLst>
          </p:cNvPr>
          <p:cNvSpPr/>
          <p:nvPr/>
        </p:nvSpPr>
        <p:spPr>
          <a:xfrm>
            <a:off x="5016595" y="3781044"/>
            <a:ext cx="4902296" cy="276999"/>
          </a:xfrm>
          <a:prstGeom prst="rect">
            <a:avLst/>
          </a:prstGeom>
        </p:spPr>
        <p:txBody>
          <a:bodyPr wrap="square">
            <a:spAutoFit/>
          </a:bodyPr>
          <a:lstStyle/>
          <a:p>
            <a:pPr lvl="0" defTabSz="914400" fontAlgn="base">
              <a:spcBef>
                <a:spcPct val="0"/>
              </a:spcBef>
              <a:spcAft>
                <a:spcPct val="0"/>
              </a:spcAft>
              <a:defRPr/>
            </a:pPr>
            <a:r>
              <a:rPr kumimoji="1" lang="ja-JP" altLang="en-US" sz="1200" b="1" dirty="0">
                <a:latin typeface="メイリオ" panose="020B0604030504040204" pitchFamily="50" charset="-128"/>
                <a:ea typeface="メイリオ" panose="020B0604030504040204" pitchFamily="50" charset="-128"/>
              </a:rPr>
              <a:t>４</a:t>
            </a: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．中東不安により医療界への影響</a:t>
            </a:r>
            <a:r>
              <a:rPr kumimoji="1" lang="ja-JP" altLang="en-US" sz="1050" dirty="0">
                <a:latin typeface="メイリオ" panose="020B0604030504040204" pitchFamily="50" charset="-128"/>
              </a:rPr>
              <a:t>（参考：</a:t>
            </a:r>
            <a:r>
              <a:rPr kumimoji="1" lang="en-US" altLang="ja-JP" sz="1050" dirty="0">
                <a:latin typeface="メイリオ" panose="020B0604030504040204" pitchFamily="50" charset="-128"/>
                <a:hlinkClick r:id="rId3"/>
              </a:rPr>
              <a:t>TBS</a:t>
            </a:r>
            <a:r>
              <a:rPr kumimoji="1" lang="ja-JP" altLang="en-US" sz="1050" dirty="0">
                <a:latin typeface="メイリオ" panose="020B0604030504040204" pitchFamily="50" charset="-128"/>
                <a:hlinkClick r:id="rId3"/>
              </a:rPr>
              <a:t>ニュース🔗</a:t>
            </a:r>
            <a:r>
              <a:rPr kumimoji="1" lang="ja-JP" altLang="en-US" sz="1050" dirty="0">
                <a:latin typeface="メイリオ" panose="020B0604030504040204" pitchFamily="50" charset="-128"/>
              </a:rPr>
              <a:t>、</a:t>
            </a:r>
            <a:r>
              <a:rPr kumimoji="1" lang="ja-JP" altLang="en-US" sz="1050" dirty="0">
                <a:latin typeface="メイリオ" panose="020B0604030504040204" pitchFamily="50" charset="-128"/>
                <a:hlinkClick r:id="rId4"/>
              </a:rPr>
              <a:t>日経🔗</a:t>
            </a:r>
            <a:r>
              <a:rPr kumimoji="1" lang="ja-JP" altLang="en-US" sz="1050" dirty="0">
                <a:latin typeface="メイリオ" panose="020B0604030504040204" pitchFamily="50" charset="-128"/>
              </a:rPr>
              <a:t>）</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26" name="正方形/長方形 25">
            <a:extLst>
              <a:ext uri="{FF2B5EF4-FFF2-40B4-BE49-F238E27FC236}">
                <a16:creationId xmlns:a16="http://schemas.microsoft.com/office/drawing/2014/main" id="{40CF8317-5993-8B5D-4ED3-DA221C084615}"/>
              </a:ext>
            </a:extLst>
          </p:cNvPr>
          <p:cNvSpPr/>
          <p:nvPr/>
        </p:nvSpPr>
        <p:spPr>
          <a:xfrm>
            <a:off x="5168478" y="4014474"/>
            <a:ext cx="4691647" cy="1526059"/>
          </a:xfrm>
          <a:prstGeom prst="rect">
            <a:avLst/>
          </a:prstGeom>
        </p:spPr>
        <p:txBody>
          <a:bodyPr wrap="square">
            <a:spAutoFit/>
          </a:bodyPr>
          <a:lstStyle/>
          <a:p>
            <a:pPr marL="171450" marR="0" lvl="0" indent="-171450" algn="l" defTabSz="914400" rtl="0" eaLnBrk="1" fontAlgn="base" latinLnBrk="0" hangingPunct="1">
              <a:lnSpc>
                <a:spcPct val="100000"/>
              </a:lnSpc>
              <a:spcBef>
                <a:spcPts val="100"/>
              </a:spcBef>
              <a:spcAft>
                <a:spcPct val="0"/>
              </a:spcAft>
              <a:buClrTx/>
              <a:buSzTx/>
              <a:buFont typeface="Arial" panose="020B0604020202020204" pitchFamily="34" charset="0"/>
              <a:buChar char="•"/>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石油由来の医療物資の不足リスク</a:t>
            </a:r>
            <a:r>
              <a:rPr kumimoji="1" lang="en-US" altLang="ja-JP" sz="9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中東地域は原油の主要供給源であり、紛争の長期化による原油価格の高騰や供給不足が懸念されています。これにより、　</a:t>
            </a:r>
            <a:r>
              <a:rPr kumimoji="1" lang="ja-JP" altLang="en-US" sz="9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プラスチックを原料とする注射器、透析用チューブ、点滴バッグなどの医療用容器や、医療機器の製造・供給に影響が出る恐れ</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があります。</a:t>
            </a:r>
          </a:p>
          <a:p>
            <a:pPr marL="171450" marR="0" lvl="0" indent="-171450" algn="l" defTabSz="914400" rtl="0" eaLnBrk="1" fontAlgn="base" latinLnBrk="0" hangingPunct="1">
              <a:lnSpc>
                <a:spcPct val="100000"/>
              </a:lnSpc>
              <a:spcBef>
                <a:spcPts val="100"/>
              </a:spcBef>
              <a:spcAft>
                <a:spcPct val="0"/>
              </a:spcAft>
              <a:buClrTx/>
              <a:buSzTx/>
              <a:buFont typeface="Arial" panose="020B0604020202020204" pitchFamily="34" charset="0"/>
              <a:buChar char="•"/>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物流・仕入れの混乱</a:t>
            </a:r>
            <a:r>
              <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医療資材の輸送ルートが脅かされ、医療現場で発注しても半分以下しか届かないなど、</a:t>
            </a:r>
            <a:r>
              <a:rPr kumimoji="1" lang="ja-JP" altLang="en-US" sz="9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仕入れが滞る事例が発生</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しています。</a:t>
            </a:r>
          </a:p>
          <a:p>
            <a:pPr marL="171450" marR="0" lvl="0" indent="-171450" algn="l" defTabSz="914400" rtl="0" eaLnBrk="1" fontAlgn="base" latinLnBrk="0" hangingPunct="1">
              <a:lnSpc>
                <a:spcPct val="100000"/>
              </a:lnSpc>
              <a:spcBef>
                <a:spcPts val="100"/>
              </a:spcBef>
              <a:spcAft>
                <a:spcPct val="0"/>
              </a:spcAft>
              <a:buClrTx/>
              <a:buSzTx/>
              <a:buFont typeface="Arial" panose="020B0604020202020204" pitchFamily="34" charset="0"/>
              <a:buChar char="•"/>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ヘリウム供給の不安</a:t>
            </a:r>
            <a:r>
              <a:rPr kumimoji="1"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1" lang="en-US" altLang="ja-JP"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MRI</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の冷却に使用されるヘリウムは、中東（カタール）とアメリカで世界の約</a:t>
            </a:r>
            <a:r>
              <a:rPr kumimoji="1" lang="en-US" altLang="ja-JP"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8</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割を生産しており、中東の不安定化により</a:t>
            </a:r>
            <a:r>
              <a:rPr kumimoji="1" lang="ja-JP" altLang="en-US" sz="9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医療機関での</a:t>
            </a:r>
            <a:r>
              <a:rPr kumimoji="1" lang="en-US" altLang="ja-JP" sz="9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MR</a:t>
            </a:r>
            <a:r>
              <a:rPr kumimoji="1" lang="ja-JP" altLang="en-US" sz="9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検査（</a:t>
            </a:r>
            <a:r>
              <a:rPr kumimoji="1" lang="en-US" altLang="ja-JP" sz="9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MRI)</a:t>
            </a:r>
            <a:r>
              <a:rPr kumimoji="1" lang="ja-JP" altLang="en-US" sz="900" b="1" i="0" u="sng"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が制限される懸念</a:t>
            </a:r>
            <a:r>
              <a:rPr kumimoji="1" lang="ja-JP" altLang="en-US" sz="9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があります</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graphicFrame>
        <p:nvGraphicFramePr>
          <p:cNvPr id="27" name="グラフ 26">
            <a:extLst>
              <a:ext uri="{FF2B5EF4-FFF2-40B4-BE49-F238E27FC236}">
                <a16:creationId xmlns:a16="http://schemas.microsoft.com/office/drawing/2014/main" id="{85D77C1D-7539-5C91-9529-5D8930A69336}"/>
              </a:ext>
            </a:extLst>
          </p:cNvPr>
          <p:cNvGraphicFramePr>
            <a:graphicFrameLocks/>
          </p:cNvGraphicFramePr>
          <p:nvPr>
            <p:extLst>
              <p:ext uri="{D42A27DB-BD31-4B8C-83A1-F6EECF244321}">
                <p14:modId xmlns:p14="http://schemas.microsoft.com/office/powerpoint/2010/main" val="3642065306"/>
              </p:ext>
            </p:extLst>
          </p:nvPr>
        </p:nvGraphicFramePr>
        <p:xfrm>
          <a:off x="184150" y="1138277"/>
          <a:ext cx="3139748" cy="2636204"/>
        </p:xfrm>
        <a:graphic>
          <a:graphicData uri="http://schemas.openxmlformats.org/drawingml/2006/chart">
            <c:chart xmlns:c="http://schemas.openxmlformats.org/drawingml/2006/chart" xmlns:r="http://schemas.openxmlformats.org/officeDocument/2006/relationships" r:id="rId5"/>
          </a:graphicData>
        </a:graphic>
      </p:graphicFrame>
      <p:sp>
        <p:nvSpPr>
          <p:cNvPr id="28" name="正方形/長方形 27">
            <a:extLst>
              <a:ext uri="{FF2B5EF4-FFF2-40B4-BE49-F238E27FC236}">
                <a16:creationId xmlns:a16="http://schemas.microsoft.com/office/drawing/2014/main" id="{41DE8104-9EB2-8F8A-660B-D94AE1D60102}"/>
              </a:ext>
            </a:extLst>
          </p:cNvPr>
          <p:cNvSpPr/>
          <p:nvPr/>
        </p:nvSpPr>
        <p:spPr>
          <a:xfrm>
            <a:off x="3189384" y="1043045"/>
            <a:ext cx="1813463" cy="193899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令和</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5</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a:t>
            </a:r>
            <a:r>
              <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9</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月中の　　　　　　　　　　　　　　　　　</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latin typeface="メイリオ" panose="020B0604030504040204" pitchFamily="50" charset="-128"/>
                <a:ea typeface="メイリオ" panose="020B0604030504040204" pitchFamily="50" charset="-128"/>
              </a:rPr>
              <a:t>　</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全国の退院患者について、</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在院日数の平均である　</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latin typeface="メイリオ" panose="020B0604030504040204" pitchFamily="50" charset="-128"/>
                <a:ea typeface="メイリオ" panose="020B0604030504040204" pitchFamily="50" charset="-128"/>
              </a:rPr>
              <a:t>　</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平均在院日数を施設別</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dirty="0">
                <a:latin typeface="メイリオ" panose="020B0604030504040204" pitchFamily="50" charset="-128"/>
                <a:ea typeface="メイリオ" panose="020B0604030504040204" pitchFamily="50" charset="-128"/>
              </a:rPr>
              <a:t>　</a:t>
            </a: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にみると、</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「病院」</a:t>
            </a:r>
            <a:r>
              <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29.3</a:t>
            </a: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a:t>
            </a:r>
            <a:r>
              <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endPar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rPr>
              <a:t>「一般診療所」</a:t>
            </a:r>
            <a:r>
              <a:rPr kumimoji="1" lang="en-US" altLang="ja-JP"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rPr>
              <a:t>14.2</a:t>
            </a:r>
            <a:r>
              <a:rPr kumimoji="1" lang="ja-JP" altLang="en-US"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rPr>
              <a:t>日</a:t>
            </a:r>
            <a:endParaRPr kumimoji="1" lang="en-US" altLang="ja-JP" sz="12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050" b="1" dirty="0">
              <a:solidFill>
                <a:schemeClr val="bg1">
                  <a:lumMod val="50000"/>
                </a:schemeClr>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となっている。</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cxnSp>
        <p:nvCxnSpPr>
          <p:cNvPr id="29" name="直線コネクタ 28">
            <a:extLst>
              <a:ext uri="{FF2B5EF4-FFF2-40B4-BE49-F238E27FC236}">
                <a16:creationId xmlns:a16="http://schemas.microsoft.com/office/drawing/2014/main" id="{A216BF69-A0D7-0043-6AA6-9867D3ED7915}"/>
              </a:ext>
            </a:extLst>
          </p:cNvPr>
          <p:cNvCxnSpPr>
            <a:cxnSpLocks/>
          </p:cNvCxnSpPr>
          <p:nvPr/>
        </p:nvCxnSpPr>
        <p:spPr>
          <a:xfrm flipH="1">
            <a:off x="3105150" y="2147435"/>
            <a:ext cx="232497" cy="0"/>
          </a:xfrm>
          <a:prstGeom prst="line">
            <a:avLst/>
          </a:prstGeom>
          <a:ln w="19050">
            <a:solidFill>
              <a:srgbClr val="EA555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70438863-ADA9-95F2-8224-92B5B1FD656A}"/>
              </a:ext>
            </a:extLst>
          </p:cNvPr>
          <p:cNvCxnSpPr>
            <a:cxnSpLocks/>
          </p:cNvCxnSpPr>
          <p:nvPr/>
        </p:nvCxnSpPr>
        <p:spPr>
          <a:xfrm>
            <a:off x="3105150" y="2480732"/>
            <a:ext cx="0" cy="402972"/>
          </a:xfrm>
          <a:prstGeom prst="line">
            <a:avLst/>
          </a:prstGeom>
          <a:ln w="190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線コネクタ 30">
            <a:extLst>
              <a:ext uri="{FF2B5EF4-FFF2-40B4-BE49-F238E27FC236}">
                <a16:creationId xmlns:a16="http://schemas.microsoft.com/office/drawing/2014/main" id="{35015C09-C482-EA29-1B39-69B3AD6E0061}"/>
              </a:ext>
            </a:extLst>
          </p:cNvPr>
          <p:cNvCxnSpPr>
            <a:cxnSpLocks/>
          </p:cNvCxnSpPr>
          <p:nvPr/>
        </p:nvCxnSpPr>
        <p:spPr>
          <a:xfrm>
            <a:off x="3105150" y="2480732"/>
            <a:ext cx="232497" cy="0"/>
          </a:xfrm>
          <a:prstGeom prst="line">
            <a:avLst/>
          </a:prstGeom>
          <a:ln w="19050">
            <a:solidFill>
              <a:schemeClr val="bg1">
                <a:lumMod val="50000"/>
              </a:schemeClr>
            </a:solidFill>
            <a:tailEnd type="none"/>
          </a:ln>
        </p:spPr>
        <p:style>
          <a:lnRef idx="1">
            <a:schemeClr val="accent1"/>
          </a:lnRef>
          <a:fillRef idx="0">
            <a:schemeClr val="accent1"/>
          </a:fillRef>
          <a:effectRef idx="0">
            <a:schemeClr val="accent1"/>
          </a:effectRef>
          <a:fontRef idx="minor">
            <a:schemeClr val="tx1"/>
          </a:fontRef>
        </p:style>
      </p:cxnSp>
      <p:sp>
        <p:nvSpPr>
          <p:cNvPr id="32" name="正方形/長方形 31">
            <a:extLst>
              <a:ext uri="{FF2B5EF4-FFF2-40B4-BE49-F238E27FC236}">
                <a16:creationId xmlns:a16="http://schemas.microsoft.com/office/drawing/2014/main" id="{433E3DDF-FA75-3A0E-806A-463B9B708B7D}"/>
              </a:ext>
            </a:extLst>
          </p:cNvPr>
          <p:cNvSpPr/>
          <p:nvPr/>
        </p:nvSpPr>
        <p:spPr>
          <a:xfrm>
            <a:off x="114298" y="3819414"/>
            <a:ext cx="4824000" cy="200055"/>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a:t>
            </a:r>
            <a:r>
              <a:rPr lang="ja-JP" altLang="en-US" sz="700" dirty="0">
                <a:latin typeface="HGPｺﾞｼｯｸM" panose="020B0600000000000000" pitchFamily="50" charset="-128"/>
                <a:ea typeface="HGPｺﾞｼｯｸM" panose="020B0600000000000000" pitchFamily="50" charset="-128"/>
              </a:rPr>
              <a:t>令和５年（２０２３）患者調査の概況（厚労省）：</a:t>
            </a:r>
            <a:r>
              <a:rPr lang="en-US" altLang="ja-JP" sz="700" dirty="0">
                <a:latin typeface="HGPｺﾞｼｯｸM" panose="020B0600000000000000" pitchFamily="50" charset="-128"/>
                <a:ea typeface="HGPｺﾞｼｯｸM" panose="020B0600000000000000" pitchFamily="50" charset="-128"/>
                <a:hlinkClick r:id="rId6"/>
              </a:rPr>
              <a:t>https://www.mhlw.go.jp/toukei/saikin/hw/kanja/23/index.html</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33" name="矢印: 右 32">
            <a:extLst>
              <a:ext uri="{FF2B5EF4-FFF2-40B4-BE49-F238E27FC236}">
                <a16:creationId xmlns:a16="http://schemas.microsoft.com/office/drawing/2014/main" id="{D4909C32-8C6E-6753-EDBA-B98AFE97EFE9}"/>
              </a:ext>
            </a:extLst>
          </p:cNvPr>
          <p:cNvSpPr/>
          <p:nvPr/>
        </p:nvSpPr>
        <p:spPr>
          <a:xfrm rot="1518538">
            <a:off x="831434" y="2119141"/>
            <a:ext cx="1959260" cy="288000"/>
          </a:xfrm>
          <a:prstGeom prst="rightArrow">
            <a:avLst/>
          </a:prstGeom>
          <a:solidFill>
            <a:schemeClr val="tx1">
              <a:lumMod val="50000"/>
              <a:lumOff val="50000"/>
            </a:schemeClr>
          </a:solidFill>
          <a:ln w="254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テキスト ボックス 33">
            <a:extLst>
              <a:ext uri="{FF2B5EF4-FFF2-40B4-BE49-F238E27FC236}">
                <a16:creationId xmlns:a16="http://schemas.microsoft.com/office/drawing/2014/main" id="{7ECE2CB4-17B7-5368-6A46-1F06B7682044}"/>
              </a:ext>
            </a:extLst>
          </p:cNvPr>
          <p:cNvSpPr txBox="1"/>
          <p:nvPr/>
        </p:nvSpPr>
        <p:spPr>
          <a:xfrm>
            <a:off x="1243990" y="2036077"/>
            <a:ext cx="1035811" cy="432000"/>
          </a:xfrm>
          <a:prstGeom prst="wedgeRectCallout">
            <a:avLst>
              <a:gd name="adj1" fmla="val -20834"/>
              <a:gd name="adj2" fmla="val 47115"/>
            </a:avLst>
          </a:prstGeom>
          <a:solidFill>
            <a:schemeClr val="bg1"/>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latin typeface="Meiryo UI" panose="020B0604030504040204" pitchFamily="50" charset="-128"/>
                <a:ea typeface="Meiryo UI" panose="020B0604030504040204" pitchFamily="50" charset="-128"/>
              </a:rPr>
              <a:t>入院日数は</a:t>
            </a:r>
            <a:endParaRPr lang="en-US" altLang="ja-JP" sz="1200" b="1" dirty="0">
              <a:latin typeface="Meiryo UI" panose="020B0604030504040204" pitchFamily="50" charset="-128"/>
              <a:ea typeface="Meiryo UI" panose="020B0604030504040204" pitchFamily="50" charset="-128"/>
            </a:endParaRPr>
          </a:p>
          <a:p>
            <a:pPr algn="ctr" fontAlgn="ctr"/>
            <a:r>
              <a:rPr lang="ja-JP" altLang="en-US" sz="1200" b="1" dirty="0">
                <a:effectLst/>
                <a:latin typeface="Meiryo UI" panose="020B0604030504040204" pitchFamily="50" charset="-128"/>
                <a:ea typeface="Meiryo UI" panose="020B0604030504040204" pitchFamily="50" charset="-128"/>
              </a:rPr>
              <a:t>短期化</a:t>
            </a:r>
            <a:endParaRPr lang="en-US" altLang="ja-JP" sz="1200" b="1" dirty="0">
              <a:effectLst/>
              <a:latin typeface="Meiryo UI" panose="020B0604030504040204" pitchFamily="50" charset="-128"/>
              <a:ea typeface="Meiryo UI" panose="020B0604030504040204" pitchFamily="50" charset="-128"/>
            </a:endParaRPr>
          </a:p>
        </p:txBody>
      </p:sp>
      <p:graphicFrame>
        <p:nvGraphicFramePr>
          <p:cNvPr id="35" name="グラフ 34">
            <a:extLst>
              <a:ext uri="{FF2B5EF4-FFF2-40B4-BE49-F238E27FC236}">
                <a16:creationId xmlns:a16="http://schemas.microsoft.com/office/drawing/2014/main" id="{A96F6201-D034-126C-11D0-DF8A6EAB6795}"/>
              </a:ext>
            </a:extLst>
          </p:cNvPr>
          <p:cNvGraphicFramePr>
            <a:graphicFrameLocks/>
          </p:cNvGraphicFramePr>
          <p:nvPr>
            <p:extLst>
              <p:ext uri="{D42A27DB-BD31-4B8C-83A1-F6EECF244321}">
                <p14:modId xmlns:p14="http://schemas.microsoft.com/office/powerpoint/2010/main" val="933987023"/>
              </p:ext>
            </p:extLst>
          </p:nvPr>
        </p:nvGraphicFramePr>
        <p:xfrm>
          <a:off x="250882" y="4666412"/>
          <a:ext cx="4572000" cy="1482966"/>
        </p:xfrm>
        <a:graphic>
          <a:graphicData uri="http://schemas.openxmlformats.org/drawingml/2006/chart">
            <c:chart xmlns:c="http://schemas.openxmlformats.org/drawingml/2006/chart" xmlns:r="http://schemas.openxmlformats.org/officeDocument/2006/relationships" r:id="rId7"/>
          </a:graphicData>
        </a:graphic>
      </p:graphicFrame>
      <p:sp>
        <p:nvSpPr>
          <p:cNvPr id="36" name="テキスト ボックス 35">
            <a:extLst>
              <a:ext uri="{FF2B5EF4-FFF2-40B4-BE49-F238E27FC236}">
                <a16:creationId xmlns:a16="http://schemas.microsoft.com/office/drawing/2014/main" id="{C54FC6D6-B5B8-C499-5EBE-47862C88FC71}"/>
              </a:ext>
            </a:extLst>
          </p:cNvPr>
          <p:cNvSpPr txBox="1"/>
          <p:nvPr/>
        </p:nvSpPr>
        <p:spPr>
          <a:xfrm>
            <a:off x="2833261" y="5672446"/>
            <a:ext cx="2028769" cy="504000"/>
          </a:xfrm>
          <a:prstGeom prst="wedgeRectCallout">
            <a:avLst>
              <a:gd name="adj1" fmla="val -5908"/>
              <a:gd name="adj2" fmla="val -78611"/>
            </a:avLst>
          </a:prstGeom>
          <a:solidFill>
            <a:schemeClr val="bg1"/>
          </a:solidFill>
          <a:ln w="19050">
            <a:solidFill>
              <a:srgbClr val="EA5550"/>
            </a:solidFill>
          </a:ln>
        </p:spPr>
        <p:txBody>
          <a:bodyPr wrap="square" lIns="0" tIns="36000" rIns="0" bIns="36000" anchor="ctr">
            <a:noAutofit/>
          </a:bodyPr>
          <a:lstStyle/>
          <a:p>
            <a:pPr algn="ctr" fontAlgn="ctr"/>
            <a:r>
              <a:rPr lang="ja-JP" altLang="en-US" sz="1200" b="1" dirty="0">
                <a:effectLst/>
                <a:latin typeface="Meiryo UI" panose="020B0604030504040204" pitchFamily="50" charset="-128"/>
                <a:ea typeface="Meiryo UI" panose="020B0604030504040204" pitchFamily="50" charset="-128"/>
              </a:rPr>
              <a:t>入院時の自己負担額は、</a:t>
            </a:r>
            <a:endParaRPr lang="en-US" altLang="ja-JP" sz="1200" b="1" dirty="0">
              <a:effectLst/>
              <a:latin typeface="Meiryo UI" panose="020B0604030504040204" pitchFamily="50" charset="-128"/>
              <a:ea typeface="Meiryo UI" panose="020B0604030504040204" pitchFamily="50" charset="-128"/>
            </a:endParaRPr>
          </a:p>
          <a:p>
            <a:pPr algn="ctr" fontAlgn="ctr"/>
            <a:r>
              <a:rPr lang="en-US" altLang="ja-JP" sz="1200" b="1" dirty="0">
                <a:effectLst/>
                <a:latin typeface="Meiryo UI" panose="020B0604030504040204" pitchFamily="50" charset="-128"/>
                <a:ea typeface="Meiryo UI" panose="020B0604030504040204" pitchFamily="50" charset="-128"/>
              </a:rPr>
              <a:t>33.3%</a:t>
            </a:r>
            <a:r>
              <a:rPr lang="ja-JP" altLang="en-US" sz="1200" b="1" dirty="0">
                <a:effectLst/>
                <a:latin typeface="Meiryo UI" panose="020B0604030504040204" pitchFamily="50" charset="-128"/>
                <a:ea typeface="Meiryo UI" panose="020B0604030504040204" pitchFamily="50" charset="-128"/>
              </a:rPr>
              <a:t>が</a:t>
            </a:r>
            <a:r>
              <a:rPr lang="en-US" altLang="ja-JP" sz="1200" b="1" dirty="0">
                <a:effectLst/>
                <a:latin typeface="Meiryo UI" panose="020B0604030504040204" pitchFamily="50" charset="-128"/>
                <a:ea typeface="Meiryo UI" panose="020B0604030504040204" pitchFamily="50" charset="-128"/>
              </a:rPr>
              <a:t>20</a:t>
            </a:r>
            <a:r>
              <a:rPr lang="ja-JP" altLang="en-US" sz="1200" b="1" dirty="0">
                <a:effectLst/>
                <a:latin typeface="Meiryo UI" panose="020B0604030504040204" pitchFamily="50" charset="-128"/>
                <a:ea typeface="Meiryo UI" panose="020B0604030504040204" pitchFamily="50" charset="-128"/>
              </a:rPr>
              <a:t>万円以上負担</a:t>
            </a:r>
            <a:endParaRPr lang="en-US" altLang="ja-JP" sz="1200" b="1" dirty="0">
              <a:effectLst/>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id="{8DEF5D6C-480B-A15A-DA56-FA5874AA809E}"/>
              </a:ext>
            </a:extLst>
          </p:cNvPr>
          <p:cNvSpPr/>
          <p:nvPr/>
        </p:nvSpPr>
        <p:spPr>
          <a:xfrm>
            <a:off x="304214" y="4701360"/>
            <a:ext cx="238181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latin typeface="メイリオ" panose="020B0604030504040204" pitchFamily="50" charset="-128"/>
                <a:ea typeface="メイリオ" panose="020B0604030504040204" pitchFamily="50" charset="-128"/>
              </a:rPr>
              <a:t>入院時の自己負担額</a:t>
            </a:r>
            <a:endParaRPr kumimoji="1"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graphicFrame>
        <p:nvGraphicFramePr>
          <p:cNvPr id="38" name="グラフ 37">
            <a:extLst>
              <a:ext uri="{FF2B5EF4-FFF2-40B4-BE49-F238E27FC236}">
                <a16:creationId xmlns:a16="http://schemas.microsoft.com/office/drawing/2014/main" id="{14CB61B9-18A3-B7C3-27A0-0BFC496A3BF3}"/>
              </a:ext>
            </a:extLst>
          </p:cNvPr>
          <p:cNvGraphicFramePr>
            <a:graphicFrameLocks/>
          </p:cNvGraphicFramePr>
          <p:nvPr>
            <p:extLst>
              <p:ext uri="{D42A27DB-BD31-4B8C-83A1-F6EECF244321}">
                <p14:modId xmlns:p14="http://schemas.microsoft.com/office/powerpoint/2010/main" val="1325086118"/>
              </p:ext>
            </p:extLst>
          </p:nvPr>
        </p:nvGraphicFramePr>
        <p:xfrm>
          <a:off x="5083118" y="1274752"/>
          <a:ext cx="4572000" cy="2376000"/>
        </p:xfrm>
        <a:graphic>
          <a:graphicData uri="http://schemas.openxmlformats.org/drawingml/2006/chart">
            <c:chart xmlns:c="http://schemas.openxmlformats.org/drawingml/2006/chart" xmlns:r="http://schemas.openxmlformats.org/officeDocument/2006/relationships" r:id="rId8"/>
          </a:graphicData>
        </a:graphic>
      </p:graphicFrame>
      <p:sp>
        <p:nvSpPr>
          <p:cNvPr id="40" name="正方形/長方形 39">
            <a:extLst>
              <a:ext uri="{FF2B5EF4-FFF2-40B4-BE49-F238E27FC236}">
                <a16:creationId xmlns:a16="http://schemas.microsoft.com/office/drawing/2014/main" id="{253E8617-DFC4-5EA4-53D7-C0F2833F97EE}"/>
              </a:ext>
            </a:extLst>
          </p:cNvPr>
          <p:cNvSpPr/>
          <p:nvPr/>
        </p:nvSpPr>
        <p:spPr>
          <a:xfrm>
            <a:off x="-67851" y="1309793"/>
            <a:ext cx="504001" cy="21544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i="1"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（日）</a:t>
            </a:r>
          </a:p>
        </p:txBody>
      </p:sp>
      <p:sp>
        <p:nvSpPr>
          <p:cNvPr id="41" name="正方形/長方形 40">
            <a:extLst>
              <a:ext uri="{FF2B5EF4-FFF2-40B4-BE49-F238E27FC236}">
                <a16:creationId xmlns:a16="http://schemas.microsoft.com/office/drawing/2014/main" id="{DC223A35-C138-40DA-9788-5FB92E1E6957}"/>
              </a:ext>
            </a:extLst>
          </p:cNvPr>
          <p:cNvSpPr/>
          <p:nvPr/>
        </p:nvSpPr>
        <p:spPr>
          <a:xfrm>
            <a:off x="4897640" y="1176749"/>
            <a:ext cx="995160" cy="21544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（改定率</a:t>
            </a:r>
            <a:r>
              <a:rPr kumimoji="1" lang="en-US" altLang="ja-JP" sz="8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8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p>
        </p:txBody>
      </p:sp>
      <p:sp>
        <p:nvSpPr>
          <p:cNvPr id="43" name="正方形/長方形 42">
            <a:extLst>
              <a:ext uri="{FF2B5EF4-FFF2-40B4-BE49-F238E27FC236}">
                <a16:creationId xmlns:a16="http://schemas.microsoft.com/office/drawing/2014/main" id="{12348199-402E-26E7-CDC0-E0C59D7CDCFF}"/>
              </a:ext>
            </a:extLst>
          </p:cNvPr>
          <p:cNvSpPr/>
          <p:nvPr/>
        </p:nvSpPr>
        <p:spPr>
          <a:xfrm>
            <a:off x="8895080" y="1176749"/>
            <a:ext cx="1164968" cy="21544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（改定率累計</a:t>
            </a:r>
            <a:r>
              <a:rPr kumimoji="1" lang="en-US" altLang="ja-JP" sz="8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1" lang="ja-JP" altLang="en-US" sz="80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p>
        </p:txBody>
      </p:sp>
      <p:sp>
        <p:nvSpPr>
          <p:cNvPr id="44" name="テキスト ボックス 43">
            <a:extLst>
              <a:ext uri="{FF2B5EF4-FFF2-40B4-BE49-F238E27FC236}">
                <a16:creationId xmlns:a16="http://schemas.microsoft.com/office/drawing/2014/main" id="{0D90CC61-8C64-DF05-494E-A4AB85CA4C68}"/>
              </a:ext>
            </a:extLst>
          </p:cNvPr>
          <p:cNvSpPr txBox="1"/>
          <p:nvPr/>
        </p:nvSpPr>
        <p:spPr>
          <a:xfrm>
            <a:off x="7769628" y="2338913"/>
            <a:ext cx="1410666" cy="432000"/>
          </a:xfrm>
          <a:prstGeom prst="wedgeRectCallout">
            <a:avLst>
              <a:gd name="adj1" fmla="val 32504"/>
              <a:gd name="adj2" fmla="val -86450"/>
            </a:avLst>
          </a:prstGeom>
          <a:solidFill>
            <a:schemeClr val="bg1"/>
          </a:solidFill>
          <a:ln w="19050">
            <a:solidFill>
              <a:schemeClr val="bg1">
                <a:lumMod val="65000"/>
              </a:schemeClr>
            </a:solidFill>
          </a:ln>
        </p:spPr>
        <p:txBody>
          <a:bodyPr wrap="square" lIns="0" tIns="36000" rIns="0" bIns="36000" anchor="ctr">
            <a:noAutofit/>
          </a:bodyPr>
          <a:lstStyle/>
          <a:p>
            <a:pPr algn="ctr" fontAlgn="ctr"/>
            <a:r>
              <a:rPr lang="ja-JP" altLang="en-US" sz="1200" b="1" dirty="0">
                <a:effectLst/>
                <a:latin typeface="Meiryo UI" panose="020B0604030504040204" pitchFamily="50" charset="-128"/>
                <a:ea typeface="Meiryo UI" panose="020B0604030504040204" pitchFamily="50" charset="-128"/>
              </a:rPr>
              <a:t>異例</a:t>
            </a:r>
            <a:r>
              <a:rPr lang="ja-JP" altLang="en-US" sz="1050" b="1" dirty="0">
                <a:effectLst/>
                <a:latin typeface="Meiryo UI" panose="020B0604030504040204" pitchFamily="50" charset="-128"/>
                <a:ea typeface="Meiryo UI" panose="020B0604030504040204" pitchFamily="50" charset="-128"/>
              </a:rPr>
              <a:t>（</a:t>
            </a:r>
            <a:r>
              <a:rPr lang="en-US" altLang="ja-JP" sz="1050" b="1" dirty="0">
                <a:effectLst/>
                <a:latin typeface="Meiryo UI" panose="020B0604030504040204" pitchFamily="50" charset="-128"/>
                <a:ea typeface="Meiryo UI" panose="020B0604030504040204" pitchFamily="50" charset="-128"/>
              </a:rPr>
              <a:t>30</a:t>
            </a:r>
            <a:r>
              <a:rPr lang="ja-JP" altLang="en-US" sz="1050" b="1" dirty="0">
                <a:effectLst/>
                <a:latin typeface="Meiryo UI" panose="020B0604030504040204" pitchFamily="50" charset="-128"/>
                <a:ea typeface="Meiryo UI" panose="020B0604030504040204" pitchFamily="50" charset="-128"/>
              </a:rPr>
              <a:t>年ぶり）</a:t>
            </a:r>
            <a:r>
              <a:rPr lang="ja-JP" altLang="en-US" sz="1200" b="1" dirty="0">
                <a:effectLst/>
                <a:latin typeface="Meiryo UI" panose="020B0604030504040204" pitchFamily="50" charset="-128"/>
                <a:ea typeface="Meiryo UI" panose="020B0604030504040204" pitchFamily="50" charset="-128"/>
              </a:rPr>
              <a:t>の</a:t>
            </a:r>
            <a:endParaRPr lang="en-US" altLang="ja-JP" sz="1200" b="1" dirty="0">
              <a:effectLst/>
              <a:latin typeface="Meiryo UI" panose="020B0604030504040204" pitchFamily="50" charset="-128"/>
              <a:ea typeface="Meiryo UI" panose="020B0604030504040204" pitchFamily="50" charset="-128"/>
            </a:endParaRPr>
          </a:p>
          <a:p>
            <a:pPr algn="ctr" fontAlgn="ctr"/>
            <a:r>
              <a:rPr lang="en-US" altLang="ja-JP" sz="1200" b="1" dirty="0">
                <a:latin typeface="Meiryo UI" panose="020B0604030504040204" pitchFamily="50" charset="-128"/>
                <a:ea typeface="Meiryo UI" panose="020B0604030504040204" pitchFamily="50" charset="-128"/>
              </a:rPr>
              <a:t>3.09</a:t>
            </a:r>
            <a:r>
              <a:rPr lang="ja-JP" altLang="en-US" sz="1200" b="1" dirty="0">
                <a:latin typeface="Meiryo UI" panose="020B0604030504040204" pitchFamily="50" charset="-128"/>
                <a:ea typeface="Meiryo UI" panose="020B0604030504040204" pitchFamily="50" charset="-128"/>
              </a:rPr>
              <a:t>％増！</a:t>
            </a:r>
            <a:endParaRPr lang="en-US" altLang="ja-JP" sz="1200" b="1" dirty="0">
              <a:effectLst/>
              <a:latin typeface="Meiryo UI" panose="020B0604030504040204" pitchFamily="50" charset="-128"/>
              <a:ea typeface="Meiryo UI" panose="020B0604030504040204" pitchFamily="50" charset="-128"/>
            </a:endParaRPr>
          </a:p>
        </p:txBody>
      </p:sp>
      <p:sp>
        <p:nvSpPr>
          <p:cNvPr id="45" name="テキスト ボックス 44">
            <a:extLst>
              <a:ext uri="{FF2B5EF4-FFF2-40B4-BE49-F238E27FC236}">
                <a16:creationId xmlns:a16="http://schemas.microsoft.com/office/drawing/2014/main" id="{7F0F6129-B5AD-4AE6-8BE7-0C0BAF349F2F}"/>
              </a:ext>
            </a:extLst>
          </p:cNvPr>
          <p:cNvSpPr txBox="1"/>
          <p:nvPr/>
        </p:nvSpPr>
        <p:spPr>
          <a:xfrm>
            <a:off x="7235246" y="1279649"/>
            <a:ext cx="1410666" cy="504000"/>
          </a:xfrm>
          <a:prstGeom prst="wedgeRectCallout">
            <a:avLst>
              <a:gd name="adj1" fmla="val 63593"/>
              <a:gd name="adj2" fmla="val -8559"/>
            </a:avLst>
          </a:prstGeom>
          <a:solidFill>
            <a:schemeClr val="bg1"/>
          </a:solidFill>
          <a:ln w="19050">
            <a:solidFill>
              <a:srgbClr val="EA5550"/>
            </a:solidFill>
          </a:ln>
        </p:spPr>
        <p:txBody>
          <a:bodyPr wrap="square" lIns="0" tIns="36000" rIns="0" bIns="36000" anchor="ctr">
            <a:noAutofit/>
          </a:bodyPr>
          <a:lstStyle/>
          <a:p>
            <a:pPr algn="ctr" fontAlgn="ctr">
              <a:spcBef>
                <a:spcPts val="200"/>
              </a:spcBef>
            </a:pPr>
            <a:r>
              <a:rPr lang="en-US" altLang="ja-JP" sz="1200" b="1" dirty="0">
                <a:effectLst/>
                <a:latin typeface="Meiryo UI" panose="020B0604030504040204" pitchFamily="50" charset="-128"/>
                <a:ea typeface="Meiryo UI" panose="020B0604030504040204" pitchFamily="50" charset="-128"/>
              </a:rPr>
              <a:t>2008</a:t>
            </a:r>
            <a:r>
              <a:rPr lang="ja-JP" altLang="en-US" sz="1200" b="1" dirty="0">
                <a:effectLst/>
                <a:latin typeface="Meiryo UI" panose="020B0604030504040204" pitchFamily="50" charset="-128"/>
                <a:ea typeface="Meiryo UI" panose="020B0604030504040204" pitchFamily="50" charset="-128"/>
              </a:rPr>
              <a:t>年から、</a:t>
            </a:r>
            <a:endParaRPr lang="en-US" altLang="ja-JP" sz="1200" b="1" dirty="0">
              <a:effectLst/>
              <a:latin typeface="Meiryo UI" panose="020B0604030504040204" pitchFamily="50" charset="-128"/>
              <a:ea typeface="Meiryo UI" panose="020B0604030504040204" pitchFamily="50" charset="-128"/>
            </a:endParaRPr>
          </a:p>
          <a:p>
            <a:pPr algn="ctr" fontAlgn="ctr">
              <a:spcBef>
                <a:spcPts val="200"/>
              </a:spcBef>
            </a:pPr>
            <a:r>
              <a:rPr lang="ja-JP" altLang="en-US" sz="1200" b="1" dirty="0">
                <a:latin typeface="Meiryo UI" panose="020B0604030504040204" pitchFamily="50" charset="-128"/>
                <a:ea typeface="Meiryo UI" panose="020B0604030504040204" pitchFamily="50" charset="-128"/>
              </a:rPr>
              <a:t>約</a:t>
            </a:r>
            <a:r>
              <a:rPr lang="en-US" altLang="ja-JP" sz="1200" b="1" dirty="0">
                <a:latin typeface="Meiryo UI" panose="020B0604030504040204" pitchFamily="50" charset="-128"/>
                <a:ea typeface="Meiryo UI" panose="020B0604030504040204" pitchFamily="50" charset="-128"/>
              </a:rPr>
              <a:t>10 </a:t>
            </a:r>
            <a:r>
              <a:rPr lang="ja-JP" altLang="en-US" sz="1200" b="1" dirty="0">
                <a:latin typeface="Meiryo UI" panose="020B0604030504040204" pitchFamily="50" charset="-128"/>
                <a:ea typeface="Meiryo UI" panose="020B0604030504040204" pitchFamily="50" charset="-128"/>
              </a:rPr>
              <a:t>％ 増加！</a:t>
            </a:r>
            <a:endParaRPr lang="en-US" altLang="ja-JP" sz="1200" b="1" dirty="0">
              <a:effectLst/>
              <a:latin typeface="Meiryo UI" panose="020B0604030504040204" pitchFamily="50" charset="-128"/>
              <a:ea typeface="Meiryo UI" panose="020B0604030504040204" pitchFamily="50" charset="-128"/>
            </a:endParaRPr>
          </a:p>
        </p:txBody>
      </p:sp>
      <p:sp>
        <p:nvSpPr>
          <p:cNvPr id="46" name="正方形/長方形 45">
            <a:extLst>
              <a:ext uri="{FF2B5EF4-FFF2-40B4-BE49-F238E27FC236}">
                <a16:creationId xmlns:a16="http://schemas.microsoft.com/office/drawing/2014/main" id="{AB1291BD-C076-87BA-6B6D-D6DDED1C42AF}"/>
              </a:ext>
            </a:extLst>
          </p:cNvPr>
          <p:cNvSpPr/>
          <p:nvPr/>
        </p:nvSpPr>
        <p:spPr>
          <a:xfrm>
            <a:off x="5016595" y="3537450"/>
            <a:ext cx="4824000" cy="200055"/>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参考）日本医師会のニュースポータルサイト</a:t>
            </a:r>
            <a:r>
              <a:rPr lang="ja-JP" altLang="en-US" sz="700" dirty="0">
                <a:latin typeface="HGPｺﾞｼｯｸM" panose="020B0600000000000000" pitchFamily="50" charset="-128"/>
                <a:ea typeface="HGPｺﾞｼｯｸM" panose="020B0600000000000000" pitchFamily="50" charset="-128"/>
              </a:rPr>
              <a:t>（日本医師会）：</a:t>
            </a:r>
            <a:r>
              <a:rPr lang="en-US" altLang="ja-JP" sz="700" dirty="0">
                <a:latin typeface="HGPｺﾞｼｯｸM" panose="020B0600000000000000" pitchFamily="50" charset="-128"/>
                <a:ea typeface="HGPｺﾞｼｯｸM" panose="020B0600000000000000" pitchFamily="50" charset="-128"/>
                <a:hlinkClick r:id="rId9"/>
              </a:rPr>
              <a:t>https://www.med.or.jp/nichiionline/article/012551.html</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47" name="正方形/長方形 46">
            <a:extLst>
              <a:ext uri="{FF2B5EF4-FFF2-40B4-BE49-F238E27FC236}">
                <a16:creationId xmlns:a16="http://schemas.microsoft.com/office/drawing/2014/main" id="{D16ACAE2-8328-0827-743A-3F85936CCCEF}"/>
              </a:ext>
            </a:extLst>
          </p:cNvPr>
          <p:cNvSpPr/>
          <p:nvPr/>
        </p:nvSpPr>
        <p:spPr>
          <a:xfrm>
            <a:off x="5127746" y="5503047"/>
            <a:ext cx="4691647" cy="669414"/>
          </a:xfrm>
          <a:prstGeom prst="rect">
            <a:avLst/>
          </a:prstGeom>
          <a:solidFill>
            <a:schemeClr val="bg1"/>
          </a:solidFill>
          <a:ln w="19050">
            <a:solidFill>
              <a:schemeClr val="bg1">
                <a:lumMod val="50000"/>
              </a:schemeClr>
            </a:solidFill>
          </a:ln>
        </p:spPr>
        <p:txBody>
          <a:bodyPr wrap="square">
            <a:spAutoFit/>
          </a:bodyPr>
          <a:lstStyle/>
          <a:p>
            <a:pPr marL="0" marR="0" lvl="0" indent="0" algn="l" defTabSz="914400" rtl="0" eaLnBrk="1" fontAlgn="base" latinLnBrk="0" hangingPunct="1">
              <a:lnSpc>
                <a:spcPts val="1500"/>
              </a:lnSpc>
              <a:spcBef>
                <a:spcPts val="10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効率化の強制： </a:t>
            </a:r>
            <a:r>
              <a:rPr kumimoji="1"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病院側はコスト削減のため、より「回転率」を 上げようとします。つまり、</a:t>
            </a: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「入院期間をさらに短くし、処置が終わればすぐに 通院      へ切り替える」という流れが加速</a:t>
            </a:r>
            <a:r>
              <a:rPr kumimoji="1"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します。</a:t>
            </a:r>
            <a:endParaRPr kumimoji="1" lang="en-US" altLang="ja-JP" sz="105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sp>
        <p:nvSpPr>
          <p:cNvPr id="48" name="正方形/長方形 47">
            <a:extLst>
              <a:ext uri="{FF2B5EF4-FFF2-40B4-BE49-F238E27FC236}">
                <a16:creationId xmlns:a16="http://schemas.microsoft.com/office/drawing/2014/main" id="{8C83A407-6C73-DDB6-D95C-F23C0EEEA916}"/>
              </a:ext>
            </a:extLst>
          </p:cNvPr>
          <p:cNvSpPr/>
          <p:nvPr/>
        </p:nvSpPr>
        <p:spPr>
          <a:xfrm>
            <a:off x="6699215" y="6210100"/>
            <a:ext cx="3206786" cy="307777"/>
          </a:xfrm>
          <a:prstGeom prst="rect">
            <a:avLst/>
          </a:prstGeom>
        </p:spPr>
        <p:txBody>
          <a:bodyPr wrap="square"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effectLst>
                  <a:glow rad="88900">
                    <a:schemeClr val="bg1"/>
                  </a:glow>
                </a:effectLst>
                <a:latin typeface="メイリオ" panose="020B0604030504040204" pitchFamily="50" charset="-128"/>
                <a:ea typeface="メイリオ" panose="020B0604030504040204" pitchFamily="50" charset="-128"/>
              </a:rPr>
              <a:t>入院は短期化も医療費は高騰は進む！</a:t>
            </a:r>
            <a:endParaRPr kumimoji="1" lang="en-US" altLang="ja-JP" sz="1400" i="0" u="none" strike="noStrike" kern="1200" cap="none" spc="0" normalizeH="0" baseline="0" noProof="0" dirty="0">
              <a:ln>
                <a:noFill/>
              </a:ln>
              <a:effectLst>
                <a:glow rad="88900">
                  <a:schemeClr val="bg1"/>
                </a:glow>
              </a:effectLst>
              <a:uLnTx/>
              <a:uFillTx/>
              <a:latin typeface="メイリオ" panose="020B0604030504040204" pitchFamily="50" charset="-128"/>
              <a:ea typeface="メイリオ" panose="020B0604030504040204" pitchFamily="50" charset="-128"/>
              <a:cs typeface="+mn-cs"/>
            </a:endParaRPr>
          </a:p>
        </p:txBody>
      </p:sp>
      <p:sp>
        <p:nvSpPr>
          <p:cNvPr id="52" name="テキスト ボックス 51">
            <a:extLst>
              <a:ext uri="{FF2B5EF4-FFF2-40B4-BE49-F238E27FC236}">
                <a16:creationId xmlns:a16="http://schemas.microsoft.com/office/drawing/2014/main" id="{161A7691-AE94-B546-6F5F-788FF34A70FD}"/>
              </a:ext>
            </a:extLst>
          </p:cNvPr>
          <p:cNvSpPr txBox="1"/>
          <p:nvPr/>
        </p:nvSpPr>
        <p:spPr>
          <a:xfrm>
            <a:off x="5029112" y="6219773"/>
            <a:ext cx="1670102" cy="252000"/>
          </a:xfrm>
          <a:prstGeom prst="homePlate">
            <a:avLst/>
          </a:prstGeom>
          <a:solidFill>
            <a:srgbClr val="EA5550"/>
          </a:solidFill>
          <a:ln w="28575">
            <a:noFill/>
          </a:ln>
        </p:spPr>
        <p:txBody>
          <a:bodyPr wrap="square" lIns="36000" rIns="36000" anchor="ctr">
            <a:noAutofit/>
          </a:bodyPr>
          <a:lstStyle/>
          <a:p>
            <a:pPr algn="ctr" fontAlgn="ctr"/>
            <a:r>
              <a:rPr lang="ja-JP" altLang="en-US" sz="1400" b="1" dirty="0">
                <a:solidFill>
                  <a:schemeClr val="bg1"/>
                </a:solidFill>
                <a:latin typeface="Meiryo UI" panose="020B0604030504040204" pitchFamily="50" charset="-128"/>
                <a:ea typeface="Meiryo UI" panose="020B0604030504040204" pitchFamily="50" charset="-128"/>
              </a:rPr>
              <a:t>当資料</a:t>
            </a:r>
            <a:r>
              <a:rPr lang="ja-JP" altLang="en-US" sz="1400" b="1" dirty="0">
                <a:solidFill>
                  <a:schemeClr val="bg1"/>
                </a:solidFill>
                <a:effectLst/>
                <a:latin typeface="Meiryo UI" panose="020B0604030504040204" pitchFamily="50" charset="-128"/>
                <a:ea typeface="Meiryo UI" panose="020B0604030504040204" pitchFamily="50" charset="-128"/>
              </a:rPr>
              <a:t>の結論</a:t>
            </a:r>
          </a:p>
        </p:txBody>
      </p:sp>
      <p:sp>
        <p:nvSpPr>
          <p:cNvPr id="59" name="テキスト ボックス 58">
            <a:extLst>
              <a:ext uri="{FF2B5EF4-FFF2-40B4-BE49-F238E27FC236}">
                <a16:creationId xmlns:a16="http://schemas.microsoft.com/office/drawing/2014/main" id="{9E032F3E-86FF-BB1F-A88B-11C730374BCD}"/>
              </a:ext>
            </a:extLst>
          </p:cNvPr>
          <p:cNvSpPr txBox="1"/>
          <p:nvPr/>
        </p:nvSpPr>
        <p:spPr>
          <a:xfrm>
            <a:off x="3402194" y="3103874"/>
            <a:ext cx="1559993" cy="673712"/>
          </a:xfrm>
          <a:prstGeom prst="wedgeRectCallout">
            <a:avLst>
              <a:gd name="adj1" fmla="val -20834"/>
              <a:gd name="adj2" fmla="val 47115"/>
            </a:avLst>
          </a:prstGeom>
          <a:solidFill>
            <a:schemeClr val="bg1"/>
          </a:solidFill>
          <a:ln w="19050">
            <a:solidFill>
              <a:schemeClr val="tx1">
                <a:lumMod val="50000"/>
                <a:lumOff val="50000"/>
              </a:schemeClr>
            </a:solidFill>
          </a:ln>
        </p:spPr>
        <p:txBody>
          <a:bodyPr wrap="square" lIns="36000" tIns="36000" rIns="36000" bIns="36000" anchor="b">
            <a:noAutofit/>
          </a:bodyPr>
          <a:lstStyle/>
          <a:p>
            <a:pPr indent="88900" fontAlgn="ctr"/>
            <a:r>
              <a:rPr lang="ja-JP" altLang="en-US" sz="1200" b="1" dirty="0">
                <a:effectLst/>
                <a:latin typeface="Meiryo UI" panose="020B0604030504040204" pitchFamily="50" charset="-128"/>
                <a:ea typeface="Meiryo UI" panose="020B0604030504040204" pitchFamily="50" charset="-128"/>
              </a:rPr>
              <a:t>退院後に通院を継続</a:t>
            </a:r>
            <a:endParaRPr lang="en-US" altLang="ja-JP" sz="1200" b="1" dirty="0">
              <a:effectLst/>
              <a:latin typeface="Meiryo UI" panose="020B0604030504040204" pitchFamily="50" charset="-128"/>
              <a:ea typeface="Meiryo UI" panose="020B0604030504040204" pitchFamily="50" charset="-128"/>
            </a:endParaRPr>
          </a:p>
          <a:p>
            <a:pPr indent="88900" fontAlgn="ctr"/>
            <a:r>
              <a:rPr lang="ja-JP" altLang="en-US" sz="1200" b="1" dirty="0">
                <a:effectLst/>
                <a:latin typeface="Meiryo UI" panose="020B0604030504040204" pitchFamily="50" charset="-128"/>
                <a:ea typeface="Meiryo UI" panose="020B0604030504040204" pitchFamily="50" charset="-128"/>
              </a:rPr>
              <a:t>する患者数は</a:t>
            </a:r>
            <a:r>
              <a:rPr lang="ja-JP" altLang="en-US" sz="1200" b="1" dirty="0">
                <a:solidFill>
                  <a:srgbClr val="EA5550"/>
                </a:solidFill>
                <a:effectLst/>
                <a:latin typeface="Meiryo UI" panose="020B0604030504040204" pitchFamily="50" charset="-128"/>
                <a:ea typeface="Meiryo UI" panose="020B0604030504040204" pitchFamily="50" charset="-128"/>
              </a:rPr>
              <a:t>約</a:t>
            </a:r>
            <a:r>
              <a:rPr lang="en-US" altLang="ja-JP" sz="1200" b="1" dirty="0">
                <a:solidFill>
                  <a:srgbClr val="EA5550"/>
                </a:solidFill>
                <a:effectLst/>
                <a:latin typeface="Meiryo UI" panose="020B0604030504040204" pitchFamily="50" charset="-128"/>
                <a:ea typeface="Meiryo UI" panose="020B0604030504040204" pitchFamily="50" charset="-128"/>
              </a:rPr>
              <a:t>8</a:t>
            </a:r>
            <a:r>
              <a:rPr lang="ja-JP" altLang="en-US" sz="1200" b="1" dirty="0">
                <a:solidFill>
                  <a:srgbClr val="EA5550"/>
                </a:solidFill>
                <a:latin typeface="Meiryo UI" panose="020B0604030504040204" pitchFamily="50" charset="-128"/>
                <a:ea typeface="Meiryo UI" panose="020B0604030504040204" pitchFamily="50" charset="-128"/>
              </a:rPr>
              <a:t>割</a:t>
            </a:r>
            <a:endParaRPr lang="en-US" altLang="ja-JP" sz="1200" b="1" dirty="0">
              <a:solidFill>
                <a:srgbClr val="EA5550"/>
              </a:solidFill>
              <a:latin typeface="Meiryo UI" panose="020B0604030504040204" pitchFamily="50" charset="-128"/>
              <a:ea typeface="Meiryo UI" panose="020B0604030504040204" pitchFamily="50" charset="-128"/>
            </a:endParaRPr>
          </a:p>
          <a:p>
            <a:pPr indent="88900" fontAlgn="ctr"/>
            <a:r>
              <a:rPr lang="en-US" altLang="ja-JP" sz="900" dirty="0">
                <a:latin typeface="Meiryo UI" panose="020B0604030504040204" pitchFamily="50" charset="-128"/>
                <a:ea typeface="Meiryo UI" panose="020B0604030504040204" pitchFamily="50" charset="-128"/>
                <a:hlinkClick r:id="rId6"/>
              </a:rPr>
              <a:t>※</a:t>
            </a:r>
            <a:r>
              <a:rPr lang="ja-JP" altLang="en-US" sz="900" dirty="0">
                <a:latin typeface="Meiryo UI" panose="020B0604030504040204" pitchFamily="50" charset="-128"/>
                <a:ea typeface="Meiryo UI" panose="020B0604030504040204" pitchFamily="50" charset="-128"/>
                <a:hlinkClick r:id="rId6"/>
              </a:rPr>
              <a:t>参考🔗</a:t>
            </a:r>
            <a:endParaRPr lang="en-US" altLang="ja-JP" sz="1200" dirty="0">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43A9E292-5FE6-BA08-D94A-75D2A532B70B}"/>
              </a:ext>
            </a:extLst>
          </p:cNvPr>
          <p:cNvSpPr txBox="1"/>
          <p:nvPr/>
        </p:nvSpPr>
        <p:spPr>
          <a:xfrm>
            <a:off x="3533784" y="2992987"/>
            <a:ext cx="648000" cy="216000"/>
          </a:xfrm>
          <a:prstGeom prst="roundRect">
            <a:avLst>
              <a:gd name="adj" fmla="val 0"/>
            </a:avLst>
          </a:prstGeom>
          <a:solidFill>
            <a:schemeClr val="bg1">
              <a:lumMod val="50000"/>
            </a:schemeClr>
          </a:solidFill>
          <a:ln w="19050">
            <a:solidFill>
              <a:schemeClr val="tx1">
                <a:lumMod val="50000"/>
                <a:lumOff val="50000"/>
              </a:schemeClr>
            </a:solidFill>
          </a:ln>
        </p:spPr>
        <p:txBody>
          <a:bodyPr wrap="square" lIns="36000" tIns="36000" rIns="36000" bIns="36000" anchor="ctr">
            <a:noAutofit/>
          </a:bodyPr>
          <a:lstStyle/>
          <a:p>
            <a:pPr algn="ctr" fontAlgn="ctr"/>
            <a:r>
              <a:rPr lang="ja-JP" altLang="en-US" sz="1200" b="1" dirty="0">
                <a:solidFill>
                  <a:schemeClr val="bg1"/>
                </a:solidFill>
                <a:effectLst/>
                <a:latin typeface="Meiryo UI" panose="020B0604030504040204" pitchFamily="50" charset="-128"/>
                <a:ea typeface="Meiryo UI" panose="020B0604030504040204" pitchFamily="50" charset="-128"/>
              </a:rPr>
              <a:t>参考</a:t>
            </a:r>
            <a:endParaRPr lang="en-US" altLang="ja-JP" sz="1200" b="1" dirty="0">
              <a:solidFill>
                <a:schemeClr val="bg1"/>
              </a:solidFill>
              <a:effectLst/>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1F01C053-9D88-6C49-CB9E-6E8A1ED971ED}"/>
              </a:ext>
            </a:extLst>
          </p:cNvPr>
          <p:cNvSpPr/>
          <p:nvPr/>
        </p:nvSpPr>
        <p:spPr>
          <a:xfrm>
            <a:off x="4376049" y="3414312"/>
            <a:ext cx="536851"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①　  </a:t>
            </a:r>
            <a:r>
              <a:rPr kumimoji="1" lang="ja-JP" altLang="en-US" sz="1050" dirty="0">
                <a:solidFill>
                  <a:sysClr val="windowText" lastClr="000000"/>
                </a:solidFill>
                <a:latin typeface="Meiryo UI" panose="020B0604030504040204" pitchFamily="50" charset="-128"/>
                <a:ea typeface="Meiryo UI" panose="020B0604030504040204" pitchFamily="50" charset="-128"/>
              </a:rPr>
              <a:t>割</a:t>
            </a:r>
            <a:endParaRPr kumimoji="1" lang="ja-JP" altLang="en-US" sz="1200" dirty="0">
              <a:solidFill>
                <a:sysClr val="windowText" lastClr="000000"/>
              </a:solidFill>
              <a:latin typeface="Meiryo UI" panose="020B0604030504040204" pitchFamily="50" charset="-128"/>
              <a:ea typeface="Meiryo UI" panose="020B0604030504040204" pitchFamily="50" charset="-128"/>
            </a:endParaRPr>
          </a:p>
        </p:txBody>
      </p:sp>
      <p:sp>
        <p:nvSpPr>
          <p:cNvPr id="6" name="正方形/長方形 5">
            <a:extLst>
              <a:ext uri="{FF2B5EF4-FFF2-40B4-BE49-F238E27FC236}">
                <a16:creationId xmlns:a16="http://schemas.microsoft.com/office/drawing/2014/main" id="{40B02DA5-ABD9-E9BE-83EA-E32A1A7CD021}"/>
              </a:ext>
            </a:extLst>
          </p:cNvPr>
          <p:cNvSpPr/>
          <p:nvPr/>
        </p:nvSpPr>
        <p:spPr>
          <a:xfrm>
            <a:off x="2888684" y="5913214"/>
            <a:ext cx="576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228600" indent="-228600">
              <a:buAutoNum type="circleNumDbPlain" startAt="2"/>
            </a:pPr>
            <a:r>
              <a:rPr kumimoji="1" lang="en-US" altLang="ja-JP" sz="1050" dirty="0">
                <a:solidFill>
                  <a:sysClr val="windowText" lastClr="000000"/>
                </a:solidFill>
                <a:latin typeface="Meiryo UI" panose="020B0604030504040204" pitchFamily="50" charset="-128"/>
                <a:ea typeface="Meiryo UI" panose="020B0604030504040204" pitchFamily="50" charset="-128"/>
              </a:rPr>
              <a:t>   %</a:t>
            </a:r>
            <a:endParaRPr kumimoji="1" lang="en-US" altLang="ja-JP" sz="1200" dirty="0">
              <a:solidFill>
                <a:sysClr val="windowText" lastClr="000000"/>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F00CDEC7-B84B-2E98-CE08-7401D1DA7D64}"/>
              </a:ext>
            </a:extLst>
          </p:cNvPr>
          <p:cNvSpPr/>
          <p:nvPr/>
        </p:nvSpPr>
        <p:spPr>
          <a:xfrm>
            <a:off x="7403093" y="1530964"/>
            <a:ext cx="576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050" dirty="0">
                <a:solidFill>
                  <a:sysClr val="windowText" lastClr="000000"/>
                </a:solidFill>
                <a:latin typeface="Meiryo UI" panose="020B0604030504040204" pitchFamily="50" charset="-128"/>
                <a:ea typeface="Meiryo UI" panose="020B0604030504040204" pitchFamily="50" charset="-128"/>
              </a:rPr>
              <a:t>③  </a:t>
            </a:r>
            <a:r>
              <a:rPr kumimoji="1" lang="en-US" altLang="ja-JP" sz="1050" dirty="0">
                <a:solidFill>
                  <a:sysClr val="windowText" lastClr="000000"/>
                </a:solidFill>
                <a:latin typeface="Meiryo UI" panose="020B0604030504040204" pitchFamily="50" charset="-128"/>
                <a:ea typeface="Meiryo UI" panose="020B0604030504040204" pitchFamily="50" charset="-128"/>
              </a:rPr>
              <a:t>   %</a:t>
            </a:r>
            <a:endParaRPr kumimoji="1" lang="en-US" altLang="ja-JP" sz="1200" dirty="0">
              <a:solidFill>
                <a:sysClr val="windowText" lastClr="000000"/>
              </a:solidFill>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6AAB2878-F8AF-3B19-FBD9-BDCFB515915C}"/>
              </a:ext>
            </a:extLst>
          </p:cNvPr>
          <p:cNvSpPr/>
          <p:nvPr/>
        </p:nvSpPr>
        <p:spPr>
          <a:xfrm>
            <a:off x="6331201" y="5911257"/>
            <a:ext cx="576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200" dirty="0">
                <a:solidFill>
                  <a:sysClr val="windowText" lastClr="000000"/>
                </a:solidFill>
                <a:latin typeface="Meiryo UI" panose="020B0604030504040204" pitchFamily="50" charset="-128"/>
                <a:ea typeface="Meiryo UI" panose="020B0604030504040204" pitchFamily="50" charset="-128"/>
              </a:rPr>
              <a:t>④</a:t>
            </a:r>
            <a:endParaRPr kumimoji="1" lang="en-US" altLang="ja-JP" sz="1200" dirty="0">
              <a:solidFill>
                <a:sysClr val="windowText" lastClr="000000"/>
              </a:solidFill>
              <a:latin typeface="Meiryo UI" panose="020B0604030504040204" pitchFamily="50" charset="-128"/>
              <a:ea typeface="Meiryo UI" panose="020B0604030504040204" pitchFamily="50" charset="-128"/>
            </a:endParaRPr>
          </a:p>
        </p:txBody>
      </p:sp>
      <p:sp>
        <p:nvSpPr>
          <p:cNvPr id="9" name="スライド番号プレースホルダー 5">
            <a:extLst>
              <a:ext uri="{FF2B5EF4-FFF2-40B4-BE49-F238E27FC236}">
                <a16:creationId xmlns:a16="http://schemas.microsoft.com/office/drawing/2014/main" id="{53BDED98-B34C-7343-9CFF-E1B381346DF3}"/>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4</a:t>
            </a:fld>
            <a:endParaRPr kumimoji="1" lang="ja-JP" altLang="en-US" sz="1200" b="1">
              <a:solidFill>
                <a:schemeClr val="tx1"/>
              </a:solidFill>
            </a:endParaRPr>
          </a:p>
        </p:txBody>
      </p:sp>
      <p:grpSp>
        <p:nvGrpSpPr>
          <p:cNvPr id="10" name="グループ化 9">
            <a:extLst>
              <a:ext uri="{FF2B5EF4-FFF2-40B4-BE49-F238E27FC236}">
                <a16:creationId xmlns:a16="http://schemas.microsoft.com/office/drawing/2014/main" id="{E727330E-CF5E-3569-D848-DC8F8E85287C}"/>
              </a:ext>
            </a:extLst>
          </p:cNvPr>
          <p:cNvGrpSpPr/>
          <p:nvPr/>
        </p:nvGrpSpPr>
        <p:grpSpPr>
          <a:xfrm>
            <a:off x="2639057" y="985002"/>
            <a:ext cx="2232000" cy="2493556"/>
            <a:chOff x="7436497" y="5308139"/>
            <a:chExt cx="2232000" cy="2493556"/>
          </a:xfrm>
        </p:grpSpPr>
        <p:cxnSp>
          <p:nvCxnSpPr>
            <p:cNvPr id="11" name="直線コネクタ 10">
              <a:extLst>
                <a:ext uri="{FF2B5EF4-FFF2-40B4-BE49-F238E27FC236}">
                  <a16:creationId xmlns:a16="http://schemas.microsoft.com/office/drawing/2014/main" id="{DC8E4CB1-913D-CE71-AB7E-5BA153BF5773}"/>
                </a:ext>
              </a:extLst>
            </p:cNvPr>
            <p:cNvCxnSpPr>
              <a:cxnSpLocks/>
            </p:cNvCxnSpPr>
            <p:nvPr/>
          </p:nvCxnSpPr>
          <p:spPr>
            <a:xfrm>
              <a:off x="9441914" y="5954404"/>
              <a:ext cx="0" cy="1847291"/>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2" name="吹き出し: 四角形 11">
              <a:extLst>
                <a:ext uri="{FF2B5EF4-FFF2-40B4-BE49-F238E27FC236}">
                  <a16:creationId xmlns:a16="http://schemas.microsoft.com/office/drawing/2014/main" id="{D7B7D435-B785-E2AE-B251-91E369D9CFB9}"/>
                </a:ext>
              </a:extLst>
            </p:cNvPr>
            <p:cNvSpPr/>
            <p:nvPr/>
          </p:nvSpPr>
          <p:spPr bwMode="auto">
            <a:xfrm>
              <a:off x="7436497" y="5308139"/>
              <a:ext cx="2232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①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8</a:t>
              </a:r>
              <a:r>
                <a:rPr kumimoji="1" lang="ja-JP" altLang="en-US" sz="3200" b="1" dirty="0">
                  <a:latin typeface="Meiryo UI" panose="020B0604030504040204" pitchFamily="50" charset="-128"/>
                  <a:ea typeface="Meiryo UI" panose="020B0604030504040204" pitchFamily="50" charset="-128"/>
                </a:rPr>
                <a:t>割</a:t>
              </a:r>
              <a:endParaRPr kumimoji="1" lang="en-US" altLang="ja-JP" sz="4000" b="1" dirty="0">
                <a:latin typeface="Meiryo UI" panose="020B0604030504040204" pitchFamily="50" charset="-128"/>
                <a:ea typeface="Meiryo UI" panose="020B0604030504040204" pitchFamily="50" charset="-128"/>
              </a:endParaRPr>
            </a:p>
          </p:txBody>
        </p:sp>
      </p:grpSp>
      <p:grpSp>
        <p:nvGrpSpPr>
          <p:cNvPr id="39" name="グループ化 38">
            <a:extLst>
              <a:ext uri="{FF2B5EF4-FFF2-40B4-BE49-F238E27FC236}">
                <a16:creationId xmlns:a16="http://schemas.microsoft.com/office/drawing/2014/main" id="{EE33CE68-2750-A34D-CB49-CC4B804E7CC4}"/>
              </a:ext>
            </a:extLst>
          </p:cNvPr>
          <p:cNvGrpSpPr/>
          <p:nvPr/>
        </p:nvGrpSpPr>
        <p:grpSpPr>
          <a:xfrm>
            <a:off x="2024684" y="6042771"/>
            <a:ext cx="2880000" cy="815229"/>
            <a:chOff x="7436497" y="5176910"/>
            <a:chExt cx="2880000" cy="815229"/>
          </a:xfrm>
        </p:grpSpPr>
        <p:cxnSp>
          <p:nvCxnSpPr>
            <p:cNvPr id="42" name="直線コネクタ 41">
              <a:extLst>
                <a:ext uri="{FF2B5EF4-FFF2-40B4-BE49-F238E27FC236}">
                  <a16:creationId xmlns:a16="http://schemas.microsoft.com/office/drawing/2014/main" id="{1C9BF72B-EBB6-9058-3F1C-10F37416C118}"/>
                </a:ext>
              </a:extLst>
            </p:cNvPr>
            <p:cNvCxnSpPr>
              <a:cxnSpLocks/>
            </p:cNvCxnSpPr>
            <p:nvPr/>
          </p:nvCxnSpPr>
          <p:spPr>
            <a:xfrm flipV="1">
              <a:off x="8607729" y="5176910"/>
              <a:ext cx="0" cy="55329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49" name="吹き出し: 四角形 48">
              <a:extLst>
                <a:ext uri="{FF2B5EF4-FFF2-40B4-BE49-F238E27FC236}">
                  <a16:creationId xmlns:a16="http://schemas.microsoft.com/office/drawing/2014/main" id="{FB883673-0934-C10B-C2CA-E305C1669901}"/>
                </a:ext>
              </a:extLst>
            </p:cNvPr>
            <p:cNvSpPr/>
            <p:nvPr/>
          </p:nvSpPr>
          <p:spPr bwMode="auto">
            <a:xfrm>
              <a:off x="7436497" y="5308139"/>
              <a:ext cx="2880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② </a:t>
              </a:r>
              <a:r>
                <a:rPr kumimoji="1" lang="en-US" altLang="ja-JP" sz="4000" b="1" dirty="0">
                  <a:latin typeface="Meiryo UI" panose="020B0604030504040204" pitchFamily="50" charset="-128"/>
                  <a:ea typeface="Meiryo UI" panose="020B0604030504040204" pitchFamily="50" charset="-128"/>
                </a:rPr>
                <a:t>33.3</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grpSp>
        <p:nvGrpSpPr>
          <p:cNvPr id="53" name="グループ化 52">
            <a:extLst>
              <a:ext uri="{FF2B5EF4-FFF2-40B4-BE49-F238E27FC236}">
                <a16:creationId xmlns:a16="http://schemas.microsoft.com/office/drawing/2014/main" id="{758E18A3-4D8B-6559-860C-9CA999D6C8D3}"/>
              </a:ext>
            </a:extLst>
          </p:cNvPr>
          <p:cNvGrpSpPr/>
          <p:nvPr/>
        </p:nvGrpSpPr>
        <p:grpSpPr>
          <a:xfrm>
            <a:off x="6047110" y="4551093"/>
            <a:ext cx="2092843" cy="1468164"/>
            <a:chOff x="5161506" y="5308139"/>
            <a:chExt cx="2092843" cy="1468164"/>
          </a:xfrm>
        </p:grpSpPr>
        <p:cxnSp>
          <p:nvCxnSpPr>
            <p:cNvPr id="54" name="直線コネクタ 53">
              <a:extLst>
                <a:ext uri="{FF2B5EF4-FFF2-40B4-BE49-F238E27FC236}">
                  <a16:creationId xmlns:a16="http://schemas.microsoft.com/office/drawing/2014/main" id="{AF7BBC22-3774-57C0-29F7-9929185062A8}"/>
                </a:ext>
              </a:extLst>
            </p:cNvPr>
            <p:cNvCxnSpPr>
              <a:cxnSpLocks/>
            </p:cNvCxnSpPr>
            <p:nvPr/>
          </p:nvCxnSpPr>
          <p:spPr>
            <a:xfrm flipH="1">
              <a:off x="5734702" y="5883836"/>
              <a:ext cx="3183" cy="8924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55" name="吹き出し: 四角形 54">
              <a:extLst>
                <a:ext uri="{FF2B5EF4-FFF2-40B4-BE49-F238E27FC236}">
                  <a16:creationId xmlns:a16="http://schemas.microsoft.com/office/drawing/2014/main" id="{015666A4-606B-37A9-AFE6-220C025E033D}"/>
                </a:ext>
              </a:extLst>
            </p:cNvPr>
            <p:cNvSpPr/>
            <p:nvPr/>
          </p:nvSpPr>
          <p:spPr bwMode="auto">
            <a:xfrm>
              <a:off x="5161506" y="5308139"/>
              <a:ext cx="2092843"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④ 通院</a:t>
              </a:r>
              <a:endParaRPr kumimoji="1" lang="en-US" altLang="ja-JP" sz="4000" b="1" dirty="0">
                <a:latin typeface="Meiryo UI" panose="020B0604030504040204" pitchFamily="50" charset="-128"/>
                <a:ea typeface="Meiryo UI" panose="020B0604030504040204" pitchFamily="50" charset="-128"/>
              </a:endParaRPr>
            </a:p>
          </p:txBody>
        </p:sp>
      </p:grpSp>
      <p:sp>
        <p:nvSpPr>
          <p:cNvPr id="50" name="スライド番号プレースホルダー 5">
            <a:extLst>
              <a:ext uri="{FF2B5EF4-FFF2-40B4-BE49-F238E27FC236}">
                <a16:creationId xmlns:a16="http://schemas.microsoft.com/office/drawing/2014/main" id="{9CFEC588-8F60-9535-0668-3437EDE28E39}"/>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3</a:t>
            </a:r>
            <a:endParaRPr kumimoji="1" lang="ja-JP" altLang="en-US" sz="1600" b="1" dirty="0">
              <a:solidFill>
                <a:schemeClr val="tx1"/>
              </a:solidFill>
            </a:endParaRPr>
          </a:p>
        </p:txBody>
      </p:sp>
      <p:grpSp>
        <p:nvGrpSpPr>
          <p:cNvPr id="16" name="グループ化 15">
            <a:extLst>
              <a:ext uri="{FF2B5EF4-FFF2-40B4-BE49-F238E27FC236}">
                <a16:creationId xmlns:a16="http://schemas.microsoft.com/office/drawing/2014/main" id="{B6BED213-AA21-D48D-7357-3F66C8931EFB}"/>
              </a:ext>
            </a:extLst>
          </p:cNvPr>
          <p:cNvGrpSpPr/>
          <p:nvPr/>
        </p:nvGrpSpPr>
        <p:grpSpPr>
          <a:xfrm>
            <a:off x="7117897" y="136462"/>
            <a:ext cx="2644015" cy="1468164"/>
            <a:chOff x="5161506" y="5308139"/>
            <a:chExt cx="2644015" cy="1468164"/>
          </a:xfrm>
        </p:grpSpPr>
        <p:cxnSp>
          <p:nvCxnSpPr>
            <p:cNvPr id="17" name="直線コネクタ 16">
              <a:extLst>
                <a:ext uri="{FF2B5EF4-FFF2-40B4-BE49-F238E27FC236}">
                  <a16:creationId xmlns:a16="http://schemas.microsoft.com/office/drawing/2014/main" id="{D5994DC1-8FA4-5827-4DB7-AEC2F476F5B4}"/>
                </a:ext>
              </a:extLst>
            </p:cNvPr>
            <p:cNvCxnSpPr>
              <a:cxnSpLocks/>
            </p:cNvCxnSpPr>
            <p:nvPr/>
          </p:nvCxnSpPr>
          <p:spPr>
            <a:xfrm flipH="1">
              <a:off x="5734702" y="5883836"/>
              <a:ext cx="3183" cy="892467"/>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18" name="吹き出し: 四角形 17">
              <a:extLst>
                <a:ext uri="{FF2B5EF4-FFF2-40B4-BE49-F238E27FC236}">
                  <a16:creationId xmlns:a16="http://schemas.microsoft.com/office/drawing/2014/main" id="{AF970FFA-E6FD-E4F4-CB37-991B605F150B}"/>
                </a:ext>
              </a:extLst>
            </p:cNvPr>
            <p:cNvSpPr/>
            <p:nvPr/>
          </p:nvSpPr>
          <p:spPr bwMode="auto">
            <a:xfrm>
              <a:off x="5161506" y="5308139"/>
              <a:ext cx="2644015"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③ </a:t>
              </a:r>
              <a:r>
                <a:rPr kumimoji="1" lang="ja-JP" altLang="en-US" sz="3200" b="1" dirty="0">
                  <a:latin typeface="Meiryo UI" panose="020B0604030504040204" pitchFamily="50" charset="-128"/>
                  <a:ea typeface="Meiryo UI" panose="020B0604030504040204" pitchFamily="50" charset="-128"/>
                </a:rPr>
                <a:t>約</a:t>
              </a:r>
              <a:r>
                <a:rPr kumimoji="1" lang="en-US" altLang="ja-JP" sz="4000" b="1" dirty="0">
                  <a:latin typeface="Meiryo UI" panose="020B0604030504040204" pitchFamily="50" charset="-128"/>
                  <a:ea typeface="Meiryo UI" panose="020B0604030504040204" pitchFamily="50" charset="-128"/>
                </a:rPr>
                <a:t>10</a:t>
              </a:r>
              <a:r>
                <a:rPr kumimoji="1" lang="ja-JP" altLang="en-US" sz="3200" b="1" dirty="0">
                  <a:latin typeface="Meiryo UI" panose="020B0604030504040204" pitchFamily="50" charset="-128"/>
                  <a:ea typeface="Meiryo UI" panose="020B0604030504040204" pitchFamily="50" charset="-128"/>
                </a:rPr>
                <a:t>％</a:t>
              </a:r>
              <a:endParaRPr kumimoji="1" lang="en-US" altLang="ja-JP" sz="4000" b="1" dirty="0">
                <a:latin typeface="Meiryo UI" panose="020B0604030504040204" pitchFamily="50" charset="-128"/>
                <a:ea typeface="Meiryo UI" panose="020B0604030504040204" pitchFamily="50" charset="-128"/>
              </a:endParaRPr>
            </a:p>
          </p:txBody>
        </p:sp>
      </p:grpSp>
      <p:pic>
        <p:nvPicPr>
          <p:cNvPr id="56" name="図 55">
            <a:extLst>
              <a:ext uri="{FF2B5EF4-FFF2-40B4-BE49-F238E27FC236}">
                <a16:creationId xmlns:a16="http://schemas.microsoft.com/office/drawing/2014/main" id="{AFFE5BEA-E823-C1B6-1112-7BD96580BE58}"/>
              </a:ext>
            </a:extLst>
          </p:cNvPr>
          <p:cNvPicPr>
            <a:picLocks noChangeAspect="1"/>
          </p:cNvPicPr>
          <p:nvPr/>
        </p:nvPicPr>
        <p:blipFill>
          <a:blip r:embed="rId10"/>
          <a:stretch>
            <a:fillRect/>
          </a:stretch>
        </p:blipFill>
        <p:spPr>
          <a:xfrm>
            <a:off x="0" y="48682"/>
            <a:ext cx="9906000" cy="5954627"/>
          </a:xfrm>
          <a:prstGeom prst="rect">
            <a:avLst/>
          </a:prstGeom>
        </p:spPr>
      </p:pic>
    </p:spTree>
    <p:extLst>
      <p:ext uri="{BB962C8B-B14F-4D97-AF65-F5344CB8AC3E}">
        <p14:creationId xmlns:p14="http://schemas.microsoft.com/office/powerpoint/2010/main" val="3388265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up)">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down)">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wipe(down)">
                                      <p:cBhvr>
                                        <p:cTn id="22" dur="500"/>
                                        <p:tgtEl>
                                          <p:spTgt spid="5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56"/>
                                        </p:tgtEl>
                                      </p:cBhvr>
                                    </p:animEffect>
                                    <p:set>
                                      <p:cBhvr>
                                        <p:cTn id="27" dur="1" fill="hold">
                                          <p:stCondLst>
                                            <p:cond delay="499"/>
                                          </p:stCondLst>
                                        </p:cTn>
                                        <p:tgtEl>
                                          <p:spTgt spid="5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wipe(down)">
                                      <p:cBhvr>
                                        <p:cTn id="32" dur="500"/>
                                        <p:tgtEl>
                                          <p:spTgt spid="5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wipe(left)">
                                      <p:cBhvr>
                                        <p:cTn id="3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331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rPr>
              <a:t>（１）</a:t>
            </a:r>
            <a:r>
              <a:rPr kumimoji="1" lang="en-US" altLang="ja-JP" sz="1600" b="1" dirty="0">
                <a:solidFill>
                  <a:prstClr val="black"/>
                </a:solidFill>
                <a:latin typeface="Arial"/>
                <a:ea typeface="メイリオ" panose="020B0604030504040204" pitchFamily="50" charset="-128"/>
                <a:cs typeface="メイリオ" pitchFamily="50" charset="-128"/>
              </a:rPr>
              <a:t>-2</a:t>
            </a:r>
            <a:r>
              <a:rPr kumimoji="1" lang="ja-JP" altLang="en-US" sz="1600" b="1" dirty="0">
                <a:solidFill>
                  <a:prstClr val="black"/>
                </a:solidFill>
                <a:latin typeface="Arial"/>
                <a:ea typeface="メイリオ" panose="020B0604030504040204" pitchFamily="50" charset="-128"/>
                <a:cs typeface="メイリオ" pitchFamily="50" charset="-128"/>
              </a:rPr>
              <a:t>．</a:t>
            </a:r>
            <a:r>
              <a:rPr kumimoji="1" lang="ja-JP" altLang="en-US" sz="1600" b="1" i="0" u="none" strike="noStrike" kern="1200" cap="none" spc="0" normalizeH="0" baseline="0" noProof="0" dirty="0">
                <a:ln>
                  <a:noFill/>
                </a:ln>
                <a:solidFill>
                  <a:srgbClr val="4D4D4D"/>
                </a:solidFill>
                <a:effectLst/>
                <a:uLnTx/>
                <a:uFillTx/>
                <a:latin typeface="Arial"/>
                <a:ea typeface="メイリオ" panose="020B0604030504040204" pitchFamily="50" charset="-128"/>
                <a:cs typeface="メイリオ" pitchFamily="50" charset="-128"/>
              </a:rPr>
              <a:t>判明！高額療養費制度見直しの内容</a:t>
            </a:r>
            <a:endParaRPr kumimoji="1" lang="en-US" altLang="ja-JP" sz="1600" b="0" i="0" u="none" strike="noStrike" kern="1200" cap="none" spc="0" normalizeH="0" baseline="0" noProof="0" dirty="0">
              <a:ln>
                <a:noFill/>
              </a:ln>
              <a:solidFill>
                <a:prstClr val="black"/>
              </a:solidFill>
              <a:effectLst/>
              <a:uLnTx/>
              <a:uFillTx/>
              <a:latin typeface="Arial"/>
              <a:ea typeface="メイリオ" panose="020B0604030504040204" pitchFamily="50" charset="-128"/>
              <a:cs typeface="メイリオ" pitchFamily="50" charset="-128"/>
            </a:endParaRP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Ⅰ</a:t>
            </a:r>
            <a:r>
              <a:rPr kumimoji="1" lang="ja-JP" altLang="en-US" sz="2200" b="1" i="0" u="none" strike="noStrike" kern="1200" cap="none" spc="0" normalizeH="0" baseline="0" noProof="0" dirty="0">
                <a:ln>
                  <a:noFill/>
                </a:ln>
                <a:solidFill>
                  <a:srgbClr val="002060"/>
                </a:solidFill>
                <a:effectLst/>
                <a:uLnTx/>
                <a:uFillTx/>
                <a:latin typeface="メイリオ" panose="020B0604030504040204" pitchFamily="50" charset="-128"/>
                <a:ea typeface="メイリオ" panose="020B0604030504040204" pitchFamily="50" charset="-128"/>
                <a:cs typeface="+mn-cs"/>
              </a:rPr>
              <a:t>．</a:t>
            </a:r>
            <a:r>
              <a:rPr kumimoji="1" lang="ja-JP" altLang="en-US" sz="1800" b="1" i="0" u="none" strike="noStrike" kern="1200" cap="none" spc="0" normalizeH="0" baseline="0" noProof="0" dirty="0">
                <a:ln>
                  <a:noFill/>
                </a:ln>
                <a:solidFill>
                  <a:srgbClr val="3E3A39"/>
                </a:solidFill>
                <a:effectLst/>
                <a:uLnTx/>
                <a:uFillTx/>
                <a:latin typeface="Arial"/>
                <a:ea typeface="メイリオ" panose="020B0604030504040204" pitchFamily="50" charset="-128"/>
                <a:cs typeface="メイリオ" pitchFamily="50" charset="-128"/>
              </a:rPr>
              <a:t>冬場に気をつける病気！？循環器系でしょ★</a:t>
            </a: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16F7923E-043B-4E1B-A101-94814EC1EA3D}" type="slidenum">
              <a:rPr kumimoji="1" lang="ja-JP" altLang="en-US" sz="1200" b="1" i="0" u="none" strike="noStrike" kern="1200" cap="none" spc="0" normalizeH="0" baseline="0" noProof="0" smtClean="0">
                <a:ln>
                  <a:noFill/>
                </a:ln>
                <a:solidFill>
                  <a:prstClr val="black"/>
                </a:solidFill>
                <a:effectLst/>
                <a:uLnTx/>
                <a:uFillTx/>
                <a:latin typeface="Calibri" panose="020F0502020204030204"/>
                <a:ea typeface="メイリオ" panose="020B0604030504040204" pitchFamily="50" charset="-128"/>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1" lang="ja-JP" altLang="en-US" sz="1200" b="1"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2A0B23D4-2E9D-FEC1-0F1A-68590CED55AA}"/>
              </a:ext>
            </a:extLst>
          </p:cNvPr>
          <p:cNvSpPr txBox="1"/>
          <p:nvPr/>
        </p:nvSpPr>
        <p:spPr>
          <a:xfrm>
            <a:off x="534835" y="6338346"/>
            <a:ext cx="9371165" cy="200055"/>
          </a:xfrm>
          <a:prstGeom prst="rect">
            <a:avLst/>
          </a:prstGeom>
          <a:noFill/>
        </p:spPr>
        <p:txBody>
          <a:bodyPr wrap="square">
            <a:spAutoFit/>
          </a:bodyPr>
          <a:lstStyle/>
          <a:p>
            <a:pPr defTabSz="457200" fontAlgn="auto">
              <a:spcBef>
                <a:spcPts val="0"/>
              </a:spcBef>
              <a:spcAft>
                <a:spcPts val="0"/>
              </a:spcAft>
            </a:pPr>
            <a:r>
              <a:rPr kumimoji="0" lang="ja-JP" altLang="en-US" sz="700" dirty="0">
                <a:solidFill>
                  <a:prstClr val="black"/>
                </a:solidFill>
                <a:latin typeface="HGPｺﾞｼｯｸM" panose="020B0600000000000000" pitchFamily="50" charset="-128"/>
                <a:ea typeface="HGPｺﾞｼｯｸM" panose="020B0600000000000000" pitchFamily="50" charset="-128"/>
              </a:rPr>
              <a:t>参考・引用）日本経済新聞：</a:t>
            </a:r>
            <a:r>
              <a:rPr kumimoji="0" lang="en-US" altLang="ja-JP" sz="700">
                <a:solidFill>
                  <a:prstClr val="black"/>
                </a:solidFill>
                <a:latin typeface="HGPｺﾞｼｯｸM" panose="020B0600000000000000" pitchFamily="50" charset="-128"/>
                <a:ea typeface="HGPｺﾞｼｯｸM" panose="020B0600000000000000" pitchFamily="50" charset="-128"/>
              </a:rPr>
              <a:t> </a:t>
            </a:r>
            <a:r>
              <a:rPr kumimoji="0" lang="en-US" altLang="ja-JP" sz="700">
                <a:solidFill>
                  <a:prstClr val="black"/>
                </a:solidFill>
                <a:latin typeface="HGPｺﾞｼｯｸM" panose="020B0600000000000000" pitchFamily="50" charset="-128"/>
                <a:ea typeface="HGPｺﾞｼｯｸM" panose="020B0600000000000000" pitchFamily="50" charset="-128"/>
                <a:hlinkClick r:id="rId2"/>
              </a:rPr>
              <a:t>https://www.nikkei.com/paper/article/?b=20251225&amp;ng=DGKKZO93435320U5A221C2EP0000</a:t>
            </a:r>
            <a:endParaRPr kumimoji="0" lang="ja-JP" altLang="ja-JP" sz="700" dirty="0">
              <a:solidFill>
                <a:prstClr val="black"/>
              </a:solidFill>
              <a:latin typeface="Arial" panose="020B0604020202020204" pitchFamily="34" charset="0"/>
              <a:ea typeface="メイリオ" panose="020B0604030504040204" pitchFamily="50" charset="-128"/>
            </a:endParaRPr>
          </a:p>
        </p:txBody>
      </p:sp>
      <p:graphicFrame>
        <p:nvGraphicFramePr>
          <p:cNvPr id="12" name="表 11">
            <a:extLst>
              <a:ext uri="{FF2B5EF4-FFF2-40B4-BE49-F238E27FC236}">
                <a16:creationId xmlns:a16="http://schemas.microsoft.com/office/drawing/2014/main" id="{07EF478C-000F-B9AA-E9F7-24B2C9C4C6CB}"/>
              </a:ext>
            </a:extLst>
          </p:cNvPr>
          <p:cNvGraphicFramePr>
            <a:graphicFrameLocks noGrp="1"/>
          </p:cNvGraphicFramePr>
          <p:nvPr/>
        </p:nvGraphicFramePr>
        <p:xfrm>
          <a:off x="544803" y="1847895"/>
          <a:ext cx="9288000" cy="4485600"/>
        </p:xfrm>
        <a:graphic>
          <a:graphicData uri="http://schemas.openxmlformats.org/drawingml/2006/table">
            <a:tbl>
              <a:tblPr>
                <a:tableStyleId>{5C22544A-7EE6-4342-B048-85BDC9FD1C3A}</a:tableStyleId>
              </a:tblPr>
              <a:tblGrid>
                <a:gridCol w="1512000">
                  <a:extLst>
                    <a:ext uri="{9D8B030D-6E8A-4147-A177-3AD203B41FA5}">
                      <a16:colId xmlns:a16="http://schemas.microsoft.com/office/drawing/2014/main" val="1718947188"/>
                    </a:ext>
                  </a:extLst>
                </a:gridCol>
                <a:gridCol w="1620000">
                  <a:extLst>
                    <a:ext uri="{9D8B030D-6E8A-4147-A177-3AD203B41FA5}">
                      <a16:colId xmlns:a16="http://schemas.microsoft.com/office/drawing/2014/main" val="3969823379"/>
                    </a:ext>
                  </a:extLst>
                </a:gridCol>
                <a:gridCol w="1620000">
                  <a:extLst>
                    <a:ext uri="{9D8B030D-6E8A-4147-A177-3AD203B41FA5}">
                      <a16:colId xmlns:a16="http://schemas.microsoft.com/office/drawing/2014/main" val="3575370646"/>
                    </a:ext>
                  </a:extLst>
                </a:gridCol>
                <a:gridCol w="1620000">
                  <a:extLst>
                    <a:ext uri="{9D8B030D-6E8A-4147-A177-3AD203B41FA5}">
                      <a16:colId xmlns:a16="http://schemas.microsoft.com/office/drawing/2014/main" val="264919396"/>
                    </a:ext>
                  </a:extLst>
                </a:gridCol>
                <a:gridCol w="1404000">
                  <a:extLst>
                    <a:ext uri="{9D8B030D-6E8A-4147-A177-3AD203B41FA5}">
                      <a16:colId xmlns:a16="http://schemas.microsoft.com/office/drawing/2014/main" val="2812003864"/>
                    </a:ext>
                  </a:extLst>
                </a:gridCol>
                <a:gridCol w="1512000">
                  <a:extLst>
                    <a:ext uri="{9D8B030D-6E8A-4147-A177-3AD203B41FA5}">
                      <a16:colId xmlns:a16="http://schemas.microsoft.com/office/drawing/2014/main" val="1203423655"/>
                    </a:ext>
                  </a:extLst>
                </a:gridCol>
              </a:tblGrid>
              <a:tr h="3204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1" u="none" strike="noStrike" dirty="0">
                          <a:effectLst/>
                          <a:latin typeface="Meiryo UI" panose="020B0604030504040204" pitchFamily="50" charset="-128"/>
                          <a:ea typeface="Meiryo UI" panose="020B0604030504040204" pitchFamily="50" charset="-128"/>
                        </a:rPr>
                        <a:t>年収</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Meiryo UI" panose="020B0604030504040204" pitchFamily="50" charset="-128"/>
                          <a:ea typeface="Meiryo UI" panose="020B0604030504040204" pitchFamily="50" charset="-128"/>
                        </a:rPr>
                        <a:t>現行</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r>
                        <a:rPr lang="en-US" altLang="ja-JP" sz="1200" b="1" u="none" strike="noStrike" dirty="0">
                          <a:effectLst/>
                          <a:latin typeface="Meiryo UI" panose="020B0604030504040204" pitchFamily="50" charset="-128"/>
                          <a:ea typeface="Meiryo UI" panose="020B0604030504040204" pitchFamily="50" charset="-128"/>
                        </a:rPr>
                        <a:t>2026</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1" u="none" strike="noStrike" dirty="0">
                          <a:effectLst/>
                          <a:latin typeface="Meiryo UI" panose="020B0604030504040204" pitchFamily="50" charset="-128"/>
                          <a:ea typeface="Meiryo UI" panose="020B0604030504040204" pitchFamily="50" charset="-128"/>
                        </a:rPr>
                        <a:t>2027</a:t>
                      </a:r>
                      <a:r>
                        <a:rPr lang="ja-JP" altLang="en-US" sz="1200" b="1" u="none" strike="noStrike" dirty="0">
                          <a:effectLst/>
                          <a:latin typeface="Meiryo UI" panose="020B0604030504040204" pitchFamily="50" charset="-128"/>
                          <a:ea typeface="Meiryo UI" panose="020B0604030504040204" pitchFamily="50" charset="-128"/>
                        </a:rPr>
                        <a:t>年</a:t>
                      </a:r>
                      <a:r>
                        <a:rPr lang="en-US" altLang="ja-JP" sz="1200" b="1" u="none" strike="noStrike" dirty="0">
                          <a:effectLst/>
                          <a:latin typeface="Meiryo UI" panose="020B0604030504040204" pitchFamily="50" charset="-128"/>
                          <a:ea typeface="Meiryo UI" panose="020B0604030504040204" pitchFamily="50" charset="-128"/>
                        </a:rPr>
                        <a:t>8</a:t>
                      </a:r>
                      <a:r>
                        <a:rPr lang="ja-JP" altLang="en-US" sz="1200" b="1" u="none" strike="noStrike" dirty="0">
                          <a:effectLst/>
                          <a:latin typeface="Meiryo UI" panose="020B0604030504040204" pitchFamily="50" charset="-128"/>
                          <a:ea typeface="Meiryo UI" panose="020B0604030504040204" pitchFamily="50" charset="-128"/>
                        </a:rPr>
                        <a:t>月～</a:t>
                      </a:r>
                      <a:endParaRPr lang="ja-JP" altLang="en-US" sz="12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5961262"/>
                  </a:ext>
                </a:extLst>
              </a:tr>
              <a:tr h="320400">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l" fontAlgn="ct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引き上げ率</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月をまたいだ場合</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24240551"/>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1650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252,600</a:t>
                      </a:r>
                    </a:p>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270,300</a:t>
                      </a:r>
                    </a:p>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342,000+1%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135%</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68.40</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77176218"/>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1410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303,000+1%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120%</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60.60</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02622573"/>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1160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270,300+1%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107%</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54.06</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96494123"/>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1040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167,400</a:t>
                      </a:r>
                    </a:p>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179,100</a:t>
                      </a:r>
                    </a:p>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209,400+1%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ctr">
                        <a:buNone/>
                      </a:pPr>
                      <a:r>
                        <a:rPr lang="en-US" altLang="ja-JP" sz="1400" b="0" i="0" u="none" strike="noStrike">
                          <a:solidFill>
                            <a:srgbClr val="000000"/>
                          </a:solidFill>
                          <a:effectLst/>
                          <a:latin typeface="Meiryo UI" panose="020B0604030504040204" pitchFamily="50" charset="-128"/>
                          <a:ea typeface="Meiryo UI" panose="020B0604030504040204" pitchFamily="50" charset="-128"/>
                        </a:rPr>
                        <a:t>125%</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41.88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10041448"/>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950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194,400+1%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116%</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38.88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3150791"/>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770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179,100+1%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107%</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35.82</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56387505"/>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650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80,100</a:t>
                      </a:r>
                    </a:p>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85,800</a:t>
                      </a:r>
                      <a:br>
                        <a:rPr lang="en-US" altLang="ja-JP" sz="14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110,400+1%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en-US" altLang="ja-JP" sz="1400" b="0" i="0" u="none" strike="noStrike">
                          <a:solidFill>
                            <a:srgbClr val="000000"/>
                          </a:solidFill>
                          <a:effectLst/>
                          <a:latin typeface="Meiryo UI" panose="020B0604030504040204" pitchFamily="50" charset="-128"/>
                          <a:ea typeface="Meiryo UI" panose="020B0604030504040204" pitchFamily="50" charset="-128"/>
                        </a:rPr>
                        <a:t>138%</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22.08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9896001"/>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510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tc>
                <a:tc vMerge="1">
                  <a:txBody>
                    <a:bodyPr/>
                    <a:lstStyle/>
                    <a:p>
                      <a:endParaRPr kumimoji="1" lang="ja-JP" altLang="en-US"/>
                    </a:p>
                  </a:txBody>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98,100+1%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122%</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19.62</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36150501"/>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370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85,800+1%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107%</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17.16</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31035516"/>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260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57,600</a:t>
                      </a:r>
                    </a:p>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3">
                  <a:txBody>
                    <a:bodyPr/>
                    <a:lstStyle/>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61,500</a:t>
                      </a:r>
                    </a:p>
                    <a:p>
                      <a:pPr algn="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69,600+1%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121%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13.92</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63529378"/>
                  </a:ext>
                </a:extLst>
              </a:tr>
              <a:tr h="320400">
                <a:tc>
                  <a:txBody>
                    <a:bodyPr/>
                    <a:lstStyle/>
                    <a:p>
                      <a:pPr algn="ctr" fontAlgn="ctr"/>
                      <a:r>
                        <a:rPr lang="en-US" altLang="ja-JP" sz="1400" u="none" strike="noStrike" dirty="0">
                          <a:effectLst/>
                          <a:latin typeface="Meiryo UI" panose="020B0604030504040204" pitchFamily="50" charset="-128"/>
                          <a:ea typeface="Meiryo UI" panose="020B0604030504040204" pitchFamily="50" charset="-128"/>
                        </a:rPr>
                        <a:t>200</a:t>
                      </a:r>
                      <a:r>
                        <a:rPr lang="ja-JP" altLang="en-US" sz="1400" u="none" strike="noStrike" dirty="0">
                          <a:effectLst/>
                          <a:latin typeface="Meiryo UI" panose="020B0604030504040204" pitchFamily="50" charset="-128"/>
                          <a:ea typeface="Meiryo UI" panose="020B0604030504040204" pitchFamily="50" charset="-128"/>
                        </a:rPr>
                        <a:t>万円</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endParaRPr kumimoji="1" lang="ja-JP" altLang="en-US"/>
                    </a:p>
                  </a:txBody>
                  <a:tcPr/>
                </a:tc>
                <a:tc vMerge="1">
                  <a:txBody>
                    <a:bodyPr/>
                    <a:lstStyle/>
                    <a:p>
                      <a:endParaRPr kumimoji="1" lang="ja-JP" altLang="en-US"/>
                    </a:p>
                  </a:txBody>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65,400+1%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114%</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13.08</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324579371"/>
                  </a:ext>
                </a:extLst>
              </a:tr>
              <a:tr h="320400">
                <a:tc>
                  <a:txBody>
                    <a:bodyPr/>
                    <a:lstStyle/>
                    <a:p>
                      <a:pPr algn="ctr" fontAlgn="ct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200</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万円以下</a:t>
                      </a:r>
                      <a:endParaRPr lang="zh-CN"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endParaRPr kumimoji="1" lang="ja-JP" altLang="en-US"/>
                    </a:p>
                  </a:txBody>
                  <a:tcP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rtl="0" fontAlgn="ctr">
                        <a:buNone/>
                      </a:pP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61,500+1%</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ctr">
                        <a:buNone/>
                      </a:pP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107%</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r" fontAlgn="ctr">
                        <a:buNone/>
                      </a:pP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約</a:t>
                      </a: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12.30</a:t>
                      </a:r>
                      <a:r>
                        <a:rPr lang="ja-JP" altLang="en-US" sz="1400" b="0" i="0" u="none" strike="noStrike" dirty="0">
                          <a:solidFill>
                            <a:srgbClr val="000000"/>
                          </a:solidFill>
                          <a:effectLs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53554370"/>
                  </a:ext>
                </a:extLst>
              </a:tr>
            </a:tbl>
          </a:graphicData>
        </a:graphic>
      </p:graphicFrame>
      <p:sp>
        <p:nvSpPr>
          <p:cNvPr id="13" name="正方形/長方形 12">
            <a:extLst>
              <a:ext uri="{FF2B5EF4-FFF2-40B4-BE49-F238E27FC236}">
                <a16:creationId xmlns:a16="http://schemas.microsoft.com/office/drawing/2014/main" id="{55661070-C29D-9421-AD3D-F505A161AD8F}"/>
              </a:ext>
            </a:extLst>
          </p:cNvPr>
          <p:cNvSpPr/>
          <p:nvPr/>
        </p:nvSpPr>
        <p:spPr>
          <a:xfrm>
            <a:off x="114297" y="1556013"/>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高額療養費制度見直しの内容</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2025</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12</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24</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日</a:t>
            </a:r>
            <a:r>
              <a:rPr kumimoji="1" lang="en-US" altLang="ja-JP" sz="1050" i="0" u="none" strike="noStrike" kern="1200" cap="none" spc="0" normalizeH="0" baseline="0" noProof="0" dirty="0" err="1">
                <a:ln>
                  <a:noFill/>
                </a:ln>
                <a:solidFill>
                  <a:srgbClr val="3E3A39"/>
                </a:solidFill>
                <a:effectLst/>
                <a:uLnTx/>
                <a:uFillTx/>
                <a:latin typeface="メイリオ" panose="020B0604030504040204" pitchFamily="50" charset="-128"/>
                <a:ea typeface="メイリオ" panose="020B0604030504040204" pitchFamily="50" charset="-128"/>
                <a:cs typeface="+mn-cs"/>
              </a:rPr>
              <a:t>ver</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70</a:t>
            </a:r>
            <a:r>
              <a:rPr kumimoji="1" lang="ja-JP" altLang="en-US" sz="105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歳未満</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、月額、世帯単位）</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4" name="正方形/長方形 13">
            <a:extLst>
              <a:ext uri="{FF2B5EF4-FFF2-40B4-BE49-F238E27FC236}">
                <a16:creationId xmlns:a16="http://schemas.microsoft.com/office/drawing/2014/main" id="{0C2E2234-44D3-0B9F-2A63-037F511C23C3}"/>
              </a:ext>
            </a:extLst>
          </p:cNvPr>
          <p:cNvSpPr/>
          <p:nvPr/>
        </p:nvSpPr>
        <p:spPr>
          <a:xfrm>
            <a:off x="50802" y="847987"/>
            <a:ext cx="9988281" cy="646331"/>
          </a:xfrm>
          <a:prstGeom prst="rect">
            <a:avLst/>
          </a:prstGeom>
        </p:spPr>
        <p:txBody>
          <a:bodyPr wrap="square">
            <a:spAutoFit/>
          </a:bodyPr>
          <a:lstStyle/>
          <a:p>
            <a:pPr marL="0" marR="0" lvl="0" indent="0" algn="l" defTabSz="457200" rtl="0" eaLnBrk="1" fontAlgn="auto" latinLnBrk="0" hangingPunct="1">
              <a:lnSpc>
                <a:spcPct val="100000"/>
              </a:lnSpc>
              <a:spcBef>
                <a:spcPts val="30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政府の</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「高額療養費制度」の見直し案が、</a:t>
            </a:r>
            <a:r>
              <a:rPr kumimoji="0" lang="en-US" altLang="ja-JP"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12</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kumimoji="0" lang="en-US" altLang="ja-JP"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24</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日に固まりました</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カ月の自己負担の上限額を</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2027</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月までに今より</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38%</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引き上げる内容で、現役世代らの保険料負担の圧縮効果は累計</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1600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億円ほどとなります。</a:t>
            </a:r>
            <a:r>
              <a:rPr kumimoji="0" lang="ja-JP" altLang="en-US" sz="1200" dirty="0">
                <a:solidFill>
                  <a:prstClr val="black"/>
                </a:solidFill>
                <a:latin typeface="メイリオ" panose="020B0604030504040204" pitchFamily="50" charset="-128"/>
                <a:ea typeface="メイリオ" panose="020B0604030504040204" pitchFamily="50" charset="-128"/>
              </a:rPr>
              <a:t>この内容は、</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石破茂前政権時代の当初案から半減する内容であり、結果として患者団体への配慮等で改革は大きくしぼんだといえます。今日はそんな、高額療養費制度の見直し案にご紹介します！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A9E5CD43-47CF-D9D0-655D-6B127EC2A6F7}"/>
              </a:ext>
            </a:extLst>
          </p:cNvPr>
          <p:cNvSpPr/>
          <p:nvPr/>
        </p:nvSpPr>
        <p:spPr>
          <a:xfrm>
            <a:off x="8971280" y="1563454"/>
            <a:ext cx="1067803" cy="25391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050" dirty="0">
                <a:solidFill>
                  <a:srgbClr val="3E3A39"/>
                </a:solidFill>
                <a:latin typeface="メイリオ" panose="020B0604030504040204" pitchFamily="50" charset="-128"/>
                <a:ea typeface="メイリオ" panose="020B0604030504040204" pitchFamily="50" charset="-128"/>
              </a:rPr>
              <a:t>（</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単位：円）</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3" name="表 2">
            <a:extLst>
              <a:ext uri="{FF2B5EF4-FFF2-40B4-BE49-F238E27FC236}">
                <a16:creationId xmlns:a16="http://schemas.microsoft.com/office/drawing/2014/main" id="{9C3565E0-8BAE-36F3-8C16-090F3E5454D4}"/>
              </a:ext>
            </a:extLst>
          </p:cNvPr>
          <p:cNvGraphicFramePr>
            <a:graphicFrameLocks noGrp="1"/>
          </p:cNvGraphicFramePr>
          <p:nvPr>
            <p:extLst>
              <p:ext uri="{D42A27DB-BD31-4B8C-83A1-F6EECF244321}">
                <p14:modId xmlns:p14="http://schemas.microsoft.com/office/powerpoint/2010/main" val="1663278320"/>
              </p:ext>
            </p:extLst>
          </p:nvPr>
        </p:nvGraphicFramePr>
        <p:xfrm>
          <a:off x="8320803" y="2170947"/>
          <a:ext cx="1512000" cy="4165200"/>
        </p:xfrm>
        <a:graphic>
          <a:graphicData uri="http://schemas.openxmlformats.org/drawingml/2006/table">
            <a:tbl>
              <a:tblPr>
                <a:tableStyleId>{5C22544A-7EE6-4342-B048-85BDC9FD1C3A}</a:tableStyleId>
              </a:tblPr>
              <a:tblGrid>
                <a:gridCol w="1512000">
                  <a:extLst>
                    <a:ext uri="{9D8B030D-6E8A-4147-A177-3AD203B41FA5}">
                      <a16:colId xmlns:a16="http://schemas.microsoft.com/office/drawing/2014/main" val="2321443860"/>
                    </a:ext>
                  </a:extLst>
                </a:gridCol>
              </a:tblGrid>
              <a:tr h="320400">
                <a:tc>
                  <a:txBody>
                    <a:bodyPr/>
                    <a:lstStyle/>
                    <a:p>
                      <a:pPr algn="ctr" fontAlgn="ctr"/>
                      <a:r>
                        <a:rPr lang="ja-JP" altLang="en-US" sz="1200" b="1" u="none" strike="noStrike" dirty="0">
                          <a:effectLst/>
                          <a:highlight>
                            <a:srgbClr val="FFFF00"/>
                          </a:highlight>
                          <a:latin typeface="Meiryo UI" panose="020B0604030504040204" pitchFamily="50" charset="-128"/>
                          <a:ea typeface="Meiryo UI" panose="020B0604030504040204" pitchFamily="50" charset="-128"/>
                        </a:rPr>
                        <a:t>月をまたいだ場合</a:t>
                      </a:r>
                      <a:endParaRPr lang="ja-JP" altLang="en-US" sz="12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74728529"/>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68.40</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97256430"/>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60.60</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3225623"/>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54.06</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07502294"/>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41.88</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51470886"/>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38.88</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59461242"/>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35.82</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48951089"/>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22.08</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1677886"/>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19.62</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217545228"/>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17.16</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74391447"/>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13.92</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81746377"/>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13.08</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99377889"/>
                  </a:ext>
                </a:extLst>
              </a:tr>
              <a:tr h="320400">
                <a:tc>
                  <a:txBody>
                    <a:bodyPr/>
                    <a:lstStyle/>
                    <a:p>
                      <a:pPr algn="r" fontAlgn="ctr">
                        <a:buNone/>
                      </a:pP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約</a:t>
                      </a:r>
                      <a:r>
                        <a:rPr lang="en-US" altLang="ja-JP"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12.30</a:t>
                      </a:r>
                      <a:r>
                        <a:rPr lang="ja-JP" altLang="en-US" sz="1400" b="1" i="0" u="none" strike="noStrike" dirty="0">
                          <a:solidFill>
                            <a:srgbClr val="000000"/>
                          </a:solidFill>
                          <a:effectLst/>
                          <a:highlight>
                            <a:srgbClr val="FFFF00"/>
                          </a:highlight>
                          <a:latin typeface="Meiryo UI" panose="020B0604030504040204" pitchFamily="50" charset="-128"/>
                          <a:ea typeface="Meiryo UI" panose="020B0604030504040204" pitchFamily="50" charset="-128"/>
                        </a:rPr>
                        <a:t>万円～</a:t>
                      </a:r>
                    </a:p>
                  </a:txBody>
                  <a:tcPr marL="72000" marR="72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2409107"/>
                  </a:ext>
                </a:extLst>
              </a:tr>
            </a:tbl>
          </a:graphicData>
        </a:graphic>
      </p:graphicFrame>
      <p:sp>
        <p:nvSpPr>
          <p:cNvPr id="4" name="吹き出し: 四角形 3">
            <a:extLst>
              <a:ext uri="{FF2B5EF4-FFF2-40B4-BE49-F238E27FC236}">
                <a16:creationId xmlns:a16="http://schemas.microsoft.com/office/drawing/2014/main" id="{2E89EDE6-F905-D38F-EBB4-937C0771AB3B}"/>
              </a:ext>
            </a:extLst>
          </p:cNvPr>
          <p:cNvSpPr/>
          <p:nvPr/>
        </p:nvSpPr>
        <p:spPr bwMode="auto">
          <a:xfrm>
            <a:off x="26896" y="6084416"/>
            <a:ext cx="9828000"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自助努力が肝要！</a:t>
            </a:r>
          </a:p>
        </p:txBody>
      </p:sp>
    </p:spTree>
    <p:extLst>
      <p:ext uri="{BB962C8B-B14F-4D97-AF65-F5344CB8AC3E}">
        <p14:creationId xmlns:p14="http://schemas.microsoft.com/office/powerpoint/2010/main" val="2304353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06254-26B9-660D-D019-ED8DC6FB0919}"/>
            </a:ext>
          </a:extLst>
        </p:cNvPr>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90078B60-928C-CD61-8C96-CA4AA9D24526}"/>
              </a:ext>
            </a:extLst>
          </p:cNvPr>
          <p:cNvSpPr/>
          <p:nvPr/>
        </p:nvSpPr>
        <p:spPr>
          <a:xfrm>
            <a:off x="3117440" y="2265659"/>
            <a:ext cx="6741895" cy="1476000"/>
          </a:xfrm>
          <a:prstGeom prst="rect">
            <a:avLst/>
          </a:prstGeom>
          <a:solidFill>
            <a:schemeClr val="bg1">
              <a:lumMod val="95000"/>
            </a:schemeClr>
          </a:solidFill>
        </p:spPr>
        <p:txBody>
          <a:bodyPr wrap="square">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（参考）</a:t>
            </a:r>
            <a:endParaRPr kumimoji="1" lang="en-US" altLang="ja-JP"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ホルムズ海峡</a:t>
            </a:r>
            <a:endParaRPr kumimoji="1" lang="en-US" altLang="ja-JP"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通過・日本の</a:t>
            </a:r>
            <a:endParaRPr kumimoji="1" lang="en-US" altLang="ja-JP"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輸入物資</a:t>
            </a:r>
            <a:endParaRPr kumimoji="1" lang="en-US" altLang="ja-JP"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rPr>
              <a:t>ポートフォリオ</a:t>
            </a:r>
            <a:endParaRPr kumimoji="1" lang="en-US" altLang="ja-JP" sz="105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endParaRPr>
          </a:p>
        </p:txBody>
      </p:sp>
      <p:sp>
        <p:nvSpPr>
          <p:cNvPr id="2" name="テキスト プレースホルダー 1">
            <a:extLst>
              <a:ext uri="{FF2B5EF4-FFF2-40B4-BE49-F238E27FC236}">
                <a16:creationId xmlns:a16="http://schemas.microsoft.com/office/drawing/2014/main" id="{8A8D6D91-1C8B-4EB3-3F7B-9A65144DA6D1}"/>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D53344E8-06C0-BACF-EE70-E3C21B5C6D06}"/>
              </a:ext>
            </a:extLst>
          </p:cNvPr>
          <p:cNvSpPr>
            <a:spLocks noChangeArrowheads="1"/>
          </p:cNvSpPr>
          <p:nvPr/>
        </p:nvSpPr>
        <p:spPr bwMode="auto">
          <a:xfrm>
            <a:off x="114300" y="594254"/>
            <a:ext cx="11082618" cy="215444"/>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400" b="1" dirty="0">
                <a:latin typeface="Arial"/>
                <a:cs typeface="メイリオ" pitchFamily="50" charset="-128"/>
              </a:rPr>
              <a:t>（参考）「ホルムズ海峡の事実上封鎖」のニュースについて、その影響と私たちの活動に必要な視点を考える！</a:t>
            </a:r>
            <a:endParaRPr kumimoji="1" lang="en-US" altLang="ja-JP" sz="1400" dirty="0">
              <a:latin typeface="Arial"/>
              <a:cs typeface="メイリオ" pitchFamily="50" charset="-128"/>
            </a:endParaRPr>
          </a:p>
        </p:txBody>
      </p:sp>
      <p:sp>
        <p:nvSpPr>
          <p:cNvPr id="4" name="テキスト ボックス 3">
            <a:extLst>
              <a:ext uri="{FF2B5EF4-FFF2-40B4-BE49-F238E27FC236}">
                <a16:creationId xmlns:a16="http://schemas.microsoft.com/office/drawing/2014/main" id="{117F8539-5BF8-22AE-9CCA-11F20AF71E66}"/>
              </a:ext>
            </a:extLst>
          </p:cNvPr>
          <p:cNvSpPr txBox="1"/>
          <p:nvPr/>
        </p:nvSpPr>
        <p:spPr>
          <a:xfrm>
            <a:off x="114300" y="912492"/>
            <a:ext cx="828000" cy="648000"/>
          </a:xfrm>
          <a:prstGeom prst="roundRect">
            <a:avLst>
              <a:gd name="adj" fmla="val 0"/>
            </a:avLst>
          </a:prstGeom>
          <a:solidFill>
            <a:schemeClr val="accent3">
              <a:lumMod val="20000"/>
              <a:lumOff val="80000"/>
            </a:schemeClr>
          </a:solidFill>
          <a:ln w="19050">
            <a:solidFill>
              <a:schemeClr val="bg1">
                <a:lumMod val="85000"/>
              </a:schemeClr>
            </a:solidFill>
          </a:ln>
        </p:spPr>
        <p:txBody>
          <a:bodyPr wrap="square" anchor="ctr">
            <a:noAutofit/>
          </a:bodyPr>
          <a:lstStyle/>
          <a:p>
            <a:pPr algn="ctr" fontAlgn="ctr"/>
            <a:r>
              <a:rPr lang="ja-JP" altLang="en-US" sz="1400" b="1" dirty="0">
                <a:effectLst/>
                <a:latin typeface="Meiryo UI" panose="020B0604030504040204" pitchFamily="50" charset="-128"/>
                <a:ea typeface="Meiryo UI" panose="020B0604030504040204" pitchFamily="50" charset="-128"/>
              </a:rPr>
              <a:t>概要</a:t>
            </a:r>
            <a:endParaRPr lang="en-US" altLang="ja-JP" sz="1400" b="1" dirty="0">
              <a:effectLst/>
              <a:latin typeface="Meiryo UI" panose="020B0604030504040204" pitchFamily="50" charset="-128"/>
              <a:ea typeface="Meiryo UI" panose="020B0604030504040204" pitchFamily="50" charset="-128"/>
            </a:endParaRPr>
          </a:p>
        </p:txBody>
      </p:sp>
      <p:sp>
        <p:nvSpPr>
          <p:cNvPr id="5" name="AutoShape 3">
            <a:extLst>
              <a:ext uri="{FF2B5EF4-FFF2-40B4-BE49-F238E27FC236}">
                <a16:creationId xmlns:a16="http://schemas.microsoft.com/office/drawing/2014/main" id="{F29B6E2B-05B1-B7C5-3375-DD6C415D5DBC}"/>
              </a:ext>
            </a:extLst>
          </p:cNvPr>
          <p:cNvSpPr>
            <a:spLocks noChangeArrowheads="1"/>
          </p:cNvSpPr>
          <p:nvPr/>
        </p:nvSpPr>
        <p:spPr bwMode="auto">
          <a:xfrm>
            <a:off x="1039336" y="956343"/>
            <a:ext cx="7421033" cy="605294"/>
          </a:xfrm>
          <a:prstGeom prst="roundRect">
            <a:avLst>
              <a:gd name="adj" fmla="val 0"/>
            </a:avLst>
          </a:prstGeom>
          <a:noFill/>
          <a:ln>
            <a:noFill/>
          </a:ln>
          <a:effectLst/>
        </p:spPr>
        <p:txBody>
          <a:bodyPr wrap="square" lIns="0" tIns="0" rIns="0" bIns="0" anchor="ctr">
            <a:spAutoFit/>
          </a:bodyPr>
          <a:lstStyle/>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ホルムズ海峡が事実上封鎖との報道</a:t>
            </a:r>
            <a:endPar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世界の石油の約</a:t>
            </a:r>
            <a:r>
              <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20</a:t>
            </a: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％が通る重要ルート</a:t>
            </a:r>
            <a:endPar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原油価格上昇の可能性</a:t>
            </a:r>
            <a:endParaRPr kumimoji="1"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p:txBody>
      </p:sp>
      <p:graphicFrame>
        <p:nvGraphicFramePr>
          <p:cNvPr id="16" name="表 15">
            <a:extLst>
              <a:ext uri="{FF2B5EF4-FFF2-40B4-BE49-F238E27FC236}">
                <a16:creationId xmlns:a16="http://schemas.microsoft.com/office/drawing/2014/main" id="{48D07D45-69A1-ACBA-0C49-0A796B4C4121}"/>
              </a:ext>
            </a:extLst>
          </p:cNvPr>
          <p:cNvGraphicFramePr>
            <a:graphicFrameLocks noGrp="1"/>
          </p:cNvGraphicFramePr>
          <p:nvPr/>
        </p:nvGraphicFramePr>
        <p:xfrm>
          <a:off x="4202694" y="2359804"/>
          <a:ext cx="5580000" cy="1296000"/>
        </p:xfrm>
        <a:graphic>
          <a:graphicData uri="http://schemas.openxmlformats.org/drawingml/2006/table">
            <a:tbl>
              <a:tblPr/>
              <a:tblGrid>
                <a:gridCol w="1404000">
                  <a:extLst>
                    <a:ext uri="{9D8B030D-6E8A-4147-A177-3AD203B41FA5}">
                      <a16:colId xmlns:a16="http://schemas.microsoft.com/office/drawing/2014/main" val="2361029981"/>
                    </a:ext>
                  </a:extLst>
                </a:gridCol>
                <a:gridCol w="1404000">
                  <a:extLst>
                    <a:ext uri="{9D8B030D-6E8A-4147-A177-3AD203B41FA5}">
                      <a16:colId xmlns:a16="http://schemas.microsoft.com/office/drawing/2014/main" val="3254618144"/>
                    </a:ext>
                  </a:extLst>
                </a:gridCol>
                <a:gridCol w="1512000">
                  <a:extLst>
                    <a:ext uri="{9D8B030D-6E8A-4147-A177-3AD203B41FA5}">
                      <a16:colId xmlns:a16="http://schemas.microsoft.com/office/drawing/2014/main" val="3170632211"/>
                    </a:ext>
                  </a:extLst>
                </a:gridCol>
                <a:gridCol w="1260000">
                  <a:extLst>
                    <a:ext uri="{9D8B030D-6E8A-4147-A177-3AD203B41FA5}">
                      <a16:colId xmlns:a16="http://schemas.microsoft.com/office/drawing/2014/main" val="187494611"/>
                    </a:ext>
                  </a:extLst>
                </a:gridCol>
              </a:tblGrid>
              <a:tr h="216000">
                <a:tc>
                  <a:txBody>
                    <a:bodyPr/>
                    <a:lstStyle/>
                    <a:p>
                      <a:pPr algn="ctr" rtl="0" fontAlgn="b">
                        <a:buNone/>
                      </a:pPr>
                      <a:r>
                        <a:rPr lang="ja-JP" altLang="en-US" sz="1050" dirty="0">
                          <a:effectLst/>
                          <a:latin typeface="Meiryo UI" panose="020B0604030504040204" pitchFamily="50" charset="-128"/>
                          <a:ea typeface="Meiryo UI" panose="020B0604030504040204" pitchFamily="50" charset="-128"/>
                        </a:rPr>
                        <a:t>物資カテゴリ</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b">
                        <a:buNone/>
                      </a:pPr>
                      <a:r>
                        <a:rPr lang="ja-JP" altLang="en-US" sz="1050" dirty="0">
                          <a:effectLst/>
                          <a:latin typeface="Meiryo UI" panose="020B0604030504040204" pitchFamily="50" charset="-128"/>
                          <a:ea typeface="Meiryo UI" panose="020B0604030504040204" pitchFamily="50" charset="-128"/>
                        </a:rPr>
                        <a:t>依存度（海峡通過率）</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b">
                        <a:buNone/>
                      </a:pPr>
                      <a:r>
                        <a:rPr lang="ja-JP" altLang="en-US" sz="1050">
                          <a:effectLst/>
                          <a:latin typeface="Meiryo UI" panose="020B0604030504040204" pitchFamily="50" charset="-128"/>
                          <a:ea typeface="Meiryo UI" panose="020B0604030504040204" pitchFamily="50" charset="-128"/>
                        </a:rPr>
                        <a:t>主な調達先（国）</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b">
                        <a:buNone/>
                      </a:pPr>
                      <a:r>
                        <a:rPr lang="ja-JP" altLang="en-US" sz="1050" dirty="0">
                          <a:effectLst/>
                          <a:latin typeface="Meiryo UI" panose="020B0604030504040204" pitchFamily="50" charset="-128"/>
                          <a:ea typeface="Meiryo UI" panose="020B0604030504040204" pitchFamily="50" charset="-128"/>
                        </a:rPr>
                        <a:t>用途・影響範囲</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306796505"/>
                  </a:ext>
                </a:extLst>
              </a:tr>
              <a:tr h="360000">
                <a:tc>
                  <a:txBody>
                    <a:bodyPr/>
                    <a:lstStyle/>
                    <a:p>
                      <a:pPr algn="ctr" rtl="0" fontAlgn="b">
                        <a:buNone/>
                      </a:pPr>
                      <a:r>
                        <a:rPr lang="ja-JP" altLang="en-US" sz="1200" b="1" dirty="0">
                          <a:effectLst/>
                          <a:latin typeface="Meiryo UI" panose="020B0604030504040204" pitchFamily="50" charset="-128"/>
                          <a:ea typeface="Meiryo UI" panose="020B0604030504040204" pitchFamily="50" charset="-128"/>
                        </a:rPr>
                        <a:t>原油</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b">
                        <a:buNone/>
                      </a:pPr>
                      <a:r>
                        <a:rPr lang="en-US" altLang="ja-JP" sz="1200" b="1" dirty="0">
                          <a:effectLst/>
                          <a:latin typeface="Meiryo UI" panose="020B0604030504040204" pitchFamily="50" charset="-128"/>
                          <a:ea typeface="Meiryo UI" panose="020B0604030504040204" pitchFamily="50" charset="-128"/>
                        </a:rPr>
                        <a:t>94%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r>
                        <a:rPr lang="en-US" altLang="ja-JP" sz="1050" dirty="0">
                          <a:effectLst/>
                          <a:latin typeface="Meiryo UI" panose="020B0604030504040204" pitchFamily="50" charset="-128"/>
                          <a:ea typeface="Meiryo UI" panose="020B0604030504040204" pitchFamily="50" charset="-128"/>
                        </a:rPr>
                        <a:t>UAE(43%)</a:t>
                      </a:r>
                      <a:r>
                        <a:rPr lang="ja-JP" altLang="en-US" sz="1050" dirty="0">
                          <a:effectLst/>
                          <a:latin typeface="Meiryo UI" panose="020B0604030504040204" pitchFamily="50" charset="-128"/>
                          <a:ea typeface="Meiryo UI" panose="020B0604030504040204" pitchFamily="50" charset="-128"/>
                        </a:rPr>
                        <a:t>、サウジアラビア</a:t>
                      </a:r>
                      <a:r>
                        <a:rPr lang="en-US" altLang="ja-JP" sz="1050" dirty="0">
                          <a:effectLst/>
                          <a:latin typeface="Meiryo UI" panose="020B0604030504040204" pitchFamily="50" charset="-128"/>
                          <a:ea typeface="Meiryo UI" panose="020B0604030504040204" pitchFamily="50" charset="-128"/>
                        </a:rPr>
                        <a:t>(39%)</a:t>
                      </a:r>
                      <a:r>
                        <a:rPr lang="ja-JP" altLang="en-US" sz="1050" dirty="0">
                          <a:effectLst/>
                          <a:latin typeface="Meiryo UI" panose="020B0604030504040204" pitchFamily="50" charset="-128"/>
                          <a:ea typeface="Meiryo UI" panose="020B0604030504040204" pitchFamily="50" charset="-128"/>
                        </a:rPr>
                        <a:t>、クウェート</a:t>
                      </a:r>
                      <a:r>
                        <a:rPr lang="en-US" altLang="ja-JP" sz="1050" dirty="0">
                          <a:effectLst/>
                          <a:latin typeface="Meiryo UI" panose="020B0604030504040204" pitchFamily="50" charset="-128"/>
                          <a:ea typeface="Meiryo UI" panose="020B0604030504040204" pitchFamily="50" charset="-128"/>
                        </a:rPr>
                        <a:t>(6%)</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ガソリン、灯油、プラスチック原料、火力発電</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71108696"/>
                  </a:ext>
                </a:extLst>
              </a:tr>
              <a:tr h="360000">
                <a:tc>
                  <a:txBody>
                    <a:bodyPr/>
                    <a:lstStyle/>
                    <a:p>
                      <a:pPr algn="ctr" rtl="0" fontAlgn="b">
                        <a:buNone/>
                      </a:pPr>
                      <a:r>
                        <a:rPr lang="en-US" sz="1200" b="1" dirty="0">
                          <a:effectLst/>
                          <a:latin typeface="Meiryo UI" panose="020B0604030504040204" pitchFamily="50" charset="-128"/>
                          <a:ea typeface="Meiryo UI" panose="020B0604030504040204" pitchFamily="50" charset="-128"/>
                        </a:rPr>
                        <a:t>LNG (</a:t>
                      </a:r>
                      <a:r>
                        <a:rPr lang="ja-JP" altLang="en-US" sz="1200" b="1" dirty="0">
                          <a:effectLst/>
                          <a:latin typeface="Meiryo UI" panose="020B0604030504040204" pitchFamily="50" charset="-128"/>
                          <a:ea typeface="Meiryo UI" panose="020B0604030504040204" pitchFamily="50" charset="-128"/>
                        </a:rPr>
                        <a:t>天然ガス</a:t>
                      </a:r>
                      <a:r>
                        <a:rPr lang="en-US" altLang="ja-JP" sz="1200" b="1" dirty="0">
                          <a:effectLst/>
                          <a:latin typeface="Meiryo UI" panose="020B0604030504040204" pitchFamily="50" charset="-128"/>
                          <a:ea typeface="Meiryo UI" panose="020B0604030504040204" pitchFamily="50" charset="-128"/>
                        </a:rPr>
                        <a:t>)</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b">
                        <a:buNone/>
                      </a:pPr>
                      <a:r>
                        <a:rPr lang="ja-JP" altLang="en-US" sz="1200" b="1" dirty="0">
                          <a:effectLst/>
                          <a:latin typeface="Meiryo UI" panose="020B0604030504040204" pitchFamily="50" charset="-128"/>
                          <a:ea typeface="Meiryo UI" panose="020B0604030504040204" pitchFamily="50" charset="-128"/>
                        </a:rPr>
                        <a:t>約</a:t>
                      </a:r>
                      <a:r>
                        <a:rPr lang="en-US" altLang="ja-JP" sz="1200" b="1" dirty="0">
                          <a:effectLst/>
                          <a:latin typeface="Meiryo UI" panose="020B0604030504040204" pitchFamily="50" charset="-128"/>
                          <a:ea typeface="Meiryo UI" panose="020B0604030504040204" pitchFamily="50" charset="-128"/>
                        </a:rPr>
                        <a:t>10〜20%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カタール、</a:t>
                      </a:r>
                      <a:r>
                        <a:rPr lang="en-US" sz="1050" dirty="0">
                          <a:effectLst/>
                          <a:latin typeface="Meiryo UI" panose="020B0604030504040204" pitchFamily="50" charset="-128"/>
                          <a:ea typeface="Meiryo UI" panose="020B0604030504040204" pitchFamily="50" charset="-128"/>
                        </a:rPr>
                        <a:t>UAE</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都市ガス、火力発電（電力供給の柱）</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25155428"/>
                  </a:ext>
                </a:extLst>
              </a:tr>
              <a:tr h="360000">
                <a:tc>
                  <a:txBody>
                    <a:bodyPr/>
                    <a:lstStyle/>
                    <a:p>
                      <a:pPr algn="ctr" rtl="0" fontAlgn="b">
                        <a:buNone/>
                      </a:pPr>
                      <a:r>
                        <a:rPr lang="ja-JP" altLang="en-US" sz="1200" b="1" dirty="0">
                          <a:effectLst/>
                          <a:latin typeface="Meiryo UI" panose="020B0604030504040204" pitchFamily="50" charset="-128"/>
                          <a:ea typeface="Meiryo UI" panose="020B0604030504040204" pitchFamily="50" charset="-128"/>
                        </a:rPr>
                        <a:t>石油製品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rtl="0" fontAlgn="b">
                        <a:buNone/>
                      </a:pPr>
                      <a:r>
                        <a:rPr lang="ja-JP" altLang="en-US" sz="1200" b="1" dirty="0">
                          <a:effectLst/>
                          <a:latin typeface="Meiryo UI" panose="020B0604030504040204" pitchFamily="50" charset="-128"/>
                          <a:ea typeface="Meiryo UI" panose="020B0604030504040204" pitchFamily="50" charset="-128"/>
                        </a:rPr>
                        <a:t>一部</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サウジアラビアなど</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航空燃料、軽油、化学製品</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45425233"/>
                  </a:ext>
                </a:extLst>
              </a:tr>
            </a:tbl>
          </a:graphicData>
        </a:graphic>
      </p:graphicFrame>
      <p:sp>
        <p:nvSpPr>
          <p:cNvPr id="44" name="二等辺三角形 43">
            <a:extLst>
              <a:ext uri="{FF2B5EF4-FFF2-40B4-BE49-F238E27FC236}">
                <a16:creationId xmlns:a16="http://schemas.microsoft.com/office/drawing/2014/main" id="{311BE048-A980-5E53-D402-23F29FD18B6A}"/>
              </a:ext>
            </a:extLst>
          </p:cNvPr>
          <p:cNvSpPr/>
          <p:nvPr/>
        </p:nvSpPr>
        <p:spPr>
          <a:xfrm rot="5400000">
            <a:off x="5620915" y="5691407"/>
            <a:ext cx="899015" cy="468000"/>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AutoShape 3">
            <a:extLst>
              <a:ext uri="{FF2B5EF4-FFF2-40B4-BE49-F238E27FC236}">
                <a16:creationId xmlns:a16="http://schemas.microsoft.com/office/drawing/2014/main" id="{0A8C4250-2016-25A8-1B78-A913FBC270E1}"/>
              </a:ext>
            </a:extLst>
          </p:cNvPr>
          <p:cNvSpPr>
            <a:spLocks noChangeArrowheads="1"/>
          </p:cNvSpPr>
          <p:nvPr/>
        </p:nvSpPr>
        <p:spPr bwMode="auto">
          <a:xfrm>
            <a:off x="1039336" y="1647632"/>
            <a:ext cx="8346963" cy="605294"/>
          </a:xfrm>
          <a:prstGeom prst="roundRect">
            <a:avLst>
              <a:gd name="adj" fmla="val 0"/>
            </a:avLst>
          </a:prstGeom>
          <a:noFill/>
          <a:ln>
            <a:noFill/>
          </a:ln>
          <a:effectLst/>
        </p:spPr>
        <p:txBody>
          <a:bodyPr wrap="square" lIns="0" tIns="0" rIns="0" bIns="0" anchor="ctr">
            <a:spAutoFit/>
          </a:bodyPr>
          <a:lstStyle/>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エネルギー価格の急騰</a:t>
            </a: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 原油・</a:t>
            </a:r>
            <a:r>
              <a:rPr kumimoji="1" lang="en-US" altLang="ja-JP" sz="1200" dirty="0">
                <a:latin typeface="メイリオ" panose="020B0604030504040204" pitchFamily="50" charset="-128"/>
                <a:ea typeface="メイリオ" panose="020B0604030504040204" pitchFamily="50" charset="-128"/>
                <a:cs typeface="メイリオ" panose="020B0604030504040204" pitchFamily="50" charset="-128"/>
              </a:rPr>
              <a:t>LNG</a:t>
            </a: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の供給不安により、ガソリン代、電気・ガス料金が直ちに上昇する懸念。</a:t>
            </a:r>
            <a:endParaRPr kumimoji="1"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物価上昇（インフレ）</a:t>
            </a: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 物流コスト増と資源高により、生活必需品全般の値上がりが加速。</a:t>
            </a:r>
            <a:endParaRPr kumimoji="1"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マーケットの変動　</a:t>
            </a: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　： 地政学リスクによる株価の下落や、為替（円安・円高両面）の乱高下。</a:t>
            </a:r>
            <a:endParaRPr kumimoji="1"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1" name="AutoShape 3">
            <a:extLst>
              <a:ext uri="{FF2B5EF4-FFF2-40B4-BE49-F238E27FC236}">
                <a16:creationId xmlns:a16="http://schemas.microsoft.com/office/drawing/2014/main" id="{95647199-5634-BE20-2776-79962CDEED86}"/>
              </a:ext>
            </a:extLst>
          </p:cNvPr>
          <p:cNvSpPr>
            <a:spLocks noChangeArrowheads="1"/>
          </p:cNvSpPr>
          <p:nvPr/>
        </p:nvSpPr>
        <p:spPr bwMode="auto">
          <a:xfrm>
            <a:off x="1039336" y="2437436"/>
            <a:ext cx="8346963" cy="605294"/>
          </a:xfrm>
          <a:prstGeom prst="roundRect">
            <a:avLst>
              <a:gd name="adj" fmla="val 0"/>
            </a:avLst>
          </a:prstGeom>
          <a:noFill/>
          <a:ln>
            <a:noFill/>
          </a:ln>
          <a:effectLst/>
        </p:spPr>
        <p:txBody>
          <a:bodyPr wrap="square" lIns="0" tIns="0" rIns="0" bIns="0" anchor="ctr">
            <a:spAutoFit/>
          </a:bodyPr>
          <a:lstStyle/>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将来が不安</a:t>
            </a:r>
            <a:endPar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貯金だけで大丈夫？</a:t>
            </a:r>
            <a:endPar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marL="171450" indent="-171450" defTabSz="914400" eaLnBrk="0" fontAlgn="base" hangingPunct="0">
              <a:spcBef>
                <a:spcPts val="200"/>
              </a:spcBef>
              <a:buFont typeface="Arial" panose="020B0604020202020204" pitchFamily="34" charset="0"/>
              <a:buChar char="•"/>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お金の価値が下がるかも？</a:t>
            </a:r>
            <a:endPar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8" name="テキスト ボックス 17">
            <a:extLst>
              <a:ext uri="{FF2B5EF4-FFF2-40B4-BE49-F238E27FC236}">
                <a16:creationId xmlns:a16="http://schemas.microsoft.com/office/drawing/2014/main" id="{E7B9D256-AC85-88D2-D0DB-C6DC2ED352B6}"/>
              </a:ext>
            </a:extLst>
          </p:cNvPr>
          <p:cNvSpPr txBox="1"/>
          <p:nvPr/>
        </p:nvSpPr>
        <p:spPr>
          <a:xfrm>
            <a:off x="114300" y="3323185"/>
            <a:ext cx="828000" cy="648000"/>
          </a:xfrm>
          <a:prstGeom prst="roundRect">
            <a:avLst>
              <a:gd name="adj" fmla="val 0"/>
            </a:avLst>
          </a:prstGeom>
          <a:solidFill>
            <a:schemeClr val="accent3">
              <a:lumMod val="20000"/>
              <a:lumOff val="80000"/>
            </a:schemeClr>
          </a:solidFill>
          <a:ln w="19050">
            <a:solidFill>
              <a:schemeClr val="bg1">
                <a:lumMod val="85000"/>
              </a:schemeClr>
            </a:solidFill>
          </a:ln>
        </p:spPr>
        <p:txBody>
          <a:bodyPr wrap="square" anchor="ctr">
            <a:noAutofit/>
          </a:bodyPr>
          <a:lstStyle/>
          <a:p>
            <a:pPr algn="ctr" fontAlgn="ctr"/>
            <a:r>
              <a:rPr lang="ja-JP" altLang="en-US" sz="1400" b="1" dirty="0">
                <a:effectLst/>
                <a:latin typeface="Meiryo UI" panose="020B0604030504040204" pitchFamily="50" charset="-128"/>
                <a:ea typeface="Meiryo UI" panose="020B0604030504040204" pitchFamily="50" charset="-128"/>
              </a:rPr>
              <a:t>結論</a:t>
            </a:r>
          </a:p>
        </p:txBody>
      </p:sp>
      <p:graphicFrame>
        <p:nvGraphicFramePr>
          <p:cNvPr id="21" name="表 20">
            <a:extLst>
              <a:ext uri="{FF2B5EF4-FFF2-40B4-BE49-F238E27FC236}">
                <a16:creationId xmlns:a16="http://schemas.microsoft.com/office/drawing/2014/main" id="{7FC18C80-5E20-3346-ABA3-F675F7F4E16E}"/>
              </a:ext>
            </a:extLst>
          </p:cNvPr>
          <p:cNvGraphicFramePr>
            <a:graphicFrameLocks noGrp="1"/>
          </p:cNvGraphicFramePr>
          <p:nvPr/>
        </p:nvGraphicFramePr>
        <p:xfrm>
          <a:off x="1039336" y="3793620"/>
          <a:ext cx="8820000" cy="1404000"/>
        </p:xfrm>
        <a:graphic>
          <a:graphicData uri="http://schemas.openxmlformats.org/drawingml/2006/table">
            <a:tbl>
              <a:tblPr>
                <a:tableStyleId>{5C22544A-7EE6-4342-B048-85BDC9FD1C3A}</a:tableStyleId>
              </a:tblPr>
              <a:tblGrid>
                <a:gridCol w="216000">
                  <a:extLst>
                    <a:ext uri="{9D8B030D-6E8A-4147-A177-3AD203B41FA5}">
                      <a16:colId xmlns:a16="http://schemas.microsoft.com/office/drawing/2014/main" val="3382276843"/>
                    </a:ext>
                  </a:extLst>
                </a:gridCol>
                <a:gridCol w="1836000">
                  <a:extLst>
                    <a:ext uri="{9D8B030D-6E8A-4147-A177-3AD203B41FA5}">
                      <a16:colId xmlns:a16="http://schemas.microsoft.com/office/drawing/2014/main" val="410243350"/>
                    </a:ext>
                  </a:extLst>
                </a:gridCol>
                <a:gridCol w="4212000">
                  <a:extLst>
                    <a:ext uri="{9D8B030D-6E8A-4147-A177-3AD203B41FA5}">
                      <a16:colId xmlns:a16="http://schemas.microsoft.com/office/drawing/2014/main" val="469182854"/>
                    </a:ext>
                  </a:extLst>
                </a:gridCol>
                <a:gridCol w="2556000">
                  <a:extLst>
                    <a:ext uri="{9D8B030D-6E8A-4147-A177-3AD203B41FA5}">
                      <a16:colId xmlns:a16="http://schemas.microsoft.com/office/drawing/2014/main" val="507014522"/>
                    </a:ext>
                  </a:extLst>
                </a:gridCol>
              </a:tblGrid>
              <a:tr h="216000">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No</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行先例</a:t>
                      </a:r>
                      <a:endParaRPr lang="zh-CN"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話法例</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ポイント</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30501782"/>
                  </a:ext>
                </a:extLst>
              </a:tr>
              <a:tr h="3960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「インフレ対策」の必要性を説く（新規・追加提案）</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物価上昇は、私たちが持っている「お金の価値」を実質的に目減りさせます。</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今の保障額や貯蓄額で、将来の生活を維持できるか再確認しませんか？</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預貯金だけでなく、物価高に強い資産形成　（変額・外貨等）の分散投資を提案する。</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0093264"/>
                  </a:ext>
                </a:extLst>
              </a:tr>
              <a:tr h="3960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「既契約者への</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r>
                        <a:rPr lang="ja-JP" altLang="en-US" sz="1050" b="1" u="none" strike="noStrike" dirty="0">
                          <a:effectLst/>
                          <a:latin typeface="Meiryo UI" panose="020B0604030504040204" pitchFamily="50" charset="-128"/>
                          <a:ea typeface="Meiryo UI" panose="020B0604030504040204" pitchFamily="50" charset="-128"/>
                        </a:rPr>
                        <a:t>安心フォロー」の徹底</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ニュースをご覧になって、運用商品などの状況を心配されていませんか？ こういう時こそ、長期的な視点での振り返りが大切です</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運用状況の報告（アフターフォロー）を口実に接点を持ち、信頼関係を深める。</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12680155"/>
                  </a:ext>
                </a:extLst>
              </a:tr>
              <a:tr h="3960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18000" marR="18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「法人の事業継続リスク」</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r>
                        <a:rPr lang="ja-JP" altLang="en-US" sz="1050" b="1" u="none" strike="noStrike" dirty="0">
                          <a:effectLst/>
                          <a:latin typeface="Meiryo UI" panose="020B0604030504040204" pitchFamily="50" charset="-128"/>
                          <a:ea typeface="Meiryo UI" panose="020B0604030504040204" pitchFamily="50" charset="-128"/>
                        </a:rPr>
                        <a:t>へのアプローチ</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1" i="0" u="sng" strike="noStrike" dirty="0">
                          <a:solidFill>
                            <a:srgbClr val="000000"/>
                          </a:solidFill>
                          <a:effectLst/>
                          <a:latin typeface="Meiryo UI" panose="020B0604030504040204" pitchFamily="50" charset="-128"/>
                          <a:ea typeface="Meiryo UI" panose="020B0604030504040204" pitchFamily="50" charset="-128"/>
                        </a:rPr>
                        <a:t>エネルギーコストの上昇は、御社の利益を圧迫するリスク</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になります。キャッシュフローの確保や、万が一の際の資金繰り対策を再点検しましょう</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「コスト増による資金繰り悪化」への即応性と、中長期的な「出口戦略」の再確認。</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16953692"/>
                  </a:ext>
                </a:extLst>
              </a:tr>
            </a:tbl>
          </a:graphicData>
        </a:graphic>
      </p:graphicFrame>
      <p:sp>
        <p:nvSpPr>
          <p:cNvPr id="22" name="吹き出し: 四角形 21">
            <a:extLst>
              <a:ext uri="{FF2B5EF4-FFF2-40B4-BE49-F238E27FC236}">
                <a16:creationId xmlns:a16="http://schemas.microsoft.com/office/drawing/2014/main" id="{5A3ED0B3-E9E6-764C-45F4-1EDAB02F28D6}"/>
              </a:ext>
            </a:extLst>
          </p:cNvPr>
          <p:cNvSpPr/>
          <p:nvPr/>
        </p:nvSpPr>
        <p:spPr bwMode="auto">
          <a:xfrm>
            <a:off x="1039334" y="5289870"/>
            <a:ext cx="8820001" cy="1080000"/>
          </a:xfrm>
          <a:prstGeom prst="wedgeRectCallout">
            <a:avLst>
              <a:gd name="adj1" fmla="val -53155"/>
              <a:gd name="adj2" fmla="val -32580"/>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marL="171450" marR="0" lvl="0" indent="-171450" algn="l" defTabSz="4572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地政学リスクという荒波の中で、お客さまの</a:t>
            </a:r>
            <a:r>
              <a:rPr lang="ja-JP" altLang="en-US" sz="1050" dirty="0">
                <a:solidFill>
                  <a:prstClr val="black"/>
                </a:solidFill>
                <a:latin typeface="メイリオ" panose="020B0604030504040204" pitchFamily="50" charset="-128"/>
                <a:ea typeface="メイリオ" panose="020B0604030504040204" pitchFamily="50" charset="-128"/>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生活の防波堤</a:t>
            </a:r>
            <a:r>
              <a:rPr lang="ja-JP" altLang="en-US" sz="1050" dirty="0">
                <a:solidFill>
                  <a:prstClr val="black"/>
                </a:solidFill>
                <a:latin typeface="メイリオ" panose="020B0604030504040204" pitchFamily="50" charset="-128"/>
                <a:ea typeface="メイリオ" panose="020B0604030504040204" pitchFamily="50" charset="-128"/>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になることが重要です！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情勢が不安定な時、お客さまが求めているのは「数字上の得」だけではなく、プロによる「安心感の提供」です！市場やニュースに一喜一憂するのではなく、「万が一の保障を盤石にすること」と「インフレから資産を守る準備をすること」という、生命保険が持つ本来の価値を伝える絶好の機会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457200" rtl="0" eaLnBrk="1" fontAlgn="auto" latinLnBrk="0" hangingPunct="1">
              <a:lnSpc>
                <a:spcPct val="100000"/>
              </a:lnSpc>
              <a:spcBef>
                <a:spcPts val="200"/>
              </a:spcBef>
              <a:spcAft>
                <a:spcPts val="0"/>
              </a:spcAft>
              <a:buClrTx/>
              <a:buSzTx/>
              <a:buFont typeface="Arial" panose="020B0604020202020204" pitchFamily="34" charset="0"/>
              <a:buChar char="•"/>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「ニュースを見て心配になり、ご連絡しました」という一本の電話が、お客さまにとって最大の安心材料になります！今日一日は、まずお客様に寄り添うことから始めましょう。</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4" name="図 23">
            <a:extLst>
              <a:ext uri="{FF2B5EF4-FFF2-40B4-BE49-F238E27FC236}">
                <a16:creationId xmlns:a16="http://schemas.microsoft.com/office/drawing/2014/main" id="{C58B0103-968E-0F47-8188-E779FEC168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04" y="5201792"/>
            <a:ext cx="471920" cy="471920"/>
          </a:xfrm>
          <a:prstGeom prst="rect">
            <a:avLst/>
          </a:prstGeom>
        </p:spPr>
      </p:pic>
      <p:sp>
        <p:nvSpPr>
          <p:cNvPr id="25" name="正方形/長方形 24">
            <a:extLst>
              <a:ext uri="{FF2B5EF4-FFF2-40B4-BE49-F238E27FC236}">
                <a16:creationId xmlns:a16="http://schemas.microsoft.com/office/drawing/2014/main" id="{EB22B5F5-237D-C259-A1A6-E023206DED4C}"/>
              </a:ext>
            </a:extLst>
          </p:cNvPr>
          <p:cNvSpPr/>
          <p:nvPr/>
        </p:nvSpPr>
        <p:spPr>
          <a:xfrm>
            <a:off x="0" y="6343445"/>
            <a:ext cx="6075824" cy="200055"/>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a:t>
            </a:r>
            <a:r>
              <a:rPr lang="ja-JP" altLang="en-US" sz="700" dirty="0">
                <a:latin typeface="HGPｺﾞｼｯｸM" panose="020B0600000000000000" pitchFamily="50" charset="-128"/>
                <a:ea typeface="HGPｺﾞｼｯｸM" panose="020B0600000000000000" pitchFamily="50" charset="-128"/>
              </a:rPr>
              <a:t>資源エネルギー庁「エネ百科」原油輸入の中東依存度の推移（外部サイト）：</a:t>
            </a:r>
            <a:r>
              <a:rPr lang="en-US" altLang="ja-JP" sz="700" dirty="0">
                <a:latin typeface="HGPｺﾞｼｯｸM" panose="020B0600000000000000" pitchFamily="50" charset="-128"/>
                <a:ea typeface="HGPｺﾞｼｯｸM" panose="020B0600000000000000" pitchFamily="50" charset="-128"/>
                <a:hlinkClick r:id="rId3"/>
              </a:rPr>
              <a:t>https://www.ene100.jp/zumen/1-2-5</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26" name="正方形/長方形 25">
            <a:extLst>
              <a:ext uri="{FF2B5EF4-FFF2-40B4-BE49-F238E27FC236}">
                <a16:creationId xmlns:a16="http://schemas.microsoft.com/office/drawing/2014/main" id="{8F8C2F7C-1A34-0F8C-2CA1-A413E211CD0B}"/>
              </a:ext>
            </a:extLst>
          </p:cNvPr>
          <p:cNvSpPr/>
          <p:nvPr/>
        </p:nvSpPr>
        <p:spPr>
          <a:xfrm>
            <a:off x="114300" y="5725678"/>
            <a:ext cx="828000" cy="648000"/>
          </a:xfrm>
          <a:prstGeom prst="rect">
            <a:avLst/>
          </a:prstGeom>
          <a:solidFill>
            <a:srgbClr val="FBDDDC"/>
          </a:solidFill>
        </p:spPr>
        <p:txBody>
          <a:bodyPr wrap="none" lIns="36000" tIns="72000" rIns="108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ja-JP" altLang="en-US" sz="1200" b="1" dirty="0">
                <a:solidFill>
                  <a:srgbClr val="FF0000"/>
                </a:solidFill>
                <a:latin typeface="メイリオ" panose="020B0604030504040204" pitchFamily="50" charset="-128"/>
                <a:ea typeface="メイリオ" panose="020B0604030504040204" pitchFamily="50" charset="-128"/>
              </a:rPr>
              <a:t>ﾘｰﾀﾞｰ</a:t>
            </a:r>
            <a:endParaRPr lang="en-US" altLang="ja-JP" sz="1200" b="1" dirty="0">
              <a:solidFill>
                <a:srgbClr val="FF0000"/>
              </a:solidFill>
              <a:latin typeface="メイリオ" panose="020B0604030504040204" pitchFamily="50" charset="-128"/>
              <a:ea typeface="メイリオ" panose="020B0604030504040204" pitchFamily="50" charset="-128"/>
            </a:endParaRPr>
          </a:p>
          <a:p>
            <a:pPr marL="0" marR="0" lvl="0" indent="0" algn="ctr" defTabSz="4572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の視点</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sp>
        <p:nvSpPr>
          <p:cNvPr id="27" name="AutoShape 3">
            <a:extLst>
              <a:ext uri="{FF2B5EF4-FFF2-40B4-BE49-F238E27FC236}">
                <a16:creationId xmlns:a16="http://schemas.microsoft.com/office/drawing/2014/main" id="{848B16A7-C0A5-BD4E-3496-E1B752255C7C}"/>
              </a:ext>
            </a:extLst>
          </p:cNvPr>
          <p:cNvSpPr>
            <a:spLocks noChangeArrowheads="1"/>
          </p:cNvSpPr>
          <p:nvPr/>
        </p:nvSpPr>
        <p:spPr bwMode="auto">
          <a:xfrm>
            <a:off x="1039336" y="3346679"/>
            <a:ext cx="8346963" cy="394980"/>
          </a:xfrm>
          <a:prstGeom prst="roundRect">
            <a:avLst>
              <a:gd name="adj" fmla="val 0"/>
            </a:avLst>
          </a:prstGeom>
          <a:noFill/>
          <a:ln>
            <a:noFill/>
          </a:ln>
          <a:effectLst/>
        </p:spPr>
        <p:txBody>
          <a:bodyPr wrap="square" lIns="0" tIns="0" rIns="0" bIns="0" anchor="ctr">
            <a:spAutoFit/>
          </a:bodyPr>
          <a:lstStyle/>
          <a:p>
            <a:pPr defTabSz="914400" eaLnBrk="0" fontAlgn="base" hangingPunct="0">
              <a:spcBef>
                <a:spcPts val="200"/>
              </a:spcBef>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地政学リスクという荒波の中で、</a:t>
            </a:r>
            <a:endPar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a:p>
            <a:pPr defTabSz="914400" eaLnBrk="0" fontAlgn="base" hangingPunct="0">
              <a:spcBef>
                <a:spcPts val="200"/>
              </a:spcBef>
              <a:defRPr/>
            </a:pP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お客さまの</a:t>
            </a:r>
            <a:r>
              <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生活の防波堤</a:t>
            </a:r>
            <a:r>
              <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rPr>
              <a:t>になる！</a:t>
            </a:r>
            <a:endParaRPr kumimoji="1" lang="en-US" altLang="ja-JP" sz="12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8" name="矢印: 右 27">
            <a:extLst>
              <a:ext uri="{FF2B5EF4-FFF2-40B4-BE49-F238E27FC236}">
                <a16:creationId xmlns:a16="http://schemas.microsoft.com/office/drawing/2014/main" id="{37EC9FE3-D357-8A66-5C3C-CBDAAE018833}"/>
              </a:ext>
            </a:extLst>
          </p:cNvPr>
          <p:cNvSpPr/>
          <p:nvPr/>
        </p:nvSpPr>
        <p:spPr>
          <a:xfrm>
            <a:off x="4207335" y="933844"/>
            <a:ext cx="421690" cy="504000"/>
          </a:xfrm>
          <a:prstGeom prst="rightArrow">
            <a:avLst/>
          </a:prstGeom>
          <a:pattFill prst="ltVert">
            <a:fgClr>
              <a:schemeClr val="bg1">
                <a:lumMod val="6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F86B3C71-D1D6-D9E4-0DDB-9604E7C9D806}"/>
              </a:ext>
            </a:extLst>
          </p:cNvPr>
          <p:cNvSpPr/>
          <p:nvPr/>
        </p:nvSpPr>
        <p:spPr>
          <a:xfrm>
            <a:off x="4682967" y="979677"/>
            <a:ext cx="4955333" cy="523220"/>
          </a:xfrm>
          <a:prstGeom prst="rect">
            <a:avLst/>
          </a:prstGeom>
        </p:spPr>
        <p:txBody>
          <a:bodyPr wrap="square">
            <a:spAutoFit/>
          </a:bodyPr>
          <a:lstStyle/>
          <a:p>
            <a:pPr algn="ctr"/>
            <a:r>
              <a:rPr lang="ja-JP" altLang="en-US" sz="2800" b="1" dirty="0">
                <a:solidFill>
                  <a:srgbClr val="EA5550"/>
                </a:solidFill>
                <a:latin typeface="+mn-ea"/>
              </a:rPr>
              <a:t>インフレがやってくる！？</a:t>
            </a:r>
            <a:endParaRPr lang="en-US" altLang="ja-JP" sz="2400" dirty="0">
              <a:latin typeface="+mn-ea"/>
            </a:endParaRPr>
          </a:p>
        </p:txBody>
      </p:sp>
      <p:sp>
        <p:nvSpPr>
          <p:cNvPr id="30" name="矢印: 右 29">
            <a:extLst>
              <a:ext uri="{FF2B5EF4-FFF2-40B4-BE49-F238E27FC236}">
                <a16:creationId xmlns:a16="http://schemas.microsoft.com/office/drawing/2014/main" id="{9DE5A509-09DE-D630-8062-B0505990C96C}"/>
              </a:ext>
            </a:extLst>
          </p:cNvPr>
          <p:cNvSpPr/>
          <p:nvPr/>
        </p:nvSpPr>
        <p:spPr>
          <a:xfrm rot="5400000">
            <a:off x="-444070" y="2213229"/>
            <a:ext cx="1927541" cy="504000"/>
          </a:xfrm>
          <a:prstGeom prst="rightArrow">
            <a:avLst/>
          </a:prstGeom>
          <a:pattFill prst="ltHorz">
            <a:fgClr>
              <a:schemeClr val="bg1">
                <a:lumMod val="6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573547FA-DA6A-9DB0-24E3-F36F2BD197BC}"/>
              </a:ext>
            </a:extLst>
          </p:cNvPr>
          <p:cNvSpPr txBox="1"/>
          <p:nvPr/>
        </p:nvSpPr>
        <p:spPr>
          <a:xfrm>
            <a:off x="114300" y="1626279"/>
            <a:ext cx="828000" cy="648000"/>
          </a:xfrm>
          <a:prstGeom prst="roundRect">
            <a:avLst>
              <a:gd name="adj" fmla="val 0"/>
            </a:avLst>
          </a:prstGeom>
          <a:solidFill>
            <a:schemeClr val="accent3">
              <a:lumMod val="20000"/>
              <a:lumOff val="80000"/>
            </a:schemeClr>
          </a:solidFill>
          <a:ln w="19050">
            <a:solidFill>
              <a:schemeClr val="bg1">
                <a:lumMod val="85000"/>
              </a:schemeClr>
            </a:solidFill>
          </a:ln>
        </p:spPr>
        <p:txBody>
          <a:bodyPr wrap="square" anchor="ctr">
            <a:noAutofit/>
          </a:bodyPr>
          <a:lstStyle/>
          <a:p>
            <a:pPr algn="ctr" fontAlgn="ctr"/>
            <a:r>
              <a:rPr lang="ja-JP" altLang="en-US" sz="1400" b="1" dirty="0">
                <a:effectLst/>
                <a:latin typeface="Meiryo UI" panose="020B0604030504040204" pitchFamily="50" charset="-128"/>
                <a:ea typeface="Meiryo UI" panose="020B0604030504040204" pitchFamily="50" charset="-128"/>
              </a:rPr>
              <a:t>影響</a:t>
            </a:r>
          </a:p>
        </p:txBody>
      </p:sp>
      <p:sp>
        <p:nvSpPr>
          <p:cNvPr id="14" name="テキスト ボックス 13">
            <a:extLst>
              <a:ext uri="{FF2B5EF4-FFF2-40B4-BE49-F238E27FC236}">
                <a16:creationId xmlns:a16="http://schemas.microsoft.com/office/drawing/2014/main" id="{312C99FB-1B31-6487-56F6-F377B728EF77}"/>
              </a:ext>
            </a:extLst>
          </p:cNvPr>
          <p:cNvSpPr txBox="1"/>
          <p:nvPr/>
        </p:nvSpPr>
        <p:spPr>
          <a:xfrm>
            <a:off x="114300" y="2369574"/>
            <a:ext cx="828000" cy="648000"/>
          </a:xfrm>
          <a:prstGeom prst="roundRect">
            <a:avLst>
              <a:gd name="adj" fmla="val 0"/>
            </a:avLst>
          </a:prstGeom>
          <a:solidFill>
            <a:schemeClr val="accent3">
              <a:lumMod val="20000"/>
              <a:lumOff val="80000"/>
            </a:schemeClr>
          </a:solidFill>
          <a:ln w="19050">
            <a:solidFill>
              <a:schemeClr val="bg1">
                <a:lumMod val="85000"/>
              </a:schemeClr>
            </a:solidFill>
          </a:ln>
        </p:spPr>
        <p:txBody>
          <a:bodyPr wrap="square" anchor="ctr">
            <a:noAutofit/>
          </a:bodyPr>
          <a:lstStyle/>
          <a:p>
            <a:pPr algn="ctr" fontAlgn="ctr"/>
            <a:r>
              <a:rPr lang="ja-JP" altLang="en-US" sz="1400" b="1" dirty="0">
                <a:latin typeface="Meiryo UI" panose="020B0604030504040204" pitchFamily="50" charset="-128"/>
                <a:ea typeface="Meiryo UI" panose="020B0604030504040204" pitchFamily="50" charset="-128"/>
              </a:rPr>
              <a:t>お客さま</a:t>
            </a:r>
            <a:endParaRPr lang="en-US" altLang="ja-JP" sz="1400" b="1" dirty="0">
              <a:latin typeface="Meiryo UI" panose="020B0604030504040204" pitchFamily="50" charset="-128"/>
              <a:ea typeface="Meiryo UI" panose="020B0604030504040204" pitchFamily="50" charset="-128"/>
            </a:endParaRPr>
          </a:p>
          <a:p>
            <a:pPr algn="ctr" fontAlgn="ctr"/>
            <a:r>
              <a:rPr lang="ja-JP" altLang="en-US" sz="1400" b="1" dirty="0">
                <a:latin typeface="Meiryo UI" panose="020B0604030504040204" pitchFamily="50" charset="-128"/>
                <a:ea typeface="Meiryo UI" panose="020B0604030504040204" pitchFamily="50" charset="-128"/>
              </a:rPr>
              <a:t>心理</a:t>
            </a:r>
            <a:endParaRPr lang="ja-JP" altLang="en-US" sz="1400" b="1" dirty="0">
              <a:effectLst/>
              <a:latin typeface="Meiryo UI" panose="020B0604030504040204" pitchFamily="50" charset="-128"/>
              <a:ea typeface="Meiryo UI" panose="020B0604030504040204" pitchFamily="50" charset="-128"/>
            </a:endParaRPr>
          </a:p>
        </p:txBody>
      </p:sp>
      <p:sp>
        <p:nvSpPr>
          <p:cNvPr id="6" name="吹き出し: 四角形 5">
            <a:extLst>
              <a:ext uri="{FF2B5EF4-FFF2-40B4-BE49-F238E27FC236}">
                <a16:creationId xmlns:a16="http://schemas.microsoft.com/office/drawing/2014/main" id="{94803A3E-C544-4CBC-B315-27717CCE31BB}"/>
              </a:ext>
            </a:extLst>
          </p:cNvPr>
          <p:cNvSpPr/>
          <p:nvPr/>
        </p:nvSpPr>
        <p:spPr bwMode="auto">
          <a:xfrm>
            <a:off x="267700" y="2380893"/>
            <a:ext cx="9540000" cy="1403693"/>
          </a:xfrm>
          <a:prstGeom prst="wedgeRectCallout">
            <a:avLst>
              <a:gd name="adj1" fmla="val 2177"/>
              <a:gd name="adj2" fmla="val 70851"/>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defTabSz="914400" fontAlgn="base">
              <a:spcBef>
                <a:spcPct val="0"/>
              </a:spcBef>
              <a:spcAft>
                <a:spcPct val="0"/>
              </a:spcAft>
            </a:pPr>
            <a:r>
              <a:rPr lang="ja-JP" altLang="en-US" sz="4000" b="1" dirty="0">
                <a:solidFill>
                  <a:srgbClr val="EA5550"/>
                </a:solidFill>
                <a:latin typeface="Meiryo UI" panose="020B0604030504040204" pitchFamily="50" charset="-128"/>
                <a:ea typeface="Meiryo UI" panose="020B0604030504040204" pitchFamily="50" charset="-128"/>
              </a:rPr>
              <a:t>インフレ</a:t>
            </a:r>
            <a:r>
              <a:rPr lang="ja-JP" altLang="en-US" sz="4000" b="1" dirty="0">
                <a:latin typeface="Meiryo UI" panose="020B0604030504040204" pitchFamily="50" charset="-128"/>
                <a:ea typeface="Meiryo UI" panose="020B0604030504040204" pitchFamily="50" charset="-128"/>
              </a:rPr>
              <a:t>は、私たちが持っている</a:t>
            </a:r>
            <a:endParaRPr lang="en-US" altLang="ja-JP" sz="4000" b="1" dirty="0">
              <a:latin typeface="Meiryo UI" panose="020B0604030504040204" pitchFamily="50" charset="-128"/>
              <a:ea typeface="Meiryo UI" panose="020B0604030504040204" pitchFamily="50" charset="-128"/>
            </a:endParaRPr>
          </a:p>
          <a:p>
            <a:pPr defTabSz="914400" fontAlgn="base">
              <a:spcBef>
                <a:spcPct val="0"/>
              </a:spcBef>
              <a:spcAft>
                <a:spcPct val="0"/>
              </a:spcAft>
            </a:pPr>
            <a:r>
              <a:rPr lang="ja-JP" altLang="en-US" sz="4000" b="1" dirty="0">
                <a:latin typeface="Meiryo UI" panose="020B0604030504040204" pitchFamily="50" charset="-128"/>
                <a:ea typeface="Meiryo UI" panose="020B0604030504040204" pitchFamily="50" charset="-128"/>
              </a:rPr>
              <a:t>「お金の価値」を実質的に目減りさせます！</a:t>
            </a:r>
            <a:endParaRPr kumimoji="1" lang="en-US" altLang="ja-JP" sz="4000" b="1" dirty="0">
              <a:latin typeface="Meiryo UI" panose="020B0604030504040204" pitchFamily="50" charset="-128"/>
              <a:ea typeface="Meiryo UI" panose="020B0604030504040204" pitchFamily="50" charset="-128"/>
            </a:endParaRPr>
          </a:p>
        </p:txBody>
      </p:sp>
      <p:sp>
        <p:nvSpPr>
          <p:cNvPr id="9" name="吹き出し: 四角形 8">
            <a:extLst>
              <a:ext uri="{FF2B5EF4-FFF2-40B4-BE49-F238E27FC236}">
                <a16:creationId xmlns:a16="http://schemas.microsoft.com/office/drawing/2014/main" id="{CC14D5A9-4518-0D83-33F3-D5EC2756C0EC}"/>
              </a:ext>
            </a:extLst>
          </p:cNvPr>
          <p:cNvSpPr/>
          <p:nvPr/>
        </p:nvSpPr>
        <p:spPr bwMode="auto">
          <a:xfrm>
            <a:off x="26896" y="5475899"/>
            <a:ext cx="9828000" cy="1292517"/>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皆さんの</a:t>
            </a:r>
            <a:r>
              <a:rPr kumimoji="1" lang="ja-JP" altLang="en-US" sz="4000" b="1" dirty="0">
                <a:solidFill>
                  <a:srgbClr val="EA5550"/>
                </a:solidFill>
                <a:latin typeface="Meiryo UI" panose="020B0604030504040204" pitchFamily="50" charset="-128"/>
                <a:ea typeface="Meiryo UI" panose="020B0604030504040204" pitchFamily="50" charset="-128"/>
              </a:rPr>
              <a:t>保障や積み立ては、</a:t>
            </a:r>
            <a:endParaRPr kumimoji="1" lang="en-US" altLang="ja-JP" sz="4000" b="1" dirty="0">
              <a:solidFill>
                <a:srgbClr val="EA5550"/>
              </a:solidFill>
              <a:latin typeface="Meiryo UI" panose="020B0604030504040204" pitchFamily="50" charset="-128"/>
              <a:ea typeface="Meiryo UI" panose="020B0604030504040204" pitchFamily="50" charset="-128"/>
            </a:endParaRPr>
          </a:p>
          <a:p>
            <a:pPr marR="0" algn="ctr" defTabSz="914400" rtl="0" eaLnBrk="1" fontAlgn="base" latinLnBrk="0" hangingPunct="1">
              <a:lnSpc>
                <a:spcPct val="100000"/>
              </a:lnSpc>
              <a:spcBef>
                <a:spcPct val="0"/>
              </a:spcBef>
              <a:spcAft>
                <a:spcPct val="0"/>
              </a:spcAft>
              <a:buClrTx/>
              <a:buSzTx/>
              <a:tabLst/>
            </a:pPr>
            <a:r>
              <a:rPr kumimoji="1" lang="ja-JP" altLang="en-US" sz="4000" b="1" dirty="0">
                <a:solidFill>
                  <a:srgbClr val="EA5550"/>
                </a:solidFill>
                <a:latin typeface="Meiryo UI" panose="020B0604030504040204" pitchFamily="50" charset="-128"/>
                <a:ea typeface="Meiryo UI" panose="020B0604030504040204" pitchFamily="50" charset="-128"/>
              </a:rPr>
              <a:t>インフレに対応した商品</a:t>
            </a:r>
            <a:r>
              <a:rPr kumimoji="1" lang="ja-JP" altLang="en-US" sz="4000" b="1" dirty="0">
                <a:latin typeface="Meiryo UI" panose="020B0604030504040204" pitchFamily="50" charset="-128"/>
                <a:ea typeface="Meiryo UI" panose="020B0604030504040204" pitchFamily="50" charset="-128"/>
              </a:rPr>
              <a:t>ですか！？</a:t>
            </a:r>
          </a:p>
        </p:txBody>
      </p:sp>
    </p:spTree>
    <p:extLst>
      <p:ext uri="{BB962C8B-B14F-4D97-AF65-F5344CB8AC3E}">
        <p14:creationId xmlns:p14="http://schemas.microsoft.com/office/powerpoint/2010/main" val="1539482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up)">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6"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169BF-5709-4966-2AF9-D72506CD9AC8}"/>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5918FA9B-BFA0-0CA6-BE74-E4AB540824D6}"/>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19" name="AutoShape 3">
            <a:extLst>
              <a:ext uri="{FF2B5EF4-FFF2-40B4-BE49-F238E27FC236}">
                <a16:creationId xmlns:a16="http://schemas.microsoft.com/office/drawing/2014/main" id="{97410C79-B73C-F6FC-C5B4-EB69C2A8CFB4}"/>
              </a:ext>
            </a:extLst>
          </p:cNvPr>
          <p:cNvSpPr>
            <a:spLocks noChangeArrowheads="1"/>
          </p:cNvSpPr>
          <p:nvPr/>
        </p:nvSpPr>
        <p:spPr bwMode="auto">
          <a:xfrm>
            <a:off x="0"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（２）ニッセイみらいのカタチ「治療サポート保険“ぴたほ”」のニュースリリースを紹介！１／２</a:t>
            </a:r>
          </a:p>
        </p:txBody>
      </p:sp>
      <p:sp>
        <p:nvSpPr>
          <p:cNvPr id="20" name="テキスト ボックス 19">
            <a:extLst>
              <a:ext uri="{FF2B5EF4-FFF2-40B4-BE49-F238E27FC236}">
                <a16:creationId xmlns:a16="http://schemas.microsoft.com/office/drawing/2014/main" id="{CBFD2313-9495-A5E5-C8B5-65358968A375}"/>
              </a:ext>
            </a:extLst>
          </p:cNvPr>
          <p:cNvSpPr txBox="1"/>
          <p:nvPr/>
        </p:nvSpPr>
        <p:spPr>
          <a:xfrm>
            <a:off x="9597" y="1834229"/>
            <a:ext cx="6746803" cy="1274708"/>
          </a:xfrm>
          <a:prstGeom prst="rect">
            <a:avLst/>
          </a:prstGeom>
          <a:no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ja-JP" altLang="en-US" sz="1050" b="1" dirty="0">
                <a:solidFill>
                  <a:srgbClr val="000000"/>
                </a:solidFill>
                <a:latin typeface="Meiryo UI" panose="020B0604030504040204" pitchFamily="50" charset="-128"/>
                <a:ea typeface="Meiryo UI" panose="020B0604030504040204" pitchFamily="50" charset="-128"/>
              </a:rPr>
              <a:t>（１）</a:t>
            </a:r>
            <a:r>
              <a:rPr kumimoji="1" lang="ja-JP" altLang="en-US" sz="1050" dirty="0">
                <a:latin typeface="Meiryo UI" panose="020B0604030504040204" pitchFamily="50" charset="-128"/>
                <a:ea typeface="Meiryo UI" panose="020B0604030504040204" pitchFamily="50" charset="-128"/>
              </a:rPr>
              <a:t>定額の給付金に加え、</a:t>
            </a:r>
            <a:r>
              <a:rPr kumimoji="1" lang="ja-JP" altLang="en-US" sz="1050" b="1" dirty="0">
                <a:solidFill>
                  <a:srgbClr val="EA5550"/>
                </a:solidFill>
                <a:latin typeface="Meiryo UI" panose="020B0604030504040204" pitchFamily="50" charset="-128"/>
                <a:ea typeface="Meiryo UI" panose="020B0604030504040204" pitchFamily="50" charset="-128"/>
              </a:rPr>
              <a:t>診療報酬点数に連動する給付金で治療内容等に応じて保障</a:t>
            </a:r>
            <a:r>
              <a:rPr kumimoji="1" lang="ja-JP" altLang="en-US" sz="1050" dirty="0">
                <a:latin typeface="Meiryo UI" panose="020B0604030504040204" pitchFamily="50" charset="-128"/>
                <a:ea typeface="Meiryo UI" panose="020B0604030504040204" pitchFamily="50" charset="-128"/>
              </a:rPr>
              <a:t>します。</a:t>
            </a:r>
            <a:endParaRPr kumimoji="1" lang="en-US" altLang="ja-JP" sz="1050" dirty="0">
              <a:latin typeface="Meiryo UI" panose="020B0604030504040204" pitchFamily="50" charset="-128"/>
              <a:ea typeface="Meiryo UI" panose="020B0604030504040204" pitchFamily="50" charset="-128"/>
            </a:endParaRPr>
          </a:p>
          <a:p>
            <a:pPr marL="628650" lvl="1" indent="-171450"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Meiryo UI" panose="020B0604030504040204" pitchFamily="50" charset="-128"/>
                <a:ea typeface="Meiryo UI" panose="020B0604030504040204" pitchFamily="50" charset="-128"/>
              </a:rPr>
              <a:t>「かかった医療費（点数）」に比例して給付金が決まるため、治療内容に応じた過不足のない備えが可能です。</a:t>
            </a:r>
            <a:endParaRPr kumimoji="1" lang="en-US" altLang="ja-JP" sz="1050" dirty="0">
              <a:solidFill>
                <a:srgbClr val="000000"/>
              </a:solidFill>
              <a:latin typeface="Meiryo UI" panose="020B0604030504040204" pitchFamily="50" charset="-128"/>
              <a:ea typeface="Meiryo UI" panose="020B0604030504040204" pitchFamily="50" charset="-128"/>
            </a:endParaRPr>
          </a:p>
          <a:p>
            <a:pPr marR="0" lvl="0" defTabSz="914400" rtl="0" eaLnBrk="1" fontAlgn="base" latinLnBrk="0" hangingPunct="1">
              <a:lnSpc>
                <a:spcPct val="100000"/>
              </a:lnSpc>
              <a:spcBef>
                <a:spcPts val="200"/>
              </a:spcBef>
              <a:spcAft>
                <a:spcPct val="0"/>
              </a:spcAft>
              <a:buClrTx/>
              <a:buSzTx/>
              <a:tabLst/>
              <a:defRPr/>
            </a:pPr>
            <a:r>
              <a:rPr lang="ja-JP" altLang="en-US" sz="1050" b="1" dirty="0">
                <a:latin typeface="Meiryo UI" panose="020B0604030504040204" pitchFamily="50" charset="-128"/>
                <a:ea typeface="Meiryo UI" panose="020B0604030504040204" pitchFamily="50" charset="-128"/>
              </a:rPr>
              <a:t>（２）</a:t>
            </a:r>
            <a:r>
              <a:rPr lang="ja-JP" altLang="en-US" sz="1050" dirty="0">
                <a:latin typeface="Meiryo UI" panose="020B0604030504040204" pitchFamily="50" charset="-128"/>
                <a:ea typeface="Meiryo UI" panose="020B0604030504040204" pitchFamily="50" charset="-128"/>
              </a:rPr>
              <a:t>所定の先進医療の保障に加え、</a:t>
            </a:r>
            <a:r>
              <a:rPr lang="ja-JP" altLang="en-US" sz="1050" b="1" dirty="0">
                <a:solidFill>
                  <a:srgbClr val="EA5550"/>
                </a:solidFill>
                <a:latin typeface="Meiryo UI" panose="020B0604030504040204" pitchFamily="50" charset="-128"/>
                <a:ea typeface="Meiryo UI" panose="020B0604030504040204" pitchFamily="50" charset="-128"/>
              </a:rPr>
              <a:t>患者申出療養も保障</a:t>
            </a:r>
            <a:r>
              <a:rPr lang="ja-JP" altLang="en-US" sz="1050" dirty="0">
                <a:latin typeface="Meiryo UI" panose="020B0604030504040204" pitchFamily="50" charset="-128"/>
                <a:ea typeface="Meiryo UI" panose="020B0604030504040204" pitchFamily="50" charset="-128"/>
              </a:rPr>
              <a:t>します。</a:t>
            </a:r>
            <a:endParaRPr lang="en-US" altLang="ja-JP" sz="1050" dirty="0">
              <a:latin typeface="Meiryo UI" panose="020B0604030504040204" pitchFamily="50" charset="-128"/>
              <a:ea typeface="Meiryo UI" panose="020B0604030504040204" pitchFamily="50" charset="-128"/>
            </a:endParaRPr>
          </a:p>
          <a:p>
            <a:pPr marL="628650" lvl="1" indent="-171450" defTabSz="914400" fontAlgn="base">
              <a:spcBef>
                <a:spcPct val="0"/>
              </a:spcBef>
              <a:spcAft>
                <a:spcPct val="0"/>
              </a:spcAft>
              <a:buFont typeface="Arial" panose="020B0604020202020204" pitchFamily="34" charset="0"/>
              <a:buChar char="•"/>
              <a:defRPr/>
            </a:pPr>
            <a:r>
              <a:rPr lang="ja-JP" altLang="en-US" sz="1050" dirty="0">
                <a:latin typeface="Meiryo UI" panose="020B0604030504040204" pitchFamily="50" charset="-128"/>
                <a:ea typeface="Meiryo UI" panose="020B0604030504040204" pitchFamily="50" charset="-128"/>
              </a:rPr>
              <a:t>先進医療だけでなく、高額になりがちな「患者申出療養」までカバーしています。</a:t>
            </a:r>
            <a:endParaRPr lang="en-US" altLang="ja-JP" sz="1050" dirty="0">
              <a:latin typeface="Meiryo UI" panose="020B0604030504040204" pitchFamily="50" charset="-128"/>
              <a:ea typeface="Meiryo UI" panose="020B0604030504040204" pitchFamily="50" charset="-128"/>
            </a:endParaRPr>
          </a:p>
          <a:p>
            <a:pPr lvl="1" indent="-457200" defTabSz="914400" fontAlgn="base">
              <a:spcBef>
                <a:spcPts val="200"/>
              </a:spcBef>
              <a:spcAft>
                <a:spcPct val="0"/>
              </a:spcAft>
              <a:defRPr/>
            </a:pPr>
            <a:r>
              <a:rPr lang="ja-JP" altLang="en-US" sz="1050" b="1" dirty="0">
                <a:latin typeface="Meiryo UI" panose="020B0604030504040204" pitchFamily="50" charset="-128"/>
                <a:ea typeface="Meiryo UI" panose="020B0604030504040204" pitchFamily="50" charset="-128"/>
              </a:rPr>
              <a:t>（３）</a:t>
            </a:r>
            <a:r>
              <a:rPr lang="ja-JP" altLang="en-US" sz="1050" b="1" dirty="0">
                <a:solidFill>
                  <a:srgbClr val="EA5550"/>
                </a:solidFill>
                <a:latin typeface="Meiryo UI" panose="020B0604030504040204" pitchFamily="50" charset="-128"/>
                <a:ea typeface="Meiryo UI" panose="020B0604030504040204" pitchFamily="50" charset="-128"/>
              </a:rPr>
              <a:t>発症時から退院後までのお悩みをサポート</a:t>
            </a:r>
            <a:r>
              <a:rPr lang="ja-JP" altLang="en-US" sz="1050" dirty="0">
                <a:latin typeface="Meiryo UI" panose="020B0604030504040204" pitchFamily="50" charset="-128"/>
                <a:ea typeface="Meiryo UI" panose="020B0604030504040204" pitchFamily="50" charset="-128"/>
              </a:rPr>
              <a:t>するサービスをご利用いただけます。</a:t>
            </a:r>
            <a:endParaRPr lang="en-US" altLang="ja-JP" sz="1050" dirty="0">
              <a:latin typeface="Meiryo UI" panose="020B0604030504040204" pitchFamily="50" charset="-128"/>
              <a:ea typeface="Meiryo UI" panose="020B0604030504040204" pitchFamily="50" charset="-128"/>
            </a:endParaRPr>
          </a:p>
          <a:p>
            <a:pPr marL="628650" lvl="1" indent="-177800" defTabSz="914400" fontAlgn="base">
              <a:spcBef>
                <a:spcPct val="0"/>
              </a:spcBef>
              <a:spcAft>
                <a:spcPct val="0"/>
              </a:spcAft>
              <a:buFont typeface="Arial" panose="020B0604020202020204" pitchFamily="34" charset="0"/>
              <a:buChar char="•"/>
              <a:defRPr/>
            </a:pPr>
            <a:r>
              <a:rPr lang="ja-JP" altLang="en-US" sz="1050" dirty="0">
                <a:latin typeface="Meiryo UI" panose="020B0604030504040204" pitchFamily="50" charset="-128"/>
                <a:ea typeface="Meiryo UI" panose="020B0604030504040204" pitchFamily="50" charset="-128"/>
              </a:rPr>
              <a:t>通常の医療保障はもちろん、</a:t>
            </a:r>
            <a:r>
              <a:rPr lang="en-US" altLang="ja-JP" sz="1050" dirty="0">
                <a:latin typeface="Meiryo UI" panose="020B0604030504040204" pitchFamily="50" charset="-128"/>
                <a:ea typeface="Meiryo UI" panose="020B0604030504040204" pitchFamily="50" charset="-128"/>
              </a:rPr>
              <a:t>3</a:t>
            </a:r>
            <a:r>
              <a:rPr lang="ja-JP" altLang="en-US" sz="1050" dirty="0">
                <a:latin typeface="Meiryo UI" panose="020B0604030504040204" pitchFamily="50" charset="-128"/>
                <a:ea typeface="Meiryo UI" panose="020B0604030504040204" pitchFamily="50" charset="-128"/>
              </a:rPr>
              <a:t>つの付帯サービスで、発症時（➡ベストドクターズ・サービス）から、退院後（➡</a:t>
            </a:r>
            <a:r>
              <a:rPr lang="en-US" altLang="ja-JP" sz="1050" dirty="0">
                <a:latin typeface="Meiryo UI" panose="020B0604030504040204" pitchFamily="50" charset="-128"/>
                <a:ea typeface="Meiryo UI" panose="020B0604030504040204" pitchFamily="50" charset="-128"/>
              </a:rPr>
              <a:t>CURON</a:t>
            </a:r>
            <a:r>
              <a:rPr lang="ja-JP" altLang="en-US" sz="1050" dirty="0">
                <a:latin typeface="Meiryo UI" panose="020B0604030504040204" pitchFamily="50" charset="-128"/>
                <a:ea typeface="Meiryo UI" panose="020B0604030504040204" pitchFamily="50" charset="-128"/>
              </a:rPr>
              <a:t>）、公的・私的保険全般（➡治療サポートコンシェルジュ）をサポートします。</a:t>
            </a:r>
          </a:p>
        </p:txBody>
      </p:sp>
      <p:sp>
        <p:nvSpPr>
          <p:cNvPr id="21" name="正方形/長方形 20">
            <a:extLst>
              <a:ext uri="{FF2B5EF4-FFF2-40B4-BE49-F238E27FC236}">
                <a16:creationId xmlns:a16="http://schemas.microsoft.com/office/drawing/2014/main" id="{75FBD182-9D06-3D42-E40C-5017E3190FE9}"/>
              </a:ext>
            </a:extLst>
          </p:cNvPr>
          <p:cNvSpPr/>
          <p:nvPr/>
        </p:nvSpPr>
        <p:spPr>
          <a:xfrm>
            <a:off x="9521" y="1608086"/>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❶．主な特長</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989AB83E-BAF5-8F1E-400F-264B8DD20A05}"/>
              </a:ext>
            </a:extLst>
          </p:cNvPr>
          <p:cNvSpPr/>
          <p:nvPr/>
        </p:nvSpPr>
        <p:spPr>
          <a:xfrm>
            <a:off x="80867" y="804222"/>
            <a:ext cx="7981951" cy="764312"/>
          </a:xfrm>
          <a:prstGeom prst="rect">
            <a:avLst/>
          </a:prstGeom>
        </p:spPr>
        <p:txBody>
          <a:bodyPr wrap="square">
            <a:spAutoFit/>
          </a:bodyPr>
          <a:lstStyle/>
          <a:p>
            <a:pPr marL="171450" marR="0" lvl="0" indent="-171450" algn="l" defTabSz="914400"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この商品は、従来の医療保険のスタンダードであった「入院</a:t>
            </a:r>
            <a:r>
              <a:rPr kumimoji="1" lang="en-US" altLang="ja-JP" sz="1050" dirty="0">
                <a:solidFill>
                  <a:srgbClr val="000000"/>
                </a:solidFill>
                <a:latin typeface="メイリオ" panose="020B0604030504040204" pitchFamily="50" charset="-128"/>
                <a:ea typeface="メイリオ" panose="020B0604030504040204" pitchFamily="50" charset="-128"/>
              </a:rPr>
              <a:t>1</a:t>
            </a:r>
            <a:r>
              <a:rPr kumimoji="1" lang="ja-JP" altLang="en-US" sz="1050" dirty="0">
                <a:solidFill>
                  <a:srgbClr val="000000"/>
                </a:solidFill>
                <a:latin typeface="メイリオ" panose="020B0604030504040204" pitchFamily="50" charset="-128"/>
                <a:ea typeface="メイリオ" panose="020B0604030504040204" pitchFamily="50" charset="-128"/>
              </a:rPr>
              <a:t>日につき〇〇円」という考え方から、「実際の治療費（診療報酬点数）に連動する」という実態重視の設計へと大きくシフトした戦略的な商品です。</a:t>
            </a:r>
            <a:endParaRPr kumimoji="1" lang="en-US" altLang="ja-JP" sz="105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ts val="200"/>
              </a:spcBef>
              <a:spcAft>
                <a:spcPct val="0"/>
              </a:spcAft>
              <a:buClrTx/>
              <a:buSzTx/>
              <a:buFont typeface="Arial" panose="020B0604020202020204" pitchFamily="34" charset="0"/>
              <a:buChar char="•"/>
              <a:tabLst/>
              <a:defRPr/>
            </a:pPr>
            <a:r>
              <a:rPr kumimoji="1" lang="ja-JP" altLang="en-US" sz="1050" dirty="0">
                <a:solidFill>
                  <a:srgbClr val="000000"/>
                </a:solidFill>
                <a:latin typeface="メイリオ" panose="020B0604030504040204" pitchFamily="50" charset="-128"/>
                <a:ea typeface="メイリオ" panose="020B0604030504040204" pitchFamily="50" charset="-128"/>
              </a:rPr>
              <a:t>また、従来の先進医療に加え、新たに「患者申出療養」を保障するとともに、発症時から退院後までをサポートするサービスを提供することで、商品・サービス一体でお客様に安心してより良い治療を受けていただけるよう後押しします。（原文要約）</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23" name="正方形/長方形 22">
            <a:extLst>
              <a:ext uri="{FF2B5EF4-FFF2-40B4-BE49-F238E27FC236}">
                <a16:creationId xmlns:a16="http://schemas.microsoft.com/office/drawing/2014/main" id="{21AF0C41-9F08-2D81-98EC-3F1B5F5D9A5E}"/>
              </a:ext>
            </a:extLst>
          </p:cNvPr>
          <p:cNvSpPr/>
          <p:nvPr/>
        </p:nvSpPr>
        <p:spPr>
          <a:xfrm>
            <a:off x="12939" y="3156266"/>
            <a:ext cx="360000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❷．</a:t>
            </a:r>
            <a:r>
              <a:rPr kumimoji="1" lang="zh-TW"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契約年齢範囲、取扱金額、保険期間</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4" name="正方形/長方形 23">
            <a:extLst>
              <a:ext uri="{FF2B5EF4-FFF2-40B4-BE49-F238E27FC236}">
                <a16:creationId xmlns:a16="http://schemas.microsoft.com/office/drawing/2014/main" id="{D0EFDF85-0CEE-028B-0C34-AA127BF6DB42}"/>
              </a:ext>
            </a:extLst>
          </p:cNvPr>
          <p:cNvSpPr/>
          <p:nvPr/>
        </p:nvSpPr>
        <p:spPr>
          <a:xfrm>
            <a:off x="8144233" y="966998"/>
            <a:ext cx="1143099" cy="338554"/>
          </a:xfrm>
          <a:prstGeom prst="rect">
            <a:avLst/>
          </a:prstGeom>
        </p:spPr>
        <p:txBody>
          <a:bodyPr wrap="square">
            <a:spAutoFit/>
          </a:bodyPr>
          <a:lstStyle/>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当商品のニュース</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リリースはコチラ⇒</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25" name="図 24">
            <a:extLst>
              <a:ext uri="{FF2B5EF4-FFF2-40B4-BE49-F238E27FC236}">
                <a16:creationId xmlns:a16="http://schemas.microsoft.com/office/drawing/2014/main" id="{1718DF47-FEE4-45E3-853A-7FFA3542D5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0930" y="587842"/>
            <a:ext cx="720000" cy="720000"/>
          </a:xfrm>
          <a:prstGeom prst="rect">
            <a:avLst/>
          </a:prstGeom>
        </p:spPr>
      </p:pic>
      <p:graphicFrame>
        <p:nvGraphicFramePr>
          <p:cNvPr id="26" name="表 25">
            <a:extLst>
              <a:ext uri="{FF2B5EF4-FFF2-40B4-BE49-F238E27FC236}">
                <a16:creationId xmlns:a16="http://schemas.microsoft.com/office/drawing/2014/main" id="{4DA326C4-C1F8-98D7-294C-60B522CD1D5B}"/>
              </a:ext>
            </a:extLst>
          </p:cNvPr>
          <p:cNvGraphicFramePr>
            <a:graphicFrameLocks noGrp="1"/>
          </p:cNvGraphicFramePr>
          <p:nvPr>
            <p:extLst>
              <p:ext uri="{D42A27DB-BD31-4B8C-83A1-F6EECF244321}">
                <p14:modId xmlns:p14="http://schemas.microsoft.com/office/powerpoint/2010/main" val="2764558409"/>
              </p:ext>
            </p:extLst>
          </p:nvPr>
        </p:nvGraphicFramePr>
        <p:xfrm>
          <a:off x="255052" y="3424516"/>
          <a:ext cx="2952000" cy="1008000"/>
        </p:xfrm>
        <a:graphic>
          <a:graphicData uri="http://schemas.openxmlformats.org/drawingml/2006/table">
            <a:tbl>
              <a:tblPr/>
              <a:tblGrid>
                <a:gridCol w="1476000">
                  <a:extLst>
                    <a:ext uri="{9D8B030D-6E8A-4147-A177-3AD203B41FA5}">
                      <a16:colId xmlns:a16="http://schemas.microsoft.com/office/drawing/2014/main" val="1007979843"/>
                    </a:ext>
                  </a:extLst>
                </a:gridCol>
                <a:gridCol w="1476000">
                  <a:extLst>
                    <a:ext uri="{9D8B030D-6E8A-4147-A177-3AD203B41FA5}">
                      <a16:colId xmlns:a16="http://schemas.microsoft.com/office/drawing/2014/main" val="4289060185"/>
                    </a:ext>
                  </a:extLst>
                </a:gridCol>
              </a:tblGrid>
              <a:tr h="252000">
                <a:tc>
                  <a:txBody>
                    <a:bodyPr/>
                    <a:lstStyle/>
                    <a:p>
                      <a:pPr algn="ctr" rtl="0" fontAlgn="b">
                        <a:buNone/>
                      </a:pPr>
                      <a:r>
                        <a:rPr lang="ja-JP" altLang="en-US" sz="1050" dirty="0">
                          <a:effectLst/>
                          <a:latin typeface="Meiryo UI" panose="020B0604030504040204" pitchFamily="50" charset="-128"/>
                          <a:ea typeface="Meiryo UI" panose="020B0604030504040204" pitchFamily="50" charset="-128"/>
                        </a:rPr>
                        <a:t>項目</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b">
                        <a:buNone/>
                      </a:pPr>
                      <a:r>
                        <a:rPr lang="ja-JP" altLang="en-US" sz="1050" dirty="0">
                          <a:effectLst/>
                          <a:latin typeface="Meiryo UI" panose="020B0604030504040204" pitchFamily="50" charset="-128"/>
                          <a:ea typeface="Meiryo UI" panose="020B0604030504040204" pitchFamily="50" charset="-128"/>
                        </a:rPr>
                        <a:t>基本内容</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301537439"/>
                  </a:ext>
                </a:extLst>
              </a:tr>
              <a:tr h="252000">
                <a:tc>
                  <a:txBody>
                    <a:bodyPr/>
                    <a:lstStyle/>
                    <a:p>
                      <a:pPr rtl="0" fontAlgn="b">
                        <a:buNone/>
                      </a:pPr>
                      <a:r>
                        <a:rPr lang="zh-TW" altLang="en-US" sz="1050" dirty="0">
                          <a:effectLst/>
                          <a:latin typeface="Meiryo UI" panose="020B0604030504040204" pitchFamily="50" charset="-128"/>
                          <a:ea typeface="Meiryo UI" panose="020B0604030504040204" pitchFamily="50" charset="-128"/>
                        </a:rPr>
                        <a:t>契約年齢範囲</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rtl="0" fontAlgn="b">
                        <a:buNone/>
                      </a:pPr>
                      <a:r>
                        <a:rPr lang="en-US" altLang="ja-JP" sz="1050" dirty="0">
                          <a:effectLst/>
                          <a:latin typeface="Meiryo UI" panose="020B0604030504040204" pitchFamily="50" charset="-128"/>
                          <a:ea typeface="Meiryo UI" panose="020B0604030504040204" pitchFamily="50" charset="-128"/>
                        </a:rPr>
                        <a:t>3</a:t>
                      </a:r>
                      <a:r>
                        <a:rPr lang="ja-JP" altLang="en-US" sz="1050" dirty="0">
                          <a:effectLst/>
                          <a:latin typeface="Meiryo UI" panose="020B0604030504040204" pitchFamily="50" charset="-128"/>
                          <a:ea typeface="Meiryo UI" panose="020B0604030504040204" pitchFamily="50" charset="-128"/>
                        </a:rPr>
                        <a:t>～</a:t>
                      </a:r>
                      <a:r>
                        <a:rPr lang="en-US" altLang="ja-JP" sz="1050" dirty="0">
                          <a:effectLst/>
                          <a:latin typeface="Meiryo UI" panose="020B0604030504040204" pitchFamily="50" charset="-128"/>
                          <a:ea typeface="Meiryo UI" panose="020B0604030504040204" pitchFamily="50" charset="-128"/>
                        </a:rPr>
                        <a:t>80</a:t>
                      </a:r>
                      <a:r>
                        <a:rPr lang="ja-JP" altLang="en-US" sz="1050" dirty="0">
                          <a:effectLst/>
                          <a:latin typeface="Meiryo UI" panose="020B0604030504040204" pitchFamily="50" charset="-128"/>
                          <a:ea typeface="Meiryo UI" panose="020B0604030504040204" pitchFamily="50" charset="-128"/>
                        </a:rPr>
                        <a:t>歳</a:t>
                      </a:r>
                      <a:endParaRPr lang="en-US" altLang="ja-JP" sz="1050"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852847298"/>
                  </a:ext>
                </a:extLst>
              </a:tr>
              <a:tr h="252000">
                <a:tc>
                  <a:txBody>
                    <a:bodyPr/>
                    <a:lstStyle/>
                    <a:p>
                      <a:pPr rtl="0" fontAlgn="b">
                        <a:buNone/>
                      </a:pPr>
                      <a:r>
                        <a:rPr lang="ja-JP" altLang="en-US" sz="1050" dirty="0">
                          <a:effectLst/>
                          <a:latin typeface="Meiryo UI" panose="020B0604030504040204" pitchFamily="50" charset="-128"/>
                          <a:ea typeface="Meiryo UI" panose="020B0604030504040204" pitchFamily="50" charset="-128"/>
                        </a:rPr>
                        <a:t>保険期間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rtl="0" fontAlgn="b">
                        <a:buNone/>
                      </a:pPr>
                      <a:r>
                        <a:rPr lang="en-US" altLang="ja-JP" sz="1050" dirty="0">
                          <a:effectLst/>
                          <a:latin typeface="Meiryo UI" panose="020B0604030504040204" pitchFamily="50" charset="-128"/>
                          <a:ea typeface="Meiryo UI" panose="020B0604030504040204" pitchFamily="50" charset="-128"/>
                        </a:rPr>
                        <a:t>5</a:t>
                      </a:r>
                      <a:r>
                        <a:rPr lang="ja-JP" altLang="en-US" sz="1050" dirty="0">
                          <a:effectLst/>
                          <a:latin typeface="Meiryo UI" panose="020B0604030504040204" pitchFamily="50" charset="-128"/>
                          <a:ea typeface="Meiryo UI" panose="020B0604030504040204" pitchFamily="50" charset="-128"/>
                        </a:rPr>
                        <a:t>年～終身</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53155372"/>
                  </a:ext>
                </a:extLst>
              </a:tr>
              <a:tr h="252000">
                <a:tc>
                  <a:txBody>
                    <a:bodyPr/>
                    <a:lstStyle/>
                    <a:p>
                      <a:pPr rtl="0" fontAlgn="b">
                        <a:buNone/>
                      </a:pPr>
                      <a:r>
                        <a:rPr lang="zh-TW" altLang="en-US" sz="1050">
                          <a:effectLst/>
                          <a:latin typeface="Meiryo UI" panose="020B0604030504040204" pitchFamily="50" charset="-128"/>
                          <a:ea typeface="Meiryo UI" panose="020B0604030504040204" pitchFamily="50" charset="-128"/>
                        </a:rPr>
                        <a:t>保険料払込期間</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全期払・短期払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73154854"/>
                  </a:ext>
                </a:extLst>
              </a:tr>
            </a:tbl>
          </a:graphicData>
        </a:graphic>
      </p:graphicFrame>
      <p:sp>
        <p:nvSpPr>
          <p:cNvPr id="27" name="正方形/長方形 26">
            <a:extLst>
              <a:ext uri="{FF2B5EF4-FFF2-40B4-BE49-F238E27FC236}">
                <a16:creationId xmlns:a16="http://schemas.microsoft.com/office/drawing/2014/main" id="{3E617C4A-E1E7-28CB-CB8F-4F8B52DFF74F}"/>
              </a:ext>
            </a:extLst>
          </p:cNvPr>
          <p:cNvSpPr/>
          <p:nvPr/>
        </p:nvSpPr>
        <p:spPr>
          <a:xfrm>
            <a:off x="7252118" y="2339013"/>
            <a:ext cx="2788838" cy="830997"/>
          </a:xfrm>
          <a:prstGeom prst="rect">
            <a:avLst/>
          </a:prstGeom>
        </p:spPr>
        <p:txBody>
          <a:bodyPr wrap="square">
            <a:spAutoFit/>
          </a:bodyPr>
          <a:lstStyle/>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給付型　： 点数比例給付</a:t>
            </a:r>
            <a:r>
              <a:rPr kumimoji="1" lang="en-US" altLang="ja-JP" sz="800" dirty="0">
                <a:solidFill>
                  <a:srgbClr val="000000"/>
                </a:solidFill>
                <a:latin typeface="メイリオ" panose="020B0604030504040204" pitchFamily="50" charset="-128"/>
                <a:ea typeface="メイリオ" panose="020B0604030504040204" pitchFamily="50" charset="-128"/>
              </a:rPr>
              <a:t>3</a:t>
            </a:r>
            <a:r>
              <a:rPr kumimoji="1" lang="ja-JP" altLang="en-US" sz="800" dirty="0">
                <a:solidFill>
                  <a:srgbClr val="000000"/>
                </a:solidFill>
                <a:latin typeface="メイリオ" panose="020B0604030504040204" pitchFamily="50" charset="-128"/>
                <a:ea typeface="メイリオ" panose="020B0604030504040204" pitchFamily="50" charset="-128"/>
              </a:rPr>
              <a:t>円型　　　　　　　　　　　　　　　　　　　　　　　　　</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　　　　　　　</a:t>
            </a:r>
            <a:r>
              <a:rPr kumimoji="1" lang="zh-TW" altLang="en-US" sz="800" dirty="0">
                <a:solidFill>
                  <a:srgbClr val="000000"/>
                </a:solidFill>
                <a:latin typeface="メイリオ" panose="020B0604030504040204" pitchFamily="50" charset="-128"/>
                <a:ea typeface="メイリオ" panose="020B0604030504040204" pitchFamily="50" charset="-128"/>
              </a:rPr>
              <a:t>入院定額給付金額：</a:t>
            </a:r>
            <a:r>
              <a:rPr kumimoji="1" lang="en-US" altLang="zh-TW" sz="800" dirty="0">
                <a:solidFill>
                  <a:srgbClr val="000000"/>
                </a:solidFill>
                <a:latin typeface="メイリオ" panose="020B0604030504040204" pitchFamily="50" charset="-128"/>
                <a:ea typeface="メイリオ" panose="020B0604030504040204" pitchFamily="50" charset="-128"/>
              </a:rPr>
              <a:t>10</a:t>
            </a:r>
            <a:r>
              <a:rPr kumimoji="1" lang="zh-TW" altLang="en-US" sz="800" dirty="0">
                <a:solidFill>
                  <a:srgbClr val="000000"/>
                </a:solidFill>
                <a:latin typeface="メイリオ" panose="020B0604030504040204" pitchFamily="50" charset="-128"/>
                <a:ea typeface="メイリオ" panose="020B0604030504040204" pitchFamily="50" charset="-128"/>
              </a:rPr>
              <a:t>万円</a:t>
            </a:r>
            <a:r>
              <a:rPr kumimoji="1" lang="ja-JP" altLang="en-US" sz="800" dirty="0">
                <a:solidFill>
                  <a:srgbClr val="000000"/>
                </a:solidFill>
                <a:latin typeface="メイリオ" panose="020B0604030504040204" pitchFamily="50" charset="-128"/>
                <a:ea typeface="メイリオ" panose="020B0604030504040204" pitchFamily="50" charset="-128"/>
              </a:rPr>
              <a:t>　　　　　　　　　　　　　　　　　　　　　　　　　　　</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R="0" lvl="0" algn="l" defTabSz="914400" rtl="0" eaLnBrk="1" fontAlgn="base" latinLnBrk="0" hangingPunct="1">
              <a:lnSpc>
                <a:spcPct val="100000"/>
              </a:lnSpc>
              <a:spcBef>
                <a:spcPct val="0"/>
              </a:spcBef>
              <a:spcAft>
                <a:spcPct val="0"/>
              </a:spcAft>
              <a:buClrTx/>
              <a:buSzTx/>
              <a:tabLst/>
              <a:defRPr/>
            </a:pPr>
            <a:r>
              <a:rPr kumimoji="1" lang="ja-JP" altLang="en-US" sz="800" dirty="0">
                <a:solidFill>
                  <a:srgbClr val="000000"/>
                </a:solidFill>
                <a:latin typeface="メイリオ" panose="020B0604030504040204" pitchFamily="50" charset="-128"/>
                <a:ea typeface="メイリオ" panose="020B0604030504040204" pitchFamily="50" charset="-128"/>
              </a:rPr>
              <a:t>　　　　　　　先進医療・患者申出療養給付あり型</a:t>
            </a:r>
            <a:endParaRPr kumimoji="1" lang="en-US" altLang="zh-TW" sz="80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dirty="0">
                <a:solidFill>
                  <a:srgbClr val="000000"/>
                </a:solidFill>
                <a:latin typeface="メイリオ" panose="020B0604030504040204" pitchFamily="50" charset="-128"/>
                <a:ea typeface="メイリオ" panose="020B0604030504040204" pitchFamily="50" charset="-128"/>
              </a:rPr>
              <a:t>保険期間：</a:t>
            </a:r>
            <a:r>
              <a:rPr kumimoji="1" lang="en-US" altLang="ja-JP" sz="800" dirty="0">
                <a:solidFill>
                  <a:srgbClr val="000000"/>
                </a:solidFill>
                <a:latin typeface="メイリオ" panose="020B0604030504040204" pitchFamily="50" charset="-128"/>
                <a:ea typeface="メイリオ" panose="020B0604030504040204" pitchFamily="50" charset="-128"/>
              </a:rPr>
              <a:t>10</a:t>
            </a:r>
            <a:r>
              <a:rPr kumimoji="1" lang="ja-JP" altLang="en-US" sz="800" dirty="0">
                <a:solidFill>
                  <a:srgbClr val="000000"/>
                </a:solidFill>
                <a:latin typeface="メイリオ" panose="020B0604030504040204" pitchFamily="50" charset="-128"/>
                <a:ea typeface="メイリオ" panose="020B0604030504040204" pitchFamily="50" charset="-128"/>
              </a:rPr>
              <a:t>年月払口座・クレジットカード料率</a:t>
            </a:r>
            <a:endParaRPr kumimoji="1" lang="en-US" altLang="ja-JP" sz="800" dirty="0">
              <a:solidFill>
                <a:srgbClr val="000000"/>
              </a:solidFill>
              <a:latin typeface="メイリオ" panose="020B0604030504040204" pitchFamily="50" charset="-128"/>
              <a:ea typeface="メイリオ"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払込方法： 月払・口座振替扱</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免除特約： 保険料払込免除特約：付加なし</a:t>
            </a:r>
            <a:endParaRPr kumimoji="1" lang="en-US" altLang="ja-JP" sz="8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8" name="表 27">
            <a:extLst>
              <a:ext uri="{FF2B5EF4-FFF2-40B4-BE49-F238E27FC236}">
                <a16:creationId xmlns:a16="http://schemas.microsoft.com/office/drawing/2014/main" id="{97B101C1-1D1E-3A3F-BAC0-9D83B5C04F65}"/>
              </a:ext>
            </a:extLst>
          </p:cNvPr>
          <p:cNvGraphicFramePr>
            <a:graphicFrameLocks noGrp="1"/>
          </p:cNvGraphicFramePr>
          <p:nvPr>
            <p:extLst>
              <p:ext uri="{D42A27DB-BD31-4B8C-83A1-F6EECF244321}">
                <p14:modId xmlns:p14="http://schemas.microsoft.com/office/powerpoint/2010/main" val="4178241929"/>
              </p:ext>
            </p:extLst>
          </p:nvPr>
        </p:nvGraphicFramePr>
        <p:xfrm>
          <a:off x="7478930" y="3173945"/>
          <a:ext cx="2052000" cy="1260000"/>
        </p:xfrm>
        <a:graphic>
          <a:graphicData uri="http://schemas.openxmlformats.org/drawingml/2006/table">
            <a:tbl>
              <a:tblPr>
                <a:tableStyleId>{5C22544A-7EE6-4342-B048-85BDC9FD1C3A}</a:tableStyleId>
              </a:tblPr>
              <a:tblGrid>
                <a:gridCol w="612000">
                  <a:extLst>
                    <a:ext uri="{9D8B030D-6E8A-4147-A177-3AD203B41FA5}">
                      <a16:colId xmlns:a16="http://schemas.microsoft.com/office/drawing/2014/main" val="2182770056"/>
                    </a:ext>
                  </a:extLst>
                </a:gridCol>
                <a:gridCol w="720000">
                  <a:extLst>
                    <a:ext uri="{9D8B030D-6E8A-4147-A177-3AD203B41FA5}">
                      <a16:colId xmlns:a16="http://schemas.microsoft.com/office/drawing/2014/main" val="3560152527"/>
                    </a:ext>
                  </a:extLst>
                </a:gridCol>
                <a:gridCol w="720000">
                  <a:extLst>
                    <a:ext uri="{9D8B030D-6E8A-4147-A177-3AD203B41FA5}">
                      <a16:colId xmlns:a16="http://schemas.microsoft.com/office/drawing/2014/main" val="1654333017"/>
                    </a:ext>
                  </a:extLst>
                </a:gridCol>
              </a:tblGrid>
              <a:tr h="252000">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契約年齢</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男性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t"/>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女性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35146194"/>
                  </a:ext>
                </a:extLst>
              </a:tr>
              <a:tr h="252000">
                <a:tc>
                  <a:txBody>
                    <a:bodyPr/>
                    <a:lstStyle/>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2,362</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3,191</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3853119"/>
                  </a:ext>
                </a:extLst>
              </a:tr>
              <a:tr h="252000">
                <a:tc>
                  <a:txBody>
                    <a:bodyPr/>
                    <a:lstStyle/>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2,774</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3,982</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794391"/>
                  </a:ext>
                </a:extLst>
              </a:tr>
              <a:tr h="252000">
                <a:tc>
                  <a:txBody>
                    <a:bodyPr/>
                    <a:lstStyle/>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3,781</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3,959</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31422306"/>
                  </a:ext>
                </a:extLst>
              </a:tr>
              <a:tr h="252000">
                <a:tc>
                  <a:txBody>
                    <a:bodyPr/>
                    <a:lstStyle/>
                    <a:p>
                      <a:pPr algn="ctr" fontAlgn="t"/>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6,163</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rtl="0" fontAlgn="b">
                        <a:buNone/>
                      </a:pPr>
                      <a:r>
                        <a:rPr lang="en-US" altLang="ja-JP" sz="1050" dirty="0">
                          <a:effectLst/>
                          <a:latin typeface="Meiryo UI" panose="020B0604030504040204" pitchFamily="50" charset="-128"/>
                          <a:ea typeface="Meiryo UI" panose="020B0604030504040204" pitchFamily="50" charset="-128"/>
                        </a:rPr>
                        <a:t>5,068</a:t>
                      </a:r>
                      <a:r>
                        <a:rPr lang="ja-JP" altLang="en-US" sz="1050" dirty="0">
                          <a:effectLst/>
                          <a:latin typeface="Meiryo UI" panose="020B0604030504040204" pitchFamily="50" charset="-128"/>
                          <a:ea typeface="Meiryo UI" panose="020B0604030504040204" pitchFamily="50" charset="-128"/>
                        </a:rPr>
                        <a:t>円</a:t>
                      </a:r>
                    </a:p>
                  </a:txBody>
                  <a:tcPr marL="19050" marR="19050" marT="12700" marB="127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42033677"/>
                  </a:ext>
                </a:extLst>
              </a:tr>
            </a:tbl>
          </a:graphicData>
        </a:graphic>
      </p:graphicFrame>
      <p:graphicFrame>
        <p:nvGraphicFramePr>
          <p:cNvPr id="29" name="表 28">
            <a:extLst>
              <a:ext uri="{FF2B5EF4-FFF2-40B4-BE49-F238E27FC236}">
                <a16:creationId xmlns:a16="http://schemas.microsoft.com/office/drawing/2014/main" id="{1BAA0F9B-D754-A02E-A7B4-7E591F364B83}"/>
              </a:ext>
            </a:extLst>
          </p:cNvPr>
          <p:cNvGraphicFramePr>
            <a:graphicFrameLocks noGrp="1"/>
          </p:cNvGraphicFramePr>
          <p:nvPr>
            <p:extLst>
              <p:ext uri="{D42A27DB-BD31-4B8C-83A1-F6EECF244321}">
                <p14:modId xmlns:p14="http://schemas.microsoft.com/office/powerpoint/2010/main" val="715845915"/>
              </p:ext>
            </p:extLst>
          </p:nvPr>
        </p:nvGraphicFramePr>
        <p:xfrm>
          <a:off x="1250930" y="4518737"/>
          <a:ext cx="8280000" cy="1956780"/>
        </p:xfrm>
        <a:graphic>
          <a:graphicData uri="http://schemas.openxmlformats.org/drawingml/2006/table">
            <a:tbl>
              <a:tblPr>
                <a:tableStyleId>{5C22544A-7EE6-4342-B048-85BDC9FD1C3A}</a:tableStyleId>
              </a:tblPr>
              <a:tblGrid>
                <a:gridCol w="1620000">
                  <a:extLst>
                    <a:ext uri="{9D8B030D-6E8A-4147-A177-3AD203B41FA5}">
                      <a16:colId xmlns:a16="http://schemas.microsoft.com/office/drawing/2014/main" val="255479203"/>
                    </a:ext>
                  </a:extLst>
                </a:gridCol>
                <a:gridCol w="1620000">
                  <a:extLst>
                    <a:ext uri="{9D8B030D-6E8A-4147-A177-3AD203B41FA5}">
                      <a16:colId xmlns:a16="http://schemas.microsoft.com/office/drawing/2014/main" val="3254479520"/>
                    </a:ext>
                  </a:extLst>
                </a:gridCol>
                <a:gridCol w="2520000">
                  <a:extLst>
                    <a:ext uri="{9D8B030D-6E8A-4147-A177-3AD203B41FA5}">
                      <a16:colId xmlns:a16="http://schemas.microsoft.com/office/drawing/2014/main" val="2500467915"/>
                    </a:ext>
                  </a:extLst>
                </a:gridCol>
                <a:gridCol w="2520000">
                  <a:extLst>
                    <a:ext uri="{9D8B030D-6E8A-4147-A177-3AD203B41FA5}">
                      <a16:colId xmlns:a16="http://schemas.microsoft.com/office/drawing/2014/main" val="779566719"/>
                    </a:ext>
                  </a:extLst>
                </a:gridCol>
              </a:tblGrid>
              <a:tr h="216000">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給付金名称</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ポイント・コンセプト</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こんなとき使える</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サービス内容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53463833"/>
                  </a:ext>
                </a:extLst>
              </a:tr>
              <a:tr h="360000">
                <a:tc>
                  <a:txBody>
                    <a:bodyPr/>
                    <a:lstStyle/>
                    <a:p>
                      <a:pPr algn="ctr" fontAlgn="ctr">
                        <a:buNone/>
                      </a:pPr>
                      <a:r>
                        <a:rPr lang="en-US" altLang="ja-JP" sz="1050" b="1" u="none" strike="noStrike" dirty="0">
                          <a:effectLst/>
                          <a:latin typeface="Meiryo UI" panose="020B0604030504040204" pitchFamily="50" charset="-128"/>
                          <a:ea typeface="Meiryo UI" panose="020B0604030504040204" pitchFamily="50" charset="-128"/>
                        </a:rPr>
                        <a:t>CURON</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ビデオ通話で簡単に医師と繋がるオンライン診療サービスです。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定期的な通院や薬の受取りをしたいが、忙しくてなかなか時間が取れない</a:t>
                      </a:r>
                    </a:p>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待合室等での感染リスクが心配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オンライン診療サービス </a:t>
                      </a:r>
                      <a:r>
                        <a:rPr lang="en-US" altLang="ja-JP" sz="900" b="0" i="0" u="none" strike="noStrike" dirty="0" err="1">
                          <a:solidFill>
                            <a:srgbClr val="000000"/>
                          </a:solidFill>
                          <a:effectLst/>
                          <a:latin typeface="Meiryo UI" panose="020B0604030504040204" pitchFamily="50" charset="-128"/>
                          <a:ea typeface="Meiryo UI" panose="020B0604030504040204" pitchFamily="50" charset="-128"/>
                        </a:rPr>
                        <a:t>curon</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クロン</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のサービス利用料</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回あたり</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330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円が同一年度に</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回まで無料でご利用いただけます。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265754"/>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ベストドクターズ・サービス</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セカンドオピニオンサービス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主治医以外の意見も聞いてみたい</a:t>
                      </a:r>
                    </a:p>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自分が納得できる治療法を知りたい</a:t>
                      </a:r>
                    </a:p>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名医に相談したくても遠すぎていけない</a:t>
                      </a:r>
                    </a:p>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すぐに名医のいる病院を調べたい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優秀な専門医</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(Best Doctors in Japan)</a:t>
                      </a:r>
                    </a:p>
                    <a:p>
                      <a:pPr algn="l"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の中から治療やセカンドオピニオンの取得に適した日本の医師等を無料でご紹介します。</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70785500"/>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治療サポートコンシェルジュ</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入院・手術に関する様々なお困りごとにコンシェルジュがアドバイスや最適なサービスをご案内します。</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入院・手術が確定した時に受けられる公的医療保険制度を知りたい</a:t>
                      </a:r>
                    </a:p>
                    <a:p>
                      <a:pPr marL="171450" indent="-171450" algn="l" fontAlgn="ctr">
                        <a:buFont typeface="Arial" panose="020B0604020202020204" pitchFamily="34" charset="0"/>
                        <a:buChar cha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入院が決まったが、身の回りのことや入院中の家事・家族の食事等が心配</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FP</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資格を持つオペレーターがお電話にてご相談をお受けします。</a:t>
                      </a:r>
                    </a:p>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お客様の状況に応じて</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つのサービス・各種優待などもご案内いたします。</a:t>
                      </a:r>
                      <a:endParaRPr lang="zh-TW"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40109176"/>
                  </a:ext>
                </a:extLst>
              </a:tr>
            </a:tbl>
          </a:graphicData>
        </a:graphic>
      </p:graphicFrame>
      <p:graphicFrame>
        <p:nvGraphicFramePr>
          <p:cNvPr id="30" name="表 29">
            <a:extLst>
              <a:ext uri="{FF2B5EF4-FFF2-40B4-BE49-F238E27FC236}">
                <a16:creationId xmlns:a16="http://schemas.microsoft.com/office/drawing/2014/main" id="{E7822E20-43F1-554C-E9A8-2566E1EDB580}"/>
              </a:ext>
            </a:extLst>
          </p:cNvPr>
          <p:cNvGraphicFramePr>
            <a:graphicFrameLocks noGrp="1"/>
          </p:cNvGraphicFramePr>
          <p:nvPr>
            <p:extLst>
              <p:ext uri="{D42A27DB-BD31-4B8C-83A1-F6EECF244321}">
                <p14:modId xmlns:p14="http://schemas.microsoft.com/office/powerpoint/2010/main" val="4147514249"/>
              </p:ext>
            </p:extLst>
          </p:nvPr>
        </p:nvGraphicFramePr>
        <p:xfrm>
          <a:off x="3288868" y="3433265"/>
          <a:ext cx="2952000" cy="1008000"/>
        </p:xfrm>
        <a:graphic>
          <a:graphicData uri="http://schemas.openxmlformats.org/drawingml/2006/table">
            <a:tbl>
              <a:tblPr/>
              <a:tblGrid>
                <a:gridCol w="1476000">
                  <a:extLst>
                    <a:ext uri="{9D8B030D-6E8A-4147-A177-3AD203B41FA5}">
                      <a16:colId xmlns:a16="http://schemas.microsoft.com/office/drawing/2014/main" val="3553763074"/>
                    </a:ext>
                  </a:extLst>
                </a:gridCol>
                <a:gridCol w="1476000">
                  <a:extLst>
                    <a:ext uri="{9D8B030D-6E8A-4147-A177-3AD203B41FA5}">
                      <a16:colId xmlns:a16="http://schemas.microsoft.com/office/drawing/2014/main" val="2181677912"/>
                    </a:ext>
                  </a:extLst>
                </a:gridCol>
              </a:tblGrid>
              <a:tr h="252000">
                <a:tc>
                  <a:txBody>
                    <a:bodyPr/>
                    <a:lstStyle/>
                    <a:p>
                      <a:pPr algn="ctr" rtl="0" fontAlgn="b">
                        <a:buNone/>
                      </a:pPr>
                      <a:r>
                        <a:rPr lang="ja-JP" altLang="en-US" sz="1050" dirty="0">
                          <a:effectLst/>
                          <a:latin typeface="Meiryo UI" panose="020B0604030504040204" pitchFamily="50" charset="-128"/>
                          <a:ea typeface="Meiryo UI" panose="020B0604030504040204" pitchFamily="50" charset="-128"/>
                        </a:rPr>
                        <a:t>項目</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rtl="0" fontAlgn="b">
                        <a:buNone/>
                      </a:pPr>
                      <a:r>
                        <a:rPr lang="ja-JP" altLang="en-US" sz="1050" dirty="0">
                          <a:effectLst/>
                          <a:latin typeface="Meiryo UI" panose="020B0604030504040204" pitchFamily="50" charset="-128"/>
                          <a:ea typeface="Meiryo UI" panose="020B0604030504040204" pitchFamily="50" charset="-128"/>
                        </a:rPr>
                        <a:t>基本内容</a:t>
                      </a:r>
                    </a:p>
                  </a:txBody>
                  <a:tcPr marL="36000" marR="36000" marT="36000" marB="36000" anchor="b">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849486"/>
                  </a:ext>
                </a:extLst>
              </a:tr>
              <a:tr h="252000">
                <a:tc>
                  <a:txBody>
                    <a:bodyPr/>
                    <a:lstStyle/>
                    <a:p>
                      <a:pPr rtl="0" fontAlgn="b">
                        <a:buNone/>
                      </a:pPr>
                      <a:r>
                        <a:rPr lang="zh-CN" altLang="en-US" sz="1050" dirty="0">
                          <a:effectLst/>
                          <a:latin typeface="Meiryo UI" panose="020B0604030504040204" pitchFamily="50" charset="-128"/>
                          <a:ea typeface="Meiryo UI" panose="020B0604030504040204" pitchFamily="50" charset="-128"/>
                        </a:rPr>
                        <a:t>保険料払込回数</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月払・年払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692152857"/>
                  </a:ext>
                </a:extLst>
              </a:tr>
              <a:tr h="252000">
                <a:tc>
                  <a:txBody>
                    <a:bodyPr/>
                    <a:lstStyle/>
                    <a:p>
                      <a:pPr rtl="0" fontAlgn="b">
                        <a:buNone/>
                      </a:pPr>
                      <a:r>
                        <a:rPr lang="ja-JP" altLang="en-US" sz="1050" dirty="0">
                          <a:effectLst/>
                          <a:latin typeface="Meiryo UI" panose="020B0604030504040204" pitchFamily="50" charset="-128"/>
                          <a:ea typeface="Meiryo UI" panose="020B0604030504040204" pitchFamily="50" charset="-128"/>
                        </a:rPr>
                        <a:t>解約払戻金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rtl="0" fontAlgn="b">
                        <a:buNone/>
                      </a:pPr>
                      <a:r>
                        <a:rPr lang="ja-JP" altLang="en-US" sz="1050" dirty="0">
                          <a:effectLst/>
                          <a:latin typeface="Meiryo UI" panose="020B0604030504040204" pitchFamily="50" charset="-128"/>
                          <a:ea typeface="Meiryo UI" panose="020B0604030504040204" pitchFamily="50" charset="-128"/>
                        </a:rPr>
                        <a:t>なし</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86731036"/>
                  </a:ext>
                </a:extLst>
              </a:tr>
              <a:tr h="252000">
                <a:tc>
                  <a:txBody>
                    <a:bodyPr/>
                    <a:lstStyle/>
                    <a:p>
                      <a:pPr rtl="0" fontAlgn="b">
                        <a:buNone/>
                      </a:pPr>
                      <a:r>
                        <a:rPr lang="ja-JP" altLang="en-US" sz="1050" dirty="0">
                          <a:effectLst/>
                          <a:latin typeface="Meiryo UI" panose="020B0604030504040204" pitchFamily="50" charset="-128"/>
                          <a:ea typeface="Meiryo UI" panose="020B0604030504040204" pitchFamily="50" charset="-128"/>
                        </a:rPr>
                        <a:t>付加可能な給付特約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tc>
                  <a:txBody>
                    <a:bodyPr/>
                    <a:lstStyle/>
                    <a:p>
                      <a:pPr rtl="0" fontAlgn="b">
                        <a:buNone/>
                      </a:pPr>
                      <a:r>
                        <a:rPr lang="zh-TW" altLang="en-US" sz="1050" dirty="0">
                          <a:effectLst/>
                          <a:latin typeface="Meiryo UI" panose="020B0604030504040204" pitchFamily="50" charset="-128"/>
                          <a:ea typeface="Meiryo UI" panose="020B0604030504040204" pitchFamily="50" charset="-128"/>
                        </a:rPr>
                        <a:t>保険料払込免除特約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38580435"/>
                  </a:ext>
                </a:extLst>
              </a:tr>
            </a:tbl>
          </a:graphicData>
        </a:graphic>
      </p:graphicFrame>
      <p:sp>
        <p:nvSpPr>
          <p:cNvPr id="31" name="正方形/長方形 30">
            <a:extLst>
              <a:ext uri="{FF2B5EF4-FFF2-40B4-BE49-F238E27FC236}">
                <a16:creationId xmlns:a16="http://schemas.microsoft.com/office/drawing/2014/main" id="{27AE374B-CD72-408F-81AB-C7545F08C80F}"/>
              </a:ext>
            </a:extLst>
          </p:cNvPr>
          <p:cNvSpPr/>
          <p:nvPr/>
        </p:nvSpPr>
        <p:spPr>
          <a:xfrm>
            <a:off x="12939" y="4526057"/>
            <a:ext cx="3600000" cy="615553"/>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❹．</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付帯サービス</a:t>
            </a:r>
            <a:endParaRPr kumimoji="1" lang="en-US" altLang="ja-JP" sz="1200" b="1" dirty="0">
              <a:solidFill>
                <a:srgbClr val="3E3A39"/>
              </a:solidFill>
              <a:latin typeface="メイリオ" panose="020B0604030504040204" pitchFamily="50" charset="-128"/>
              <a:ea typeface="メイリオ"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／❶主な特徴の（３）</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 name="スライド番号プレースホルダー 5">
            <a:extLst>
              <a:ext uri="{FF2B5EF4-FFF2-40B4-BE49-F238E27FC236}">
                <a16:creationId xmlns:a16="http://schemas.microsoft.com/office/drawing/2014/main" id="{7378F49A-14E9-D30A-B021-810705FAB70B}"/>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7</a:t>
            </a:fld>
            <a:endParaRPr kumimoji="1" lang="ja-JP" altLang="en-US" sz="1200" b="1">
              <a:solidFill>
                <a:schemeClr val="tx1"/>
              </a:solidFill>
            </a:endParaRPr>
          </a:p>
        </p:txBody>
      </p:sp>
      <p:sp>
        <p:nvSpPr>
          <p:cNvPr id="3" name="テキスト ボックス 2">
            <a:extLst>
              <a:ext uri="{FF2B5EF4-FFF2-40B4-BE49-F238E27FC236}">
                <a16:creationId xmlns:a16="http://schemas.microsoft.com/office/drawing/2014/main" id="{2A6A13B4-19DA-A592-7EA8-3023AE2B0385}"/>
              </a:ext>
            </a:extLst>
          </p:cNvPr>
          <p:cNvSpPr txBox="1"/>
          <p:nvPr/>
        </p:nvSpPr>
        <p:spPr>
          <a:xfrm>
            <a:off x="9597" y="1834229"/>
            <a:ext cx="6746803" cy="1274708"/>
          </a:xfrm>
          <a:prstGeom prst="rect">
            <a:avLst/>
          </a:prstGeom>
          <a:solidFill>
            <a:schemeClr val="bg1"/>
          </a:solidFill>
        </p:spPr>
        <p:txBody>
          <a:bodyPr wrap="square">
            <a:spAutoFit/>
          </a:bodyPr>
          <a:lstStyle/>
          <a:p>
            <a:pPr marR="0" lvl="0" defTabSz="914400" rtl="0" eaLnBrk="1" fontAlgn="base" latinLnBrk="0" hangingPunct="1">
              <a:lnSpc>
                <a:spcPct val="100000"/>
              </a:lnSpc>
              <a:spcBef>
                <a:spcPct val="0"/>
              </a:spcBef>
              <a:spcAft>
                <a:spcPct val="0"/>
              </a:spcAft>
              <a:buClrTx/>
              <a:buSzTx/>
              <a:tabLst/>
              <a:defRPr/>
            </a:pPr>
            <a:r>
              <a:rPr kumimoji="1" lang="ja-JP" altLang="en-US" sz="1050" b="1" dirty="0">
                <a:solidFill>
                  <a:srgbClr val="000000"/>
                </a:solidFill>
                <a:latin typeface="Meiryo UI" panose="020B0604030504040204" pitchFamily="50" charset="-128"/>
                <a:ea typeface="Meiryo UI" panose="020B0604030504040204" pitchFamily="50" charset="-128"/>
              </a:rPr>
              <a:t>（１）</a:t>
            </a:r>
            <a:r>
              <a:rPr kumimoji="1" lang="ja-JP" altLang="en-US" sz="1050" dirty="0">
                <a:latin typeface="Meiryo UI" panose="020B0604030504040204" pitchFamily="50" charset="-128"/>
                <a:ea typeface="Meiryo UI" panose="020B0604030504040204" pitchFamily="50" charset="-128"/>
              </a:rPr>
              <a:t>定額の給付金に加え、</a:t>
            </a:r>
            <a:r>
              <a:rPr kumimoji="1" lang="ja-JP" altLang="en-US" sz="1050" b="1" dirty="0">
                <a:solidFill>
                  <a:srgbClr val="EA5550"/>
                </a:solidFill>
                <a:highlight>
                  <a:srgbClr val="FFFF00"/>
                </a:highlight>
                <a:latin typeface="Meiryo UI" panose="020B0604030504040204" pitchFamily="50" charset="-128"/>
                <a:ea typeface="Meiryo UI" panose="020B0604030504040204" pitchFamily="50" charset="-128"/>
              </a:rPr>
              <a:t>診療報酬点数に連動する給付金で治療内容等に応じて保障</a:t>
            </a:r>
            <a:r>
              <a:rPr kumimoji="1" lang="ja-JP" altLang="en-US" sz="1050" dirty="0">
                <a:latin typeface="Meiryo UI" panose="020B0604030504040204" pitchFamily="50" charset="-128"/>
                <a:ea typeface="Meiryo UI" panose="020B0604030504040204" pitchFamily="50" charset="-128"/>
              </a:rPr>
              <a:t>します。</a:t>
            </a:r>
            <a:endParaRPr kumimoji="1" lang="en-US" altLang="ja-JP" sz="1050" dirty="0">
              <a:latin typeface="Meiryo UI" panose="020B0604030504040204" pitchFamily="50" charset="-128"/>
              <a:ea typeface="Meiryo UI" panose="020B0604030504040204" pitchFamily="50" charset="-128"/>
            </a:endParaRPr>
          </a:p>
          <a:p>
            <a:pPr marL="628650" lvl="1" indent="-171450" defTabSz="914400" fontAlgn="base">
              <a:spcBef>
                <a:spcPct val="0"/>
              </a:spcBef>
              <a:spcAft>
                <a:spcPct val="0"/>
              </a:spcAft>
              <a:buFont typeface="Arial" panose="020B0604020202020204" pitchFamily="34" charset="0"/>
              <a:buChar char="•"/>
              <a:defRPr/>
            </a:pPr>
            <a:r>
              <a:rPr kumimoji="1" lang="ja-JP" altLang="en-US" sz="1050" dirty="0">
                <a:solidFill>
                  <a:srgbClr val="000000"/>
                </a:solidFill>
                <a:latin typeface="Meiryo UI" panose="020B0604030504040204" pitchFamily="50" charset="-128"/>
                <a:ea typeface="Meiryo UI" panose="020B0604030504040204" pitchFamily="50" charset="-128"/>
              </a:rPr>
              <a:t>「かかった医療費（点数）」に比例して給付金が決まるため、治療内容に応じた過不足のない備えが可能です。</a:t>
            </a:r>
            <a:endParaRPr kumimoji="1" lang="en-US" altLang="ja-JP" sz="1050" dirty="0">
              <a:solidFill>
                <a:srgbClr val="000000"/>
              </a:solidFill>
              <a:latin typeface="Meiryo UI" panose="020B0604030504040204" pitchFamily="50" charset="-128"/>
              <a:ea typeface="Meiryo UI" panose="020B0604030504040204" pitchFamily="50" charset="-128"/>
            </a:endParaRPr>
          </a:p>
          <a:p>
            <a:pPr marR="0" lvl="0" defTabSz="914400" rtl="0" eaLnBrk="1" fontAlgn="base" latinLnBrk="0" hangingPunct="1">
              <a:lnSpc>
                <a:spcPct val="100000"/>
              </a:lnSpc>
              <a:spcBef>
                <a:spcPts val="200"/>
              </a:spcBef>
              <a:spcAft>
                <a:spcPct val="0"/>
              </a:spcAft>
              <a:buClrTx/>
              <a:buSzTx/>
              <a:tabLst/>
              <a:defRPr/>
            </a:pPr>
            <a:r>
              <a:rPr lang="ja-JP" altLang="en-US" sz="1050" b="1" dirty="0">
                <a:latin typeface="Meiryo UI" panose="020B0604030504040204" pitchFamily="50" charset="-128"/>
                <a:ea typeface="Meiryo UI" panose="020B0604030504040204" pitchFamily="50" charset="-128"/>
              </a:rPr>
              <a:t>（２）</a:t>
            </a:r>
            <a:r>
              <a:rPr lang="ja-JP" altLang="en-US" sz="1050" dirty="0">
                <a:latin typeface="Meiryo UI" panose="020B0604030504040204" pitchFamily="50" charset="-128"/>
                <a:ea typeface="Meiryo UI" panose="020B0604030504040204" pitchFamily="50" charset="-128"/>
              </a:rPr>
              <a:t>所定の先進医療の保障に加え、</a:t>
            </a:r>
            <a:r>
              <a:rPr lang="ja-JP" altLang="en-US" sz="1050" b="1" dirty="0">
                <a:solidFill>
                  <a:srgbClr val="EA5550"/>
                </a:solidFill>
                <a:highlight>
                  <a:srgbClr val="FFFF00"/>
                </a:highlight>
                <a:latin typeface="Meiryo UI" panose="020B0604030504040204" pitchFamily="50" charset="-128"/>
                <a:ea typeface="Meiryo UI" panose="020B0604030504040204" pitchFamily="50" charset="-128"/>
              </a:rPr>
              <a:t>患者申出療養も保障</a:t>
            </a:r>
            <a:r>
              <a:rPr lang="ja-JP" altLang="en-US" sz="1050" dirty="0">
                <a:latin typeface="Meiryo UI" panose="020B0604030504040204" pitchFamily="50" charset="-128"/>
                <a:ea typeface="Meiryo UI" panose="020B0604030504040204" pitchFamily="50" charset="-128"/>
              </a:rPr>
              <a:t>します。</a:t>
            </a:r>
            <a:endParaRPr lang="en-US" altLang="ja-JP" sz="1050" dirty="0">
              <a:latin typeface="Meiryo UI" panose="020B0604030504040204" pitchFamily="50" charset="-128"/>
              <a:ea typeface="Meiryo UI" panose="020B0604030504040204" pitchFamily="50" charset="-128"/>
            </a:endParaRPr>
          </a:p>
          <a:p>
            <a:pPr marL="628650" lvl="1" indent="-171450" defTabSz="914400" fontAlgn="base">
              <a:spcBef>
                <a:spcPct val="0"/>
              </a:spcBef>
              <a:spcAft>
                <a:spcPct val="0"/>
              </a:spcAft>
              <a:buFont typeface="Arial" panose="020B0604020202020204" pitchFamily="34" charset="0"/>
              <a:buChar char="•"/>
              <a:defRPr/>
            </a:pPr>
            <a:r>
              <a:rPr lang="ja-JP" altLang="en-US" sz="1050" dirty="0">
                <a:latin typeface="Meiryo UI" panose="020B0604030504040204" pitchFamily="50" charset="-128"/>
                <a:ea typeface="Meiryo UI" panose="020B0604030504040204" pitchFamily="50" charset="-128"/>
              </a:rPr>
              <a:t>先進医療だけでなく、高額になりがちな「患者申出療養」までカバーしています。</a:t>
            </a:r>
            <a:endParaRPr lang="en-US" altLang="ja-JP" sz="1050" dirty="0">
              <a:latin typeface="Meiryo UI" panose="020B0604030504040204" pitchFamily="50" charset="-128"/>
              <a:ea typeface="Meiryo UI" panose="020B0604030504040204" pitchFamily="50" charset="-128"/>
            </a:endParaRPr>
          </a:p>
          <a:p>
            <a:pPr lvl="1" indent="-457200" defTabSz="914400" fontAlgn="base">
              <a:spcBef>
                <a:spcPts val="200"/>
              </a:spcBef>
              <a:spcAft>
                <a:spcPct val="0"/>
              </a:spcAft>
              <a:defRPr/>
            </a:pPr>
            <a:r>
              <a:rPr lang="ja-JP" altLang="en-US" sz="1050" b="1" dirty="0">
                <a:latin typeface="Meiryo UI" panose="020B0604030504040204" pitchFamily="50" charset="-128"/>
                <a:ea typeface="Meiryo UI" panose="020B0604030504040204" pitchFamily="50" charset="-128"/>
              </a:rPr>
              <a:t>（３）</a:t>
            </a:r>
            <a:r>
              <a:rPr lang="ja-JP" altLang="en-US" sz="1050" b="1" dirty="0">
                <a:solidFill>
                  <a:srgbClr val="EA5550"/>
                </a:solidFill>
                <a:highlight>
                  <a:srgbClr val="FFFF00"/>
                </a:highlight>
                <a:latin typeface="Meiryo UI" panose="020B0604030504040204" pitchFamily="50" charset="-128"/>
                <a:ea typeface="Meiryo UI" panose="020B0604030504040204" pitchFamily="50" charset="-128"/>
              </a:rPr>
              <a:t>発症時から退院後までのお悩みをサポート</a:t>
            </a:r>
            <a:r>
              <a:rPr lang="ja-JP" altLang="en-US" sz="1050" dirty="0">
                <a:latin typeface="Meiryo UI" panose="020B0604030504040204" pitchFamily="50" charset="-128"/>
                <a:ea typeface="Meiryo UI" panose="020B0604030504040204" pitchFamily="50" charset="-128"/>
              </a:rPr>
              <a:t>するサービスをご利用いただけます。</a:t>
            </a:r>
            <a:endParaRPr lang="en-US" altLang="ja-JP" sz="1050" dirty="0">
              <a:latin typeface="Meiryo UI" panose="020B0604030504040204" pitchFamily="50" charset="-128"/>
              <a:ea typeface="Meiryo UI" panose="020B0604030504040204" pitchFamily="50" charset="-128"/>
            </a:endParaRPr>
          </a:p>
          <a:p>
            <a:pPr marL="628650" lvl="1" indent="-177800" defTabSz="914400" fontAlgn="base">
              <a:spcBef>
                <a:spcPct val="0"/>
              </a:spcBef>
              <a:spcAft>
                <a:spcPct val="0"/>
              </a:spcAft>
              <a:buFont typeface="Arial" panose="020B0604020202020204" pitchFamily="34" charset="0"/>
              <a:buChar char="•"/>
              <a:defRPr/>
            </a:pPr>
            <a:r>
              <a:rPr lang="ja-JP" altLang="en-US" sz="1050" dirty="0">
                <a:latin typeface="Meiryo UI" panose="020B0604030504040204" pitchFamily="50" charset="-128"/>
                <a:ea typeface="Meiryo UI" panose="020B0604030504040204" pitchFamily="50" charset="-128"/>
              </a:rPr>
              <a:t>通常の医療保障はもちろん、</a:t>
            </a:r>
            <a:r>
              <a:rPr lang="en-US" altLang="ja-JP" sz="1050" dirty="0">
                <a:latin typeface="Meiryo UI" panose="020B0604030504040204" pitchFamily="50" charset="-128"/>
                <a:ea typeface="Meiryo UI" panose="020B0604030504040204" pitchFamily="50" charset="-128"/>
              </a:rPr>
              <a:t>3</a:t>
            </a:r>
            <a:r>
              <a:rPr lang="ja-JP" altLang="en-US" sz="1050" dirty="0">
                <a:latin typeface="Meiryo UI" panose="020B0604030504040204" pitchFamily="50" charset="-128"/>
                <a:ea typeface="Meiryo UI" panose="020B0604030504040204" pitchFamily="50" charset="-128"/>
              </a:rPr>
              <a:t>つの付帯サービスで、発症時（➡ベストドクターズ・サービス）から、退院後（➡</a:t>
            </a:r>
            <a:r>
              <a:rPr lang="en-US" altLang="ja-JP" sz="1050" dirty="0">
                <a:latin typeface="Meiryo UI" panose="020B0604030504040204" pitchFamily="50" charset="-128"/>
                <a:ea typeface="Meiryo UI" panose="020B0604030504040204" pitchFamily="50" charset="-128"/>
              </a:rPr>
              <a:t>CURON</a:t>
            </a:r>
            <a:r>
              <a:rPr lang="ja-JP" altLang="en-US" sz="1050" dirty="0">
                <a:latin typeface="Meiryo UI" panose="020B0604030504040204" pitchFamily="50" charset="-128"/>
                <a:ea typeface="Meiryo UI" panose="020B0604030504040204" pitchFamily="50" charset="-128"/>
              </a:rPr>
              <a:t>）、公的・私的保険全般（➡治療サポートコンシェルジュ）をサポートします。</a:t>
            </a:r>
          </a:p>
        </p:txBody>
      </p:sp>
      <p:sp>
        <p:nvSpPr>
          <p:cNvPr id="4" name="スライド番号プレースホルダー 5">
            <a:extLst>
              <a:ext uri="{FF2B5EF4-FFF2-40B4-BE49-F238E27FC236}">
                <a16:creationId xmlns:a16="http://schemas.microsoft.com/office/drawing/2014/main" id="{1CF96041-52F4-3B91-397E-A13E3F056543}"/>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4</a:t>
            </a:r>
            <a:endParaRPr kumimoji="1" lang="ja-JP" altLang="en-US" sz="1600" b="1" dirty="0">
              <a:solidFill>
                <a:schemeClr val="tx1"/>
              </a:solidFill>
            </a:endParaRPr>
          </a:p>
        </p:txBody>
      </p:sp>
    </p:spTree>
    <p:extLst>
      <p:ext uri="{BB962C8B-B14F-4D97-AF65-F5344CB8AC3E}">
        <p14:creationId xmlns:p14="http://schemas.microsoft.com/office/powerpoint/2010/main" val="126998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FED8A-578D-5635-2208-3277E8F05F78}"/>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54755784-E096-93F0-E5A4-F0E705E60B9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2" name="AutoShape 3">
            <a:extLst>
              <a:ext uri="{FF2B5EF4-FFF2-40B4-BE49-F238E27FC236}">
                <a16:creationId xmlns:a16="http://schemas.microsoft.com/office/drawing/2014/main" id="{05EB422A-69A3-E405-A216-EAB0A8EBB199}"/>
              </a:ext>
            </a:extLst>
          </p:cNvPr>
          <p:cNvSpPr>
            <a:spLocks noChangeArrowheads="1"/>
          </p:cNvSpPr>
          <p:nvPr/>
        </p:nvSpPr>
        <p:spPr bwMode="auto">
          <a:xfrm>
            <a:off x="-3406"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（２）ニッセイみらいのカタチ「治療サポート保険“ぴたほ”」のニュースリリースを紹介！２／２</a:t>
            </a:r>
          </a:p>
        </p:txBody>
      </p:sp>
      <p:sp>
        <p:nvSpPr>
          <p:cNvPr id="3" name="正方形/長方形 2">
            <a:extLst>
              <a:ext uri="{FF2B5EF4-FFF2-40B4-BE49-F238E27FC236}">
                <a16:creationId xmlns:a16="http://schemas.microsoft.com/office/drawing/2014/main" id="{AEAA69D0-058E-A703-CA43-BE4B47A9C267}"/>
              </a:ext>
            </a:extLst>
          </p:cNvPr>
          <p:cNvSpPr/>
          <p:nvPr/>
        </p:nvSpPr>
        <p:spPr>
          <a:xfrm>
            <a:off x="9521" y="871065"/>
            <a:ext cx="777663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❺．</a:t>
            </a:r>
            <a:r>
              <a:rPr kumimoji="1" lang="ja-JP" altLang="en-US" sz="1200" b="1" dirty="0">
                <a:solidFill>
                  <a:srgbClr val="3E3A39"/>
                </a:solidFill>
                <a:latin typeface="メイリオ" panose="020B0604030504040204" pitchFamily="50" charset="-128"/>
                <a:ea typeface="メイリオ" panose="020B0604030504040204" pitchFamily="50" charset="-128"/>
              </a:rPr>
              <a:t>保障</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内容</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4" name="表 3">
            <a:extLst>
              <a:ext uri="{FF2B5EF4-FFF2-40B4-BE49-F238E27FC236}">
                <a16:creationId xmlns:a16="http://schemas.microsoft.com/office/drawing/2014/main" id="{A0731E69-3E51-1DA3-D97E-8550662FEF48}"/>
              </a:ext>
            </a:extLst>
          </p:cNvPr>
          <p:cNvGraphicFramePr>
            <a:graphicFrameLocks noGrp="1"/>
          </p:cNvGraphicFramePr>
          <p:nvPr>
            <p:extLst>
              <p:ext uri="{D42A27DB-BD31-4B8C-83A1-F6EECF244321}">
                <p14:modId xmlns:p14="http://schemas.microsoft.com/office/powerpoint/2010/main" val="4114373779"/>
              </p:ext>
            </p:extLst>
          </p:nvPr>
        </p:nvGraphicFramePr>
        <p:xfrm>
          <a:off x="420690" y="1148064"/>
          <a:ext cx="9424535" cy="3312000"/>
        </p:xfrm>
        <a:graphic>
          <a:graphicData uri="http://schemas.openxmlformats.org/drawingml/2006/table">
            <a:tbl>
              <a:tblPr>
                <a:tableStyleId>{5C22544A-7EE6-4342-B048-85BDC9FD1C3A}</a:tableStyleId>
              </a:tblPr>
              <a:tblGrid>
                <a:gridCol w="964535">
                  <a:extLst>
                    <a:ext uri="{9D8B030D-6E8A-4147-A177-3AD203B41FA5}">
                      <a16:colId xmlns:a16="http://schemas.microsoft.com/office/drawing/2014/main" val="2309119107"/>
                    </a:ext>
                  </a:extLst>
                </a:gridCol>
                <a:gridCol w="828000">
                  <a:extLst>
                    <a:ext uri="{9D8B030D-6E8A-4147-A177-3AD203B41FA5}">
                      <a16:colId xmlns:a16="http://schemas.microsoft.com/office/drawing/2014/main" val="1059784257"/>
                    </a:ext>
                  </a:extLst>
                </a:gridCol>
                <a:gridCol w="3276000">
                  <a:extLst>
                    <a:ext uri="{9D8B030D-6E8A-4147-A177-3AD203B41FA5}">
                      <a16:colId xmlns:a16="http://schemas.microsoft.com/office/drawing/2014/main" val="2176356039"/>
                    </a:ext>
                  </a:extLst>
                </a:gridCol>
                <a:gridCol w="2520000">
                  <a:extLst>
                    <a:ext uri="{9D8B030D-6E8A-4147-A177-3AD203B41FA5}">
                      <a16:colId xmlns:a16="http://schemas.microsoft.com/office/drawing/2014/main" val="135371717"/>
                    </a:ext>
                  </a:extLst>
                </a:gridCol>
                <a:gridCol w="1836000">
                  <a:extLst>
                    <a:ext uri="{9D8B030D-6E8A-4147-A177-3AD203B41FA5}">
                      <a16:colId xmlns:a16="http://schemas.microsoft.com/office/drawing/2014/main" val="2205177084"/>
                    </a:ext>
                  </a:extLst>
                </a:gridCol>
              </a:tblGrid>
              <a:tr h="252000">
                <a:tc gridSpan="2">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給付金名称</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endParaRPr kumimoji="1" lang="ja-JP" altLang="en-US"/>
                    </a:p>
                  </a:txBody>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支払事由</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支払限度</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34760464"/>
                  </a:ext>
                </a:extLst>
              </a:tr>
              <a:tr h="900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入院治療給付金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所定の入院をし、公的医療保険制度における保険給付の対象となり診療報酬点数が算定されたとき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入院中の療養にかかる診療報酬点数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回の入院</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円型　：</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600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007826721"/>
                  </a:ext>
                </a:extLst>
              </a:tr>
              <a:tr h="432000">
                <a:tc grid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入院定額給付金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所定の入院で入院日数が</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60</a:t>
                      </a:r>
                      <a:r>
                        <a:rPr lang="ja-JP" altLang="en-US" sz="1050" u="none" strike="noStrike" dirty="0">
                          <a:effectLst/>
                          <a:latin typeface="Meiryo UI" panose="020B0604030504040204" pitchFamily="50" charset="-128"/>
                          <a:ea typeface="Meiryo UI" panose="020B0604030504040204" pitchFamily="50" charset="-128"/>
                        </a:rPr>
                        <a:t>日、</a:t>
                      </a:r>
                      <a:r>
                        <a:rPr lang="en-US" altLang="ja-JP" sz="1050" u="none" strike="noStrike" dirty="0">
                          <a:effectLst/>
                          <a:latin typeface="Meiryo UI" panose="020B0604030504040204" pitchFamily="50" charset="-128"/>
                          <a:ea typeface="Meiryo UI" panose="020B0604030504040204" pitchFamily="50" charset="-128"/>
                        </a:rPr>
                        <a:t>90</a:t>
                      </a:r>
                      <a:r>
                        <a:rPr lang="ja-JP" altLang="en-US" sz="1050" u="none" strike="noStrike" dirty="0">
                          <a:effectLst/>
                          <a:latin typeface="Meiryo UI" panose="020B0604030504040204" pitchFamily="50" charset="-128"/>
                          <a:ea typeface="Meiryo UI" panose="020B0604030504040204" pitchFamily="50" charset="-128"/>
                        </a:rPr>
                        <a:t>日の各日数に達したとき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zh-TW" altLang="en-US" sz="1050" u="none" strike="noStrike" dirty="0">
                          <a:effectLst/>
                          <a:latin typeface="Meiryo UI" panose="020B0604030504040204" pitchFamily="50" charset="-128"/>
                          <a:ea typeface="Meiryo UI" panose="020B0604030504040204" pitchFamily="50" charset="-128"/>
                        </a:rPr>
                        <a:t>入院定額給付金額（</a:t>
                      </a:r>
                      <a:r>
                        <a:rPr lang="en-US" altLang="zh-TW" sz="1050" u="none" strike="noStrike" dirty="0">
                          <a:effectLst/>
                          <a:latin typeface="Meiryo UI" panose="020B0604030504040204" pitchFamily="50" charset="-128"/>
                          <a:ea typeface="Meiryo UI" panose="020B0604030504040204" pitchFamily="50" charset="-128"/>
                        </a:rPr>
                        <a:t>1〜10</a:t>
                      </a:r>
                      <a:r>
                        <a:rPr lang="zh-TW" altLang="en-US" sz="1050" u="none" strike="noStrike" dirty="0">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〕100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02890832"/>
                  </a:ext>
                </a:extLst>
              </a:tr>
              <a:tr h="432000">
                <a:tc rowSpan="2">
                  <a:txBody>
                    <a:bodyPr/>
                    <a:lstStyle/>
                    <a:p>
                      <a:pPr algn="ctr" fontAlgn="ctr">
                        <a:buNone/>
                      </a:pPr>
                      <a:r>
                        <a:rPr lang="zh-TW" altLang="en-US" sz="1050" b="1" u="none" strike="noStrike" dirty="0">
                          <a:effectLst/>
                          <a:latin typeface="Meiryo UI" panose="020B0604030504040204" pitchFamily="50" charset="-128"/>
                          <a:ea typeface="Meiryo UI" panose="020B0604030504040204" pitchFamily="50" charset="-128"/>
                        </a:rPr>
                        <a:t>外来</a:t>
                      </a:r>
                      <a:endParaRPr lang="en-US" altLang="zh-TW" sz="1050" b="1" u="none" strike="noStrike" dirty="0">
                        <a:effectLst/>
                        <a:latin typeface="Meiryo UI" panose="020B0604030504040204" pitchFamily="50" charset="-128"/>
                        <a:ea typeface="Meiryo UI" panose="020B0604030504040204" pitchFamily="50" charset="-128"/>
                      </a:endParaRPr>
                    </a:p>
                    <a:p>
                      <a:pPr algn="ctr" fontAlgn="ctr">
                        <a:buNone/>
                      </a:pPr>
                      <a:r>
                        <a:rPr lang="zh-TW" altLang="en-US" sz="1050" b="1" u="none" strike="noStrike" dirty="0">
                          <a:effectLst/>
                          <a:latin typeface="Meiryo UI" panose="020B0604030504040204" pitchFamily="50" charset="-128"/>
                          <a:ea typeface="Meiryo UI" panose="020B0604030504040204" pitchFamily="50" charset="-128"/>
                        </a:rPr>
                        <a:t>手術給付金</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buNone/>
                      </a:pPr>
                      <a:r>
                        <a:rPr lang="zh-CN" altLang="en-US" sz="1050" u="none" strike="noStrike" dirty="0">
                          <a:effectLst/>
                          <a:latin typeface="Meiryo UI" panose="020B0604030504040204" pitchFamily="50" charset="-128"/>
                          <a:ea typeface="Meiryo UI" panose="020B0604030504040204" pitchFamily="50" charset="-128"/>
                        </a:rPr>
                        <a:t>点数</a:t>
                      </a:r>
                      <a:endParaRPr lang="en-US" altLang="zh-CN" sz="1050" u="none" strike="noStrike" dirty="0">
                        <a:effectLst/>
                        <a:latin typeface="Meiryo UI" panose="020B0604030504040204" pitchFamily="50" charset="-128"/>
                        <a:ea typeface="Meiryo UI" panose="020B0604030504040204" pitchFamily="50" charset="-128"/>
                      </a:endParaRPr>
                    </a:p>
                    <a:p>
                      <a:pPr algn="ctr" fontAlgn="ctr">
                        <a:buNone/>
                      </a:pPr>
                      <a:r>
                        <a:rPr lang="zh-CN" altLang="en-US" sz="1050" u="none" strike="noStrike" dirty="0">
                          <a:effectLst/>
                          <a:latin typeface="Meiryo UI" panose="020B0604030504040204" pitchFamily="50" charset="-128"/>
                          <a:ea typeface="Meiryo UI" panose="020B0604030504040204" pitchFamily="50" charset="-128"/>
                        </a:rPr>
                        <a:t>比例給付</a:t>
                      </a:r>
                      <a:endParaRPr lang="zh-CN"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入院を伴わない所定の手術を受け、公的医療保険制度における保険給付の対象となり診療報酬点数が算定されたとき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外来の療養にかかる診療報酬点数 </a:t>
                      </a:r>
                      <a:r>
                        <a:rPr lang="en-US" altLang="ja-JP" sz="1050" u="none" strike="noStrike" dirty="0">
                          <a:effectLst/>
                          <a:latin typeface="Meiryo UI" panose="020B0604030504040204" pitchFamily="50" charset="-128"/>
                          <a:ea typeface="Meiryo UI" panose="020B0604030504040204" pitchFamily="50" charset="-128"/>
                        </a:rPr>
                        <a:t>× 1</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2</a:t>
                      </a:r>
                      <a:r>
                        <a:rPr lang="ja-JP" altLang="en-US" sz="1050" u="none" strike="noStrike" dirty="0">
                          <a:effectLst/>
                          <a:latin typeface="Meiryo UI" panose="020B0604030504040204" pitchFamily="50" charset="-128"/>
                          <a:ea typeface="Meiryo UI" panose="020B0604030504040204" pitchFamily="50" charset="-128"/>
                        </a:rPr>
                        <a:t>円・</a:t>
                      </a:r>
                      <a:r>
                        <a:rPr lang="en-US" altLang="ja-JP" sz="1050" u="none" strike="noStrike" dirty="0">
                          <a:effectLst/>
                          <a:latin typeface="Meiryo UI" panose="020B0604030504040204" pitchFamily="50" charset="-128"/>
                          <a:ea typeface="Meiryo UI" panose="020B0604030504040204" pitchFamily="50" charset="-128"/>
                        </a:rPr>
                        <a:t>3</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10</a:t>
                      </a:r>
                      <a:r>
                        <a:rPr lang="ja-JP" altLang="en-US" sz="1050" u="none" strike="noStrike" dirty="0">
                          <a:effectLst/>
                          <a:latin typeface="Meiryo UI" panose="020B0604030504040204" pitchFamily="50" charset="-128"/>
                          <a:ea typeface="Meiryo UI" panose="020B0604030504040204" pitchFamily="50" charset="-128"/>
                        </a:rPr>
                        <a:t>万円</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85582059"/>
                  </a:ext>
                </a:extLst>
              </a:tr>
              <a:tr h="432000">
                <a:tc vMerge="1">
                  <a:txBody>
                    <a:bodyPr/>
                    <a:lstStyle/>
                    <a:p>
                      <a:endParaRPr kumimoji="1" lang="ja-JP" altLang="en-US"/>
                    </a:p>
                  </a:txBody>
                  <a:tcPr/>
                </a:tc>
                <a:tc>
                  <a:txBody>
                    <a:bodyPr/>
                    <a:lstStyle/>
                    <a:p>
                      <a:pPr algn="ctr" fontAlgn="ctr">
                        <a:buNone/>
                      </a:pPr>
                      <a:r>
                        <a:rPr lang="zh-TW" altLang="en-US" sz="1050" u="none" strike="noStrike" dirty="0">
                          <a:effectLst/>
                          <a:latin typeface="Meiryo UI" panose="020B0604030504040204" pitchFamily="50" charset="-128"/>
                          <a:ea typeface="Meiryo UI" panose="020B0604030504040204" pitchFamily="50" charset="-128"/>
                        </a:rPr>
                        <a:t>定額給付</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入院を伴わない所定の手術を受けたとき</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5,000</a:t>
                      </a:r>
                      <a:r>
                        <a:rPr lang="ja-JP" altLang="en-US" sz="1050" u="none" strike="noStrike" dirty="0">
                          <a:effectLst/>
                          <a:latin typeface="Meiryo UI" panose="020B0604030504040204" pitchFamily="50" charset="-128"/>
                          <a:ea typeface="Meiryo UI" panose="020B0604030504040204" pitchFamily="50" charset="-128"/>
                        </a:rPr>
                        <a:t>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回の手術</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endParaRPr lang="en-US" altLang="ja-JP" sz="1050" u="none" strike="noStrike" dirty="0">
                        <a:effectLst/>
                        <a:latin typeface="Meiryo UI" panose="020B0604030504040204" pitchFamily="50" charset="-128"/>
                        <a:ea typeface="Meiryo UI" panose="020B0604030504040204" pitchFamily="50" charset="-128"/>
                      </a:endParaRPr>
                    </a:p>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a:t>
                      </a:r>
                      <a:r>
                        <a:rPr lang="en-US" altLang="ja-JP" sz="1050" u="none" strike="noStrike" dirty="0">
                          <a:effectLst/>
                          <a:latin typeface="Meiryo UI" panose="020B0604030504040204" pitchFamily="50" charset="-128"/>
                          <a:ea typeface="Meiryo UI" panose="020B0604030504040204" pitchFamily="50" charset="-128"/>
                        </a:rPr>
                        <a:t>30</a:t>
                      </a:r>
                      <a:r>
                        <a:rPr lang="ja-JP" altLang="en-US" sz="1050" u="none" strike="noStrike" dirty="0">
                          <a:effectLst/>
                          <a:latin typeface="Meiryo UI" panose="020B0604030504040204" pitchFamily="50" charset="-128"/>
                          <a:ea typeface="Meiryo UI" panose="020B0604030504040204" pitchFamily="50" charset="-128"/>
                        </a:rPr>
                        <a:t>回</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9571336"/>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所定の先進医療、または患者申出療養による療養を受けたとき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先進医療、または患者申出療養にかかる技術料相当額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通算</a:t>
                      </a:r>
                      <a:r>
                        <a:rPr lang="en-US" altLang="ja-JP" sz="1050" u="none" strike="noStrike" dirty="0">
                          <a:effectLst/>
                          <a:latin typeface="Meiryo UI" panose="020B0604030504040204" pitchFamily="50" charset="-128"/>
                          <a:ea typeface="Meiryo UI" panose="020B0604030504040204" pitchFamily="50" charset="-128"/>
                        </a:rPr>
                        <a:t>〕</a:t>
                      </a:r>
                    </a:p>
                    <a:p>
                      <a:pPr algn="l" fontAlgn="ctr">
                        <a:buNone/>
                      </a:pPr>
                      <a:r>
                        <a:rPr lang="en-US" altLang="ja-JP" sz="1050" u="none" strike="noStrike" dirty="0">
                          <a:effectLst/>
                          <a:latin typeface="Meiryo UI" panose="020B0604030504040204" pitchFamily="50" charset="-128"/>
                          <a:ea typeface="Meiryo UI" panose="020B0604030504040204" pitchFamily="50" charset="-128"/>
                        </a:rPr>
                        <a:t>2,000</a:t>
                      </a:r>
                      <a:r>
                        <a:rPr lang="ja-JP" altLang="en-US" sz="1050" u="none" strike="noStrike" dirty="0">
                          <a:effectLst/>
                          <a:latin typeface="Meiryo UI" panose="020B0604030504040204" pitchFamily="50" charset="-128"/>
                          <a:ea typeface="Meiryo UI" panose="020B0604030504040204" pitchFamily="50" charset="-128"/>
                        </a:rPr>
                        <a:t>万円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969383398"/>
                  </a:ext>
                </a:extLst>
              </a:tr>
              <a:tr h="432000">
                <a:tc gridSpan="2">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rPr>
                        <a:t>先進医療・患者申出療養</a:t>
                      </a:r>
                      <a:endParaRPr lang="en-US" altLang="ja-JP" sz="1050" b="1" u="none" strike="noStrike" dirty="0">
                        <a:effectLst/>
                        <a:latin typeface="Meiryo UI" panose="020B0604030504040204" pitchFamily="50" charset="-128"/>
                        <a:ea typeface="Meiryo UI" panose="020B0604030504040204" pitchFamily="50" charset="-128"/>
                      </a:endParaRPr>
                    </a:p>
                    <a:p>
                      <a:pPr algn="ctr" fontAlgn="ctr">
                        <a:buNone/>
                      </a:pPr>
                      <a:r>
                        <a:rPr lang="ja-JP" altLang="en-US" sz="1050" b="1" u="none" strike="noStrike" dirty="0">
                          <a:effectLst/>
                          <a:latin typeface="Meiryo UI" panose="020B0604030504040204" pitchFamily="50" charset="-128"/>
                          <a:ea typeface="Meiryo UI" panose="020B0604030504040204" pitchFamily="50" charset="-128"/>
                        </a:rPr>
                        <a:t>サポート給付金</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先進医療・患者申出療養給付金が支払われるとき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20</a:t>
                      </a:r>
                      <a:r>
                        <a:rPr lang="ja-JP" altLang="en-US" sz="1050" u="none" strike="noStrike" dirty="0">
                          <a:effectLst/>
                          <a:latin typeface="Meiryo UI" panose="020B0604030504040204" pitchFamily="50" charset="-128"/>
                          <a:ea typeface="Meiryo UI" panose="020B0604030504040204" pitchFamily="50" charset="-128"/>
                        </a:rPr>
                        <a:t>万円（ただし、先進医療または患者申出療養にかかる技術料と同額が上限）</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一連の先進医療または患者申出療養による療養について</a:t>
                      </a:r>
                      <a:r>
                        <a:rPr lang="en-US" altLang="ja-JP" sz="1050" u="none" strike="noStrike" dirty="0">
                          <a:effectLst/>
                          <a:latin typeface="Meiryo UI" panose="020B0604030504040204" pitchFamily="50" charset="-128"/>
                          <a:ea typeface="Meiryo UI" panose="020B0604030504040204" pitchFamily="50" charset="-128"/>
                        </a:rPr>
                        <a:t>1</a:t>
                      </a:r>
                      <a:r>
                        <a:rPr lang="ja-JP" altLang="en-US" sz="1050" u="none" strike="noStrike" dirty="0">
                          <a:effectLst/>
                          <a:latin typeface="Meiryo UI" panose="020B0604030504040204" pitchFamily="50" charset="-128"/>
                          <a:ea typeface="Meiryo UI" panose="020B0604030504040204" pitchFamily="50" charset="-128"/>
                        </a:rPr>
                        <a:t>回限り</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02737538"/>
                  </a:ext>
                </a:extLst>
              </a:tr>
            </a:tbl>
          </a:graphicData>
        </a:graphic>
      </p:graphicFrame>
      <p:sp>
        <p:nvSpPr>
          <p:cNvPr id="5" name="正方形/長方形 4">
            <a:extLst>
              <a:ext uri="{FF2B5EF4-FFF2-40B4-BE49-F238E27FC236}">
                <a16:creationId xmlns:a16="http://schemas.microsoft.com/office/drawing/2014/main" id="{5CC70CC0-9E9A-59C5-4DCC-CADF422FBC53}"/>
              </a:ext>
            </a:extLst>
          </p:cNvPr>
          <p:cNvSpPr/>
          <p:nvPr/>
        </p:nvSpPr>
        <p:spPr>
          <a:xfrm>
            <a:off x="9521" y="4530832"/>
            <a:ext cx="9352534"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dirty="0">
                <a:solidFill>
                  <a:srgbClr val="3E3A39"/>
                </a:solidFill>
                <a:latin typeface="メイリオ" panose="020B0604030504040204" pitchFamily="50" charset="-128"/>
                <a:ea typeface="メイリオ" panose="020B0604030504040204" pitchFamily="50" charset="-128"/>
              </a:rPr>
              <a:t>❻．（参考）他社の類似保障等との比較</a:t>
            </a:r>
            <a:r>
              <a:rPr kumimoji="1" lang="en-US" altLang="ja-JP" sz="900" dirty="0">
                <a:solidFill>
                  <a:srgbClr val="3E3A39"/>
                </a:solidFill>
                <a:latin typeface="メイリオ" panose="020B0604030504040204" pitchFamily="50" charset="-128"/>
                <a:ea typeface="メイリオ" panose="020B0604030504040204" pitchFamily="50" charset="-128"/>
              </a:rPr>
              <a:t>※</a:t>
            </a:r>
            <a:r>
              <a:rPr kumimoji="1" lang="ja-JP" altLang="en-US" sz="900" dirty="0">
                <a:solidFill>
                  <a:srgbClr val="3E3A39"/>
                </a:solidFill>
                <a:latin typeface="メイリオ" panose="020B0604030504040204" pitchFamily="50" charset="-128"/>
                <a:ea typeface="メイリオ" panose="020B0604030504040204" pitchFamily="50" charset="-128"/>
              </a:rPr>
              <a:t>当社の視点による見解です。</a:t>
            </a:r>
            <a:endParaRPr kumimoji="1" lang="en-US" altLang="ja-JP" sz="9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6" name="表 5">
            <a:extLst>
              <a:ext uri="{FF2B5EF4-FFF2-40B4-BE49-F238E27FC236}">
                <a16:creationId xmlns:a16="http://schemas.microsoft.com/office/drawing/2014/main" id="{A87E5E50-B04A-E9F6-349F-FFEB3982F905}"/>
              </a:ext>
            </a:extLst>
          </p:cNvPr>
          <p:cNvGraphicFramePr>
            <a:graphicFrameLocks noGrp="1"/>
          </p:cNvGraphicFramePr>
          <p:nvPr>
            <p:extLst>
              <p:ext uri="{D42A27DB-BD31-4B8C-83A1-F6EECF244321}">
                <p14:modId xmlns:p14="http://schemas.microsoft.com/office/powerpoint/2010/main" val="2916737809"/>
              </p:ext>
            </p:extLst>
          </p:nvPr>
        </p:nvGraphicFramePr>
        <p:xfrm>
          <a:off x="420690" y="4799364"/>
          <a:ext cx="9352535" cy="1692000"/>
        </p:xfrm>
        <a:graphic>
          <a:graphicData uri="http://schemas.openxmlformats.org/drawingml/2006/table">
            <a:tbl>
              <a:tblPr>
                <a:tableStyleId>{5C22544A-7EE6-4342-B048-85BDC9FD1C3A}</a:tableStyleId>
              </a:tblPr>
              <a:tblGrid>
                <a:gridCol w="1792535">
                  <a:extLst>
                    <a:ext uri="{9D8B030D-6E8A-4147-A177-3AD203B41FA5}">
                      <a16:colId xmlns:a16="http://schemas.microsoft.com/office/drawing/2014/main" val="255479203"/>
                    </a:ext>
                  </a:extLst>
                </a:gridCol>
                <a:gridCol w="2520000">
                  <a:extLst>
                    <a:ext uri="{9D8B030D-6E8A-4147-A177-3AD203B41FA5}">
                      <a16:colId xmlns:a16="http://schemas.microsoft.com/office/drawing/2014/main" val="3254479520"/>
                    </a:ext>
                  </a:extLst>
                </a:gridCol>
                <a:gridCol w="2520000">
                  <a:extLst>
                    <a:ext uri="{9D8B030D-6E8A-4147-A177-3AD203B41FA5}">
                      <a16:colId xmlns:a16="http://schemas.microsoft.com/office/drawing/2014/main" val="2500467915"/>
                    </a:ext>
                  </a:extLst>
                </a:gridCol>
                <a:gridCol w="2520000">
                  <a:extLst>
                    <a:ext uri="{9D8B030D-6E8A-4147-A177-3AD203B41FA5}">
                      <a16:colId xmlns:a16="http://schemas.microsoft.com/office/drawing/2014/main" val="779566719"/>
                    </a:ext>
                  </a:extLst>
                </a:gridCol>
              </a:tblGrid>
              <a:tr h="252000">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比較の視点</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日本生命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明治安田生命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buNone/>
                      </a:pPr>
                      <a:r>
                        <a:rPr lang="ja-JP" altLang="en-US" sz="1050" u="none" strike="noStrike" dirty="0">
                          <a:effectLst/>
                          <a:latin typeface="Meiryo UI" panose="020B0604030504040204" pitchFamily="50" charset="-128"/>
                          <a:ea typeface="Meiryo UI" panose="020B0604030504040204" pitchFamily="50" charset="-128"/>
                        </a:rPr>
                        <a:t>朝日生命</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53463833"/>
                  </a:ext>
                </a:extLst>
              </a:tr>
              <a:tr h="360000">
                <a:tc>
                  <a:txBody>
                    <a:bodyPr/>
                    <a:lstStyle/>
                    <a:p>
                      <a:pPr algn="ctr" fontAlgn="ctr">
                        <a:buNone/>
                      </a:pPr>
                      <a:r>
                        <a:rPr lang="ja-JP" altLang="en-US" sz="1050" b="1" u="none" strike="noStrike" dirty="0">
                          <a:effectLst/>
                          <a:latin typeface="Meiryo UI" panose="020B0604030504040204" pitchFamily="50" charset="-128"/>
                          <a:ea typeface="Meiryo UI" panose="020B0604030504040204" pitchFamily="50" charset="-128"/>
                          <a:hlinkClick r:id="rId2" action="ppaction://hlinksldjump"/>
                        </a:rPr>
                        <a:t>退院後の通院の保障は？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ある</a:t>
                      </a:r>
                      <a:endParaRPr lang="en-US" altLang="ja-JP" sz="1200" b="1" i="0" u="none" strike="noStrike" dirty="0">
                        <a:solidFill>
                          <a:srgbClr val="EA5550"/>
                        </a:solidFill>
                        <a:effectLst/>
                        <a:latin typeface="Meiryo UI" panose="020B0604030504040204" pitchFamily="50" charset="-128"/>
                        <a:ea typeface="Meiryo UI" panose="020B0604030504040204" pitchFamily="50" charset="-128"/>
                      </a:endParaRPr>
                    </a:p>
                    <a:p>
                      <a:pPr algn="l"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無配当通院保障特約で日額保障（</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5000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円等）</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80265754"/>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hlinkClick r:id="rId3" action="ppaction://hlinksldjump"/>
                        </a:rPr>
                        <a:t>がんの未承認・適応外薬の　　保障は？（通算最大）</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回（⇒最大</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3000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万円）（がん自由診療特約）</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70785500"/>
                  </a:ext>
                </a:extLst>
              </a:tr>
              <a:tr h="360000">
                <a:tc>
                  <a:txBody>
                    <a:bodyPr/>
                    <a:lstStyle/>
                    <a:p>
                      <a:pPr algn="ctr" fontAlgn="ctr">
                        <a:buNone/>
                      </a:pP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セカンドオピニオンサービスは？</a:t>
                      </a: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1" i="0" u="none" strike="noStrike" dirty="0">
                          <a:solidFill>
                            <a:srgbClr val="EA5550"/>
                          </a:solidFill>
                          <a:effectLst/>
                          <a:latin typeface="Meiryo UI" panose="020B0604030504040204" pitchFamily="50" charset="-128"/>
                          <a:ea typeface="Meiryo UI" panose="020B0604030504040204" pitchFamily="50" charset="-128"/>
                        </a:rPr>
                        <a:t>T-PEC</a:t>
                      </a:r>
                      <a:r>
                        <a:rPr lang="ja-JP" altLang="en-US" sz="1200" b="1" i="0" u="none" strike="noStrike" dirty="0">
                          <a:solidFill>
                            <a:srgbClr val="EA5550"/>
                          </a:solidFill>
                          <a:effectLst/>
                          <a:latin typeface="Meiryo UI" panose="020B0604030504040204" pitchFamily="50" charset="-128"/>
                          <a:ea typeface="Meiryo UI" panose="020B0604030504040204" pitchFamily="50" charset="-128"/>
                        </a:rPr>
                        <a:t>社（ドクターオブドクターズ）</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使用する場合、病気に制限がない他</a:t>
                      </a: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40109176"/>
                  </a:ext>
                </a:extLst>
              </a:tr>
              <a:tr h="360000">
                <a:tc>
                  <a:txBody>
                    <a:bodyPr/>
                    <a:lstStyle/>
                    <a:p>
                      <a:pPr algn="ctr" fontAlgn="ctr">
                        <a:buNone/>
                      </a:pPr>
                      <a:endParaRPr lang="zh-TW"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buNone/>
                      </a:pP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endParaRPr lang="zh-TW" altLang="en-US" sz="1200" b="1" i="0" u="none" strike="noStrike" dirty="0">
                        <a:solidFill>
                          <a:srgbClr val="EA555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80057539"/>
                  </a:ext>
                </a:extLst>
              </a:tr>
            </a:tbl>
          </a:graphicData>
        </a:graphic>
      </p:graphicFrame>
      <p:sp>
        <p:nvSpPr>
          <p:cNvPr id="8" name="正方形/長方形 7">
            <a:extLst>
              <a:ext uri="{FF2B5EF4-FFF2-40B4-BE49-F238E27FC236}">
                <a16:creationId xmlns:a16="http://schemas.microsoft.com/office/drawing/2014/main" id="{2404E169-1353-B718-D2D1-AFC8EF990100}"/>
              </a:ext>
            </a:extLst>
          </p:cNvPr>
          <p:cNvSpPr/>
          <p:nvPr/>
        </p:nvSpPr>
        <p:spPr>
          <a:xfrm>
            <a:off x="3258708" y="926471"/>
            <a:ext cx="9804396" cy="200055"/>
          </a:xfrm>
          <a:prstGeom prst="rect">
            <a:avLst/>
          </a:prstGeom>
        </p:spPr>
        <p:txBody>
          <a:bodyPr wrap="square">
            <a:spAutoFit/>
          </a:bodyPr>
          <a:lstStyle/>
          <a:p>
            <a:pPr defTabSz="914400" fontAlgn="base">
              <a:spcBef>
                <a:spcPct val="0"/>
              </a:spcBef>
              <a:spcAft>
                <a:spcPct val="0"/>
              </a:spcAft>
            </a:pPr>
            <a:r>
              <a:rPr kumimoji="1" lang="ja-JP" altLang="en-US" sz="700" dirty="0">
                <a:latin typeface="HGPｺﾞｼｯｸM" panose="020B0600000000000000" pitchFamily="50" charset="-128"/>
                <a:ea typeface="HGPｺﾞｼｯｸM" panose="020B0600000000000000" pitchFamily="50" charset="-128"/>
              </a:rPr>
              <a:t>参考）新商品ニッセイみらいのカタチ「治療サポート保険“ぴたほ”」の発売について（</a:t>
            </a:r>
            <a:r>
              <a:rPr lang="ja-JP" altLang="en-US" sz="700" dirty="0">
                <a:latin typeface="HGPｺﾞｼｯｸM" panose="020B0600000000000000" pitchFamily="50" charset="-128"/>
                <a:ea typeface="HGPｺﾞｼｯｸM" panose="020B0600000000000000" pitchFamily="50" charset="-128"/>
              </a:rPr>
              <a:t>日本生命）：</a:t>
            </a:r>
            <a:r>
              <a:rPr lang="en-US" altLang="ja-JP" sz="700" dirty="0">
                <a:latin typeface="HGPｺﾞｼｯｸM" panose="020B0600000000000000" pitchFamily="50" charset="-128"/>
                <a:ea typeface="HGPｺﾞｼｯｸM" panose="020B0600000000000000" pitchFamily="50" charset="-128"/>
                <a:hlinkClick r:id="rId4"/>
              </a:rPr>
              <a:t>https://www.nissay.co.jp/sites/default/files/assets/news/files/20260304.pdf</a:t>
            </a:r>
            <a:endParaRPr kumimoji="1" lang="ja-JP" altLang="en-US" sz="700" dirty="0">
              <a:solidFill>
                <a:srgbClr val="3E3A39"/>
              </a:solidFill>
              <a:latin typeface="HGPｺﾞｼｯｸM" panose="020B0600000000000000" pitchFamily="50" charset="-128"/>
              <a:ea typeface="HGPｺﾞｼｯｸM" panose="020B0600000000000000" pitchFamily="50" charset="-128"/>
            </a:endParaRPr>
          </a:p>
        </p:txBody>
      </p:sp>
      <p:sp>
        <p:nvSpPr>
          <p:cNvPr id="10" name="スライド番号プレースホルダー 5">
            <a:extLst>
              <a:ext uri="{FF2B5EF4-FFF2-40B4-BE49-F238E27FC236}">
                <a16:creationId xmlns:a16="http://schemas.microsoft.com/office/drawing/2014/main" id="{4456B4D5-0970-D19F-1F1C-6E2C48DDA6D9}"/>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8</a:t>
            </a:fld>
            <a:endParaRPr kumimoji="1" lang="ja-JP" altLang="en-US" sz="1200" b="1">
              <a:solidFill>
                <a:schemeClr val="tx1"/>
              </a:solidFill>
            </a:endParaRPr>
          </a:p>
        </p:txBody>
      </p:sp>
      <p:pic>
        <p:nvPicPr>
          <p:cNvPr id="9" name="図 8">
            <a:extLst>
              <a:ext uri="{FF2B5EF4-FFF2-40B4-BE49-F238E27FC236}">
                <a16:creationId xmlns:a16="http://schemas.microsoft.com/office/drawing/2014/main" id="{D0C8BE8F-19C7-3639-D124-13F9054FB14E}"/>
              </a:ext>
            </a:extLst>
          </p:cNvPr>
          <p:cNvPicPr>
            <a:picLocks noChangeAspect="1"/>
          </p:cNvPicPr>
          <p:nvPr/>
        </p:nvPicPr>
        <p:blipFill>
          <a:blip r:embed="rId5"/>
          <a:stretch>
            <a:fillRect/>
          </a:stretch>
        </p:blipFill>
        <p:spPr>
          <a:xfrm>
            <a:off x="470862" y="2347825"/>
            <a:ext cx="8964276" cy="1247949"/>
          </a:xfrm>
          <a:prstGeom prst="rect">
            <a:avLst/>
          </a:prstGeom>
        </p:spPr>
      </p:pic>
      <p:sp>
        <p:nvSpPr>
          <p:cNvPr id="11" name="吹き出し: 四角形 10">
            <a:extLst>
              <a:ext uri="{FF2B5EF4-FFF2-40B4-BE49-F238E27FC236}">
                <a16:creationId xmlns:a16="http://schemas.microsoft.com/office/drawing/2014/main" id="{21B0EC74-6061-1ACE-2097-2E3A45EE742D}"/>
              </a:ext>
            </a:extLst>
          </p:cNvPr>
          <p:cNvSpPr/>
          <p:nvPr/>
        </p:nvSpPr>
        <p:spPr bwMode="auto">
          <a:xfrm>
            <a:off x="470862" y="3639098"/>
            <a:ext cx="8964276"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0" tIns="36000" rIns="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ja-JP" altLang="en-US" sz="4000" b="1" dirty="0">
                <a:latin typeface="Meiryo UI" panose="020B0604030504040204" pitchFamily="50" charset="-128"/>
                <a:ea typeface="Meiryo UI" panose="020B0604030504040204" pitchFamily="50" charset="-128"/>
              </a:rPr>
              <a:t>わからないからこその</a:t>
            </a:r>
            <a:r>
              <a:rPr kumimoji="1" lang="ja-JP" altLang="en-US" sz="4000" b="1" dirty="0">
                <a:solidFill>
                  <a:srgbClr val="EA5550"/>
                </a:solidFill>
                <a:latin typeface="Meiryo UI" panose="020B0604030504040204" pitchFamily="50" charset="-128"/>
                <a:ea typeface="Meiryo UI" panose="020B0604030504040204" pitchFamily="50" charset="-128"/>
              </a:rPr>
              <a:t>実額給付タイプ</a:t>
            </a:r>
          </a:p>
        </p:txBody>
      </p:sp>
      <p:sp>
        <p:nvSpPr>
          <p:cNvPr id="12" name="正方形/長方形 11">
            <a:extLst>
              <a:ext uri="{FF2B5EF4-FFF2-40B4-BE49-F238E27FC236}">
                <a16:creationId xmlns:a16="http://schemas.microsoft.com/office/drawing/2014/main" id="{5B086258-EAB5-FA23-6EB7-503959B6AEF9}"/>
              </a:ext>
            </a:extLst>
          </p:cNvPr>
          <p:cNvSpPr/>
          <p:nvPr/>
        </p:nvSpPr>
        <p:spPr>
          <a:xfrm>
            <a:off x="420690" y="1393754"/>
            <a:ext cx="9424535" cy="900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スライド番号プレースホルダー 5">
            <a:extLst>
              <a:ext uri="{FF2B5EF4-FFF2-40B4-BE49-F238E27FC236}">
                <a16:creationId xmlns:a16="http://schemas.microsoft.com/office/drawing/2014/main" id="{2497699F-B19C-FEB3-3372-5A324EC08A11}"/>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5</a:t>
            </a:r>
            <a:endParaRPr kumimoji="1" lang="ja-JP" altLang="en-US" sz="1600" b="1" dirty="0">
              <a:solidFill>
                <a:schemeClr val="tx1"/>
              </a:solidFill>
            </a:endParaRPr>
          </a:p>
        </p:txBody>
      </p:sp>
    </p:spTree>
    <p:extLst>
      <p:ext uri="{BB962C8B-B14F-4D97-AF65-F5344CB8AC3E}">
        <p14:creationId xmlns:p14="http://schemas.microsoft.com/office/powerpoint/2010/main" val="612638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up)">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7DCFD-33F1-5683-32CD-00E8EFF371E8}"/>
            </a:ext>
          </a:extLst>
        </p:cNvPr>
        <p:cNvGrpSpPr/>
        <p:nvPr/>
      </p:nvGrpSpPr>
      <p:grpSpPr>
        <a:xfrm>
          <a:off x="0" y="0"/>
          <a:ext cx="0" cy="0"/>
          <a:chOff x="0" y="0"/>
          <a:chExt cx="0" cy="0"/>
        </a:xfrm>
      </p:grpSpPr>
      <p:sp>
        <p:nvSpPr>
          <p:cNvPr id="15" name="テキスト プレースホルダー 1">
            <a:extLst>
              <a:ext uri="{FF2B5EF4-FFF2-40B4-BE49-F238E27FC236}">
                <a16:creationId xmlns:a16="http://schemas.microsoft.com/office/drawing/2014/main" id="{842CBA6C-950A-C4AF-3B81-C034649F1B4C}"/>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a:t>
            </a:r>
            <a:r>
              <a:rPr lang="ja-JP" altLang="en-US" sz="1800" dirty="0">
                <a:solidFill>
                  <a:srgbClr val="3E3A39"/>
                </a:solidFill>
                <a:latin typeface="Arial"/>
                <a:cs typeface="メイリオ" pitchFamily="50" charset="-128"/>
              </a:rPr>
              <a:t>ぴたほ」に負けない！医療事情を踏まえた当社の優位性を訴求！</a:t>
            </a:r>
          </a:p>
        </p:txBody>
      </p:sp>
      <p:sp>
        <p:nvSpPr>
          <p:cNvPr id="8" name="AutoShape 3">
            <a:extLst>
              <a:ext uri="{FF2B5EF4-FFF2-40B4-BE49-F238E27FC236}">
                <a16:creationId xmlns:a16="http://schemas.microsoft.com/office/drawing/2014/main" id="{3D697692-E1FD-BE96-587C-C0B47D4122A1}"/>
              </a:ext>
            </a:extLst>
          </p:cNvPr>
          <p:cNvSpPr>
            <a:spLocks noChangeArrowheads="1"/>
          </p:cNvSpPr>
          <p:nvPr/>
        </p:nvSpPr>
        <p:spPr bwMode="auto">
          <a:xfrm>
            <a:off x="-1" y="58485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（３）セカンドオピニオンサービス比較</a:t>
            </a:r>
          </a:p>
        </p:txBody>
      </p:sp>
      <p:graphicFrame>
        <p:nvGraphicFramePr>
          <p:cNvPr id="9" name="グラフ 8">
            <a:extLst>
              <a:ext uri="{FF2B5EF4-FFF2-40B4-BE49-F238E27FC236}">
                <a16:creationId xmlns:a16="http://schemas.microsoft.com/office/drawing/2014/main" id="{6538DF98-3593-92E6-2FCF-0AF542A13418}"/>
              </a:ext>
            </a:extLst>
          </p:cNvPr>
          <p:cNvGraphicFramePr>
            <a:graphicFrameLocks/>
          </p:cNvGraphicFramePr>
          <p:nvPr>
            <p:extLst>
              <p:ext uri="{D42A27DB-BD31-4B8C-83A1-F6EECF244321}">
                <p14:modId xmlns:p14="http://schemas.microsoft.com/office/powerpoint/2010/main" val="2486089046"/>
              </p:ext>
            </p:extLst>
          </p:nvPr>
        </p:nvGraphicFramePr>
        <p:xfrm>
          <a:off x="-1" y="3129785"/>
          <a:ext cx="10076330" cy="3440106"/>
        </p:xfrm>
        <a:graphic>
          <a:graphicData uri="http://schemas.openxmlformats.org/drawingml/2006/chart">
            <c:chart xmlns:c="http://schemas.openxmlformats.org/drawingml/2006/chart" xmlns:r="http://schemas.openxmlformats.org/officeDocument/2006/relationships" r:id="rId2"/>
          </a:graphicData>
        </a:graphic>
      </p:graphicFrame>
      <p:sp>
        <p:nvSpPr>
          <p:cNvPr id="10" name="正方形/長方形 9">
            <a:extLst>
              <a:ext uri="{FF2B5EF4-FFF2-40B4-BE49-F238E27FC236}">
                <a16:creationId xmlns:a16="http://schemas.microsoft.com/office/drawing/2014/main" id="{CFC6A2D6-0CB8-FC18-4AB2-EB885E2B0B34}"/>
              </a:ext>
            </a:extLst>
          </p:cNvPr>
          <p:cNvSpPr/>
          <p:nvPr/>
        </p:nvSpPr>
        <p:spPr>
          <a:xfrm>
            <a:off x="28494" y="6275456"/>
            <a:ext cx="8429176" cy="261354"/>
          </a:xfrm>
          <a:prstGeom prst="rect">
            <a:avLst/>
          </a:prstGeom>
        </p:spPr>
        <p:txBody>
          <a:bodyPr wrap="square">
            <a:spAutoFit/>
          </a:body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a:t>
            </a:r>
            <a:r>
              <a:rPr kumimoji="1" lang="ja-JP" altLang="en-US" sz="700" b="1"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参考）</a:t>
            </a:r>
            <a:r>
              <a:rPr kumimoji="0" lang="ja-JP" altLang="en-US" sz="700" b="0" i="0" u="none" strike="noStrike" kern="1200" cap="none" spc="0" normalizeH="0" baseline="0" noProof="0" dirty="0">
                <a:ln>
                  <a:noFill/>
                </a:ln>
                <a:solidFill>
                  <a:srgbClr val="333333"/>
                </a:solidFill>
                <a:effectLst/>
                <a:uLnTx/>
                <a:uFillTx/>
                <a:latin typeface="HGPｺﾞｼｯｸM" panose="020B0600000000000000" pitchFamily="50" charset="-128"/>
                <a:ea typeface="HGPｺﾞｼｯｸM" panose="020B0600000000000000" pitchFamily="50" charset="-128"/>
                <a:cs typeface="+mn-cs"/>
              </a:rPr>
              <a:t>ティーペック株式会社ホームページ：</a:t>
            </a:r>
            <a:r>
              <a:rPr kumimoji="0" lang="en-US" altLang="ja-JP" sz="700" b="0" i="0" u="none" strike="noStrike" kern="1200" cap="none" spc="0" normalizeH="0" baseline="0" noProof="0" dirty="0">
                <a:ln>
                  <a:noFill/>
                </a:ln>
                <a:solidFill>
                  <a:srgbClr val="333333"/>
                </a:solidFill>
                <a:effectLst/>
                <a:uLnTx/>
                <a:uFillTx/>
                <a:latin typeface="HGPｺﾞｼｯｸM" panose="020B0600000000000000" pitchFamily="50" charset="-128"/>
                <a:ea typeface="HGPｺﾞｼｯｸM" panose="020B0600000000000000" pitchFamily="50" charset="-128"/>
                <a:cs typeface="+mn-cs"/>
                <a:hlinkClick r:id="rId3"/>
              </a:rPr>
              <a:t>https://www.t-pec.co.jp/contents/statistics/dddata2/</a:t>
            </a:r>
            <a:r>
              <a:rPr kumimoji="0" lang="ja-JP" altLang="en-US" sz="700" b="0" i="0" u="none" strike="noStrike" kern="1200" cap="none" spc="0" normalizeH="0" baseline="0" noProof="0" dirty="0">
                <a:ln>
                  <a:noFill/>
                </a:ln>
                <a:solidFill>
                  <a:srgbClr val="333333"/>
                </a:solidFill>
                <a:effectLst/>
                <a:uLnTx/>
                <a:uFillTx/>
                <a:latin typeface="HGPｺﾞｼｯｸM" panose="020B0600000000000000" pitchFamily="50" charset="-128"/>
                <a:ea typeface="HGPｺﾞｼｯｸM" panose="020B0600000000000000" pitchFamily="50" charset="-128"/>
                <a:cs typeface="+mn-cs"/>
              </a:rPr>
              <a:t>　</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pic>
        <p:nvPicPr>
          <p:cNvPr id="11" name="図 10" descr="QR コード&#10;&#10;自動的に生成された説明">
            <a:extLst>
              <a:ext uri="{FF2B5EF4-FFF2-40B4-BE49-F238E27FC236}">
                <a16:creationId xmlns:a16="http://schemas.microsoft.com/office/drawing/2014/main" id="{36920C27-9FAA-CC9E-C95B-149755CE4F0F}"/>
              </a:ext>
            </a:extLst>
          </p:cNvPr>
          <p:cNvPicPr>
            <a:picLocks noChangeAspect="1"/>
          </p:cNvPicPr>
          <p:nvPr/>
        </p:nvPicPr>
        <p:blipFill rotWithShape="1">
          <a:blip r:embed="rId4">
            <a:extLst>
              <a:ext uri="{28A0092B-C50C-407E-A947-70E740481C1C}">
                <a14:useLocalDpi xmlns:a14="http://schemas.microsoft.com/office/drawing/2010/main" val="0"/>
              </a:ext>
            </a:extLst>
          </a:blip>
          <a:srcRect l="7058" t="6717" r="6250" b="5801"/>
          <a:stretch/>
        </p:blipFill>
        <p:spPr>
          <a:xfrm>
            <a:off x="9021789" y="1878639"/>
            <a:ext cx="825200" cy="832734"/>
          </a:xfrm>
          <a:prstGeom prst="rect">
            <a:avLst/>
          </a:prstGeom>
        </p:spPr>
      </p:pic>
      <p:sp>
        <p:nvSpPr>
          <p:cNvPr id="12" name="テキスト ボックス 11">
            <a:extLst>
              <a:ext uri="{FF2B5EF4-FFF2-40B4-BE49-F238E27FC236}">
                <a16:creationId xmlns:a16="http://schemas.microsoft.com/office/drawing/2014/main" id="{9E2FF57D-0904-0DEC-6853-280B4260FDDA}"/>
              </a:ext>
            </a:extLst>
          </p:cNvPr>
          <p:cNvSpPr txBox="1"/>
          <p:nvPr/>
        </p:nvSpPr>
        <p:spPr>
          <a:xfrm>
            <a:off x="299698" y="2881203"/>
            <a:ext cx="10008707" cy="553998"/>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400" b="1" i="0" u="sng"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②．</a:t>
            </a:r>
            <a:r>
              <a:rPr kumimoji="0" lang="en-US" altLang="ja-JP" sz="1400" b="1" i="0" u="sng"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T-PEC</a:t>
            </a:r>
            <a:r>
              <a:rPr kumimoji="0" lang="ja-JP" altLang="en-US" sz="1400" b="1" i="0" u="sng"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社</a:t>
            </a:r>
            <a:r>
              <a:rPr lang="en-US" altLang="ja-JP" sz="1400" b="1" u="sng" dirty="0">
                <a:effectLst/>
                <a:latin typeface="メイリオ" panose="020B0604030504040204" pitchFamily="50" charset="-128"/>
                <a:ea typeface="メイリオ" panose="020B0604030504040204" pitchFamily="50" charset="-128"/>
              </a:rPr>
              <a:t> </a:t>
            </a:r>
            <a:r>
              <a:rPr kumimoji="0" lang="ja-JP" altLang="en-US" sz="1400" b="1" i="0" u="sng"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ドクターオブドクターズネットワーク利用者（相談･紹介･手配）主な病名</a:t>
            </a:r>
            <a:r>
              <a:rPr kumimoji="0" lang="en-US" altLang="ja-JP" sz="1400" b="1" i="0" u="sng"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50</a:t>
            </a:r>
            <a:r>
              <a:rPr kumimoji="0" lang="ja-JP" altLang="en-US"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0" lang="en-US" altLang="ja-JP"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2002</a:t>
            </a:r>
            <a:r>
              <a:rPr kumimoji="0" lang="ja-JP" altLang="en-US"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a:t>
            </a:r>
            <a:r>
              <a:rPr kumimoji="0" lang="en-US" altLang="ja-JP"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4</a:t>
            </a:r>
            <a:r>
              <a:rPr kumimoji="0" lang="ja-JP" altLang="en-US"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月～</a:t>
            </a:r>
            <a:r>
              <a:rPr kumimoji="0" lang="en-US" altLang="ja-JP"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2025</a:t>
            </a:r>
            <a:r>
              <a:rPr kumimoji="0" lang="ja-JP" altLang="en-US"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a:t>
            </a:r>
            <a:r>
              <a:rPr kumimoji="0" lang="en-US" altLang="ja-JP"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3</a:t>
            </a:r>
            <a:r>
              <a:rPr kumimoji="0" lang="ja-JP" altLang="en-US"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月）</a:t>
            </a:r>
            <a:endParaRPr kumimoji="0" lang="en-US" altLang="ja-JP" sz="11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4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r>
              <a:rPr kumimoji="0" lang="ja-JP" altLang="en-US" sz="5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endParaRPr kumimoji="0" lang="en-US" altLang="ja-JP" sz="5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ja-JP" altLang="en-US" sz="11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　　　　　　　　　</a:t>
            </a:r>
          </a:p>
        </p:txBody>
      </p:sp>
      <p:sp>
        <p:nvSpPr>
          <p:cNvPr id="13" name="テキスト ボックス 12">
            <a:extLst>
              <a:ext uri="{FF2B5EF4-FFF2-40B4-BE49-F238E27FC236}">
                <a16:creationId xmlns:a16="http://schemas.microsoft.com/office/drawing/2014/main" id="{A5197DF7-62B8-0047-8C4E-555E6E2FE927}"/>
              </a:ext>
            </a:extLst>
          </p:cNvPr>
          <p:cNvSpPr txBox="1"/>
          <p:nvPr/>
        </p:nvSpPr>
        <p:spPr>
          <a:xfrm>
            <a:off x="2742455" y="3206995"/>
            <a:ext cx="7243762" cy="800219"/>
          </a:xfrm>
          <a:prstGeom prst="rect">
            <a:avLst/>
          </a:prstGeom>
          <a:solidFill>
            <a:schemeClr val="bg1"/>
          </a:solidFill>
        </p:spPr>
        <p:txBody>
          <a:bodyPr wrap="square">
            <a:spAutoFit/>
          </a:bodyPr>
          <a:lstStyle/>
          <a:p>
            <a:pPr>
              <a:lnSpc>
                <a:spcPct val="150000"/>
              </a:lnSpc>
              <a:defRPr sz="1400" b="0" i="0" u="none" strike="noStrike" kern="1200" spc="0" baseline="0">
                <a:solidFill>
                  <a:prstClr val="black">
                    <a:lumMod val="65000"/>
                    <a:lumOff val="35000"/>
                  </a:prstClr>
                </a:solidFill>
                <a:latin typeface="+mn-lt"/>
                <a:ea typeface="+mn-ea"/>
                <a:cs typeface="+mn-cs"/>
              </a:defRPr>
            </a:pPr>
            <a:r>
              <a:rPr lang="ja-JP" altLang="en-US" sz="1400" b="1" dirty="0">
                <a:latin typeface="+mn-ea"/>
              </a:rPr>
              <a:t>総利用件数は、</a:t>
            </a:r>
            <a:r>
              <a:rPr lang="en-US" altLang="ja-JP" sz="1400" b="1" dirty="0">
                <a:latin typeface="+mn-ea"/>
              </a:rPr>
              <a:t>445,295</a:t>
            </a:r>
            <a:r>
              <a:rPr lang="ja-JP" altLang="en-US" sz="1400" b="1" dirty="0">
                <a:latin typeface="+mn-ea"/>
              </a:rPr>
              <a:t>件</a:t>
            </a:r>
            <a:r>
              <a:rPr lang="en-US" altLang="ja-JP" sz="1050" dirty="0">
                <a:latin typeface="+mn-ea"/>
              </a:rPr>
              <a:t>※2024</a:t>
            </a:r>
            <a:r>
              <a:rPr lang="ja-JP" altLang="en-US" sz="1050" dirty="0">
                <a:latin typeface="+mn-ea"/>
              </a:rPr>
              <a:t>年</a:t>
            </a:r>
            <a:r>
              <a:rPr lang="en-US" altLang="ja-JP" sz="1050" dirty="0">
                <a:latin typeface="+mn-ea"/>
              </a:rPr>
              <a:t>3</a:t>
            </a:r>
            <a:r>
              <a:rPr lang="ja-JP" altLang="en-US" sz="1050" dirty="0">
                <a:latin typeface="+mn-ea"/>
              </a:rPr>
              <a:t>月</a:t>
            </a:r>
            <a:r>
              <a:rPr lang="ja-JP" altLang="en-US" sz="1400" b="1" dirty="0">
                <a:latin typeface="+mn-ea"/>
              </a:rPr>
              <a:t>（前年差　</a:t>
            </a:r>
            <a:r>
              <a:rPr lang="en-US" altLang="ja-JP" b="1" dirty="0">
                <a:latin typeface="+mn-ea"/>
              </a:rPr>
              <a:t>31,156</a:t>
            </a:r>
            <a:r>
              <a:rPr lang="ja-JP" altLang="en-US" sz="1400" b="1" dirty="0">
                <a:latin typeface="+mn-ea"/>
              </a:rPr>
              <a:t>件／</a:t>
            </a:r>
            <a:r>
              <a:rPr lang="en-US" altLang="ja-JP" sz="1600" b="1" dirty="0">
                <a:latin typeface="+mn-ea"/>
              </a:rPr>
              <a:t>1</a:t>
            </a:r>
            <a:r>
              <a:rPr lang="ja-JP" altLang="en-US" sz="1600" b="1" dirty="0">
                <a:latin typeface="+mn-ea"/>
              </a:rPr>
              <a:t>日</a:t>
            </a:r>
            <a:r>
              <a:rPr lang="en-US" altLang="ja-JP" sz="1600" b="1" dirty="0">
                <a:solidFill>
                  <a:srgbClr val="EA5550"/>
                </a:solidFill>
                <a:latin typeface="+mn-ea"/>
              </a:rPr>
              <a:t>85</a:t>
            </a:r>
            <a:r>
              <a:rPr lang="ja-JP" altLang="en-US" sz="1400" b="1" dirty="0">
                <a:latin typeface="+mn-ea"/>
              </a:rPr>
              <a:t>件の利用）</a:t>
            </a:r>
            <a:endParaRPr lang="en-US" altLang="ja-JP" sz="1050" dirty="0">
              <a:latin typeface="+mn-ea"/>
            </a:endParaRPr>
          </a:p>
          <a:p>
            <a:pPr rtl="0">
              <a:lnSpc>
                <a:spcPct val="150000"/>
              </a:lnSpc>
              <a:defRPr sz="1400" b="0" i="0" u="none" strike="noStrike" kern="1200" spc="0" baseline="0">
                <a:solidFill>
                  <a:prstClr val="black">
                    <a:lumMod val="65000"/>
                    <a:lumOff val="35000"/>
                  </a:prstClr>
                </a:solidFill>
                <a:latin typeface="+mn-lt"/>
                <a:ea typeface="+mn-ea"/>
                <a:cs typeface="+mn-cs"/>
              </a:defRPr>
            </a:pPr>
            <a:r>
              <a:rPr lang="ja-JP" altLang="en-US" sz="1400" b="1" dirty="0">
                <a:latin typeface="+mn-ea"/>
              </a:rPr>
              <a:t>特に、利用件数が一番多い</a:t>
            </a:r>
            <a:r>
              <a:rPr lang="ja-JP" altLang="en-US" sz="1600" b="1" u="sng" dirty="0">
                <a:solidFill>
                  <a:srgbClr val="EA5550"/>
                </a:solidFill>
                <a:latin typeface="+mn-ea"/>
              </a:rPr>
              <a:t>乳がんは、前年</a:t>
            </a:r>
            <a:r>
              <a:rPr lang="en-US" altLang="ja-JP" sz="1600" b="1" u="sng" dirty="0">
                <a:solidFill>
                  <a:srgbClr val="EA5550"/>
                </a:solidFill>
                <a:latin typeface="+mn-ea"/>
              </a:rPr>
              <a:t>1,947</a:t>
            </a:r>
            <a:r>
              <a:rPr lang="ja-JP" altLang="en-US" sz="1600" b="1" u="sng" dirty="0">
                <a:solidFill>
                  <a:srgbClr val="EA5550"/>
                </a:solidFill>
                <a:latin typeface="+mn-ea"/>
              </a:rPr>
              <a:t>件</a:t>
            </a:r>
            <a:r>
              <a:rPr lang="ja-JP" altLang="en-US" sz="1400" b="1" dirty="0">
                <a:latin typeface="+mn-ea"/>
              </a:rPr>
              <a:t>の利用</a:t>
            </a:r>
            <a:r>
              <a:rPr lang="en-US" altLang="ja-JP" sz="1050" dirty="0">
                <a:latin typeface="+mn-ea"/>
              </a:rPr>
              <a:t>※2024</a:t>
            </a:r>
            <a:r>
              <a:rPr lang="ja-JP" altLang="en-US" sz="1050" dirty="0">
                <a:latin typeface="+mn-ea"/>
              </a:rPr>
              <a:t>年</a:t>
            </a:r>
            <a:r>
              <a:rPr lang="en-US" altLang="ja-JP" sz="1050" dirty="0">
                <a:latin typeface="+mn-ea"/>
              </a:rPr>
              <a:t>4</a:t>
            </a:r>
            <a:r>
              <a:rPr lang="ja-JP" altLang="en-US" sz="1050" dirty="0">
                <a:latin typeface="+mn-ea"/>
              </a:rPr>
              <a:t>月</a:t>
            </a:r>
            <a:r>
              <a:rPr lang="en-US" altLang="ja-JP" sz="1050" dirty="0">
                <a:latin typeface="+mn-ea"/>
              </a:rPr>
              <a:t>〜2025</a:t>
            </a:r>
            <a:r>
              <a:rPr lang="ja-JP" altLang="en-US" sz="1050" dirty="0">
                <a:latin typeface="+mn-ea"/>
              </a:rPr>
              <a:t>年</a:t>
            </a:r>
            <a:r>
              <a:rPr lang="en-US" altLang="ja-JP" sz="1050" dirty="0">
                <a:latin typeface="+mn-ea"/>
              </a:rPr>
              <a:t>3</a:t>
            </a:r>
            <a:r>
              <a:rPr lang="ja-JP" altLang="en-US" sz="1050" dirty="0">
                <a:latin typeface="+mn-ea"/>
              </a:rPr>
              <a:t>月</a:t>
            </a:r>
            <a:r>
              <a:rPr lang="ja-JP" altLang="en-US" sz="1400" b="1" dirty="0">
                <a:latin typeface="+mn-ea"/>
              </a:rPr>
              <a:t>）</a:t>
            </a:r>
          </a:p>
        </p:txBody>
      </p:sp>
      <p:sp>
        <p:nvSpPr>
          <p:cNvPr id="14" name="正方形/長方形 13">
            <a:extLst>
              <a:ext uri="{FF2B5EF4-FFF2-40B4-BE49-F238E27FC236}">
                <a16:creationId xmlns:a16="http://schemas.microsoft.com/office/drawing/2014/main" id="{A53C1605-5AC6-1ECF-433D-B6884035A436}"/>
              </a:ext>
            </a:extLst>
          </p:cNvPr>
          <p:cNvSpPr/>
          <p:nvPr/>
        </p:nvSpPr>
        <p:spPr>
          <a:xfrm>
            <a:off x="8339667" y="4068732"/>
            <a:ext cx="1503646" cy="578433"/>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endParaRPr kumimoji="1" lang="ja-JP" altLang="en-US" sz="1200" dirty="0">
              <a:solidFill>
                <a:sysClr val="windowText" lastClr="000000"/>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FB23D845-B940-1794-08E8-7A39A0EE6FEA}"/>
              </a:ext>
            </a:extLst>
          </p:cNvPr>
          <p:cNvSpPr txBox="1"/>
          <p:nvPr/>
        </p:nvSpPr>
        <p:spPr>
          <a:xfrm>
            <a:off x="8622716" y="4181738"/>
            <a:ext cx="1396420" cy="400110"/>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kumimoji="0" lang="en-US" altLang="ja-JP" sz="20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18 </a:t>
            </a:r>
            <a:r>
              <a:rPr kumimoji="0" lang="ja-JP" altLang="en-US" sz="20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a:t>
            </a:r>
            <a:r>
              <a:rPr kumimoji="0" lang="en-US" altLang="ja-JP" sz="2000" b="1" i="0" u="none" strike="noStrike" kern="1200" cap="none" spc="0" normalizeH="0" baseline="0" noProof="0" dirty="0">
                <a:ln>
                  <a:noFill/>
                </a:ln>
                <a:effectLst>
                  <a:glow rad="88900">
                    <a:prstClr val="white"/>
                  </a:glow>
                </a:effectLst>
                <a:uLnTx/>
                <a:uFillTx/>
                <a:latin typeface="メイリオ" panose="020B0604030504040204" pitchFamily="50" charset="-128"/>
                <a:ea typeface="メイリオ" panose="020B0604030504040204" pitchFamily="50" charset="-128"/>
                <a:cs typeface="+mn-cs"/>
              </a:rPr>
              <a:t>50</a:t>
            </a:r>
            <a:endParaRPr kumimoji="0" lang="ja-JP" altLang="en-US" sz="20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p:txBody>
      </p:sp>
      <p:pic>
        <p:nvPicPr>
          <p:cNvPr id="18" name="図 17">
            <a:extLst>
              <a:ext uri="{FF2B5EF4-FFF2-40B4-BE49-F238E27FC236}">
                <a16:creationId xmlns:a16="http://schemas.microsoft.com/office/drawing/2014/main" id="{4DC83F30-42C8-C4FD-2D10-0F1925E988C7}"/>
              </a:ext>
            </a:extLst>
          </p:cNvPr>
          <p:cNvPicPr>
            <a:picLocks noChangeAspect="1"/>
          </p:cNvPicPr>
          <p:nvPr/>
        </p:nvPicPr>
        <p:blipFill>
          <a:blip r:embed="rId5"/>
          <a:stretch>
            <a:fillRect/>
          </a:stretch>
        </p:blipFill>
        <p:spPr>
          <a:xfrm>
            <a:off x="719667" y="1074743"/>
            <a:ext cx="7324165" cy="1729250"/>
          </a:xfrm>
          <a:prstGeom prst="rect">
            <a:avLst/>
          </a:prstGeom>
        </p:spPr>
      </p:pic>
      <p:sp>
        <p:nvSpPr>
          <p:cNvPr id="19" name="AutoShape 3">
            <a:extLst>
              <a:ext uri="{FF2B5EF4-FFF2-40B4-BE49-F238E27FC236}">
                <a16:creationId xmlns:a16="http://schemas.microsoft.com/office/drawing/2014/main" id="{873B1004-DAF2-FF1F-0137-74C2BA25FAB1}"/>
              </a:ext>
            </a:extLst>
          </p:cNvPr>
          <p:cNvSpPr>
            <a:spLocks noChangeArrowheads="1"/>
          </p:cNvSpPr>
          <p:nvPr/>
        </p:nvSpPr>
        <p:spPr bwMode="auto">
          <a:xfrm>
            <a:off x="299698" y="876793"/>
            <a:ext cx="9776631" cy="215444"/>
          </a:xfrm>
          <a:prstGeom prst="roundRect">
            <a:avLst>
              <a:gd name="adj" fmla="val 0"/>
            </a:avLst>
          </a:prstGeom>
          <a:noFill/>
          <a:ln>
            <a:noFill/>
          </a:ln>
          <a:effectLst/>
        </p:spPr>
        <p:txBody>
          <a:bodyPr wrap="square" lIns="0" tIns="0" rIns="0" bIns="0">
            <a:spAutoFit/>
          </a:bodyPr>
          <a:lstStyle/>
          <a:p>
            <a:pPr eaLnBrk="0" hangingPunct="0">
              <a:spcAft>
                <a:spcPts val="0"/>
              </a:spcAft>
              <a:defRPr/>
            </a:pPr>
            <a:r>
              <a:rPr lang="ja-JP" altLang="en-US" sz="1400" b="1" u="sng" dirty="0">
                <a:latin typeface="メイリオ" panose="020B0604030504040204" pitchFamily="50" charset="-128"/>
                <a:ea typeface="メイリオ" panose="020B0604030504040204" pitchFamily="50" charset="-128"/>
                <a:cs typeface="メイリオ" panose="020B0604030504040204" pitchFamily="50" charset="-128"/>
              </a:rPr>
              <a:t>① ベストドクターズ社のセカンドオピニオンサービス</a:t>
            </a:r>
          </a:p>
        </p:txBody>
      </p:sp>
      <p:sp>
        <p:nvSpPr>
          <p:cNvPr id="2" name="正方形/長方形 1">
            <a:extLst>
              <a:ext uri="{FF2B5EF4-FFF2-40B4-BE49-F238E27FC236}">
                <a16:creationId xmlns:a16="http://schemas.microsoft.com/office/drawing/2014/main" id="{F8B57B0C-EEA7-4B1C-A2D2-2D336478CACB}"/>
              </a:ext>
            </a:extLst>
          </p:cNvPr>
          <p:cNvSpPr/>
          <p:nvPr/>
        </p:nvSpPr>
        <p:spPr>
          <a:xfrm>
            <a:off x="8515490" y="4181738"/>
            <a:ext cx="576000" cy="318601"/>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r>
              <a:rPr kumimoji="1" lang="ja-JP" altLang="en-US" sz="1050" dirty="0">
                <a:solidFill>
                  <a:sysClr val="windowText" lastClr="000000"/>
                </a:solidFill>
                <a:latin typeface="Meiryo UI" panose="020B0604030504040204" pitchFamily="50" charset="-128"/>
                <a:ea typeface="Meiryo UI" panose="020B0604030504040204" pitchFamily="50" charset="-128"/>
              </a:rPr>
              <a:t>⑤</a:t>
            </a:r>
            <a:endParaRPr kumimoji="1" lang="en-US" altLang="ja-JP" sz="1200" dirty="0">
              <a:solidFill>
                <a:sysClr val="windowText" lastClr="000000"/>
              </a:solidFill>
              <a:latin typeface="Meiryo UI" panose="020B0604030504040204" pitchFamily="50" charset="-128"/>
              <a:ea typeface="Meiryo UI" panose="020B0604030504040204" pitchFamily="50" charset="-128"/>
            </a:endParaRPr>
          </a:p>
        </p:txBody>
      </p:sp>
      <p:sp>
        <p:nvSpPr>
          <p:cNvPr id="3" name="スライド番号プレースホルダー 5">
            <a:extLst>
              <a:ext uri="{FF2B5EF4-FFF2-40B4-BE49-F238E27FC236}">
                <a16:creationId xmlns:a16="http://schemas.microsoft.com/office/drawing/2014/main" id="{6FF5F721-FEA9-39BA-F9B8-E7E6AA4A868F}"/>
              </a:ext>
            </a:extLst>
          </p:cNvPr>
          <p:cNvSpPr txBox="1">
            <a:spLocks/>
          </p:cNvSpPr>
          <p:nvPr/>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9</a:t>
            </a:fld>
            <a:endParaRPr kumimoji="1" lang="ja-JP" altLang="en-US" sz="1200" b="1">
              <a:solidFill>
                <a:schemeClr val="tx1"/>
              </a:solidFill>
            </a:endParaRPr>
          </a:p>
        </p:txBody>
      </p:sp>
      <p:pic>
        <p:nvPicPr>
          <p:cNvPr id="6" name="図 5">
            <a:extLst>
              <a:ext uri="{FF2B5EF4-FFF2-40B4-BE49-F238E27FC236}">
                <a16:creationId xmlns:a16="http://schemas.microsoft.com/office/drawing/2014/main" id="{B08A64F6-C563-4438-ADA3-1548EF1EA10A}"/>
              </a:ext>
            </a:extLst>
          </p:cNvPr>
          <p:cNvPicPr>
            <a:picLocks noChangeAspect="1"/>
          </p:cNvPicPr>
          <p:nvPr/>
        </p:nvPicPr>
        <p:blipFill>
          <a:blip r:embed="rId6"/>
          <a:stretch>
            <a:fillRect/>
          </a:stretch>
        </p:blipFill>
        <p:spPr>
          <a:xfrm>
            <a:off x="0" y="0"/>
            <a:ext cx="9906000" cy="4994916"/>
          </a:xfrm>
          <a:prstGeom prst="rect">
            <a:avLst/>
          </a:prstGeom>
        </p:spPr>
      </p:pic>
      <p:grpSp>
        <p:nvGrpSpPr>
          <p:cNvPr id="7" name="グループ化 6">
            <a:extLst>
              <a:ext uri="{FF2B5EF4-FFF2-40B4-BE49-F238E27FC236}">
                <a16:creationId xmlns:a16="http://schemas.microsoft.com/office/drawing/2014/main" id="{857A85F0-DA7F-6091-D56A-B5579BABD642}"/>
              </a:ext>
            </a:extLst>
          </p:cNvPr>
          <p:cNvGrpSpPr/>
          <p:nvPr/>
        </p:nvGrpSpPr>
        <p:grpSpPr>
          <a:xfrm>
            <a:off x="7484880" y="3308176"/>
            <a:ext cx="2291743" cy="1008789"/>
            <a:chOff x="6383275" y="7841121"/>
            <a:chExt cx="1564098" cy="1008789"/>
          </a:xfrm>
        </p:grpSpPr>
        <p:cxnSp>
          <p:nvCxnSpPr>
            <p:cNvPr id="17" name="直線コネクタ 16">
              <a:extLst>
                <a:ext uri="{FF2B5EF4-FFF2-40B4-BE49-F238E27FC236}">
                  <a16:creationId xmlns:a16="http://schemas.microsoft.com/office/drawing/2014/main" id="{93E9C0C9-D02C-03B0-AFDC-DA9688BB73D6}"/>
                </a:ext>
              </a:extLst>
            </p:cNvPr>
            <p:cNvCxnSpPr>
              <a:cxnSpLocks/>
            </p:cNvCxnSpPr>
            <p:nvPr/>
          </p:nvCxnSpPr>
          <p:spPr>
            <a:xfrm>
              <a:off x="7097581" y="8535876"/>
              <a:ext cx="0" cy="314034"/>
            </a:xfrm>
            <a:prstGeom prst="line">
              <a:avLst/>
            </a:prstGeom>
            <a:ln w="38100">
              <a:solidFill>
                <a:srgbClr val="EA555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20" name="吹き出し: 四角形 19">
              <a:extLst>
                <a:ext uri="{FF2B5EF4-FFF2-40B4-BE49-F238E27FC236}">
                  <a16:creationId xmlns:a16="http://schemas.microsoft.com/office/drawing/2014/main" id="{22DC509E-ADE3-97D0-B451-784F55DD3261}"/>
                </a:ext>
              </a:extLst>
            </p:cNvPr>
            <p:cNvSpPr/>
            <p:nvPr/>
          </p:nvSpPr>
          <p:spPr bwMode="auto">
            <a:xfrm>
              <a:off x="6383275" y="7841121"/>
              <a:ext cx="1564098" cy="684000"/>
            </a:xfrm>
            <a:prstGeom prst="wedgeRectCallout">
              <a:avLst>
                <a:gd name="adj1" fmla="val 30523"/>
                <a:gd name="adj2" fmla="val -4422"/>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t" anchorCtr="0" forceAA="0" compatLnSpc="1">
              <a:prstTxWarp prst="textNoShape">
                <a:avLst/>
              </a:prstTxWarp>
              <a:noAutofit/>
            </a:bodyPr>
            <a:lstStyle/>
            <a:p>
              <a:pPr marR="0" algn="ctr" defTabSz="914400" rtl="0" eaLnBrk="1" fontAlgn="base" latinLnBrk="0" hangingPunct="1">
                <a:lnSpc>
                  <a:spcPct val="100000"/>
                </a:lnSpc>
                <a:spcBef>
                  <a:spcPct val="0"/>
                </a:spcBef>
                <a:spcAft>
                  <a:spcPct val="0"/>
                </a:spcAft>
                <a:buClrTx/>
                <a:buSzTx/>
                <a:tabLst/>
              </a:pPr>
              <a:r>
                <a:rPr kumimoji="1" lang="en-US" altLang="ja-JP" sz="4000" b="1" dirty="0">
                  <a:latin typeface="Meiryo UI" panose="020B0604030504040204" pitchFamily="50" charset="-128"/>
                  <a:ea typeface="Meiryo UI" panose="020B0604030504040204" pitchFamily="50" charset="-128"/>
                </a:rPr>
                <a:t>18</a:t>
              </a:r>
              <a:r>
                <a:rPr kumimoji="1" lang="ja-JP" altLang="en-US" sz="4000" b="1" dirty="0">
                  <a:latin typeface="Meiryo UI" panose="020B0604030504040204" pitchFamily="50" charset="-128"/>
                  <a:ea typeface="Meiryo UI" panose="020B0604030504040204" pitchFamily="50" charset="-128"/>
                </a:rPr>
                <a:t>／</a:t>
              </a:r>
              <a:r>
                <a:rPr kumimoji="1" lang="en-US" altLang="ja-JP" sz="4000" b="1" dirty="0">
                  <a:latin typeface="Meiryo UI" panose="020B0604030504040204" pitchFamily="50" charset="-128"/>
                  <a:ea typeface="Meiryo UI" panose="020B0604030504040204" pitchFamily="50" charset="-128"/>
                </a:rPr>
                <a:t>50</a:t>
              </a:r>
            </a:p>
          </p:txBody>
        </p:sp>
      </p:grpSp>
      <p:sp>
        <p:nvSpPr>
          <p:cNvPr id="22" name="吹き出し: 四角形 21">
            <a:extLst>
              <a:ext uri="{FF2B5EF4-FFF2-40B4-BE49-F238E27FC236}">
                <a16:creationId xmlns:a16="http://schemas.microsoft.com/office/drawing/2014/main" id="{63338704-ED74-413B-3B5C-BB3BB826E58D}"/>
              </a:ext>
            </a:extLst>
          </p:cNvPr>
          <p:cNvSpPr/>
          <p:nvPr/>
        </p:nvSpPr>
        <p:spPr bwMode="auto">
          <a:xfrm>
            <a:off x="5903988" y="50015"/>
            <a:ext cx="3948700" cy="1403693"/>
          </a:xfrm>
          <a:prstGeom prst="wedgeRectCallout">
            <a:avLst>
              <a:gd name="adj1" fmla="val 2177"/>
              <a:gd name="adj2" fmla="val 70851"/>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36000" numCol="1" spcCol="0" rtlCol="0" fromWordArt="0" anchor="ctr" anchorCtr="0" forceAA="0" compatLnSpc="1">
            <a:prstTxWarp prst="textNoShape">
              <a:avLst/>
            </a:prstTxWarp>
            <a:noAutofit/>
          </a:bodyPr>
          <a:lstStyle/>
          <a:p>
            <a:pPr defTabSz="914400" fontAlgn="base">
              <a:spcBef>
                <a:spcPct val="0"/>
              </a:spcBef>
              <a:spcAft>
                <a:spcPct val="0"/>
              </a:spcAft>
            </a:pPr>
            <a:r>
              <a:rPr lang="ja-JP" altLang="en-US" sz="4000" b="1" dirty="0">
                <a:latin typeface="Meiryo UI" panose="020B0604030504040204" pitchFamily="50" charset="-128"/>
                <a:ea typeface="Meiryo UI" panose="020B0604030504040204" pitchFamily="50" charset="-128"/>
              </a:rPr>
              <a:t>利用できる病気が</a:t>
            </a:r>
            <a:endParaRPr lang="en-US" altLang="ja-JP" sz="4000" b="1" dirty="0">
              <a:latin typeface="Meiryo UI" panose="020B0604030504040204" pitchFamily="50" charset="-128"/>
              <a:ea typeface="Meiryo UI" panose="020B0604030504040204" pitchFamily="50" charset="-128"/>
            </a:endParaRPr>
          </a:p>
          <a:p>
            <a:pPr defTabSz="914400" fontAlgn="base">
              <a:spcBef>
                <a:spcPct val="0"/>
              </a:spcBef>
              <a:spcAft>
                <a:spcPct val="0"/>
              </a:spcAft>
            </a:pPr>
            <a:r>
              <a:rPr lang="ja-JP" altLang="en-US" sz="4000" b="1" dirty="0">
                <a:solidFill>
                  <a:srgbClr val="EA5550"/>
                </a:solidFill>
                <a:latin typeface="Meiryo UI" panose="020B0604030504040204" pitchFamily="50" charset="-128"/>
                <a:ea typeface="Meiryo UI" panose="020B0604030504040204" pitchFamily="50" charset="-128"/>
              </a:rPr>
              <a:t>限定されている</a:t>
            </a:r>
            <a:endParaRPr lang="en-US" altLang="ja-JP" sz="4000" b="1" dirty="0">
              <a:solidFill>
                <a:srgbClr val="EA5550"/>
              </a:solidFill>
              <a:latin typeface="Meiryo UI" panose="020B0604030504040204" pitchFamily="50" charset="-128"/>
              <a:ea typeface="Meiryo UI" panose="020B0604030504040204" pitchFamily="50" charset="-128"/>
            </a:endParaRPr>
          </a:p>
        </p:txBody>
      </p:sp>
      <p:sp>
        <p:nvSpPr>
          <p:cNvPr id="4" name="スライド番号プレースホルダー 5">
            <a:extLst>
              <a:ext uri="{FF2B5EF4-FFF2-40B4-BE49-F238E27FC236}">
                <a16:creationId xmlns:a16="http://schemas.microsoft.com/office/drawing/2014/main" id="{962ECEC1-BEF3-AA92-19D4-8D7C1FE03365}"/>
              </a:ext>
            </a:extLst>
          </p:cNvPr>
          <p:cNvSpPr txBox="1">
            <a:spLocks/>
          </p:cNvSpPr>
          <p:nvPr/>
        </p:nvSpPr>
        <p:spPr>
          <a:xfrm>
            <a:off x="9091610" y="138346"/>
            <a:ext cx="360000" cy="360000"/>
          </a:xfrm>
          <a:prstGeom prst="rect">
            <a:avLst/>
          </a:prstGeom>
          <a:solidFill>
            <a:schemeClr val="bg1">
              <a:lumMod val="85000"/>
            </a:schemeClr>
          </a:solidFill>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kumimoji="1" lang="en-US" altLang="ja-JP" sz="1600" b="1" dirty="0">
                <a:solidFill>
                  <a:schemeClr val="tx1"/>
                </a:solidFill>
              </a:rPr>
              <a:t>6</a:t>
            </a:r>
            <a:endParaRPr kumimoji="1" lang="ja-JP" altLang="en-US" sz="1600" b="1" dirty="0">
              <a:solidFill>
                <a:schemeClr val="tx1"/>
              </a:solidFill>
            </a:endParaRPr>
          </a:p>
        </p:txBody>
      </p:sp>
    </p:spTree>
    <p:extLst>
      <p:ext uri="{BB962C8B-B14F-4D97-AF65-F5344CB8AC3E}">
        <p14:creationId xmlns:p14="http://schemas.microsoft.com/office/powerpoint/2010/main" val="267039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wipe(left)">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down)">
                                      <p:cBhvr>
                                        <p:cTn id="21" dur="500"/>
                                        <p:tgtEl>
                                          <p:spTgt spid="22"/>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theme/theme1.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17451</TotalTime>
  <Words>15060</Words>
  <Application>Microsoft Office PowerPoint</Application>
  <PresentationFormat>A4 210 x 297 mm</PresentationFormat>
  <Paragraphs>3257</Paragraphs>
  <Slides>34</Slides>
  <Notes>0</Notes>
  <HiddenSlides>0</HiddenSlides>
  <MMClips>0</MMClips>
  <ScaleCrop>false</ScaleCrop>
  <HeadingPairs>
    <vt:vector size="6" baseType="variant">
      <vt:variant>
        <vt:lpstr>使用されているフォント</vt:lpstr>
      </vt:variant>
      <vt:variant>
        <vt:i4>12</vt:i4>
      </vt:variant>
      <vt:variant>
        <vt:lpstr>テーマ</vt:lpstr>
      </vt:variant>
      <vt:variant>
        <vt:i4>1</vt:i4>
      </vt:variant>
      <vt:variant>
        <vt:lpstr>スライド タイトル</vt:lpstr>
      </vt:variant>
      <vt:variant>
        <vt:i4>34</vt:i4>
      </vt:variant>
    </vt:vector>
  </HeadingPairs>
  <TitlesOfParts>
    <vt:vector size="47" baseType="lpstr">
      <vt:lpstr>Calibri 本文</vt:lpstr>
      <vt:lpstr>HGPｺﾞｼｯｸM</vt:lpstr>
      <vt:lpstr>Meiryo UI</vt:lpstr>
      <vt:lpstr>ＭＳ Ｐゴシック</vt:lpstr>
      <vt:lpstr>メイリオ</vt:lpstr>
      <vt:lpstr>游ゴシック</vt:lpstr>
      <vt:lpstr>游ゴシック</vt:lpstr>
      <vt:lpstr>游明朝</vt:lpstr>
      <vt:lpstr>Arial</vt:lpstr>
      <vt:lpstr>Arial Black</vt:lpstr>
      <vt:lpstr>Calibri</vt:lpstr>
      <vt:lpstr>Wingdings</vt:lpstr>
      <vt:lpstr>k'sらぼ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969</cp:revision>
  <cp:lastPrinted>2025-04-01T09:22:43Z</cp:lastPrinted>
  <dcterms:created xsi:type="dcterms:W3CDTF">2021-03-01T09:47:19Z</dcterms:created>
  <dcterms:modified xsi:type="dcterms:W3CDTF">2026-04-03T04:50:09Z</dcterms:modified>
</cp:coreProperties>
</file>