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 id="2147483720" r:id="rId2"/>
    <p:sldMasterId id="2147483734" r:id="rId3"/>
    <p:sldMasterId id="2147483765" r:id="rId4"/>
  </p:sldMasterIdLst>
  <p:handoutMasterIdLst>
    <p:handoutMasterId r:id="rId53"/>
  </p:handoutMasterIdLst>
  <p:sldIdLst>
    <p:sldId id="2622" r:id="rId5"/>
    <p:sldId id="2147474610" r:id="rId6"/>
    <p:sldId id="639" r:id="rId7"/>
    <p:sldId id="2147474553" r:id="rId8"/>
    <p:sldId id="2147474626" r:id="rId9"/>
    <p:sldId id="2147474627" r:id="rId10"/>
    <p:sldId id="2147474628" r:id="rId11"/>
    <p:sldId id="2147474629" r:id="rId12"/>
    <p:sldId id="2147474555" r:id="rId13"/>
    <p:sldId id="2147474562" r:id="rId14"/>
    <p:sldId id="2147474630" r:id="rId15"/>
    <p:sldId id="2147474631" r:id="rId16"/>
    <p:sldId id="2147474632" r:id="rId17"/>
    <p:sldId id="2147474633" r:id="rId18"/>
    <p:sldId id="2147474566" r:id="rId19"/>
    <p:sldId id="2147474567" r:id="rId20"/>
    <p:sldId id="2660" r:id="rId21"/>
    <p:sldId id="2147474634" r:id="rId22"/>
    <p:sldId id="2147474565" r:id="rId23"/>
    <p:sldId id="2147474635" r:id="rId24"/>
    <p:sldId id="491" r:id="rId25"/>
    <p:sldId id="2147474569" r:id="rId26"/>
    <p:sldId id="2821" r:id="rId27"/>
    <p:sldId id="2147474636" r:id="rId28"/>
    <p:sldId id="2147474637" r:id="rId29"/>
    <p:sldId id="2147474638" r:id="rId30"/>
    <p:sldId id="535" r:id="rId31"/>
    <p:sldId id="601" r:id="rId32"/>
    <p:sldId id="539" r:id="rId33"/>
    <p:sldId id="2626" r:id="rId34"/>
    <p:sldId id="597" r:id="rId35"/>
    <p:sldId id="599" r:id="rId36"/>
    <p:sldId id="600" r:id="rId37"/>
    <p:sldId id="598" r:id="rId38"/>
    <p:sldId id="537" r:id="rId39"/>
    <p:sldId id="2624" r:id="rId40"/>
    <p:sldId id="2819" r:id="rId41"/>
    <p:sldId id="2820" r:id="rId42"/>
    <p:sldId id="609" r:id="rId43"/>
    <p:sldId id="2147474615" r:id="rId44"/>
    <p:sldId id="2829" r:id="rId45"/>
    <p:sldId id="2147474611" r:id="rId46"/>
    <p:sldId id="2147474621" r:id="rId47"/>
    <p:sldId id="2147474622" r:id="rId48"/>
    <p:sldId id="607" r:id="rId49"/>
    <p:sldId id="2147474578" r:id="rId50"/>
    <p:sldId id="2147474625" r:id="rId51"/>
    <p:sldId id="2147474623" r:id="rId52"/>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550"/>
    <a:srgbClr val="FBDDDC"/>
    <a:srgbClr val="BFBFBF"/>
    <a:srgbClr val="CCCCFF"/>
    <a:srgbClr val="FF9999"/>
    <a:srgbClr val="FFFFCC"/>
    <a:srgbClr val="FFCC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94" autoAdjust="0"/>
    <p:restoredTop sz="93784" autoAdjust="0"/>
  </p:normalViewPr>
  <p:slideViewPr>
    <p:cSldViewPr snapToGrid="0">
      <p:cViewPr varScale="1">
        <p:scale>
          <a:sx n="61" d="100"/>
          <a:sy n="61" d="100"/>
        </p:scale>
        <p:origin x="1516" y="52"/>
      </p:cViewPr>
      <p:guideLst/>
    </p:cSldViewPr>
  </p:slideViewPr>
  <p:notesTextViewPr>
    <p:cViewPr>
      <p:scale>
        <a:sx n="1" d="1"/>
        <a:sy n="1" d="1"/>
      </p:scale>
      <p:origin x="0" y="0"/>
    </p:cViewPr>
  </p:notesTextViewPr>
  <p:notesViewPr>
    <p:cSldViewPr snapToGrid="0">
      <p:cViewPr varScale="1">
        <p:scale>
          <a:sx n="64" d="100"/>
          <a:sy n="64" d="100"/>
        </p:scale>
        <p:origin x="102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file:///\\172.16.16.100\&#21942;&#26989;&#25512;&#36914;&#26412;&#37096;\16_&#12510;&#12523;&#12481;&#12481;&#12515;&#12493;&#12523;&#25126;&#30053;&#37096;\&#23567;&#26495;&#27211;_&#12510;&#12523;&#12481;&#12515;\&#26085;&#32076;&#26032;&#32862;&#35299;&#35500;\&#26085;&#26412;&#32076;&#28168;&#26032;&#32862;&#35299;&#35500;&#65288;Today%20topix%20+plus&#65289;&#12493;&#12479;&#19968;&#3523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33258;&#21205;&#22238;&#24489;&#28168;&#12415;).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33258;&#21205;&#22238;&#24489;&#28168;&#12415;).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7665;&#38291;&#32102;&#19982;&#23455;&#24907;&#32113;&#35336;&#35519;&#26619;&#32080;&#26524;&#65288;&#31532;17&#34920;&#12288;&#32102;&#19982;&#38542;&#32026;&#21029;&#12398;&#35576;&#25511;&#38500;_&#12381;&#12398;2&#12288;&#25206;&#39178;&#20154;&#21729;&#21029;&#12398;&#31038;&#20250;&#20445;&#38522;&#26009;&#21450;&#12403;&#29983;&#21629;&#20445;&#38522;&#26009;&#25511;&#38500;&#65289;.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7665;&#38291;&#32102;&#19982;&#23455;&#24907;&#32113;&#35336;&#35519;&#26619;&#32080;&#26524;&#65288;&#31532;17&#34920;&#12288;&#32102;&#19982;&#38542;&#32026;&#21029;&#12398;&#35576;&#25511;&#38500;_&#12381;&#12398;2&#12288;&#25206;&#39178;&#20154;&#21729;&#21029;&#12398;&#31038;&#20250;&#20445;&#38522;&#26009;&#21450;&#12403;&#29983;&#21629;&#20445;&#38522;&#26009;&#25511;&#38500;&#65289;.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CCC"/>
            </a:solidFill>
            <a:ln>
              <a:noFill/>
            </a:ln>
            <a:effectLst/>
          </c:spPr>
          <c:invertIfNegative val="0"/>
          <c:dPt>
            <c:idx val="0"/>
            <c:invertIfNegative val="0"/>
            <c:bubble3D val="0"/>
            <c:spPr>
              <a:solidFill>
                <a:srgbClr val="FF9999"/>
              </a:solidFill>
              <a:ln>
                <a:noFill/>
              </a:ln>
              <a:effectLst/>
            </c:spPr>
            <c:extLst>
              <c:ext xmlns:c16="http://schemas.microsoft.com/office/drawing/2014/chart" uri="{C3380CC4-5D6E-409C-BE32-E72D297353CC}">
                <c16:uniqueId val="{00000001-8025-4D42-BBC3-F4F4E71EB69E}"/>
              </c:ext>
            </c:extLst>
          </c:dPt>
          <c:dPt>
            <c:idx val="2"/>
            <c:invertIfNegative val="0"/>
            <c:bubble3D val="0"/>
            <c:spPr>
              <a:solidFill>
                <a:srgbClr val="FFCCCC"/>
              </a:solidFill>
              <a:ln>
                <a:noFill/>
              </a:ln>
              <a:effectLst/>
            </c:spPr>
            <c:extLst>
              <c:ext xmlns:c16="http://schemas.microsoft.com/office/drawing/2014/chart" uri="{C3380CC4-5D6E-409C-BE32-E72D297353CC}">
                <c16:uniqueId val="{00000003-8025-4D42-BBC3-F4F4E71EB69E}"/>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Sheet9!$C$5:$F$5</c:f>
              <c:strCache>
                <c:ptCount val="4"/>
                <c:pt idx="0">
                  <c:v>冬
（12－2月）</c:v>
                </c:pt>
                <c:pt idx="1">
                  <c:v>春
（3－5月）</c:v>
                </c:pt>
                <c:pt idx="2">
                  <c:v>夏
（6－8月）</c:v>
                </c:pt>
                <c:pt idx="3">
                  <c:v>秋
（9－11月）</c:v>
                </c:pt>
              </c:strCache>
            </c:strRef>
          </c:cat>
          <c:val>
            <c:numRef>
              <c:f>Sheet9!$C$6:$F$6</c:f>
              <c:numCache>
                <c:formatCode>General</c:formatCode>
                <c:ptCount val="4"/>
                <c:pt idx="0">
                  <c:v>25.6</c:v>
                </c:pt>
                <c:pt idx="1">
                  <c:v>25.1</c:v>
                </c:pt>
                <c:pt idx="2">
                  <c:v>25.5</c:v>
                </c:pt>
                <c:pt idx="3">
                  <c:v>23.8</c:v>
                </c:pt>
              </c:numCache>
            </c:numRef>
          </c:val>
          <c:extLst>
            <c:ext xmlns:c16="http://schemas.microsoft.com/office/drawing/2014/chart" uri="{C3380CC4-5D6E-409C-BE32-E72D297353CC}">
              <c16:uniqueId val="{00000004-8025-4D42-BBC3-F4F4E71EB69E}"/>
            </c:ext>
          </c:extLst>
        </c:ser>
        <c:dLbls>
          <c:showLegendKey val="0"/>
          <c:showVal val="0"/>
          <c:showCatName val="0"/>
          <c:showSerName val="0"/>
          <c:showPercent val="0"/>
          <c:showBubbleSize val="0"/>
        </c:dLbls>
        <c:gapWidth val="219"/>
        <c:overlap val="-27"/>
        <c:axId val="770910048"/>
        <c:axId val="770908384"/>
      </c:barChart>
      <c:catAx>
        <c:axId val="77091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08384"/>
        <c:crosses val="autoZero"/>
        <c:auto val="1"/>
        <c:lblAlgn val="ctr"/>
        <c:lblOffset val="0"/>
        <c:tickLblSkip val="1"/>
        <c:noMultiLvlLbl val="0"/>
      </c:catAx>
      <c:valAx>
        <c:axId val="770908384"/>
        <c:scaling>
          <c:orientation val="minMax"/>
          <c:min val="23"/>
        </c:scaling>
        <c:delete val="0"/>
        <c:axPos val="l"/>
        <c:majorGridlines>
          <c:spPr>
            <a:ln w="9525" cap="flat" cmpd="sng" algn="ctr">
              <a:solidFill>
                <a:schemeClr val="tx1">
                  <a:lumMod val="15000"/>
                  <a:lumOff val="85000"/>
                </a:schemeClr>
              </a:solidFill>
              <a:round/>
            </a:ln>
            <a:effectLst/>
          </c:spPr>
        </c:majorGridlines>
        <c:numFmt formatCode="#,##0.0_);[Red]\(#,##0.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10048"/>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CCC"/>
            </a:solidFill>
            <a:ln>
              <a:noFill/>
            </a:ln>
            <a:effectLst/>
          </c:spPr>
          <c:invertIfNegative val="0"/>
          <c:dPt>
            <c:idx val="3"/>
            <c:invertIfNegative val="0"/>
            <c:bubble3D val="0"/>
            <c:spPr>
              <a:solidFill>
                <a:srgbClr val="EA5550"/>
              </a:solidFill>
              <a:ln>
                <a:noFill/>
              </a:ln>
              <a:effectLst/>
            </c:spPr>
            <c:extLst>
              <c:ext xmlns:c16="http://schemas.microsoft.com/office/drawing/2014/chart" uri="{C3380CC4-5D6E-409C-BE32-E72D297353CC}">
                <c16:uniqueId val="{00000001-5A1E-4FA9-9ABB-9E42E041886E}"/>
              </c:ext>
            </c:extLst>
          </c:dPt>
          <c:dLbls>
            <c:dLbl>
              <c:idx val="3"/>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1-5A1E-4FA9-9ABB-9E42E041886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脳梗塞の多い時期!$C$5:$F$5</c:f>
              <c:strCache>
                <c:ptCount val="4"/>
                <c:pt idx="0">
                  <c:v>春
（3－5月）</c:v>
                </c:pt>
                <c:pt idx="1">
                  <c:v>夏
（6－8月）</c:v>
                </c:pt>
                <c:pt idx="2">
                  <c:v>秋
（9－11月）</c:v>
                </c:pt>
                <c:pt idx="3">
                  <c:v>冬
（12－2月）</c:v>
                </c:pt>
              </c:strCache>
            </c:strRef>
          </c:cat>
          <c:val>
            <c:numRef>
              <c:f>脳梗塞の多い時期!$C$6:$F$6</c:f>
              <c:numCache>
                <c:formatCode>General</c:formatCode>
                <c:ptCount val="4"/>
                <c:pt idx="0">
                  <c:v>25.1</c:v>
                </c:pt>
                <c:pt idx="1">
                  <c:v>25.5</c:v>
                </c:pt>
                <c:pt idx="2">
                  <c:v>23.8</c:v>
                </c:pt>
                <c:pt idx="3">
                  <c:v>25.6</c:v>
                </c:pt>
              </c:numCache>
            </c:numRef>
          </c:val>
          <c:extLst>
            <c:ext xmlns:c16="http://schemas.microsoft.com/office/drawing/2014/chart" uri="{C3380CC4-5D6E-409C-BE32-E72D297353CC}">
              <c16:uniqueId val="{00000002-5A1E-4FA9-9ABB-9E42E041886E}"/>
            </c:ext>
          </c:extLst>
        </c:ser>
        <c:dLbls>
          <c:showLegendKey val="0"/>
          <c:showVal val="0"/>
          <c:showCatName val="0"/>
          <c:showSerName val="0"/>
          <c:showPercent val="0"/>
          <c:showBubbleSize val="0"/>
        </c:dLbls>
        <c:gapWidth val="219"/>
        <c:overlap val="-27"/>
        <c:axId val="770910048"/>
        <c:axId val="770908384"/>
      </c:barChart>
      <c:catAx>
        <c:axId val="77091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770908384"/>
        <c:crosses val="autoZero"/>
        <c:auto val="1"/>
        <c:lblAlgn val="ctr"/>
        <c:lblOffset val="0"/>
        <c:noMultiLvlLbl val="0"/>
      </c:catAx>
      <c:valAx>
        <c:axId val="770908384"/>
        <c:scaling>
          <c:orientation val="minMax"/>
          <c:min val="23"/>
        </c:scaling>
        <c:delete val="0"/>
        <c:axPos val="l"/>
        <c:majorGridlines>
          <c:spPr>
            <a:ln w="9525" cap="flat" cmpd="sng" algn="ctr">
              <a:solidFill>
                <a:schemeClr val="tx1">
                  <a:lumMod val="15000"/>
                  <a:lumOff val="85000"/>
                </a:schemeClr>
              </a:solidFill>
              <a:round/>
            </a:ln>
            <a:effectLst/>
          </c:spPr>
        </c:majorGridlines>
        <c:numFmt formatCode="#,##0.0_);[Red]\(#,##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10048"/>
        <c:crosses val="autoZero"/>
        <c:crossBetween val="between"/>
        <c:majorUnit val="0.5"/>
        <c:minorUnit val="0.1"/>
      </c:valAx>
      <c:spPr>
        <a:noFill/>
        <a:ln>
          <a:noFill/>
        </a:ln>
        <a:effectLst/>
      </c:spPr>
    </c:plotArea>
    <c:plotVisOnly val="1"/>
    <c:dispBlanksAs val="gap"/>
    <c:showDLblsOverMax val="0"/>
  </c:chart>
  <c:spPr>
    <a:noFill/>
    <a:ln>
      <a:noFill/>
    </a:ln>
    <a:effectLst/>
  </c:spPr>
  <c:txPr>
    <a:bodyPr/>
    <a:lstStyle/>
    <a:p>
      <a:pPr>
        <a:defRPr sz="100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'ピーナッツの効果（脳梗塞）'!$C$3</c:f>
              <c:strCache>
                <c:ptCount val="1"/>
                <c:pt idx="0">
                  <c:v>0</c:v>
                </c:pt>
              </c:strCache>
            </c:strRef>
          </c:tx>
          <c:spPr>
            <a:solidFill>
              <a:srgbClr val="FBDDD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'ピーナッツの効果（脳梗塞）'!$C$4:$C$8</c:f>
              <c:numCache>
                <c:formatCode>0.00</c:formatCode>
                <c:ptCount val="5"/>
                <c:pt idx="0">
                  <c:v>1</c:v>
                </c:pt>
                <c:pt idx="1">
                  <c:v>1</c:v>
                </c:pt>
                <c:pt idx="2">
                  <c:v>1</c:v>
                </c:pt>
                <c:pt idx="3">
                  <c:v>1</c:v>
                </c:pt>
                <c:pt idx="4">
                  <c:v>1</c:v>
                </c:pt>
              </c:numCache>
            </c:numRef>
          </c:val>
          <c:extLst>
            <c:ext xmlns:c16="http://schemas.microsoft.com/office/drawing/2014/chart" uri="{C3380CC4-5D6E-409C-BE32-E72D297353CC}">
              <c16:uniqueId val="{00000000-9F77-44B6-AA9C-84A653AC4A09}"/>
            </c:ext>
          </c:extLst>
        </c:ser>
        <c:ser>
          <c:idx val="1"/>
          <c:order val="1"/>
          <c:tx>
            <c:strRef>
              <c:f>'ピーナッツの効果（脳梗塞）'!$D$3</c:f>
              <c:strCache>
                <c:ptCount val="1"/>
                <c:pt idx="0">
                  <c:v>0.7g</c:v>
                </c:pt>
              </c:strCache>
            </c:strRef>
          </c:tx>
          <c:spPr>
            <a:solidFill>
              <a:srgbClr val="FFCCC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'ピーナッツの効果（脳梗塞）'!$D$4:$D$8</c:f>
              <c:numCache>
                <c:formatCode>0.00</c:formatCode>
                <c:ptCount val="5"/>
                <c:pt idx="0">
                  <c:v>0.87</c:v>
                </c:pt>
                <c:pt idx="1">
                  <c:v>0.96</c:v>
                </c:pt>
                <c:pt idx="2">
                  <c:v>0.82</c:v>
                </c:pt>
                <c:pt idx="3">
                  <c:v>0.98</c:v>
                </c:pt>
                <c:pt idx="4">
                  <c:v>0.89</c:v>
                </c:pt>
              </c:numCache>
            </c:numRef>
          </c:val>
          <c:extLst>
            <c:ext xmlns:c16="http://schemas.microsoft.com/office/drawing/2014/chart" uri="{C3380CC4-5D6E-409C-BE32-E72D297353CC}">
              <c16:uniqueId val="{00000001-9F77-44B6-AA9C-84A653AC4A09}"/>
            </c:ext>
          </c:extLst>
        </c:ser>
        <c:ser>
          <c:idx val="2"/>
          <c:order val="2"/>
          <c:tx>
            <c:strRef>
              <c:f>'ピーナッツの効果（脳梗塞）'!$E$3</c:f>
              <c:strCache>
                <c:ptCount val="1"/>
                <c:pt idx="0">
                  <c:v>1.3g</c:v>
                </c:pt>
              </c:strCache>
            </c:strRef>
          </c:tx>
          <c:spPr>
            <a:solidFill>
              <a:srgbClr val="FF9999"/>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'ピーナッツの効果（脳梗塞）'!$E$4:$E$8</c:f>
              <c:numCache>
                <c:formatCode>0.00</c:formatCode>
                <c:ptCount val="5"/>
                <c:pt idx="0">
                  <c:v>0.93</c:v>
                </c:pt>
                <c:pt idx="1">
                  <c:v>1.06</c:v>
                </c:pt>
                <c:pt idx="2">
                  <c:v>0.86</c:v>
                </c:pt>
                <c:pt idx="3">
                  <c:v>0.93</c:v>
                </c:pt>
                <c:pt idx="4">
                  <c:v>0.93</c:v>
                </c:pt>
              </c:numCache>
            </c:numRef>
          </c:val>
          <c:extLst>
            <c:ext xmlns:c16="http://schemas.microsoft.com/office/drawing/2014/chart" uri="{C3380CC4-5D6E-409C-BE32-E72D297353CC}">
              <c16:uniqueId val="{00000002-9F77-44B6-AA9C-84A653AC4A09}"/>
            </c:ext>
          </c:extLst>
        </c:ser>
        <c:ser>
          <c:idx val="3"/>
          <c:order val="3"/>
          <c:tx>
            <c:strRef>
              <c:f>'ピーナッツの効果（脳梗塞）'!$F$3</c:f>
              <c:strCache>
                <c:ptCount val="1"/>
                <c:pt idx="0">
                  <c:v>4.3g</c:v>
                </c:pt>
              </c:strCache>
            </c:strRef>
          </c:tx>
          <c:spPr>
            <a:solidFill>
              <a:srgbClr val="EA5550"/>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'ピーナッツの効果（脳梗塞）'!$F$4:$F$8</c:f>
              <c:numCache>
                <c:formatCode>0.00</c:formatCode>
                <c:ptCount val="5"/>
                <c:pt idx="0">
                  <c:v>0.84</c:v>
                </c:pt>
                <c:pt idx="1">
                  <c:v>0.93</c:v>
                </c:pt>
                <c:pt idx="2">
                  <c:v>0.8</c:v>
                </c:pt>
                <c:pt idx="3">
                  <c:v>0.97</c:v>
                </c:pt>
                <c:pt idx="4">
                  <c:v>0.87</c:v>
                </c:pt>
              </c:numCache>
            </c:numRef>
          </c:val>
          <c:extLst>
            <c:ext xmlns:c16="http://schemas.microsoft.com/office/drawing/2014/chart" uri="{C3380CC4-5D6E-409C-BE32-E72D297353CC}">
              <c16:uniqueId val="{00000003-9F77-44B6-AA9C-84A653AC4A09}"/>
            </c:ext>
          </c:extLst>
        </c:ser>
        <c:dLbls>
          <c:showLegendKey val="0"/>
          <c:showVal val="0"/>
          <c:showCatName val="0"/>
          <c:showSerName val="0"/>
          <c:showPercent val="0"/>
          <c:showBubbleSize val="0"/>
        </c:dLbls>
        <c:gapWidth val="219"/>
        <c:overlap val="-27"/>
        <c:axId val="1531291343"/>
        <c:axId val="1531292175"/>
      </c:barChart>
      <c:catAx>
        <c:axId val="1531291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531292175"/>
        <c:crosses val="autoZero"/>
        <c:auto val="1"/>
        <c:lblAlgn val="ctr"/>
        <c:lblOffset val="0"/>
        <c:noMultiLvlLbl val="0"/>
      </c:catAx>
      <c:valAx>
        <c:axId val="1531292175"/>
        <c:scaling>
          <c:orientation val="minMax"/>
          <c:max val="1.1500000000000001"/>
          <c:min val="0.60000000000000009"/>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531291343"/>
        <c:crosses val="autoZero"/>
        <c:crossBetween val="between"/>
      </c:valAx>
      <c:spPr>
        <a:noFill/>
        <a:ln>
          <a:noFill/>
        </a:ln>
        <a:effectLst/>
      </c:spPr>
    </c:plotArea>
    <c:legend>
      <c:legendPos val="b"/>
      <c:layout>
        <c:manualLayout>
          <c:xMode val="edge"/>
          <c:yMode val="edge"/>
          <c:x val="0.48133906793990783"/>
          <c:y val="0.88697350974559508"/>
          <c:w val="0.285039021607495"/>
          <c:h val="7.5790204311247333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rgbClr val="FBDDDC"/>
            </a:solidFill>
            <a:ln>
              <a:noFill/>
            </a:ln>
            <a:effectLst/>
          </c:spPr>
          <c:invertIfNegative val="0"/>
          <c:val>
            <c:numRef>
              <c:f>Sheet1!$C$4</c:f>
              <c:numCache>
                <c:formatCode>General</c:formatCode>
                <c:ptCount val="1"/>
                <c:pt idx="0">
                  <c:v>86.9</c:v>
                </c:pt>
              </c:numCache>
            </c:numRef>
          </c:val>
          <c:extLst>
            <c:ext xmlns:c16="http://schemas.microsoft.com/office/drawing/2014/chart" uri="{C3380CC4-5D6E-409C-BE32-E72D297353CC}">
              <c16:uniqueId val="{00000000-84FE-452D-9207-B7ACA9F5E0AF}"/>
            </c:ext>
          </c:extLst>
        </c:ser>
        <c:ser>
          <c:idx val="1"/>
          <c:order val="1"/>
          <c:spPr>
            <a:solidFill>
              <a:schemeClr val="tx2"/>
            </a:solidFill>
            <a:ln>
              <a:noFill/>
            </a:ln>
            <a:effectLst/>
          </c:spPr>
          <c:invertIfNegative val="0"/>
          <c:val>
            <c:numRef>
              <c:f>Sheet1!$D$4</c:f>
              <c:numCache>
                <c:formatCode>General</c:formatCode>
                <c:ptCount val="1"/>
                <c:pt idx="0">
                  <c:v>13.099999999999994</c:v>
                </c:pt>
              </c:numCache>
            </c:numRef>
          </c:val>
          <c:extLst>
            <c:ext xmlns:c16="http://schemas.microsoft.com/office/drawing/2014/chart" uri="{C3380CC4-5D6E-409C-BE32-E72D297353CC}">
              <c16:uniqueId val="{00000001-84FE-452D-9207-B7ACA9F5E0AF}"/>
            </c:ext>
          </c:extLst>
        </c:ser>
        <c:dLbls>
          <c:showLegendKey val="0"/>
          <c:showVal val="0"/>
          <c:showCatName val="0"/>
          <c:showSerName val="0"/>
          <c:showPercent val="0"/>
          <c:showBubbleSize val="0"/>
        </c:dLbls>
        <c:gapWidth val="150"/>
        <c:overlap val="100"/>
        <c:axId val="154687072"/>
        <c:axId val="2047642880"/>
      </c:barChart>
      <c:catAx>
        <c:axId val="154687072"/>
        <c:scaling>
          <c:orientation val="minMax"/>
        </c:scaling>
        <c:delete val="1"/>
        <c:axPos val="l"/>
        <c:numFmt formatCode="General" sourceLinked="1"/>
        <c:majorTickMark val="none"/>
        <c:minorTickMark val="none"/>
        <c:tickLblPos val="nextTo"/>
        <c:crossAx val="2047642880"/>
        <c:crosses val="autoZero"/>
        <c:auto val="1"/>
        <c:lblAlgn val="ctr"/>
        <c:lblOffset val="100"/>
        <c:noMultiLvlLbl val="0"/>
      </c:catAx>
      <c:valAx>
        <c:axId val="2047642880"/>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4687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Sheet14!$B$5</c:f>
              <c:strCache>
                <c:ptCount val="1"/>
                <c:pt idx="0">
                  <c:v>2018年</c:v>
                </c:pt>
              </c:strCache>
            </c:strRef>
          </c:tx>
          <c:spPr>
            <a:solidFill>
              <a:schemeClr val="bg1">
                <a:lumMod val="85000"/>
              </a:schemeClr>
            </a:solidFill>
            <a:ln>
              <a:noFill/>
            </a:ln>
            <a:effectLst/>
          </c:spPr>
          <c:invertIfNegative val="0"/>
          <c:dLbls>
            <c:dLbl>
              <c:idx val="0"/>
              <c:layout>
                <c:manualLayout>
                  <c:x val="-5.4852522658159007E-2"/>
                  <c:y val="-3.269518388815192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84-482F-8793-59CC34FB6008}"/>
                </c:ext>
              </c:extLst>
            </c:dLbl>
            <c:dLbl>
              <c:idx val="1"/>
              <c:layout>
                <c:manualLayout>
                  <c:x val="-3.199730488392608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184-482F-8793-59CC34FB6008}"/>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Sheet14!$C$4:$D$4</c:f>
              <c:strCache>
                <c:ptCount val="2"/>
                <c:pt idx="0">
                  <c:v>知っている</c:v>
                </c:pt>
                <c:pt idx="1">
                  <c:v>知らなかった</c:v>
                </c:pt>
              </c:strCache>
            </c:strRef>
          </c:cat>
          <c:val>
            <c:numRef>
              <c:f>Sheet14!$C$5:$D$5</c:f>
              <c:numCache>
                <c:formatCode>General</c:formatCode>
                <c:ptCount val="2"/>
                <c:pt idx="0">
                  <c:v>41.1</c:v>
                </c:pt>
                <c:pt idx="1">
                  <c:v>56.3</c:v>
                </c:pt>
              </c:numCache>
            </c:numRef>
          </c:val>
          <c:extLst>
            <c:ext xmlns:c16="http://schemas.microsoft.com/office/drawing/2014/chart" uri="{C3380CC4-5D6E-409C-BE32-E72D297353CC}">
              <c16:uniqueId val="{00000000-0FEB-48DA-BEEA-8502988D14F8}"/>
            </c:ext>
          </c:extLst>
        </c:ser>
        <c:ser>
          <c:idx val="1"/>
          <c:order val="1"/>
          <c:tx>
            <c:strRef>
              <c:f>Sheet14!$B$6</c:f>
              <c:strCache>
                <c:ptCount val="1"/>
                <c:pt idx="0">
                  <c:v>2021年</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Sheet14!$C$4:$D$4</c:f>
              <c:strCache>
                <c:ptCount val="2"/>
                <c:pt idx="0">
                  <c:v>知っている</c:v>
                </c:pt>
                <c:pt idx="1">
                  <c:v>知らなかった</c:v>
                </c:pt>
              </c:strCache>
            </c:strRef>
          </c:cat>
          <c:val>
            <c:numRef>
              <c:f>Sheet14!$C$6:$D$6</c:f>
              <c:numCache>
                <c:formatCode>General</c:formatCode>
                <c:ptCount val="2"/>
                <c:pt idx="0">
                  <c:v>40.200000000000003</c:v>
                </c:pt>
                <c:pt idx="1">
                  <c:v>58.5</c:v>
                </c:pt>
              </c:numCache>
            </c:numRef>
          </c:val>
          <c:extLst>
            <c:ext xmlns:c16="http://schemas.microsoft.com/office/drawing/2014/chart" uri="{C3380CC4-5D6E-409C-BE32-E72D297353CC}">
              <c16:uniqueId val="{00000001-0FEB-48DA-BEEA-8502988D14F8}"/>
            </c:ext>
          </c:extLst>
        </c:ser>
        <c:ser>
          <c:idx val="2"/>
          <c:order val="2"/>
          <c:tx>
            <c:strRef>
              <c:f>Sheet14!$B$7</c:f>
              <c:strCache>
                <c:ptCount val="1"/>
                <c:pt idx="0">
                  <c:v>2024年</c:v>
                </c:pt>
              </c:strCache>
            </c:strRef>
          </c:tx>
          <c:spPr>
            <a:solidFill>
              <a:srgbClr val="EA5550"/>
            </a:solidFill>
            <a:ln>
              <a:noFill/>
            </a:ln>
            <a:effectLst/>
          </c:spPr>
          <c:invertIfNegative val="0"/>
          <c:dLbls>
            <c:dLbl>
              <c:idx val="0"/>
              <c:layout>
                <c:manualLayout>
                  <c:x val="-4.190074854507096E-17"/>
                  <c:y val="-4.63682509760924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184-482F-8793-59CC34FB6008}"/>
                </c:ext>
              </c:extLst>
            </c:dLbl>
            <c:dLbl>
              <c:idx val="1"/>
              <c:layout>
                <c:manualLayout>
                  <c:x val="-1.6760299418028384E-16"/>
                  <c:y val="-1.78339426831124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184-482F-8793-59CC34FB6008}"/>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Sheet14!$C$4:$D$4</c:f>
              <c:strCache>
                <c:ptCount val="2"/>
                <c:pt idx="0">
                  <c:v>知っている</c:v>
                </c:pt>
                <c:pt idx="1">
                  <c:v>知らなかった</c:v>
                </c:pt>
              </c:strCache>
            </c:strRef>
          </c:cat>
          <c:val>
            <c:numRef>
              <c:f>Sheet14!$C$7:$D$7</c:f>
              <c:numCache>
                <c:formatCode>0.0</c:formatCode>
                <c:ptCount val="2"/>
                <c:pt idx="0">
                  <c:v>39</c:v>
                </c:pt>
                <c:pt idx="1">
                  <c:v>60.1</c:v>
                </c:pt>
              </c:numCache>
            </c:numRef>
          </c:val>
          <c:extLst>
            <c:ext xmlns:c16="http://schemas.microsoft.com/office/drawing/2014/chart" uri="{C3380CC4-5D6E-409C-BE32-E72D297353CC}">
              <c16:uniqueId val="{00000002-0FEB-48DA-BEEA-8502988D14F8}"/>
            </c:ext>
          </c:extLst>
        </c:ser>
        <c:dLbls>
          <c:showLegendKey val="0"/>
          <c:showVal val="0"/>
          <c:showCatName val="0"/>
          <c:showSerName val="0"/>
          <c:showPercent val="0"/>
          <c:showBubbleSize val="0"/>
        </c:dLbls>
        <c:gapWidth val="219"/>
        <c:overlap val="-27"/>
        <c:axId val="165569232"/>
        <c:axId val="165562576"/>
      </c:barChart>
      <c:catAx>
        <c:axId val="165569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65562576"/>
        <c:crosses val="autoZero"/>
        <c:auto val="1"/>
        <c:lblAlgn val="ctr"/>
        <c:lblOffset val="100"/>
        <c:noMultiLvlLbl val="0"/>
      </c:catAx>
      <c:valAx>
        <c:axId val="165562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6556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Sheet14!$A$11</c:f>
              <c:strCache>
                <c:ptCount val="1"/>
                <c:pt idx="0">
                  <c:v>知らなかった</c:v>
                </c:pt>
              </c:strCache>
            </c:strRef>
          </c:tx>
          <c:spPr>
            <a:ln w="28575" cap="rnd">
              <a:solidFill>
                <a:schemeClr val="bg1">
                  <a:lumMod val="75000"/>
                </a:schemeClr>
              </a:solidFill>
              <a:round/>
            </a:ln>
            <a:effectLst/>
          </c:spPr>
          <c:marker>
            <c:symbol val="circle"/>
            <c:size val="5"/>
            <c:spPr>
              <a:solidFill>
                <a:schemeClr val="bg1">
                  <a:lumMod val="65000"/>
                </a:schemeClr>
              </a:solidFill>
              <a:ln w="9525">
                <a:noFill/>
              </a:ln>
              <a:effectLst/>
            </c:spPr>
          </c:marker>
          <c:dLbls>
            <c:spPr>
              <a:noFill/>
              <a:ln>
                <a:noFill/>
              </a:ln>
              <a:effectLst/>
            </c:spPr>
            <c:txPr>
              <a:bodyPr rot="0" spcFirstLastPara="1" vertOverflow="ellipsis" vert="horz" wrap="square" anchor="ctr" anchorCtr="1"/>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Sheet14!$B$13:$N$13</c:f>
              <c:strCache>
                <c:ptCount val="13"/>
                <c:pt idx="0">
                  <c:v>29歳以下</c:v>
                </c:pt>
                <c:pt idx="1">
                  <c:v>30～34歳以上</c:v>
                </c:pt>
                <c:pt idx="2">
                  <c:v>35～39歳以上</c:v>
                </c:pt>
                <c:pt idx="3">
                  <c:v>40～44歳以上</c:v>
                </c:pt>
                <c:pt idx="4">
                  <c:v>45～49歳以上</c:v>
                </c:pt>
                <c:pt idx="5">
                  <c:v>50～54歳以上</c:v>
                </c:pt>
                <c:pt idx="6">
                  <c:v>55～59歳以上</c:v>
                </c:pt>
                <c:pt idx="7">
                  <c:v>60～64歳以上</c:v>
                </c:pt>
                <c:pt idx="8">
                  <c:v>65～69歳以上</c:v>
                </c:pt>
                <c:pt idx="9">
                  <c:v>70～74歳以上</c:v>
                </c:pt>
                <c:pt idx="10">
                  <c:v>75～79歳以上</c:v>
                </c:pt>
                <c:pt idx="11">
                  <c:v>80～84歳以上</c:v>
                </c:pt>
                <c:pt idx="12">
                  <c:v>85～89歳以上</c:v>
                </c:pt>
              </c:strCache>
              <c:extLst/>
            </c:strRef>
          </c:cat>
          <c:val>
            <c:numRef>
              <c:f>Sheet14!$B$11:$N$11</c:f>
              <c:numCache>
                <c:formatCode>#,##0.0;[Red]\-#,##0.0</c:formatCode>
                <c:ptCount val="13"/>
                <c:pt idx="0">
                  <c:v>76.190476190476005</c:v>
                </c:pt>
                <c:pt idx="1">
                  <c:v>62.841530054644998</c:v>
                </c:pt>
                <c:pt idx="2">
                  <c:v>60.055865921787998</c:v>
                </c:pt>
                <c:pt idx="3">
                  <c:v>60.5</c:v>
                </c:pt>
                <c:pt idx="4">
                  <c:v>61.124694376527998</c:v>
                </c:pt>
                <c:pt idx="5">
                  <c:v>58.713692946058003</c:v>
                </c:pt>
                <c:pt idx="6">
                  <c:v>52.741514360312998</c:v>
                </c:pt>
                <c:pt idx="7">
                  <c:v>56.202531645569998</c:v>
                </c:pt>
                <c:pt idx="8">
                  <c:v>55.291005291005</c:v>
                </c:pt>
                <c:pt idx="9">
                  <c:v>64.215686274510006</c:v>
                </c:pt>
                <c:pt idx="10">
                  <c:v>63.369963369963003</c:v>
                </c:pt>
                <c:pt idx="11">
                  <c:v>72.049689440994001</c:v>
                </c:pt>
                <c:pt idx="12">
                  <c:v>61.224489795917997</c:v>
                </c:pt>
              </c:numCache>
              <c:extLst/>
            </c:numRef>
          </c:val>
          <c:smooth val="0"/>
          <c:extLst>
            <c:ext xmlns:c16="http://schemas.microsoft.com/office/drawing/2014/chart" uri="{C3380CC4-5D6E-409C-BE32-E72D297353CC}">
              <c16:uniqueId val="{00000000-F144-48AD-ACB0-15386E238519}"/>
            </c:ext>
          </c:extLst>
        </c:ser>
        <c:ser>
          <c:idx val="1"/>
          <c:order val="1"/>
          <c:tx>
            <c:strRef>
              <c:f>Sheet14!$A$12</c:f>
              <c:strCache>
                <c:ptCount val="1"/>
                <c:pt idx="0">
                  <c:v>知っている</c:v>
                </c:pt>
              </c:strCache>
            </c:strRef>
          </c:tx>
          <c:spPr>
            <a:ln w="28575" cap="rnd">
              <a:solidFill>
                <a:srgbClr val="EA5550"/>
              </a:solidFill>
              <a:round/>
            </a:ln>
            <a:effectLst/>
          </c:spPr>
          <c:marker>
            <c:symbol val="circle"/>
            <c:size val="5"/>
            <c:spPr>
              <a:solidFill>
                <a:srgbClr val="EA5550"/>
              </a:solidFill>
              <a:ln w="9525">
                <a:solidFill>
                  <a:srgbClr val="EA5550"/>
                </a:solidFill>
              </a:ln>
              <a:effectLst/>
            </c:spPr>
          </c:marker>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Sheet14!$B$13:$N$13</c:f>
              <c:strCache>
                <c:ptCount val="13"/>
                <c:pt idx="0">
                  <c:v>29歳以下</c:v>
                </c:pt>
                <c:pt idx="1">
                  <c:v>30～34歳以上</c:v>
                </c:pt>
                <c:pt idx="2">
                  <c:v>35～39歳以上</c:v>
                </c:pt>
                <c:pt idx="3">
                  <c:v>40～44歳以上</c:v>
                </c:pt>
                <c:pt idx="4">
                  <c:v>45～49歳以上</c:v>
                </c:pt>
                <c:pt idx="5">
                  <c:v>50～54歳以上</c:v>
                </c:pt>
                <c:pt idx="6">
                  <c:v>55～59歳以上</c:v>
                </c:pt>
                <c:pt idx="7">
                  <c:v>60～64歳以上</c:v>
                </c:pt>
                <c:pt idx="8">
                  <c:v>65～69歳以上</c:v>
                </c:pt>
                <c:pt idx="9">
                  <c:v>70～74歳以上</c:v>
                </c:pt>
                <c:pt idx="10">
                  <c:v>75～79歳以上</c:v>
                </c:pt>
                <c:pt idx="11">
                  <c:v>80～84歳以上</c:v>
                </c:pt>
                <c:pt idx="12">
                  <c:v>85～89歳以上</c:v>
                </c:pt>
              </c:strCache>
              <c:extLst/>
            </c:strRef>
          </c:cat>
          <c:val>
            <c:numRef>
              <c:f>Sheet14!$B$12:$N$12</c:f>
              <c:numCache>
                <c:formatCode>#,##0.0;[Red]\-#,##0.0</c:formatCode>
                <c:ptCount val="13"/>
                <c:pt idx="0">
                  <c:v>23.809523809523998</c:v>
                </c:pt>
                <c:pt idx="1">
                  <c:v>36.612021857922997</c:v>
                </c:pt>
                <c:pt idx="2">
                  <c:v>39.106145251397002</c:v>
                </c:pt>
                <c:pt idx="3">
                  <c:v>38.75</c:v>
                </c:pt>
                <c:pt idx="4">
                  <c:v>38.386308068460004</c:v>
                </c:pt>
                <c:pt idx="5">
                  <c:v>39.834024896266001</c:v>
                </c:pt>
                <c:pt idx="6">
                  <c:v>45.691906005222002</c:v>
                </c:pt>
                <c:pt idx="7">
                  <c:v>43.037974683544</c:v>
                </c:pt>
                <c:pt idx="8">
                  <c:v>44.444444444444002</c:v>
                </c:pt>
                <c:pt idx="9">
                  <c:v>34.558823529412003</c:v>
                </c:pt>
                <c:pt idx="10">
                  <c:v>35.164835164834997</c:v>
                </c:pt>
                <c:pt idx="11">
                  <c:v>26.708074534161</c:v>
                </c:pt>
                <c:pt idx="12">
                  <c:v>36.734693877551003</c:v>
                </c:pt>
              </c:numCache>
              <c:extLst/>
            </c:numRef>
          </c:val>
          <c:smooth val="0"/>
          <c:extLst>
            <c:ext xmlns:c16="http://schemas.microsoft.com/office/drawing/2014/chart" uri="{C3380CC4-5D6E-409C-BE32-E72D297353CC}">
              <c16:uniqueId val="{00000001-F144-48AD-ACB0-15386E238519}"/>
            </c:ext>
          </c:extLst>
        </c:ser>
        <c:dLbls>
          <c:showLegendKey val="0"/>
          <c:showVal val="0"/>
          <c:showCatName val="0"/>
          <c:showSerName val="0"/>
          <c:showPercent val="0"/>
          <c:showBubbleSize val="0"/>
        </c:dLbls>
        <c:marker val="1"/>
        <c:smooth val="0"/>
        <c:axId val="1216603375"/>
        <c:axId val="1216604623"/>
      </c:lineChart>
      <c:catAx>
        <c:axId val="1216603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16604623"/>
        <c:crosses val="autoZero"/>
        <c:auto val="1"/>
        <c:lblAlgn val="ctr"/>
        <c:lblOffset val="100"/>
        <c:noMultiLvlLbl val="0"/>
      </c:catAx>
      <c:valAx>
        <c:axId val="1216604623"/>
        <c:scaling>
          <c:orientation val="minMax"/>
          <c:max val="90"/>
        </c:scaling>
        <c:delete val="0"/>
        <c:axPos val="l"/>
        <c:majorGridlines>
          <c:spPr>
            <a:ln w="9525" cap="flat" cmpd="sng" algn="ctr">
              <a:solidFill>
                <a:schemeClr val="tx1">
                  <a:lumMod val="15000"/>
                  <a:lumOff val="85000"/>
                </a:schemeClr>
              </a:solidFill>
              <a:round/>
            </a:ln>
            <a:effectLst/>
          </c:spPr>
        </c:majorGridlines>
        <c:numFmt formatCode="#,##0.0;[Red]\-#,##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16603375"/>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Sheet1!$C$30</c:f>
              <c:strCache>
                <c:ptCount val="1"/>
                <c:pt idx="0">
                  <c:v>2018</c:v>
                </c:pt>
              </c:strCache>
            </c:strRef>
          </c:tx>
          <c:spPr>
            <a:solidFill>
              <a:schemeClr val="bg1">
                <a:lumMod val="85000"/>
              </a:schemeClr>
            </a:solidFill>
            <a:ln>
              <a:noFill/>
            </a:ln>
            <a:effectLst/>
          </c:spPr>
          <c:invertIfNegative val="0"/>
          <c:dLbls>
            <c:dLbl>
              <c:idx val="0"/>
              <c:layout>
                <c:manualLayout>
                  <c:x val="-2.672558922558947E-3"/>
                  <c:y val="0"/>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FCC-48C1-9CFE-90F17CE1F70B}"/>
                </c:ext>
              </c:extLst>
            </c:dLbl>
            <c:dLbl>
              <c:idx val="1"/>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1-6FCC-48C1-9CFE-90F17CE1F70B}"/>
                </c:ext>
              </c:extLst>
            </c:dLbl>
            <c:dLbl>
              <c:idx val="2"/>
              <c:layout>
                <c:manualLayout>
                  <c:x val="-1.0690235690235691E-2"/>
                  <c:y val="-5.5754464476501343E-17"/>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FCC-48C1-9CFE-90F17CE1F70B}"/>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Sheet1!$D$29:$F$29</c:f>
              <c:strCache>
                <c:ptCount val="3"/>
                <c:pt idx="0">
                  <c:v>うち一般</c:v>
                </c:pt>
                <c:pt idx="1">
                  <c:v>うち介護医療</c:v>
                </c:pt>
                <c:pt idx="2">
                  <c:v>うち個人年金</c:v>
                </c:pt>
              </c:strCache>
            </c:strRef>
          </c:cat>
          <c:val>
            <c:numRef>
              <c:f>Sheet1!$D$30:$F$30</c:f>
              <c:numCache>
                <c:formatCode>0.0%</c:formatCode>
                <c:ptCount val="3"/>
                <c:pt idx="0">
                  <c:v>0.95859040173922383</c:v>
                </c:pt>
                <c:pt idx="1">
                  <c:v>0.65103040695874015</c:v>
                </c:pt>
                <c:pt idx="2">
                  <c:v>0.22543986878517216</c:v>
                </c:pt>
              </c:numCache>
            </c:numRef>
          </c:val>
          <c:extLst>
            <c:ext xmlns:c16="http://schemas.microsoft.com/office/drawing/2014/chart" uri="{C3380CC4-5D6E-409C-BE32-E72D297353CC}">
              <c16:uniqueId val="{00000003-6FCC-48C1-9CFE-90F17CE1F70B}"/>
            </c:ext>
          </c:extLst>
        </c:ser>
        <c:ser>
          <c:idx val="1"/>
          <c:order val="1"/>
          <c:tx>
            <c:strRef>
              <c:f>Sheet1!$C$31</c:f>
              <c:strCache>
                <c:ptCount val="1"/>
                <c:pt idx="0">
                  <c:v>2021</c:v>
                </c:pt>
              </c:strCache>
            </c:strRef>
          </c:tx>
          <c:spPr>
            <a:solidFill>
              <a:srgbClr val="EA5550"/>
            </a:solidFill>
            <a:ln>
              <a:noFill/>
            </a:ln>
            <a:effectLst/>
          </c:spPr>
          <c:invertIfNegative val="0"/>
          <c:dLbls>
            <c:dLbl>
              <c:idx val="0"/>
              <c:layout>
                <c:manualLayout>
                  <c:x val="1.336279461279461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FCC-48C1-9CFE-90F17CE1F70B}"/>
                </c:ext>
              </c:extLst>
            </c:dLbl>
            <c:dLbl>
              <c:idx val="2"/>
              <c:layout>
                <c:manualLayout>
                  <c:x val="1.0690235690235592E-2"/>
                  <c:y val="3.6494252873563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FCC-48C1-9CFE-90F17CE1F70B}"/>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Sheet1!$D$29:$F$29</c:f>
              <c:strCache>
                <c:ptCount val="3"/>
                <c:pt idx="0">
                  <c:v>うち一般</c:v>
                </c:pt>
                <c:pt idx="1">
                  <c:v>うち介護医療</c:v>
                </c:pt>
                <c:pt idx="2">
                  <c:v>うち個人年金</c:v>
                </c:pt>
              </c:strCache>
            </c:strRef>
          </c:cat>
          <c:val>
            <c:numRef>
              <c:f>Sheet1!$D$31:$F$31</c:f>
              <c:numCache>
                <c:formatCode>0.0%</c:formatCode>
                <c:ptCount val="3"/>
                <c:pt idx="0">
                  <c:v>0.94590874761134125</c:v>
                </c:pt>
                <c:pt idx="1">
                  <c:v>0.73874685713533006</c:v>
                </c:pt>
                <c:pt idx="2">
                  <c:v>0.22268719606637899</c:v>
                </c:pt>
              </c:numCache>
            </c:numRef>
          </c:val>
          <c:extLst>
            <c:ext xmlns:c16="http://schemas.microsoft.com/office/drawing/2014/chart" uri="{C3380CC4-5D6E-409C-BE32-E72D297353CC}">
              <c16:uniqueId val="{00000006-6FCC-48C1-9CFE-90F17CE1F70B}"/>
            </c:ext>
          </c:extLst>
        </c:ser>
        <c:dLbls>
          <c:showLegendKey val="0"/>
          <c:showVal val="0"/>
          <c:showCatName val="0"/>
          <c:showSerName val="0"/>
          <c:showPercent val="0"/>
          <c:showBubbleSize val="0"/>
        </c:dLbls>
        <c:gapWidth val="219"/>
        <c:overlap val="-27"/>
        <c:axId val="1292799120"/>
        <c:axId val="1292792464"/>
      </c:barChart>
      <c:catAx>
        <c:axId val="1292799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92792464"/>
        <c:crosses val="autoZero"/>
        <c:auto val="1"/>
        <c:lblAlgn val="ctr"/>
        <c:lblOffset val="0"/>
        <c:noMultiLvlLbl val="0"/>
      </c:catAx>
      <c:valAx>
        <c:axId val="1292792464"/>
        <c:scaling>
          <c:orientation val="minMax"/>
          <c:max val="1"/>
          <c:min val="0"/>
        </c:scaling>
        <c:delete val="0"/>
        <c:axPos val="l"/>
        <c:majorGridlines>
          <c:spPr>
            <a:ln w="9525" cap="flat" cmpd="sng" algn="ctr">
              <a:solidFill>
                <a:schemeClr val="bg1">
                  <a:lumMod val="9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92799120"/>
        <c:crosses val="autoZero"/>
        <c:crossBetween val="between"/>
        <c:majorUnit val="0.2"/>
      </c:valAx>
      <c:spPr>
        <a:noFill/>
        <a:ln>
          <a:noFill/>
        </a:ln>
        <a:effectLst/>
      </c:spPr>
    </c:plotArea>
    <c:legend>
      <c:legendPos val="b"/>
      <c:layout>
        <c:manualLayout>
          <c:xMode val="edge"/>
          <c:yMode val="edge"/>
          <c:x val="0.37786994949494956"/>
          <c:y val="0.79805555555555541"/>
          <c:w val="0.24426010101010101"/>
          <c:h val="0.11679118773946361"/>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Sheet1!$C$26</c:f>
              <c:strCache>
                <c:ptCount val="1"/>
                <c:pt idx="0">
                  <c:v>2018</c:v>
                </c:pt>
              </c:strCache>
            </c:strRef>
          </c:tx>
          <c:spPr>
            <a:solidFill>
              <a:schemeClr val="bg1">
                <a:lumMod val="85000"/>
              </a:schemeClr>
            </a:solidFill>
            <a:ln>
              <a:noFill/>
            </a:ln>
            <a:effectLst/>
          </c:spPr>
          <c:invertIfNegative val="0"/>
          <c:dLbls>
            <c:dLbl>
              <c:idx val="0"/>
              <c:layout>
                <c:manualLayout>
                  <c:x val="-1.0690235690235715E-2"/>
                  <c:y val="-3.135983659302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470-4BF1-925A-751962ECF7C1}"/>
                </c:ext>
              </c:extLst>
            </c:dLbl>
            <c:dLbl>
              <c:idx val="2"/>
              <c:layout>
                <c:manualLayout>
                  <c:x val="-8.0176767676768661E-3"/>
                  <c:y val="1.88159019558167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70-4BF1-925A-751962ECF7C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Sheet1!$D$25:$F$25</c:f>
              <c:strCache>
                <c:ptCount val="3"/>
                <c:pt idx="0">
                  <c:v>生命保険料控除申告者</c:v>
                </c:pt>
                <c:pt idx="1">
                  <c:v>小規模企業共済等掛金控除</c:v>
                </c:pt>
                <c:pt idx="2">
                  <c:v>地震保険料控除</c:v>
                </c:pt>
              </c:strCache>
            </c:strRef>
          </c:cat>
          <c:val>
            <c:numRef>
              <c:f>Sheet1!$D$26:$F$26</c:f>
              <c:numCache>
                <c:formatCode>0.0%</c:formatCode>
                <c:ptCount val="3"/>
                <c:pt idx="0">
                  <c:v>0.72604585055753978</c:v>
                </c:pt>
                <c:pt idx="1">
                  <c:v>3.9053625333754907E-2</c:v>
                </c:pt>
                <c:pt idx="2">
                  <c:v>0.17967493779549043</c:v>
                </c:pt>
              </c:numCache>
            </c:numRef>
          </c:val>
          <c:extLst>
            <c:ext xmlns:c16="http://schemas.microsoft.com/office/drawing/2014/chart" uri="{C3380CC4-5D6E-409C-BE32-E72D297353CC}">
              <c16:uniqueId val="{00000002-2470-4BF1-925A-751962ECF7C1}"/>
            </c:ext>
          </c:extLst>
        </c:ser>
        <c:ser>
          <c:idx val="1"/>
          <c:order val="1"/>
          <c:tx>
            <c:strRef>
              <c:f>Sheet1!$C$27</c:f>
              <c:strCache>
                <c:ptCount val="1"/>
                <c:pt idx="0">
                  <c:v>2021</c:v>
                </c:pt>
              </c:strCache>
            </c:strRef>
          </c:tx>
          <c:spPr>
            <a:solidFill>
              <a:srgbClr val="EA5550"/>
            </a:solidFill>
            <a:ln>
              <a:noFill/>
            </a:ln>
            <a:effectLst/>
          </c:spPr>
          <c:invertIfNegative val="0"/>
          <c:dLbls>
            <c:dLbl>
              <c:idx val="0"/>
              <c:layout>
                <c:manualLayout>
                  <c:x val="2.1380471380471382E-2"/>
                  <c:y val="0"/>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470-4BF1-925A-751962ECF7C1}"/>
                </c:ext>
              </c:extLst>
            </c:dLbl>
            <c:dLbl>
              <c:idx val="1"/>
              <c:layout>
                <c:manualLayout>
                  <c:x val="8.0176767676767673E-3"/>
                  <c:y val="0"/>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470-4BF1-925A-751962ECF7C1}"/>
                </c:ext>
              </c:extLst>
            </c:dLbl>
            <c:dLbl>
              <c:idx val="2"/>
              <c:layout>
                <c:manualLayout>
                  <c:x val="-9.7992695140517524E-17"/>
                  <c:y val="-6.2719673186056261E-3"/>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470-4BF1-925A-751962ECF7C1}"/>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Sheet1!$D$25:$F$25</c:f>
              <c:strCache>
                <c:ptCount val="3"/>
                <c:pt idx="0">
                  <c:v>生命保険料控除申告者</c:v>
                </c:pt>
                <c:pt idx="1">
                  <c:v>小規模企業共済等掛金控除</c:v>
                </c:pt>
                <c:pt idx="2">
                  <c:v>地震保険料控除</c:v>
                </c:pt>
              </c:strCache>
            </c:strRef>
          </c:cat>
          <c:val>
            <c:numRef>
              <c:f>Sheet1!$D$27:$F$27</c:f>
              <c:numCache>
                <c:formatCode>0.0%</c:formatCode>
                <c:ptCount val="3"/>
                <c:pt idx="0">
                  <c:v>0.70119242147680771</c:v>
                </c:pt>
                <c:pt idx="1">
                  <c:v>5.6279551402594871E-2</c:v>
                </c:pt>
                <c:pt idx="2">
                  <c:v>0.19225865513755191</c:v>
                </c:pt>
              </c:numCache>
            </c:numRef>
          </c:val>
          <c:extLst>
            <c:ext xmlns:c16="http://schemas.microsoft.com/office/drawing/2014/chart" uri="{C3380CC4-5D6E-409C-BE32-E72D297353CC}">
              <c16:uniqueId val="{00000006-2470-4BF1-925A-751962ECF7C1}"/>
            </c:ext>
          </c:extLst>
        </c:ser>
        <c:dLbls>
          <c:showLegendKey val="0"/>
          <c:showVal val="0"/>
          <c:showCatName val="0"/>
          <c:showSerName val="0"/>
          <c:showPercent val="0"/>
          <c:showBubbleSize val="0"/>
        </c:dLbls>
        <c:gapWidth val="219"/>
        <c:overlap val="-27"/>
        <c:axId val="1401808320"/>
        <c:axId val="1401807488"/>
      </c:barChart>
      <c:catAx>
        <c:axId val="1401808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401807488"/>
        <c:crosses val="autoZero"/>
        <c:auto val="1"/>
        <c:lblAlgn val="ctr"/>
        <c:lblOffset val="0"/>
        <c:noMultiLvlLbl val="0"/>
      </c:catAx>
      <c:valAx>
        <c:axId val="1401807488"/>
        <c:scaling>
          <c:orientation val="minMax"/>
          <c:max val="1"/>
        </c:scaling>
        <c:delete val="0"/>
        <c:axPos val="l"/>
        <c:majorGridlines>
          <c:spPr>
            <a:ln w="9525" cap="flat" cmpd="sng" algn="ctr">
              <a:solidFill>
                <a:schemeClr val="bg1">
                  <a:lumMod val="9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401808320"/>
        <c:crosses val="autoZero"/>
        <c:crossBetween val="between"/>
        <c:majorUnit val="0.2"/>
      </c:valAx>
      <c:spPr>
        <a:noFill/>
        <a:ln>
          <a:noFill/>
        </a:ln>
        <a:effectLst/>
      </c:spPr>
    </c:plotArea>
    <c:legend>
      <c:legendPos val="b"/>
      <c:layout>
        <c:manualLayout>
          <c:xMode val="edge"/>
          <c:yMode val="edge"/>
          <c:x val="0.34832744107744112"/>
          <c:y val="0.8675861581920904"/>
          <c:w val="0.39421212121212124"/>
          <c:h val="0.1026408045977011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81AEF7B-FCDC-4370-8867-689CE25B58FB}"/>
              </a:ext>
            </a:extLst>
          </p:cNvPr>
          <p:cNvSpPr>
            <a:spLocks noGrp="1"/>
          </p:cNvSpPr>
          <p:nvPr>
            <p:ph type="hdr" sz="quarter"/>
          </p:nvPr>
        </p:nvSpPr>
        <p:spPr>
          <a:xfrm>
            <a:off x="0" y="0"/>
            <a:ext cx="4307046" cy="34193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B24816C4-6348-4262-B799-80CCE046639A}"/>
              </a:ext>
            </a:extLst>
          </p:cNvPr>
          <p:cNvSpPr>
            <a:spLocks noGrp="1"/>
          </p:cNvSpPr>
          <p:nvPr>
            <p:ph type="dt" sz="quarter" idx="1"/>
          </p:nvPr>
        </p:nvSpPr>
        <p:spPr>
          <a:xfrm>
            <a:off x="5630567" y="0"/>
            <a:ext cx="4307046" cy="341936"/>
          </a:xfrm>
          <a:prstGeom prst="rect">
            <a:avLst/>
          </a:prstGeom>
        </p:spPr>
        <p:txBody>
          <a:bodyPr vert="horz" lIns="91440" tIns="45720" rIns="91440" bIns="45720" rtlCol="0"/>
          <a:lstStyle>
            <a:lvl1pPr algn="r">
              <a:defRPr sz="1200"/>
            </a:lvl1pPr>
          </a:lstStyle>
          <a:p>
            <a:fld id="{FBDBC275-20CE-4A69-A26B-B1B9A96202CA}" type="datetimeFigureOut">
              <a:rPr kumimoji="1" lang="ja-JP" altLang="en-US" smtClean="0"/>
              <a:t>2025/10/21</a:t>
            </a:fld>
            <a:endParaRPr kumimoji="1" lang="ja-JP" altLang="en-US"/>
          </a:p>
        </p:txBody>
      </p:sp>
      <p:sp>
        <p:nvSpPr>
          <p:cNvPr id="4" name="フッター プレースホルダー 3">
            <a:extLst>
              <a:ext uri="{FF2B5EF4-FFF2-40B4-BE49-F238E27FC236}">
                <a16:creationId xmlns:a16="http://schemas.microsoft.com/office/drawing/2014/main" id="{C650EE60-FD63-4554-812C-3338F6E6CF0B}"/>
              </a:ext>
            </a:extLst>
          </p:cNvPr>
          <p:cNvSpPr>
            <a:spLocks noGrp="1"/>
          </p:cNvSpPr>
          <p:nvPr>
            <p:ph type="ftr" sz="quarter" idx="2"/>
          </p:nvPr>
        </p:nvSpPr>
        <p:spPr>
          <a:xfrm>
            <a:off x="0" y="6465265"/>
            <a:ext cx="4307046" cy="34193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8C693BF1-5BCF-40C2-8F15-04B8C7D6DBB7}"/>
              </a:ext>
            </a:extLst>
          </p:cNvPr>
          <p:cNvSpPr>
            <a:spLocks noGrp="1"/>
          </p:cNvSpPr>
          <p:nvPr>
            <p:ph type="sldNum" sz="quarter" idx="3"/>
          </p:nvPr>
        </p:nvSpPr>
        <p:spPr>
          <a:xfrm>
            <a:off x="5630567" y="6465265"/>
            <a:ext cx="4307046" cy="341935"/>
          </a:xfrm>
          <a:prstGeom prst="rect">
            <a:avLst/>
          </a:prstGeom>
        </p:spPr>
        <p:txBody>
          <a:bodyPr vert="horz" lIns="91440" tIns="45720" rIns="91440" bIns="45720" rtlCol="0" anchor="b"/>
          <a:lstStyle>
            <a:lvl1pPr algn="r">
              <a:defRPr sz="1200"/>
            </a:lvl1pPr>
          </a:lstStyle>
          <a:p>
            <a:fld id="{D5FC0D96-1682-4E85-8285-F3DABDB03996}" type="slidenum">
              <a:rPr kumimoji="1" lang="ja-JP" altLang="en-US" smtClean="0"/>
              <a:t>‹#›</a:t>
            </a:fld>
            <a:endParaRPr kumimoji="1" lang="ja-JP" altLang="en-US"/>
          </a:p>
        </p:txBody>
      </p:sp>
    </p:spTree>
    <p:extLst>
      <p:ext uri="{BB962C8B-B14F-4D97-AF65-F5344CB8AC3E}">
        <p14:creationId xmlns:p14="http://schemas.microsoft.com/office/powerpoint/2010/main" val="42515394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098562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err="1">
                <a:solidFill>
                  <a:schemeClr val="tx1"/>
                </a:solidFill>
                <a:effectLst>
                  <a:glow rad="63500">
                    <a:schemeClr val="bg1">
                      <a:lumMod val="85000"/>
                    </a:schemeClr>
                  </a:glow>
                </a:effectLst>
                <a:latin typeface="+mn-ea"/>
                <a:ea typeface="+mn-ea"/>
              </a:rPr>
              <a:t>Topix</a:t>
            </a:r>
            <a:r>
              <a:rPr kumimoji="1" lang="en-US" altLang="ja-JP" sz="6000" b="1" dirty="0">
                <a:solidFill>
                  <a:schemeClr val="tx1"/>
                </a:solidFill>
                <a:effectLst>
                  <a:glow rad="63500">
                    <a:schemeClr val="bg1">
                      <a:lumMod val="85000"/>
                    </a:schemeClr>
                  </a:glow>
                </a:effectLst>
                <a:latin typeface="+mn-ea"/>
                <a:ea typeface="+mn-ea"/>
              </a:rPr>
              <a:t> dairy</a:t>
            </a: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819556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dairy</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698561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2882" y="2554406"/>
            <a:ext cx="8552329" cy="725507"/>
          </a:xfrm>
          <a:prstGeom prst="rect">
            <a:avLst/>
          </a:prstGeom>
        </p:spPr>
        <p:txBody>
          <a:bodyPr vert="horz" lIns="180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tx1"/>
                </a:solidFill>
                <a:effectLst/>
                <a:uLnTx/>
                <a:uFillTx/>
                <a:latin typeface="メイリオ" pitchFamily="50" charset="-128"/>
                <a:ea typeface="メイリオ" pitchFamily="50" charset="-128"/>
              </a:rPr>
              <a:t>タイトル</a:t>
            </a:r>
          </a:p>
        </p:txBody>
      </p:sp>
    </p:spTree>
    <p:extLst>
      <p:ext uri="{BB962C8B-B14F-4D97-AF65-F5344CB8AC3E}">
        <p14:creationId xmlns:p14="http://schemas.microsoft.com/office/powerpoint/2010/main" val="2485953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25">
            <a:extLst>
              <a:ext uri="{FF2B5EF4-FFF2-40B4-BE49-F238E27FC236}">
                <a16:creationId xmlns:a16="http://schemas.microsoft.com/office/drawing/2014/main" id="{83CCB732-2682-9B45-A1DC-59AED2BE2FB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
        <p:nvSpPr>
          <p:cNvPr id="8" name="Subtitle 2">
            <a:extLst>
              <a:ext uri="{FF2B5EF4-FFF2-40B4-BE49-F238E27FC236}">
                <a16:creationId xmlns:a16="http://schemas.microsoft.com/office/drawing/2014/main" id="{6C97E2E7-C13A-0543-9A73-5CA96DEF5609}"/>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本文テキスト</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Tree>
    <p:extLst>
      <p:ext uri="{BB962C8B-B14F-4D97-AF65-F5344CB8AC3E}">
        <p14:creationId xmlns:p14="http://schemas.microsoft.com/office/powerpoint/2010/main" val="2149023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E8F03138-2DAC-9645-85CB-0B072F312825}"/>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27">
            <a:extLst>
              <a:ext uri="{FF2B5EF4-FFF2-40B4-BE49-F238E27FC236}">
                <a16:creationId xmlns:a16="http://schemas.microsoft.com/office/drawing/2014/main" id="{2E2A83C6-CCDD-7342-9635-36280734E12B}"/>
              </a:ext>
            </a:extLst>
          </p:cNvPr>
          <p:cNvSpPr>
            <a:spLocks noGrp="1"/>
          </p:cNvSpPr>
          <p:nvPr>
            <p:ph type="body" sz="quarter" idx="10"/>
          </p:nvPr>
        </p:nvSpPr>
        <p:spPr>
          <a:xfrm>
            <a:off x="526292" y="2107882"/>
            <a:ext cx="6083300"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0" name="テキスト プレースホルダー 32">
            <a:extLst>
              <a:ext uri="{FF2B5EF4-FFF2-40B4-BE49-F238E27FC236}">
                <a16:creationId xmlns:a16="http://schemas.microsoft.com/office/drawing/2014/main" id="{4F5DB780-0B22-D746-B78C-11D900454C0E}"/>
              </a:ext>
            </a:extLst>
          </p:cNvPr>
          <p:cNvSpPr>
            <a:spLocks noGrp="1"/>
          </p:cNvSpPr>
          <p:nvPr>
            <p:ph type="body" sz="quarter" idx="12" hasCustomPrompt="1"/>
          </p:nvPr>
        </p:nvSpPr>
        <p:spPr>
          <a:xfrm>
            <a:off x="470693" y="4949990"/>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11" name="テキスト プレースホルダー 40">
            <a:extLst>
              <a:ext uri="{FF2B5EF4-FFF2-40B4-BE49-F238E27FC236}">
                <a16:creationId xmlns:a16="http://schemas.microsoft.com/office/drawing/2014/main" id="{299386B3-47DC-D042-8F6D-4E579ADFBFBC}"/>
              </a:ext>
            </a:extLst>
          </p:cNvPr>
          <p:cNvSpPr>
            <a:spLocks noGrp="1"/>
          </p:cNvSpPr>
          <p:nvPr>
            <p:ph type="body" sz="quarter" idx="13" hasCustomPrompt="1"/>
          </p:nvPr>
        </p:nvSpPr>
        <p:spPr>
          <a:xfrm>
            <a:off x="470692" y="5613689"/>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4" name="タイトル 25">
            <a:extLst>
              <a:ext uri="{FF2B5EF4-FFF2-40B4-BE49-F238E27FC236}">
                <a16:creationId xmlns:a16="http://schemas.microsoft.com/office/drawing/2014/main" id="{11D36267-F615-2170-CF11-92B352654639}"/>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978638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FCDE0920-92BC-A644-B609-502B04D519DD}"/>
              </a:ext>
            </a:extLst>
          </p:cNvPr>
          <p:cNvSpPr>
            <a:spLocks noGrp="1"/>
          </p:cNvSpPr>
          <p:nvPr>
            <p:ph type="subTitle" idx="1" hasCustomPrompt="1"/>
          </p:nvPr>
        </p:nvSpPr>
        <p:spPr>
          <a:xfrm>
            <a:off x="244336" y="650116"/>
            <a:ext cx="7190134"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10">
            <a:extLst>
              <a:ext uri="{FF2B5EF4-FFF2-40B4-BE49-F238E27FC236}">
                <a16:creationId xmlns:a16="http://schemas.microsoft.com/office/drawing/2014/main" id="{7B1F0AFB-C07C-8443-B805-B6E35D704EF8}"/>
              </a:ext>
            </a:extLst>
          </p:cNvPr>
          <p:cNvSpPr>
            <a:spLocks noGrp="1"/>
          </p:cNvSpPr>
          <p:nvPr>
            <p:ph type="body" sz="quarter" idx="10" hasCustomPrompt="1"/>
          </p:nvPr>
        </p:nvSpPr>
        <p:spPr>
          <a:xfrm>
            <a:off x="9163878" y="672789"/>
            <a:ext cx="606287"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社外秘</a:t>
            </a:r>
          </a:p>
        </p:txBody>
      </p:sp>
      <p:sp>
        <p:nvSpPr>
          <p:cNvPr id="10" name="テキスト プレースホルダー 10">
            <a:extLst>
              <a:ext uri="{FF2B5EF4-FFF2-40B4-BE49-F238E27FC236}">
                <a16:creationId xmlns:a16="http://schemas.microsoft.com/office/drawing/2014/main" id="{9B4DFDFA-DD9C-8B4A-951E-BE1C19C012B7}"/>
              </a:ext>
            </a:extLst>
          </p:cNvPr>
          <p:cNvSpPr>
            <a:spLocks noGrp="1"/>
          </p:cNvSpPr>
          <p:nvPr>
            <p:ph type="body" sz="quarter" idx="11" hasCustomPrompt="1"/>
          </p:nvPr>
        </p:nvSpPr>
        <p:spPr>
          <a:xfrm>
            <a:off x="9014792" y="980902"/>
            <a:ext cx="755374"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機密情報</a:t>
            </a:r>
          </a:p>
        </p:txBody>
      </p:sp>
      <p:sp>
        <p:nvSpPr>
          <p:cNvPr id="11" name="テキスト プレースホルダー 10">
            <a:extLst>
              <a:ext uri="{FF2B5EF4-FFF2-40B4-BE49-F238E27FC236}">
                <a16:creationId xmlns:a16="http://schemas.microsoft.com/office/drawing/2014/main" id="{D9987B05-8A02-8E4D-9126-916D9B292870}"/>
              </a:ext>
            </a:extLst>
          </p:cNvPr>
          <p:cNvSpPr>
            <a:spLocks noGrp="1"/>
          </p:cNvSpPr>
          <p:nvPr>
            <p:ph type="body" sz="quarter" idx="12" hasCustomPrompt="1"/>
          </p:nvPr>
        </p:nvSpPr>
        <p:spPr>
          <a:xfrm>
            <a:off x="9163878" y="1298954"/>
            <a:ext cx="606287"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参考</a:t>
            </a:r>
          </a:p>
        </p:txBody>
      </p:sp>
      <p:sp>
        <p:nvSpPr>
          <p:cNvPr id="12" name="テキスト プレースホルダー 10">
            <a:extLst>
              <a:ext uri="{FF2B5EF4-FFF2-40B4-BE49-F238E27FC236}">
                <a16:creationId xmlns:a16="http://schemas.microsoft.com/office/drawing/2014/main" id="{8DA170DB-D1FC-D14C-8977-98738AB7F41C}"/>
              </a:ext>
            </a:extLst>
          </p:cNvPr>
          <p:cNvSpPr>
            <a:spLocks noGrp="1"/>
          </p:cNvSpPr>
          <p:nvPr>
            <p:ph type="body" sz="quarter" idx="13" hasCustomPrompt="1"/>
          </p:nvPr>
        </p:nvSpPr>
        <p:spPr>
          <a:xfrm>
            <a:off x="8736496" y="1607067"/>
            <a:ext cx="1033669"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バックアップ</a:t>
            </a:r>
          </a:p>
        </p:txBody>
      </p:sp>
      <p:sp>
        <p:nvSpPr>
          <p:cNvPr id="4" name="タイトル 25">
            <a:extLst>
              <a:ext uri="{FF2B5EF4-FFF2-40B4-BE49-F238E27FC236}">
                <a16:creationId xmlns:a16="http://schemas.microsoft.com/office/drawing/2014/main" id="{B20BD834-24F2-34A4-118D-A8B56BFE491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840908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9" name="テキスト プレースホルダー 32">
            <a:extLst>
              <a:ext uri="{FF2B5EF4-FFF2-40B4-BE49-F238E27FC236}">
                <a16:creationId xmlns:a16="http://schemas.microsoft.com/office/drawing/2014/main" id="{653FB3F4-DF74-B04C-BC3C-4C46003412D5}"/>
              </a:ext>
            </a:extLst>
          </p:cNvPr>
          <p:cNvSpPr>
            <a:spLocks noGrp="1"/>
          </p:cNvSpPr>
          <p:nvPr>
            <p:ph type="body" sz="quarter" idx="12" hasCustomPrompt="1"/>
          </p:nvPr>
        </p:nvSpPr>
        <p:spPr>
          <a:xfrm>
            <a:off x="478522"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B8AD080B-2877-6B49-A329-C6F3ECF58D56}"/>
              </a:ext>
            </a:extLst>
          </p:cNvPr>
          <p:cNvSpPr>
            <a:spLocks noGrp="1"/>
          </p:cNvSpPr>
          <p:nvPr>
            <p:ph type="body" sz="quarter" idx="13" hasCustomPrompt="1"/>
          </p:nvPr>
        </p:nvSpPr>
        <p:spPr>
          <a:xfrm>
            <a:off x="5180201"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1" name="テキスト プレースホルダー 27">
            <a:extLst>
              <a:ext uri="{FF2B5EF4-FFF2-40B4-BE49-F238E27FC236}">
                <a16:creationId xmlns:a16="http://schemas.microsoft.com/office/drawing/2014/main" id="{4DB89D14-46B7-5F47-85FB-D25EA4646316}"/>
              </a:ext>
            </a:extLst>
          </p:cNvPr>
          <p:cNvSpPr>
            <a:spLocks noGrp="1"/>
          </p:cNvSpPr>
          <p:nvPr>
            <p:ph type="body" sz="quarter" idx="10"/>
          </p:nvPr>
        </p:nvSpPr>
        <p:spPr>
          <a:xfrm>
            <a:off x="526292"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2" name="テキスト プレースホルダー 27">
            <a:extLst>
              <a:ext uri="{FF2B5EF4-FFF2-40B4-BE49-F238E27FC236}">
                <a16:creationId xmlns:a16="http://schemas.microsoft.com/office/drawing/2014/main" id="{C4B48EEF-3ED5-8E49-B046-0B3D0DC2EC36}"/>
              </a:ext>
            </a:extLst>
          </p:cNvPr>
          <p:cNvSpPr>
            <a:spLocks noGrp="1"/>
          </p:cNvSpPr>
          <p:nvPr>
            <p:ph type="body" sz="quarter" idx="14"/>
          </p:nvPr>
        </p:nvSpPr>
        <p:spPr>
          <a:xfrm>
            <a:off x="5208824"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3" name="テキスト プレースホルダー 40">
            <a:extLst>
              <a:ext uri="{FF2B5EF4-FFF2-40B4-BE49-F238E27FC236}">
                <a16:creationId xmlns:a16="http://schemas.microsoft.com/office/drawing/2014/main" id="{2892E1DC-CE00-A946-BB08-9C39642E3717}"/>
              </a:ext>
            </a:extLst>
          </p:cNvPr>
          <p:cNvSpPr>
            <a:spLocks noGrp="1"/>
          </p:cNvSpPr>
          <p:nvPr>
            <p:ph type="body" sz="quarter" idx="15" hasCustomPrompt="1"/>
          </p:nvPr>
        </p:nvSpPr>
        <p:spPr>
          <a:xfrm>
            <a:off x="470692" y="5726308"/>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Subtitle 2">
            <a:extLst>
              <a:ext uri="{FF2B5EF4-FFF2-40B4-BE49-F238E27FC236}">
                <a16:creationId xmlns:a16="http://schemas.microsoft.com/office/drawing/2014/main" id="{21A832E2-8E08-5D44-A62A-A921F93FD264}"/>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4" name="タイトル 25">
            <a:extLst>
              <a:ext uri="{FF2B5EF4-FFF2-40B4-BE49-F238E27FC236}">
                <a16:creationId xmlns:a16="http://schemas.microsoft.com/office/drawing/2014/main" id="{551EB9EC-B171-D2D2-EB44-5DBC8930F846}"/>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976790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11" name="テキスト プレースホルダー 32">
            <a:extLst>
              <a:ext uri="{FF2B5EF4-FFF2-40B4-BE49-F238E27FC236}">
                <a16:creationId xmlns:a16="http://schemas.microsoft.com/office/drawing/2014/main" id="{8AC31463-A4D8-6D46-BD94-FC2A11D3B258}"/>
              </a:ext>
            </a:extLst>
          </p:cNvPr>
          <p:cNvSpPr>
            <a:spLocks noGrp="1"/>
          </p:cNvSpPr>
          <p:nvPr>
            <p:ph type="body" sz="quarter" idx="12" hasCustomPrompt="1"/>
          </p:nvPr>
        </p:nvSpPr>
        <p:spPr>
          <a:xfrm>
            <a:off x="478522"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2" name="テキスト プレースホルダー 27">
            <a:extLst>
              <a:ext uri="{FF2B5EF4-FFF2-40B4-BE49-F238E27FC236}">
                <a16:creationId xmlns:a16="http://schemas.microsoft.com/office/drawing/2014/main" id="{904127B5-EE7F-4249-A1F8-84E5FD52756F}"/>
              </a:ext>
            </a:extLst>
          </p:cNvPr>
          <p:cNvSpPr>
            <a:spLocks noGrp="1"/>
          </p:cNvSpPr>
          <p:nvPr>
            <p:ph type="body" sz="quarter" idx="10"/>
          </p:nvPr>
        </p:nvSpPr>
        <p:spPr>
          <a:xfrm>
            <a:off x="470692"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3" name="テキスト プレースホルダー 40">
            <a:extLst>
              <a:ext uri="{FF2B5EF4-FFF2-40B4-BE49-F238E27FC236}">
                <a16:creationId xmlns:a16="http://schemas.microsoft.com/office/drawing/2014/main" id="{05F58CF3-3B2D-9D4B-9D5F-BDB467FA4B0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テキスト プレースホルダー 32">
            <a:extLst>
              <a:ext uri="{FF2B5EF4-FFF2-40B4-BE49-F238E27FC236}">
                <a16:creationId xmlns:a16="http://schemas.microsoft.com/office/drawing/2014/main" id="{323E0E71-D48F-1243-9010-C40DC86F19F6}"/>
              </a:ext>
            </a:extLst>
          </p:cNvPr>
          <p:cNvSpPr>
            <a:spLocks noGrp="1"/>
          </p:cNvSpPr>
          <p:nvPr>
            <p:ph type="body" sz="quarter" idx="16" hasCustomPrompt="1"/>
          </p:nvPr>
        </p:nvSpPr>
        <p:spPr>
          <a:xfrm>
            <a:off x="3504135"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32">
            <a:extLst>
              <a:ext uri="{FF2B5EF4-FFF2-40B4-BE49-F238E27FC236}">
                <a16:creationId xmlns:a16="http://schemas.microsoft.com/office/drawing/2014/main" id="{FDB20B3D-447F-3743-AAA7-536D5F733BEA}"/>
              </a:ext>
            </a:extLst>
          </p:cNvPr>
          <p:cNvSpPr>
            <a:spLocks noGrp="1"/>
          </p:cNvSpPr>
          <p:nvPr>
            <p:ph type="body" sz="quarter" idx="17" hasCustomPrompt="1"/>
          </p:nvPr>
        </p:nvSpPr>
        <p:spPr>
          <a:xfrm>
            <a:off x="6507533"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27">
            <a:extLst>
              <a:ext uri="{FF2B5EF4-FFF2-40B4-BE49-F238E27FC236}">
                <a16:creationId xmlns:a16="http://schemas.microsoft.com/office/drawing/2014/main" id="{03A710A3-0031-5C47-8892-2E3128A7C80B}"/>
              </a:ext>
            </a:extLst>
          </p:cNvPr>
          <p:cNvSpPr>
            <a:spLocks noGrp="1"/>
          </p:cNvSpPr>
          <p:nvPr>
            <p:ph type="body" sz="quarter" idx="18"/>
          </p:nvPr>
        </p:nvSpPr>
        <p:spPr>
          <a:xfrm>
            <a:off x="3495246"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27">
            <a:extLst>
              <a:ext uri="{FF2B5EF4-FFF2-40B4-BE49-F238E27FC236}">
                <a16:creationId xmlns:a16="http://schemas.microsoft.com/office/drawing/2014/main" id="{D1100174-9B85-3848-9E06-E9DC16EFE8C3}"/>
              </a:ext>
            </a:extLst>
          </p:cNvPr>
          <p:cNvSpPr>
            <a:spLocks noGrp="1"/>
          </p:cNvSpPr>
          <p:nvPr>
            <p:ph type="body" sz="quarter" idx="19"/>
          </p:nvPr>
        </p:nvSpPr>
        <p:spPr>
          <a:xfrm>
            <a:off x="6499703"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8" name="Subtitle 2">
            <a:extLst>
              <a:ext uri="{FF2B5EF4-FFF2-40B4-BE49-F238E27FC236}">
                <a16:creationId xmlns:a16="http://schemas.microsoft.com/office/drawing/2014/main" id="{6A7A8F85-A67F-BD4F-A79E-FCF8ECAE0C3D}"/>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3" name="タイトル 25">
            <a:extLst>
              <a:ext uri="{FF2B5EF4-FFF2-40B4-BE49-F238E27FC236}">
                <a16:creationId xmlns:a16="http://schemas.microsoft.com/office/drawing/2014/main" id="{BC96B080-0577-E04C-F660-DEDEA946C09E}"/>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0932291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87FFAD19-06B9-0840-9EFE-8FB53726FF3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8" name="テキスト プレースホルダー 32">
            <a:extLst>
              <a:ext uri="{FF2B5EF4-FFF2-40B4-BE49-F238E27FC236}">
                <a16:creationId xmlns:a16="http://schemas.microsoft.com/office/drawing/2014/main" id="{597A4E0E-3356-1E4D-9C4A-D3142EBAFD6E}"/>
              </a:ext>
            </a:extLst>
          </p:cNvPr>
          <p:cNvSpPr>
            <a:spLocks noGrp="1"/>
          </p:cNvSpPr>
          <p:nvPr>
            <p:ph type="body" sz="quarter" idx="12" hasCustomPrompt="1"/>
          </p:nvPr>
        </p:nvSpPr>
        <p:spPr>
          <a:xfrm>
            <a:off x="470693" y="1969183"/>
            <a:ext cx="1950959" cy="3889006"/>
          </a:xfrm>
          <a:prstGeom prst="rect">
            <a:avLst/>
          </a:prstGeom>
          <a:solidFill>
            <a:schemeClr val="bg2"/>
          </a:solidFill>
        </p:spPr>
        <p:txBody>
          <a:bodyPr tIns="216000" rIns="72000" anchor="t"/>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9" name="テキスト プレースホルダー 32">
            <a:extLst>
              <a:ext uri="{FF2B5EF4-FFF2-40B4-BE49-F238E27FC236}">
                <a16:creationId xmlns:a16="http://schemas.microsoft.com/office/drawing/2014/main" id="{E8CE2E08-1D5B-F143-A2E2-6652223C978C}"/>
              </a:ext>
            </a:extLst>
          </p:cNvPr>
          <p:cNvSpPr>
            <a:spLocks noGrp="1"/>
          </p:cNvSpPr>
          <p:nvPr>
            <p:ph type="body" sz="quarter" idx="13" hasCustomPrompt="1"/>
          </p:nvPr>
        </p:nvSpPr>
        <p:spPr>
          <a:xfrm>
            <a:off x="842481" y="2643431"/>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D71392D2-E0B6-0F47-B064-C4478E490DA1}"/>
              </a:ext>
            </a:extLst>
          </p:cNvPr>
          <p:cNvSpPr>
            <a:spLocks noGrp="1"/>
          </p:cNvSpPr>
          <p:nvPr>
            <p:ph type="body" sz="quarter" idx="14" hasCustomPrompt="1"/>
          </p:nvPr>
        </p:nvSpPr>
        <p:spPr>
          <a:xfrm>
            <a:off x="842481" y="3447299"/>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11" name="テキスト プレースホルダー 32">
            <a:extLst>
              <a:ext uri="{FF2B5EF4-FFF2-40B4-BE49-F238E27FC236}">
                <a16:creationId xmlns:a16="http://schemas.microsoft.com/office/drawing/2014/main" id="{BF8ACA77-0A8A-B54C-81DF-CDFCC80CF716}"/>
              </a:ext>
            </a:extLst>
          </p:cNvPr>
          <p:cNvSpPr>
            <a:spLocks noGrp="1"/>
          </p:cNvSpPr>
          <p:nvPr>
            <p:ph type="body" sz="quarter" idx="15" hasCustomPrompt="1"/>
          </p:nvPr>
        </p:nvSpPr>
        <p:spPr>
          <a:xfrm>
            <a:off x="842481" y="4251167"/>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C</a:t>
            </a:r>
            <a:endParaRPr kumimoji="1" lang="ja-JP" altLang="en-US"/>
          </a:p>
        </p:txBody>
      </p:sp>
      <p:sp>
        <p:nvSpPr>
          <p:cNvPr id="12" name="テキスト プレースホルダー 32">
            <a:extLst>
              <a:ext uri="{FF2B5EF4-FFF2-40B4-BE49-F238E27FC236}">
                <a16:creationId xmlns:a16="http://schemas.microsoft.com/office/drawing/2014/main" id="{E9F2F2E5-9D1B-0443-B885-05E8E7468A7E}"/>
              </a:ext>
            </a:extLst>
          </p:cNvPr>
          <p:cNvSpPr>
            <a:spLocks noGrp="1"/>
          </p:cNvSpPr>
          <p:nvPr>
            <p:ph type="body" sz="quarter" idx="16" hasCustomPrompt="1"/>
          </p:nvPr>
        </p:nvSpPr>
        <p:spPr>
          <a:xfrm>
            <a:off x="842481" y="5055035"/>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D</a:t>
            </a:r>
            <a:endParaRPr kumimoji="1" lang="ja-JP" altLang="en-US"/>
          </a:p>
        </p:txBody>
      </p:sp>
      <p:sp>
        <p:nvSpPr>
          <p:cNvPr id="13" name="テキスト プレースホルダー 16">
            <a:extLst>
              <a:ext uri="{FF2B5EF4-FFF2-40B4-BE49-F238E27FC236}">
                <a16:creationId xmlns:a16="http://schemas.microsoft.com/office/drawing/2014/main" id="{39C15B0C-91E1-FB46-8666-F87CE360AEF8}"/>
              </a:ext>
            </a:extLst>
          </p:cNvPr>
          <p:cNvSpPr>
            <a:spLocks noGrp="1"/>
          </p:cNvSpPr>
          <p:nvPr>
            <p:ph type="body" sz="quarter" idx="17" hasCustomPrompt="1"/>
          </p:nvPr>
        </p:nvSpPr>
        <p:spPr>
          <a:xfrm>
            <a:off x="2682909"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4" name="テキスト プレースホルダー 16">
            <a:extLst>
              <a:ext uri="{FF2B5EF4-FFF2-40B4-BE49-F238E27FC236}">
                <a16:creationId xmlns:a16="http://schemas.microsoft.com/office/drawing/2014/main" id="{918F201F-1736-6D49-8754-E6A6CD7EBB28}"/>
              </a:ext>
            </a:extLst>
          </p:cNvPr>
          <p:cNvSpPr>
            <a:spLocks noGrp="1"/>
          </p:cNvSpPr>
          <p:nvPr>
            <p:ph type="body" sz="quarter" idx="18" hasCustomPrompt="1"/>
          </p:nvPr>
        </p:nvSpPr>
        <p:spPr>
          <a:xfrm>
            <a:off x="4953000"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16">
            <a:extLst>
              <a:ext uri="{FF2B5EF4-FFF2-40B4-BE49-F238E27FC236}">
                <a16:creationId xmlns:a16="http://schemas.microsoft.com/office/drawing/2014/main" id="{63D9035A-C4A2-AC45-88FD-4C389A6651A9}"/>
              </a:ext>
            </a:extLst>
          </p:cNvPr>
          <p:cNvSpPr>
            <a:spLocks noGrp="1"/>
          </p:cNvSpPr>
          <p:nvPr>
            <p:ph type="body" sz="quarter" idx="19" hasCustomPrompt="1"/>
          </p:nvPr>
        </p:nvSpPr>
        <p:spPr>
          <a:xfrm>
            <a:off x="7223091"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40">
            <a:extLst>
              <a:ext uri="{FF2B5EF4-FFF2-40B4-BE49-F238E27FC236}">
                <a16:creationId xmlns:a16="http://schemas.microsoft.com/office/drawing/2014/main" id="{5336F7E1-417E-7A4D-981C-55DDCE84D664}"/>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7" name="テキスト プレースホルダー 27">
            <a:extLst>
              <a:ext uri="{FF2B5EF4-FFF2-40B4-BE49-F238E27FC236}">
                <a16:creationId xmlns:a16="http://schemas.microsoft.com/office/drawing/2014/main" id="{E78955F7-F7C7-4945-967D-D9486D84CF8E}"/>
              </a:ext>
            </a:extLst>
          </p:cNvPr>
          <p:cNvSpPr>
            <a:spLocks noGrp="1"/>
          </p:cNvSpPr>
          <p:nvPr>
            <p:ph type="body" sz="quarter" idx="10" hasCustomPrompt="1"/>
          </p:nvPr>
        </p:nvSpPr>
        <p:spPr>
          <a:xfrm>
            <a:off x="268290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8" name="テキスト プレースホルダー 27">
            <a:extLst>
              <a:ext uri="{FF2B5EF4-FFF2-40B4-BE49-F238E27FC236}">
                <a16:creationId xmlns:a16="http://schemas.microsoft.com/office/drawing/2014/main" id="{F1BD887B-670A-1546-8A4E-6CAB52827322}"/>
              </a:ext>
            </a:extLst>
          </p:cNvPr>
          <p:cNvSpPr>
            <a:spLocks noGrp="1"/>
          </p:cNvSpPr>
          <p:nvPr>
            <p:ph type="body" sz="quarter" idx="21" hasCustomPrompt="1"/>
          </p:nvPr>
        </p:nvSpPr>
        <p:spPr>
          <a:xfrm>
            <a:off x="268290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9" name="テキスト プレースホルダー 27">
            <a:extLst>
              <a:ext uri="{FF2B5EF4-FFF2-40B4-BE49-F238E27FC236}">
                <a16:creationId xmlns:a16="http://schemas.microsoft.com/office/drawing/2014/main" id="{C639BAE2-DA27-BC45-9508-7293FB6EC17B}"/>
              </a:ext>
            </a:extLst>
          </p:cNvPr>
          <p:cNvSpPr>
            <a:spLocks noGrp="1"/>
          </p:cNvSpPr>
          <p:nvPr>
            <p:ph type="body" sz="quarter" idx="22" hasCustomPrompt="1"/>
          </p:nvPr>
        </p:nvSpPr>
        <p:spPr>
          <a:xfrm>
            <a:off x="268290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0" name="テキスト プレースホルダー 27">
            <a:extLst>
              <a:ext uri="{FF2B5EF4-FFF2-40B4-BE49-F238E27FC236}">
                <a16:creationId xmlns:a16="http://schemas.microsoft.com/office/drawing/2014/main" id="{C23B9423-B1EC-674B-B29F-CBF014F81298}"/>
              </a:ext>
            </a:extLst>
          </p:cNvPr>
          <p:cNvSpPr>
            <a:spLocks noGrp="1"/>
          </p:cNvSpPr>
          <p:nvPr>
            <p:ph type="body" sz="quarter" idx="23" hasCustomPrompt="1"/>
          </p:nvPr>
        </p:nvSpPr>
        <p:spPr>
          <a:xfrm>
            <a:off x="268290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1" name="テキスト プレースホルダー 27">
            <a:extLst>
              <a:ext uri="{FF2B5EF4-FFF2-40B4-BE49-F238E27FC236}">
                <a16:creationId xmlns:a16="http://schemas.microsoft.com/office/drawing/2014/main" id="{0963C849-CAB0-DC46-A0F3-00B65E7F321D}"/>
              </a:ext>
            </a:extLst>
          </p:cNvPr>
          <p:cNvSpPr>
            <a:spLocks noGrp="1"/>
          </p:cNvSpPr>
          <p:nvPr>
            <p:ph type="body" sz="quarter" idx="24" hasCustomPrompt="1"/>
          </p:nvPr>
        </p:nvSpPr>
        <p:spPr>
          <a:xfrm>
            <a:off x="494378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2" name="テキスト プレースホルダー 27">
            <a:extLst>
              <a:ext uri="{FF2B5EF4-FFF2-40B4-BE49-F238E27FC236}">
                <a16:creationId xmlns:a16="http://schemas.microsoft.com/office/drawing/2014/main" id="{36B690EA-593F-B948-AA68-E92219AFCB4B}"/>
              </a:ext>
            </a:extLst>
          </p:cNvPr>
          <p:cNvSpPr>
            <a:spLocks noGrp="1"/>
          </p:cNvSpPr>
          <p:nvPr>
            <p:ph type="body" sz="quarter" idx="25" hasCustomPrompt="1"/>
          </p:nvPr>
        </p:nvSpPr>
        <p:spPr>
          <a:xfrm>
            <a:off x="494378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3" name="テキスト プレースホルダー 27">
            <a:extLst>
              <a:ext uri="{FF2B5EF4-FFF2-40B4-BE49-F238E27FC236}">
                <a16:creationId xmlns:a16="http://schemas.microsoft.com/office/drawing/2014/main" id="{D8929672-0763-A542-BD6A-2CB4FAABC2AE}"/>
              </a:ext>
            </a:extLst>
          </p:cNvPr>
          <p:cNvSpPr>
            <a:spLocks noGrp="1"/>
          </p:cNvSpPr>
          <p:nvPr>
            <p:ph type="body" sz="quarter" idx="26" hasCustomPrompt="1"/>
          </p:nvPr>
        </p:nvSpPr>
        <p:spPr>
          <a:xfrm>
            <a:off x="494378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4" name="テキスト プレースホルダー 27">
            <a:extLst>
              <a:ext uri="{FF2B5EF4-FFF2-40B4-BE49-F238E27FC236}">
                <a16:creationId xmlns:a16="http://schemas.microsoft.com/office/drawing/2014/main" id="{58F614D7-4D41-1D41-9A76-AFD33FCD81D1}"/>
              </a:ext>
            </a:extLst>
          </p:cNvPr>
          <p:cNvSpPr>
            <a:spLocks noGrp="1"/>
          </p:cNvSpPr>
          <p:nvPr>
            <p:ph type="body" sz="quarter" idx="27" hasCustomPrompt="1"/>
          </p:nvPr>
        </p:nvSpPr>
        <p:spPr>
          <a:xfrm>
            <a:off x="494378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5" name="テキスト プレースホルダー 27">
            <a:extLst>
              <a:ext uri="{FF2B5EF4-FFF2-40B4-BE49-F238E27FC236}">
                <a16:creationId xmlns:a16="http://schemas.microsoft.com/office/drawing/2014/main" id="{989C807A-A014-B24F-A5BB-87762F99EC0B}"/>
              </a:ext>
            </a:extLst>
          </p:cNvPr>
          <p:cNvSpPr>
            <a:spLocks noGrp="1"/>
          </p:cNvSpPr>
          <p:nvPr>
            <p:ph type="body" sz="quarter" idx="28" hasCustomPrompt="1"/>
          </p:nvPr>
        </p:nvSpPr>
        <p:spPr>
          <a:xfrm>
            <a:off x="7204668"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6" name="テキスト プレースホルダー 27">
            <a:extLst>
              <a:ext uri="{FF2B5EF4-FFF2-40B4-BE49-F238E27FC236}">
                <a16:creationId xmlns:a16="http://schemas.microsoft.com/office/drawing/2014/main" id="{674C5BB4-8022-1546-9F5B-AEECD3F5905F}"/>
              </a:ext>
            </a:extLst>
          </p:cNvPr>
          <p:cNvSpPr>
            <a:spLocks noGrp="1"/>
          </p:cNvSpPr>
          <p:nvPr>
            <p:ph type="body" sz="quarter" idx="29" hasCustomPrompt="1"/>
          </p:nvPr>
        </p:nvSpPr>
        <p:spPr>
          <a:xfrm>
            <a:off x="7204668"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7" name="テキスト プレースホルダー 27">
            <a:extLst>
              <a:ext uri="{FF2B5EF4-FFF2-40B4-BE49-F238E27FC236}">
                <a16:creationId xmlns:a16="http://schemas.microsoft.com/office/drawing/2014/main" id="{00B0A056-AA3B-1B49-8DBE-956EB831C6D0}"/>
              </a:ext>
            </a:extLst>
          </p:cNvPr>
          <p:cNvSpPr>
            <a:spLocks noGrp="1"/>
          </p:cNvSpPr>
          <p:nvPr>
            <p:ph type="body" sz="quarter" idx="30" hasCustomPrompt="1"/>
          </p:nvPr>
        </p:nvSpPr>
        <p:spPr>
          <a:xfrm>
            <a:off x="7204668"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8" name="テキスト プレースホルダー 27">
            <a:extLst>
              <a:ext uri="{FF2B5EF4-FFF2-40B4-BE49-F238E27FC236}">
                <a16:creationId xmlns:a16="http://schemas.microsoft.com/office/drawing/2014/main" id="{43BD4473-C808-694A-8BDD-8D870EE146D6}"/>
              </a:ext>
            </a:extLst>
          </p:cNvPr>
          <p:cNvSpPr>
            <a:spLocks noGrp="1"/>
          </p:cNvSpPr>
          <p:nvPr>
            <p:ph type="body" sz="quarter" idx="31" hasCustomPrompt="1"/>
          </p:nvPr>
        </p:nvSpPr>
        <p:spPr>
          <a:xfrm>
            <a:off x="7204668"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3" name="タイトル 25">
            <a:extLst>
              <a:ext uri="{FF2B5EF4-FFF2-40B4-BE49-F238E27FC236}">
                <a16:creationId xmlns:a16="http://schemas.microsoft.com/office/drawing/2014/main" id="{C8FD7F0A-7197-7329-5D91-99F4F30F9E7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0348165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C17AB0B6-49BA-404D-B93B-E09127DFE5E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7" name="テキスト プレースホルダー 40">
            <a:extLst>
              <a:ext uri="{FF2B5EF4-FFF2-40B4-BE49-F238E27FC236}">
                <a16:creationId xmlns:a16="http://schemas.microsoft.com/office/drawing/2014/main" id="{5CCB67D9-F848-5E4D-82D1-0DB72E7B1CF5}"/>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8" name="Rectangle 7">
            <a:extLst>
              <a:ext uri="{FF2B5EF4-FFF2-40B4-BE49-F238E27FC236}">
                <a16:creationId xmlns:a16="http://schemas.microsoft.com/office/drawing/2014/main" id="{E96A10AC-090E-F345-A7A1-B51835994AB3}"/>
              </a:ext>
            </a:extLst>
          </p:cNvPr>
          <p:cNvSpPr>
            <a:spLocks noChangeArrowheads="1"/>
          </p:cNvSpPr>
          <p:nvPr userDrawn="1"/>
        </p:nvSpPr>
        <p:spPr bwMode="auto">
          <a:xfrm>
            <a:off x="356450" y="1640812"/>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A</a:t>
            </a:r>
          </a:p>
        </p:txBody>
      </p:sp>
      <p:sp>
        <p:nvSpPr>
          <p:cNvPr id="9" name="Rectangle 7">
            <a:extLst>
              <a:ext uri="{FF2B5EF4-FFF2-40B4-BE49-F238E27FC236}">
                <a16:creationId xmlns:a16="http://schemas.microsoft.com/office/drawing/2014/main" id="{BF65A7C8-0755-BA47-B7AA-6A5DD6CB9AB8}"/>
              </a:ext>
            </a:extLst>
          </p:cNvPr>
          <p:cNvSpPr>
            <a:spLocks noChangeArrowheads="1"/>
          </p:cNvSpPr>
          <p:nvPr userDrawn="1"/>
        </p:nvSpPr>
        <p:spPr bwMode="auto">
          <a:xfrm>
            <a:off x="356450" y="3773635"/>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B</a:t>
            </a:r>
          </a:p>
        </p:txBody>
      </p:sp>
      <p:sp>
        <p:nvSpPr>
          <p:cNvPr id="10" name="テキスト プレースホルダー 16">
            <a:extLst>
              <a:ext uri="{FF2B5EF4-FFF2-40B4-BE49-F238E27FC236}">
                <a16:creationId xmlns:a16="http://schemas.microsoft.com/office/drawing/2014/main" id="{B8FB143A-AFA6-424F-9434-4C208389DAD3}"/>
              </a:ext>
            </a:extLst>
          </p:cNvPr>
          <p:cNvSpPr>
            <a:spLocks noGrp="1"/>
          </p:cNvSpPr>
          <p:nvPr>
            <p:ph type="body" sz="quarter" idx="17" hasCustomPrompt="1"/>
          </p:nvPr>
        </p:nvSpPr>
        <p:spPr>
          <a:xfrm>
            <a:off x="189839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16">
            <a:extLst>
              <a:ext uri="{FF2B5EF4-FFF2-40B4-BE49-F238E27FC236}">
                <a16:creationId xmlns:a16="http://schemas.microsoft.com/office/drawing/2014/main" id="{AEA041B5-97FE-0844-AB3C-C22242E4DA07}"/>
              </a:ext>
            </a:extLst>
          </p:cNvPr>
          <p:cNvSpPr>
            <a:spLocks noGrp="1"/>
          </p:cNvSpPr>
          <p:nvPr>
            <p:ph type="body" sz="quarter" idx="21" hasCustomPrompt="1"/>
          </p:nvPr>
        </p:nvSpPr>
        <p:spPr>
          <a:xfrm>
            <a:off x="388306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2" name="テキスト プレースホルダー 16">
            <a:extLst>
              <a:ext uri="{FF2B5EF4-FFF2-40B4-BE49-F238E27FC236}">
                <a16:creationId xmlns:a16="http://schemas.microsoft.com/office/drawing/2014/main" id="{5B8FD24C-EC39-264C-8341-C93F478979BE}"/>
              </a:ext>
            </a:extLst>
          </p:cNvPr>
          <p:cNvSpPr>
            <a:spLocks noGrp="1"/>
          </p:cNvSpPr>
          <p:nvPr>
            <p:ph type="body" sz="quarter" idx="22" hasCustomPrompt="1"/>
          </p:nvPr>
        </p:nvSpPr>
        <p:spPr>
          <a:xfrm>
            <a:off x="585087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3" name="テキスト プレースホルダー 16">
            <a:extLst>
              <a:ext uri="{FF2B5EF4-FFF2-40B4-BE49-F238E27FC236}">
                <a16:creationId xmlns:a16="http://schemas.microsoft.com/office/drawing/2014/main" id="{4536758F-F8EF-8443-B612-8392A57631EE}"/>
              </a:ext>
            </a:extLst>
          </p:cNvPr>
          <p:cNvSpPr>
            <a:spLocks noGrp="1"/>
          </p:cNvSpPr>
          <p:nvPr>
            <p:ph type="body" sz="quarter" idx="23" hasCustomPrompt="1"/>
          </p:nvPr>
        </p:nvSpPr>
        <p:spPr>
          <a:xfrm>
            <a:off x="783554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14" name="テキスト プレースホルダー 20">
            <a:extLst>
              <a:ext uri="{FF2B5EF4-FFF2-40B4-BE49-F238E27FC236}">
                <a16:creationId xmlns:a16="http://schemas.microsoft.com/office/drawing/2014/main" id="{1F3D140B-F239-D843-833A-45031D2E6786}"/>
              </a:ext>
            </a:extLst>
          </p:cNvPr>
          <p:cNvSpPr>
            <a:spLocks noGrp="1"/>
          </p:cNvSpPr>
          <p:nvPr>
            <p:ph type="body" sz="quarter" idx="24" hasCustomPrompt="1"/>
          </p:nvPr>
        </p:nvSpPr>
        <p:spPr>
          <a:xfrm>
            <a:off x="1898650"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5" name="テキスト プレースホルダー 20">
            <a:extLst>
              <a:ext uri="{FF2B5EF4-FFF2-40B4-BE49-F238E27FC236}">
                <a16:creationId xmlns:a16="http://schemas.microsoft.com/office/drawing/2014/main" id="{5F74D976-A572-1940-BECF-6E446067B907}"/>
              </a:ext>
            </a:extLst>
          </p:cNvPr>
          <p:cNvSpPr>
            <a:spLocks noGrp="1"/>
          </p:cNvSpPr>
          <p:nvPr>
            <p:ph type="body" sz="quarter" idx="25" hasCustomPrompt="1"/>
          </p:nvPr>
        </p:nvSpPr>
        <p:spPr>
          <a:xfrm>
            <a:off x="1898650"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6" name="テキスト プレースホルダー 20">
            <a:extLst>
              <a:ext uri="{FF2B5EF4-FFF2-40B4-BE49-F238E27FC236}">
                <a16:creationId xmlns:a16="http://schemas.microsoft.com/office/drawing/2014/main" id="{D1956E85-E225-FF49-AAB8-4F97A6810C83}"/>
              </a:ext>
            </a:extLst>
          </p:cNvPr>
          <p:cNvSpPr>
            <a:spLocks noGrp="1"/>
          </p:cNvSpPr>
          <p:nvPr>
            <p:ph type="body" sz="quarter" idx="26" hasCustomPrompt="1"/>
          </p:nvPr>
        </p:nvSpPr>
        <p:spPr>
          <a:xfrm>
            <a:off x="3888224"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7" name="テキスト プレースホルダー 20">
            <a:extLst>
              <a:ext uri="{FF2B5EF4-FFF2-40B4-BE49-F238E27FC236}">
                <a16:creationId xmlns:a16="http://schemas.microsoft.com/office/drawing/2014/main" id="{2A62641C-E718-1547-8225-E4446BC93E39}"/>
              </a:ext>
            </a:extLst>
          </p:cNvPr>
          <p:cNvSpPr>
            <a:spLocks noGrp="1"/>
          </p:cNvSpPr>
          <p:nvPr>
            <p:ph type="body" sz="quarter" idx="27" hasCustomPrompt="1"/>
          </p:nvPr>
        </p:nvSpPr>
        <p:spPr>
          <a:xfrm>
            <a:off x="3888224"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8" name="テキスト プレースホルダー 20">
            <a:extLst>
              <a:ext uri="{FF2B5EF4-FFF2-40B4-BE49-F238E27FC236}">
                <a16:creationId xmlns:a16="http://schemas.microsoft.com/office/drawing/2014/main" id="{396D52B1-00E1-C44C-93EA-B9D18285AA2F}"/>
              </a:ext>
            </a:extLst>
          </p:cNvPr>
          <p:cNvSpPr>
            <a:spLocks noGrp="1"/>
          </p:cNvSpPr>
          <p:nvPr>
            <p:ph type="body" sz="quarter" idx="28" hasCustomPrompt="1"/>
          </p:nvPr>
        </p:nvSpPr>
        <p:spPr>
          <a:xfrm>
            <a:off x="5857701"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9" name="テキスト プレースホルダー 20">
            <a:extLst>
              <a:ext uri="{FF2B5EF4-FFF2-40B4-BE49-F238E27FC236}">
                <a16:creationId xmlns:a16="http://schemas.microsoft.com/office/drawing/2014/main" id="{C49FFB76-CD2E-CA4D-AF1A-E850345A5912}"/>
              </a:ext>
            </a:extLst>
          </p:cNvPr>
          <p:cNvSpPr>
            <a:spLocks noGrp="1"/>
          </p:cNvSpPr>
          <p:nvPr>
            <p:ph type="body" sz="quarter" idx="29" hasCustomPrompt="1"/>
          </p:nvPr>
        </p:nvSpPr>
        <p:spPr>
          <a:xfrm>
            <a:off x="5857701"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0" name="テキスト プレースホルダー 20">
            <a:extLst>
              <a:ext uri="{FF2B5EF4-FFF2-40B4-BE49-F238E27FC236}">
                <a16:creationId xmlns:a16="http://schemas.microsoft.com/office/drawing/2014/main" id="{9867905A-EB0D-854C-B751-EEB11C5612A1}"/>
              </a:ext>
            </a:extLst>
          </p:cNvPr>
          <p:cNvSpPr>
            <a:spLocks noGrp="1"/>
          </p:cNvSpPr>
          <p:nvPr>
            <p:ph type="body" sz="quarter" idx="30" hasCustomPrompt="1"/>
          </p:nvPr>
        </p:nvSpPr>
        <p:spPr>
          <a:xfrm>
            <a:off x="7837227"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1" name="テキスト プレースホルダー 20">
            <a:extLst>
              <a:ext uri="{FF2B5EF4-FFF2-40B4-BE49-F238E27FC236}">
                <a16:creationId xmlns:a16="http://schemas.microsoft.com/office/drawing/2014/main" id="{6C31AAFA-7226-9D47-A4C5-C31B51EE5379}"/>
              </a:ext>
            </a:extLst>
          </p:cNvPr>
          <p:cNvSpPr>
            <a:spLocks noGrp="1"/>
          </p:cNvSpPr>
          <p:nvPr>
            <p:ph type="body" sz="quarter" idx="31" hasCustomPrompt="1"/>
          </p:nvPr>
        </p:nvSpPr>
        <p:spPr>
          <a:xfrm>
            <a:off x="7837227"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3" name="タイトル 25">
            <a:extLst>
              <a:ext uri="{FF2B5EF4-FFF2-40B4-BE49-F238E27FC236}">
                <a16:creationId xmlns:a16="http://schemas.microsoft.com/office/drawing/2014/main" id="{1D06A94B-C61A-5DA8-0F0F-54686E484FF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711289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1252402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5FB4896A-EDF7-6744-8F31-8DA1F49EC0D8}"/>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表プレースホルダー 13">
            <a:extLst>
              <a:ext uri="{FF2B5EF4-FFF2-40B4-BE49-F238E27FC236}">
                <a16:creationId xmlns:a16="http://schemas.microsoft.com/office/drawing/2014/main" id="{144E3CFE-800B-0D40-AF19-359A837EA5FD}"/>
              </a:ext>
            </a:extLst>
          </p:cNvPr>
          <p:cNvSpPr>
            <a:spLocks noGrp="1"/>
          </p:cNvSpPr>
          <p:nvPr>
            <p:ph type="tbl" sz="quarter" idx="10"/>
          </p:nvPr>
        </p:nvSpPr>
        <p:spPr>
          <a:xfrm>
            <a:off x="470692" y="1446213"/>
            <a:ext cx="8964613" cy="4341812"/>
          </a:xfrm>
          <a:prstGeom prst="rect">
            <a:avLst/>
          </a:prstGeom>
        </p:spPr>
        <p:txBody>
          <a:bodyPr/>
          <a:lstStyle>
            <a:lvl1pPr marL="0" indent="0">
              <a:buNone/>
              <a:defRPr/>
            </a:lvl1pPr>
          </a:lstStyle>
          <a:p>
            <a:endParaRPr kumimoji="1" lang="en-US" altLang="ja-JP" dirty="0"/>
          </a:p>
        </p:txBody>
      </p:sp>
      <p:sp>
        <p:nvSpPr>
          <p:cNvPr id="11" name="テキスト プレースホルダー 40">
            <a:extLst>
              <a:ext uri="{FF2B5EF4-FFF2-40B4-BE49-F238E27FC236}">
                <a16:creationId xmlns:a16="http://schemas.microsoft.com/office/drawing/2014/main" id="{1707B402-A115-5542-8869-5B4CFB0B36B3}"/>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30D23338-7031-06F5-692C-775FFAC55F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974949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31CA43AE-7BDA-A149-91CE-6C10C020F3C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テキスト プレースホルダー 32">
            <a:extLst>
              <a:ext uri="{FF2B5EF4-FFF2-40B4-BE49-F238E27FC236}">
                <a16:creationId xmlns:a16="http://schemas.microsoft.com/office/drawing/2014/main" id="{3B9C48C1-2B8A-184A-8819-6B29482EF29C}"/>
              </a:ext>
            </a:extLst>
          </p:cNvPr>
          <p:cNvSpPr>
            <a:spLocks noGrp="1"/>
          </p:cNvSpPr>
          <p:nvPr>
            <p:ph type="body" sz="quarter" idx="12" hasCustomPrompt="1"/>
          </p:nvPr>
        </p:nvSpPr>
        <p:spPr>
          <a:xfrm>
            <a:off x="478522"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27">
            <a:extLst>
              <a:ext uri="{FF2B5EF4-FFF2-40B4-BE49-F238E27FC236}">
                <a16:creationId xmlns:a16="http://schemas.microsoft.com/office/drawing/2014/main" id="{C1163628-F099-4E42-9484-E6991882AFCD}"/>
              </a:ext>
            </a:extLst>
          </p:cNvPr>
          <p:cNvSpPr>
            <a:spLocks noGrp="1"/>
          </p:cNvSpPr>
          <p:nvPr>
            <p:ph type="body" sz="quarter" idx="10"/>
          </p:nvPr>
        </p:nvSpPr>
        <p:spPr>
          <a:xfrm>
            <a:off x="470692"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2" name="テキスト プレースホルダー 40">
            <a:extLst>
              <a:ext uri="{FF2B5EF4-FFF2-40B4-BE49-F238E27FC236}">
                <a16:creationId xmlns:a16="http://schemas.microsoft.com/office/drawing/2014/main" id="{A8162D65-E508-8C4D-900D-62B71CF3BC8D}"/>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3" name="テキスト プレースホルダー 32">
            <a:extLst>
              <a:ext uri="{FF2B5EF4-FFF2-40B4-BE49-F238E27FC236}">
                <a16:creationId xmlns:a16="http://schemas.microsoft.com/office/drawing/2014/main" id="{E84DE4F6-9650-0844-8D74-33456A7F1D17}"/>
              </a:ext>
            </a:extLst>
          </p:cNvPr>
          <p:cNvSpPr>
            <a:spLocks noGrp="1"/>
          </p:cNvSpPr>
          <p:nvPr>
            <p:ph type="body" sz="quarter" idx="16" hasCustomPrompt="1"/>
          </p:nvPr>
        </p:nvSpPr>
        <p:spPr>
          <a:xfrm>
            <a:off x="3504135"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32">
            <a:extLst>
              <a:ext uri="{FF2B5EF4-FFF2-40B4-BE49-F238E27FC236}">
                <a16:creationId xmlns:a16="http://schemas.microsoft.com/office/drawing/2014/main" id="{0308E410-CB0D-664A-AFB2-A6D8D1AA8B1B}"/>
              </a:ext>
            </a:extLst>
          </p:cNvPr>
          <p:cNvSpPr>
            <a:spLocks noGrp="1"/>
          </p:cNvSpPr>
          <p:nvPr>
            <p:ph type="body" sz="quarter" idx="17" hasCustomPrompt="1"/>
          </p:nvPr>
        </p:nvSpPr>
        <p:spPr>
          <a:xfrm>
            <a:off x="6507533"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5" name="テキスト プレースホルダー 27">
            <a:extLst>
              <a:ext uri="{FF2B5EF4-FFF2-40B4-BE49-F238E27FC236}">
                <a16:creationId xmlns:a16="http://schemas.microsoft.com/office/drawing/2014/main" id="{38D4ED3F-86F6-1D4F-8452-447D46D0468D}"/>
              </a:ext>
            </a:extLst>
          </p:cNvPr>
          <p:cNvSpPr>
            <a:spLocks noGrp="1"/>
          </p:cNvSpPr>
          <p:nvPr>
            <p:ph type="body" sz="quarter" idx="18"/>
          </p:nvPr>
        </p:nvSpPr>
        <p:spPr>
          <a:xfrm>
            <a:off x="3495246"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27">
            <a:extLst>
              <a:ext uri="{FF2B5EF4-FFF2-40B4-BE49-F238E27FC236}">
                <a16:creationId xmlns:a16="http://schemas.microsoft.com/office/drawing/2014/main" id="{070634BF-8CA3-3A40-83CF-9ABA51B9D63E}"/>
              </a:ext>
            </a:extLst>
          </p:cNvPr>
          <p:cNvSpPr>
            <a:spLocks noGrp="1"/>
          </p:cNvSpPr>
          <p:nvPr>
            <p:ph type="body" sz="quarter" idx="19"/>
          </p:nvPr>
        </p:nvSpPr>
        <p:spPr>
          <a:xfrm>
            <a:off x="6499703"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32">
            <a:extLst>
              <a:ext uri="{FF2B5EF4-FFF2-40B4-BE49-F238E27FC236}">
                <a16:creationId xmlns:a16="http://schemas.microsoft.com/office/drawing/2014/main" id="{BC624AFC-F5C5-C74C-A4A9-C7C9373B7E28}"/>
              </a:ext>
            </a:extLst>
          </p:cNvPr>
          <p:cNvSpPr>
            <a:spLocks noGrp="1"/>
          </p:cNvSpPr>
          <p:nvPr>
            <p:ph type="body" sz="quarter" idx="20" hasCustomPrompt="1"/>
          </p:nvPr>
        </p:nvSpPr>
        <p:spPr>
          <a:xfrm>
            <a:off x="470693" y="4820964"/>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3" name="タイトル 25">
            <a:extLst>
              <a:ext uri="{FF2B5EF4-FFF2-40B4-BE49-F238E27FC236}">
                <a16:creationId xmlns:a16="http://schemas.microsoft.com/office/drawing/2014/main" id="{A7BAFA49-8D4D-7313-E8AB-3CDAFDE8064C}"/>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8300533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6FE484D7-6711-6C41-BE49-CD4E4210957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23A15EC7-0ED5-CB47-8C21-698843999B20}"/>
              </a:ext>
            </a:extLst>
          </p:cNvPr>
          <p:cNvSpPr>
            <a:spLocks noGrp="1"/>
          </p:cNvSpPr>
          <p:nvPr>
            <p:ph type="body" sz="quarter" idx="12" hasCustomPrompt="1"/>
          </p:nvPr>
        </p:nvSpPr>
        <p:spPr>
          <a:xfrm>
            <a:off x="478522"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27">
            <a:extLst>
              <a:ext uri="{FF2B5EF4-FFF2-40B4-BE49-F238E27FC236}">
                <a16:creationId xmlns:a16="http://schemas.microsoft.com/office/drawing/2014/main" id="{D6CD0673-B449-9343-83D3-73DDA6739A74}"/>
              </a:ext>
            </a:extLst>
          </p:cNvPr>
          <p:cNvSpPr>
            <a:spLocks noGrp="1"/>
          </p:cNvSpPr>
          <p:nvPr>
            <p:ph type="body" sz="quarter" idx="10"/>
          </p:nvPr>
        </p:nvSpPr>
        <p:spPr>
          <a:xfrm>
            <a:off x="470692"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1" name="テキスト プレースホルダー 40">
            <a:extLst>
              <a:ext uri="{FF2B5EF4-FFF2-40B4-BE49-F238E27FC236}">
                <a16:creationId xmlns:a16="http://schemas.microsoft.com/office/drawing/2014/main" id="{5767FE83-DFC9-374B-8C5B-2631EB081C7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2" name="テキスト プレースホルダー 32">
            <a:extLst>
              <a:ext uri="{FF2B5EF4-FFF2-40B4-BE49-F238E27FC236}">
                <a16:creationId xmlns:a16="http://schemas.microsoft.com/office/drawing/2014/main" id="{7F661AF2-6EA6-CC43-976F-166AE0065857}"/>
              </a:ext>
            </a:extLst>
          </p:cNvPr>
          <p:cNvSpPr>
            <a:spLocks noGrp="1"/>
          </p:cNvSpPr>
          <p:nvPr>
            <p:ph type="body" sz="quarter" idx="16" hasCustomPrompt="1"/>
          </p:nvPr>
        </p:nvSpPr>
        <p:spPr>
          <a:xfrm>
            <a:off x="3504135"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3" name="テキスト プレースホルダー 32">
            <a:extLst>
              <a:ext uri="{FF2B5EF4-FFF2-40B4-BE49-F238E27FC236}">
                <a16:creationId xmlns:a16="http://schemas.microsoft.com/office/drawing/2014/main" id="{4B1118E8-0703-244B-83C1-A8EFA27ADCCC}"/>
              </a:ext>
            </a:extLst>
          </p:cNvPr>
          <p:cNvSpPr>
            <a:spLocks noGrp="1"/>
          </p:cNvSpPr>
          <p:nvPr>
            <p:ph type="body" sz="quarter" idx="17" hasCustomPrompt="1"/>
          </p:nvPr>
        </p:nvSpPr>
        <p:spPr>
          <a:xfrm>
            <a:off x="6507533"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4" name="テキスト プレースホルダー 27">
            <a:extLst>
              <a:ext uri="{FF2B5EF4-FFF2-40B4-BE49-F238E27FC236}">
                <a16:creationId xmlns:a16="http://schemas.microsoft.com/office/drawing/2014/main" id="{40FBF28D-13B5-C641-8C30-69298B514CD5}"/>
              </a:ext>
            </a:extLst>
          </p:cNvPr>
          <p:cNvSpPr>
            <a:spLocks noGrp="1"/>
          </p:cNvSpPr>
          <p:nvPr>
            <p:ph type="body" sz="quarter" idx="18"/>
          </p:nvPr>
        </p:nvSpPr>
        <p:spPr>
          <a:xfrm>
            <a:off x="3495246"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5" name="テキスト プレースホルダー 27">
            <a:extLst>
              <a:ext uri="{FF2B5EF4-FFF2-40B4-BE49-F238E27FC236}">
                <a16:creationId xmlns:a16="http://schemas.microsoft.com/office/drawing/2014/main" id="{2625A1DE-6911-D344-88FC-0C48B01EB564}"/>
              </a:ext>
            </a:extLst>
          </p:cNvPr>
          <p:cNvSpPr>
            <a:spLocks noGrp="1"/>
          </p:cNvSpPr>
          <p:nvPr>
            <p:ph type="body" sz="quarter" idx="19"/>
          </p:nvPr>
        </p:nvSpPr>
        <p:spPr>
          <a:xfrm>
            <a:off x="6499703"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32">
            <a:extLst>
              <a:ext uri="{FF2B5EF4-FFF2-40B4-BE49-F238E27FC236}">
                <a16:creationId xmlns:a16="http://schemas.microsoft.com/office/drawing/2014/main" id="{69EEC226-493F-F348-88C1-C876F5D798A9}"/>
              </a:ext>
            </a:extLst>
          </p:cNvPr>
          <p:cNvSpPr>
            <a:spLocks noGrp="1"/>
          </p:cNvSpPr>
          <p:nvPr>
            <p:ph type="body" sz="quarter" idx="20" hasCustomPrompt="1"/>
          </p:nvPr>
        </p:nvSpPr>
        <p:spPr>
          <a:xfrm>
            <a:off x="470693" y="4820964"/>
            <a:ext cx="8964613" cy="512762"/>
          </a:xfrm>
          <a:prstGeom prst="rect">
            <a:avLst/>
          </a:prstGeom>
          <a:noFill/>
        </p:spPr>
        <p:txBody>
          <a:bodyPr tIns="108000" rIns="72000"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Yu Gothic Medium" panose="020B0400000000000000" pitchFamily="34" charset="-128"/>
                <a:ea typeface="Yu Gothic Medium" panose="020B0400000000000000" pitchFamily="34" charset="-128"/>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a:t>メッセージメッセージメッセージ</a:t>
            </a:r>
          </a:p>
        </p:txBody>
      </p:sp>
      <p:sp>
        <p:nvSpPr>
          <p:cNvPr id="3" name="タイトル 25">
            <a:extLst>
              <a:ext uri="{FF2B5EF4-FFF2-40B4-BE49-F238E27FC236}">
                <a16:creationId xmlns:a16="http://schemas.microsoft.com/office/drawing/2014/main" id="{478E55A4-24B1-43F0-A37F-E47D492EA14D}"/>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2943948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縦書きタイトルと&#10;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050C5609-F64B-3F4A-98A0-561876C0D58F}"/>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C26D8A58-E483-BA4D-B549-BB3D7401BA69}"/>
              </a:ext>
            </a:extLst>
          </p:cNvPr>
          <p:cNvSpPr>
            <a:spLocks noGrp="1"/>
          </p:cNvSpPr>
          <p:nvPr>
            <p:ph type="body" sz="quarter" idx="12" hasCustomPrompt="1"/>
          </p:nvPr>
        </p:nvSpPr>
        <p:spPr>
          <a:xfrm>
            <a:off x="478523" y="153811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01</a:t>
            </a:r>
            <a:endParaRPr kumimoji="1" lang="ja-JP" altLang="en-US"/>
          </a:p>
        </p:txBody>
      </p:sp>
      <p:sp>
        <p:nvSpPr>
          <p:cNvPr id="10" name="テキスト プレースホルダー 32">
            <a:extLst>
              <a:ext uri="{FF2B5EF4-FFF2-40B4-BE49-F238E27FC236}">
                <a16:creationId xmlns:a16="http://schemas.microsoft.com/office/drawing/2014/main" id="{508D03D9-869D-A14C-84C5-43570207F326}"/>
              </a:ext>
            </a:extLst>
          </p:cNvPr>
          <p:cNvSpPr>
            <a:spLocks noGrp="1"/>
          </p:cNvSpPr>
          <p:nvPr>
            <p:ph type="body" sz="quarter" idx="13" hasCustomPrompt="1"/>
          </p:nvPr>
        </p:nvSpPr>
        <p:spPr>
          <a:xfrm>
            <a:off x="900554" y="153811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9">
            <a:extLst>
              <a:ext uri="{FF2B5EF4-FFF2-40B4-BE49-F238E27FC236}">
                <a16:creationId xmlns:a16="http://schemas.microsoft.com/office/drawing/2014/main" id="{3AEDD5A5-B559-7D48-B35B-93529549905D}"/>
              </a:ext>
            </a:extLst>
          </p:cNvPr>
          <p:cNvSpPr>
            <a:spLocks noGrp="1"/>
          </p:cNvSpPr>
          <p:nvPr>
            <p:ph type="body" sz="quarter" idx="15" hasCustomPrompt="1"/>
          </p:nvPr>
        </p:nvSpPr>
        <p:spPr>
          <a:xfrm>
            <a:off x="477838" y="1855788"/>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2" name="テキスト プレースホルダー 32">
            <a:extLst>
              <a:ext uri="{FF2B5EF4-FFF2-40B4-BE49-F238E27FC236}">
                <a16:creationId xmlns:a16="http://schemas.microsoft.com/office/drawing/2014/main" id="{BB6FFBDE-DC84-1745-A6EE-3861AFA49F4A}"/>
              </a:ext>
            </a:extLst>
          </p:cNvPr>
          <p:cNvSpPr>
            <a:spLocks noGrp="1"/>
          </p:cNvSpPr>
          <p:nvPr>
            <p:ph type="body" sz="quarter" idx="16" hasCustomPrompt="1"/>
          </p:nvPr>
        </p:nvSpPr>
        <p:spPr>
          <a:xfrm>
            <a:off x="478523" y="2593192"/>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02</a:t>
            </a:r>
            <a:endParaRPr kumimoji="1" lang="ja-JP" altLang="en-US"/>
          </a:p>
        </p:txBody>
      </p:sp>
      <p:sp>
        <p:nvSpPr>
          <p:cNvPr id="13" name="テキスト プレースホルダー 32">
            <a:extLst>
              <a:ext uri="{FF2B5EF4-FFF2-40B4-BE49-F238E27FC236}">
                <a16:creationId xmlns:a16="http://schemas.microsoft.com/office/drawing/2014/main" id="{6F13BAFE-712F-C947-98BC-861464F6FB0B}"/>
              </a:ext>
            </a:extLst>
          </p:cNvPr>
          <p:cNvSpPr>
            <a:spLocks noGrp="1"/>
          </p:cNvSpPr>
          <p:nvPr>
            <p:ph type="body" sz="quarter" idx="17" hasCustomPrompt="1"/>
          </p:nvPr>
        </p:nvSpPr>
        <p:spPr>
          <a:xfrm>
            <a:off x="900554" y="2593192"/>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9">
            <a:extLst>
              <a:ext uri="{FF2B5EF4-FFF2-40B4-BE49-F238E27FC236}">
                <a16:creationId xmlns:a16="http://schemas.microsoft.com/office/drawing/2014/main" id="{25BE330D-BA09-9A46-A62A-D19E86949906}"/>
              </a:ext>
            </a:extLst>
          </p:cNvPr>
          <p:cNvSpPr>
            <a:spLocks noGrp="1"/>
          </p:cNvSpPr>
          <p:nvPr>
            <p:ph type="body" sz="quarter" idx="18" hasCustomPrompt="1"/>
          </p:nvPr>
        </p:nvSpPr>
        <p:spPr>
          <a:xfrm>
            <a:off x="477838" y="2910865"/>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5" name="テキスト プレースホルダー 32">
            <a:extLst>
              <a:ext uri="{FF2B5EF4-FFF2-40B4-BE49-F238E27FC236}">
                <a16:creationId xmlns:a16="http://schemas.microsoft.com/office/drawing/2014/main" id="{93193C95-1BDD-D54E-B0AB-C21AC40E2C0C}"/>
              </a:ext>
            </a:extLst>
          </p:cNvPr>
          <p:cNvSpPr>
            <a:spLocks noGrp="1"/>
          </p:cNvSpPr>
          <p:nvPr>
            <p:ph type="body" sz="quarter" idx="19" hasCustomPrompt="1"/>
          </p:nvPr>
        </p:nvSpPr>
        <p:spPr>
          <a:xfrm>
            <a:off x="478523" y="3648269"/>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03</a:t>
            </a:r>
            <a:endParaRPr kumimoji="1" lang="ja-JP" altLang="en-US"/>
          </a:p>
        </p:txBody>
      </p:sp>
      <p:sp>
        <p:nvSpPr>
          <p:cNvPr id="16" name="テキスト プレースホルダー 32">
            <a:extLst>
              <a:ext uri="{FF2B5EF4-FFF2-40B4-BE49-F238E27FC236}">
                <a16:creationId xmlns:a16="http://schemas.microsoft.com/office/drawing/2014/main" id="{0C99D050-1B7F-3C4A-B356-87DFED7178F9}"/>
              </a:ext>
            </a:extLst>
          </p:cNvPr>
          <p:cNvSpPr>
            <a:spLocks noGrp="1"/>
          </p:cNvSpPr>
          <p:nvPr>
            <p:ph type="body" sz="quarter" idx="20" hasCustomPrompt="1"/>
          </p:nvPr>
        </p:nvSpPr>
        <p:spPr>
          <a:xfrm>
            <a:off x="900554" y="3648269"/>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7" name="テキスト プレースホルダー 9">
            <a:extLst>
              <a:ext uri="{FF2B5EF4-FFF2-40B4-BE49-F238E27FC236}">
                <a16:creationId xmlns:a16="http://schemas.microsoft.com/office/drawing/2014/main" id="{0DF361DC-1B0B-7F4E-BB7B-B9A4CE929E3B}"/>
              </a:ext>
            </a:extLst>
          </p:cNvPr>
          <p:cNvSpPr>
            <a:spLocks noGrp="1"/>
          </p:cNvSpPr>
          <p:nvPr>
            <p:ph type="body" sz="quarter" idx="21" hasCustomPrompt="1"/>
          </p:nvPr>
        </p:nvSpPr>
        <p:spPr>
          <a:xfrm>
            <a:off x="477838" y="396594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8" name="テキスト プレースホルダー 32">
            <a:extLst>
              <a:ext uri="{FF2B5EF4-FFF2-40B4-BE49-F238E27FC236}">
                <a16:creationId xmlns:a16="http://schemas.microsoft.com/office/drawing/2014/main" id="{2035C006-3C64-F74A-8A83-75C795E7509F}"/>
              </a:ext>
            </a:extLst>
          </p:cNvPr>
          <p:cNvSpPr>
            <a:spLocks noGrp="1"/>
          </p:cNvSpPr>
          <p:nvPr>
            <p:ph type="body" sz="quarter" idx="22" hasCustomPrompt="1"/>
          </p:nvPr>
        </p:nvSpPr>
        <p:spPr>
          <a:xfrm>
            <a:off x="478523" y="470334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04</a:t>
            </a:r>
            <a:endParaRPr kumimoji="1" lang="ja-JP" altLang="en-US"/>
          </a:p>
        </p:txBody>
      </p:sp>
      <p:sp>
        <p:nvSpPr>
          <p:cNvPr id="19" name="テキスト プレースホルダー 32">
            <a:extLst>
              <a:ext uri="{FF2B5EF4-FFF2-40B4-BE49-F238E27FC236}">
                <a16:creationId xmlns:a16="http://schemas.microsoft.com/office/drawing/2014/main" id="{87181296-6AF9-DF43-9844-C80BC17CA170}"/>
              </a:ext>
            </a:extLst>
          </p:cNvPr>
          <p:cNvSpPr>
            <a:spLocks noGrp="1"/>
          </p:cNvSpPr>
          <p:nvPr>
            <p:ph type="body" sz="quarter" idx="23" hasCustomPrompt="1"/>
          </p:nvPr>
        </p:nvSpPr>
        <p:spPr>
          <a:xfrm>
            <a:off x="900554" y="470334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0" name="テキスト プレースホルダー 9">
            <a:extLst>
              <a:ext uri="{FF2B5EF4-FFF2-40B4-BE49-F238E27FC236}">
                <a16:creationId xmlns:a16="http://schemas.microsoft.com/office/drawing/2014/main" id="{D5A9026A-F6CA-5C4E-8B10-2B91C1DAB425}"/>
              </a:ext>
            </a:extLst>
          </p:cNvPr>
          <p:cNvSpPr>
            <a:spLocks noGrp="1"/>
          </p:cNvSpPr>
          <p:nvPr>
            <p:ph type="body" sz="quarter" idx="24" hasCustomPrompt="1"/>
          </p:nvPr>
        </p:nvSpPr>
        <p:spPr>
          <a:xfrm>
            <a:off x="477838" y="502030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21" name="テキスト プレースホルダー 40">
            <a:extLst>
              <a:ext uri="{FF2B5EF4-FFF2-40B4-BE49-F238E27FC236}">
                <a16:creationId xmlns:a16="http://schemas.microsoft.com/office/drawing/2014/main" id="{83DF5C77-06D7-D245-8B25-453F95BE523F}"/>
              </a:ext>
            </a:extLst>
          </p:cNvPr>
          <p:cNvSpPr>
            <a:spLocks noGrp="1"/>
          </p:cNvSpPr>
          <p:nvPr>
            <p:ph type="body" sz="quarter" idx="2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F967FA0D-0C96-5A23-C4F0-313C71FE96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006778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縦書きタイトルと&#10;縦書きテキスト">
    <p:spTree>
      <p:nvGrpSpPr>
        <p:cNvPr id="1" name=""/>
        <p:cNvGrpSpPr/>
        <p:nvPr/>
      </p:nvGrpSpPr>
      <p:grpSpPr>
        <a:xfrm>
          <a:off x="0" y="0"/>
          <a:ext cx="0" cy="0"/>
          <a:chOff x="0" y="0"/>
          <a:chExt cx="0" cy="0"/>
        </a:xfrm>
      </p:grpSpPr>
      <p:sp>
        <p:nvSpPr>
          <p:cNvPr id="22" name="Subtitle 2">
            <a:extLst>
              <a:ext uri="{FF2B5EF4-FFF2-40B4-BE49-F238E27FC236}">
                <a16:creationId xmlns:a16="http://schemas.microsoft.com/office/drawing/2014/main" id="{DCAB38E4-B335-8F42-8548-CC7BA05F2CF6}"/>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24" name="テキスト プレースホルダー 16">
            <a:extLst>
              <a:ext uri="{FF2B5EF4-FFF2-40B4-BE49-F238E27FC236}">
                <a16:creationId xmlns:a16="http://schemas.microsoft.com/office/drawing/2014/main" id="{6446D3E3-37BD-4647-BA7E-CF1D1777EA66}"/>
              </a:ext>
            </a:extLst>
          </p:cNvPr>
          <p:cNvSpPr>
            <a:spLocks noGrp="1"/>
          </p:cNvSpPr>
          <p:nvPr>
            <p:ph type="body" sz="quarter" idx="17" hasCustomPrompt="1"/>
          </p:nvPr>
        </p:nvSpPr>
        <p:spPr>
          <a:xfrm>
            <a:off x="1980028" y="1746379"/>
            <a:ext cx="2680541"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25" name="テキスト プレースホルダー 16">
            <a:extLst>
              <a:ext uri="{FF2B5EF4-FFF2-40B4-BE49-F238E27FC236}">
                <a16:creationId xmlns:a16="http://schemas.microsoft.com/office/drawing/2014/main" id="{5FE3ECB9-4728-3144-BA04-32B739F5FAF2}"/>
              </a:ext>
            </a:extLst>
          </p:cNvPr>
          <p:cNvSpPr>
            <a:spLocks noGrp="1"/>
          </p:cNvSpPr>
          <p:nvPr>
            <p:ph type="body" sz="quarter" idx="21" hasCustomPrompt="1"/>
          </p:nvPr>
        </p:nvSpPr>
        <p:spPr>
          <a:xfrm>
            <a:off x="4882879"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26" name="テキスト プレースホルダー 16">
            <a:extLst>
              <a:ext uri="{FF2B5EF4-FFF2-40B4-BE49-F238E27FC236}">
                <a16:creationId xmlns:a16="http://schemas.microsoft.com/office/drawing/2014/main" id="{23F4A50E-E35F-014F-BF0D-6BD50275B493}"/>
              </a:ext>
            </a:extLst>
          </p:cNvPr>
          <p:cNvSpPr>
            <a:spLocks noGrp="1"/>
          </p:cNvSpPr>
          <p:nvPr>
            <p:ph type="body" sz="quarter" idx="22" hasCustomPrompt="1"/>
          </p:nvPr>
        </p:nvSpPr>
        <p:spPr>
          <a:xfrm>
            <a:off x="6515856"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27" name="テキスト プレースホルダー 16">
            <a:extLst>
              <a:ext uri="{FF2B5EF4-FFF2-40B4-BE49-F238E27FC236}">
                <a16:creationId xmlns:a16="http://schemas.microsoft.com/office/drawing/2014/main" id="{F1C6EAEE-FB46-F04D-858D-7A483D32C654}"/>
              </a:ext>
            </a:extLst>
          </p:cNvPr>
          <p:cNvSpPr>
            <a:spLocks noGrp="1"/>
          </p:cNvSpPr>
          <p:nvPr>
            <p:ph type="body" sz="quarter" idx="23" hasCustomPrompt="1"/>
          </p:nvPr>
        </p:nvSpPr>
        <p:spPr>
          <a:xfrm>
            <a:off x="8148833"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8" name="テキスト プレースホルダー 16">
            <a:extLst>
              <a:ext uri="{FF2B5EF4-FFF2-40B4-BE49-F238E27FC236}">
                <a16:creationId xmlns:a16="http://schemas.microsoft.com/office/drawing/2014/main" id="{A984AACB-8133-5040-A278-3698EC92C462}"/>
              </a:ext>
            </a:extLst>
          </p:cNvPr>
          <p:cNvSpPr>
            <a:spLocks noGrp="1"/>
          </p:cNvSpPr>
          <p:nvPr>
            <p:ph type="body" sz="quarter" idx="24" hasCustomPrompt="1"/>
          </p:nvPr>
        </p:nvSpPr>
        <p:spPr>
          <a:xfrm>
            <a:off x="1980028"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29" name="テキスト プレースホルダー 16">
            <a:extLst>
              <a:ext uri="{FF2B5EF4-FFF2-40B4-BE49-F238E27FC236}">
                <a16:creationId xmlns:a16="http://schemas.microsoft.com/office/drawing/2014/main" id="{C0C88117-C588-E247-81D2-5C7DC3402C01}"/>
              </a:ext>
            </a:extLst>
          </p:cNvPr>
          <p:cNvSpPr>
            <a:spLocks noGrp="1"/>
          </p:cNvSpPr>
          <p:nvPr>
            <p:ph type="body" sz="quarter" idx="25" hasCustomPrompt="1"/>
          </p:nvPr>
        </p:nvSpPr>
        <p:spPr>
          <a:xfrm>
            <a:off x="3368302"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30" name="テキスト プレースホルダー 16">
            <a:extLst>
              <a:ext uri="{FF2B5EF4-FFF2-40B4-BE49-F238E27FC236}">
                <a16:creationId xmlns:a16="http://schemas.microsoft.com/office/drawing/2014/main" id="{2C57D25E-2B99-A243-9D29-C4AE59B1FBCD}"/>
              </a:ext>
            </a:extLst>
          </p:cNvPr>
          <p:cNvSpPr>
            <a:spLocks noGrp="1"/>
          </p:cNvSpPr>
          <p:nvPr>
            <p:ph type="body" sz="quarter" idx="26" hasCustomPrompt="1"/>
          </p:nvPr>
        </p:nvSpPr>
        <p:spPr>
          <a:xfrm>
            <a:off x="1980028" y="2650730"/>
            <a:ext cx="1292267" cy="3112216"/>
          </a:xfrm>
          <a:prstGeom prst="rect">
            <a:avLst/>
          </a:prstGeom>
          <a:solidFill>
            <a:schemeClr val="bg2">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ja-JP" altLang="en-US"/>
              <a:t>◯</a:t>
            </a:r>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p>
        </p:txBody>
      </p:sp>
      <p:sp>
        <p:nvSpPr>
          <p:cNvPr id="31" name="テキスト プレースホルダー 16">
            <a:extLst>
              <a:ext uri="{FF2B5EF4-FFF2-40B4-BE49-F238E27FC236}">
                <a16:creationId xmlns:a16="http://schemas.microsoft.com/office/drawing/2014/main" id="{1BF5585C-EA9B-D643-8627-5D10C478EE4E}"/>
              </a:ext>
            </a:extLst>
          </p:cNvPr>
          <p:cNvSpPr>
            <a:spLocks noGrp="1"/>
          </p:cNvSpPr>
          <p:nvPr>
            <p:ph type="body" sz="quarter" idx="27" hasCustomPrompt="1"/>
          </p:nvPr>
        </p:nvSpPr>
        <p:spPr>
          <a:xfrm>
            <a:off x="3368302" y="2650730"/>
            <a:ext cx="1292267" cy="3112216"/>
          </a:xfrm>
          <a:prstGeom prst="rect">
            <a:avLst/>
          </a:prstGeom>
          <a:solidFill>
            <a:schemeClr val="accent3">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2" name="テキスト プレースホルダー 16">
            <a:extLst>
              <a:ext uri="{FF2B5EF4-FFF2-40B4-BE49-F238E27FC236}">
                <a16:creationId xmlns:a16="http://schemas.microsoft.com/office/drawing/2014/main" id="{62EC7968-6770-FC41-98BD-48E5FBE7AC46}"/>
              </a:ext>
            </a:extLst>
          </p:cNvPr>
          <p:cNvSpPr>
            <a:spLocks noGrp="1"/>
          </p:cNvSpPr>
          <p:nvPr>
            <p:ph type="body" sz="quarter" idx="28" hasCustomPrompt="1"/>
          </p:nvPr>
        </p:nvSpPr>
        <p:spPr>
          <a:xfrm>
            <a:off x="4885603" y="2650730"/>
            <a:ext cx="1407943" cy="3112216"/>
          </a:xfrm>
          <a:prstGeom prst="rect">
            <a:avLst/>
          </a:prstGeom>
          <a:noFill/>
          <a:ln>
            <a:solidFill>
              <a:schemeClr val="accent1"/>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3" name="テキスト プレースホルダー 16">
            <a:extLst>
              <a:ext uri="{FF2B5EF4-FFF2-40B4-BE49-F238E27FC236}">
                <a16:creationId xmlns:a16="http://schemas.microsoft.com/office/drawing/2014/main" id="{C5BAE9D9-12E8-AB42-ADC2-BC7CD6C5F8AD}"/>
              </a:ext>
            </a:extLst>
          </p:cNvPr>
          <p:cNvSpPr>
            <a:spLocks noGrp="1"/>
          </p:cNvSpPr>
          <p:nvPr>
            <p:ph type="body" sz="quarter" idx="29" hasCustomPrompt="1"/>
          </p:nvPr>
        </p:nvSpPr>
        <p:spPr>
          <a:xfrm>
            <a:off x="6513436" y="2650730"/>
            <a:ext cx="1407943" cy="3112216"/>
          </a:xfrm>
          <a:prstGeom prst="rect">
            <a:avLst/>
          </a:prstGeom>
          <a:noFill/>
          <a:ln>
            <a:solidFill>
              <a:schemeClr val="bg2"/>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4" name="テキスト プレースホルダー 16">
            <a:extLst>
              <a:ext uri="{FF2B5EF4-FFF2-40B4-BE49-F238E27FC236}">
                <a16:creationId xmlns:a16="http://schemas.microsoft.com/office/drawing/2014/main" id="{5C68CE49-AD23-1B42-9B02-F90F9D5C2D1B}"/>
              </a:ext>
            </a:extLst>
          </p:cNvPr>
          <p:cNvSpPr>
            <a:spLocks noGrp="1"/>
          </p:cNvSpPr>
          <p:nvPr>
            <p:ph type="body" sz="quarter" idx="30" hasCustomPrompt="1"/>
          </p:nvPr>
        </p:nvSpPr>
        <p:spPr>
          <a:xfrm>
            <a:off x="8151318" y="2650730"/>
            <a:ext cx="1407943"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5" name="テキスト プレースホルダー 16">
            <a:extLst>
              <a:ext uri="{FF2B5EF4-FFF2-40B4-BE49-F238E27FC236}">
                <a16:creationId xmlns:a16="http://schemas.microsoft.com/office/drawing/2014/main" id="{81764900-D9BA-164A-9763-3EB6D6633D80}"/>
              </a:ext>
            </a:extLst>
          </p:cNvPr>
          <p:cNvSpPr>
            <a:spLocks noGrp="1"/>
          </p:cNvSpPr>
          <p:nvPr>
            <p:ph type="body" sz="quarter" idx="31" hasCustomPrompt="1"/>
          </p:nvPr>
        </p:nvSpPr>
        <p:spPr>
          <a:xfrm>
            <a:off x="382340" y="2650730"/>
            <a:ext cx="1292267"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1</a:t>
            </a:r>
          </a:p>
          <a:p>
            <a:pPr lvl="0"/>
            <a:r>
              <a:rPr kumimoji="1" lang="ja-JP" altLang="en-US"/>
              <a:t>項目</a:t>
            </a:r>
            <a:r>
              <a:rPr kumimoji="1" lang="en-US" altLang="ja-JP" dirty="0"/>
              <a:t>2</a:t>
            </a:r>
          </a:p>
          <a:p>
            <a:pPr lvl="0"/>
            <a:r>
              <a:rPr kumimoji="1" lang="ja-JP" altLang="en-US"/>
              <a:t>項目</a:t>
            </a:r>
            <a:r>
              <a:rPr kumimoji="1" lang="en-US" altLang="ja-JP" dirty="0"/>
              <a:t>3</a:t>
            </a:r>
          </a:p>
          <a:p>
            <a:pPr lvl="0"/>
            <a:endParaRPr kumimoji="1" lang="en-US" altLang="ja-JP" dirty="0"/>
          </a:p>
          <a:p>
            <a:pPr lvl="0"/>
            <a:r>
              <a:rPr kumimoji="1" lang="ja-JP" altLang="en-US"/>
              <a:t>項目</a:t>
            </a:r>
            <a:r>
              <a:rPr kumimoji="1" lang="en-US" altLang="ja-JP" dirty="0"/>
              <a:t>4</a:t>
            </a:r>
          </a:p>
          <a:p>
            <a:pPr lvl="0"/>
            <a:endParaRPr kumimoji="1" lang="en-US" altLang="ja-JP" dirty="0"/>
          </a:p>
          <a:p>
            <a:pPr lvl="0"/>
            <a:r>
              <a:rPr kumimoji="1" lang="ja-JP" altLang="en-US"/>
              <a:t>項目</a:t>
            </a:r>
            <a:r>
              <a:rPr kumimoji="1" lang="en-US" altLang="ja-JP" dirty="0"/>
              <a:t>5</a:t>
            </a:r>
          </a:p>
          <a:p>
            <a:pPr lvl="0"/>
            <a:endParaRPr kumimoji="1" lang="en-US" altLang="ja-JP" dirty="0"/>
          </a:p>
          <a:p>
            <a:pPr lvl="0"/>
            <a:r>
              <a:rPr kumimoji="1" lang="ja-JP" altLang="en-US"/>
              <a:t>項目</a:t>
            </a:r>
            <a:r>
              <a:rPr kumimoji="1" lang="en-US" altLang="ja-JP" dirty="0"/>
              <a:t>6</a:t>
            </a:r>
            <a:endParaRPr kumimoji="1" lang="ja-JP" altLang="en-US"/>
          </a:p>
        </p:txBody>
      </p:sp>
      <p:sp>
        <p:nvSpPr>
          <p:cNvPr id="36" name="テキスト プレースホルダー 40">
            <a:extLst>
              <a:ext uri="{FF2B5EF4-FFF2-40B4-BE49-F238E27FC236}">
                <a16:creationId xmlns:a16="http://schemas.microsoft.com/office/drawing/2014/main" id="{BE9C0FCD-0D2F-4546-8465-43BCC0297202}"/>
              </a:ext>
            </a:extLst>
          </p:cNvPr>
          <p:cNvSpPr>
            <a:spLocks noGrp="1"/>
          </p:cNvSpPr>
          <p:nvPr>
            <p:ph type="body" sz="quarter" idx="32" hasCustomPrompt="1"/>
          </p:nvPr>
        </p:nvSpPr>
        <p:spPr>
          <a:xfrm>
            <a:off x="470692" y="6496738"/>
            <a:ext cx="8964613" cy="137741"/>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defTabSz="914400" fontAlgn="base">
              <a:spcBef>
                <a:spcPct val="0"/>
              </a:spcBef>
              <a:spcAft>
                <a:spcPct val="0"/>
              </a:spcAft>
            </a:pPr>
            <a:r>
              <a:rPr kumimoji="1" lang="ja-JP" altLang="en-US">
                <a:latin typeface="Arial"/>
              </a:rPr>
              <a:t>注：	○：あああ、△：いいい、</a:t>
            </a:r>
            <a:r>
              <a:rPr kumimoji="1" lang="en-US" altLang="ja-JP" dirty="0">
                <a:latin typeface="Arial"/>
              </a:rPr>
              <a:t>×</a:t>
            </a:r>
            <a:r>
              <a:rPr kumimoji="1" lang="ja-JP" altLang="en-US">
                <a:latin typeface="Arial"/>
              </a:rPr>
              <a:t>： ううう</a:t>
            </a:r>
            <a:endParaRPr kumimoji="1" lang="ja-JP" altLang="en-US" dirty="0">
              <a:latin typeface="Arial"/>
            </a:endParaRPr>
          </a:p>
        </p:txBody>
      </p:sp>
      <p:sp>
        <p:nvSpPr>
          <p:cNvPr id="3" name="タイトル 25">
            <a:extLst>
              <a:ext uri="{FF2B5EF4-FFF2-40B4-BE49-F238E27FC236}">
                <a16:creationId xmlns:a16="http://schemas.microsoft.com/office/drawing/2014/main" id="{68B4CC8F-A239-005F-7153-B5638CBB3E4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5002943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5939115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18382065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8514209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7706006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1628675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9818895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740610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852068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42336828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063344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6499101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7718485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4" name="タイトル 1">
            <a:extLst>
              <a:ext uri="{FF2B5EF4-FFF2-40B4-BE49-F238E27FC236}">
                <a16:creationId xmlns:a16="http://schemas.microsoft.com/office/drawing/2014/main" id="{809A486E-A492-4185-AD0F-7468B0AE559B}"/>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5" name="正方形/長方形 14">
            <a:extLst>
              <a:ext uri="{FF2B5EF4-FFF2-40B4-BE49-F238E27FC236}">
                <a16:creationId xmlns:a16="http://schemas.microsoft.com/office/drawing/2014/main" id="{1E1C1375-07E3-4C0E-B461-22D203FE6841}"/>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6" name="テキスト ボックス 15">
            <a:extLst>
              <a:ext uri="{FF2B5EF4-FFF2-40B4-BE49-F238E27FC236}">
                <a16:creationId xmlns:a16="http://schemas.microsoft.com/office/drawing/2014/main" id="{B2D29594-18B6-432E-86CC-B2AC93C1745A}"/>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2024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809507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5" name="タイトル 1">
            <a:extLst>
              <a:ext uri="{FF2B5EF4-FFF2-40B4-BE49-F238E27FC236}">
                <a16:creationId xmlns:a16="http://schemas.microsoft.com/office/drawing/2014/main" id="{39574415-A0C6-4F50-88BA-A720C60EEB6A}"/>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6" name="正方形/長方形 15">
            <a:extLst>
              <a:ext uri="{FF2B5EF4-FFF2-40B4-BE49-F238E27FC236}">
                <a16:creationId xmlns:a16="http://schemas.microsoft.com/office/drawing/2014/main" id="{A6042AFC-D677-48B0-97AF-48FCD0F9EE83}"/>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FC5D26E-1B0A-4A30-A6F0-7F1CE02E3D42}"/>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2024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6826212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7647406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8" name="テキスト プレースホルダー 6">
            <a:extLst>
              <a:ext uri="{FF2B5EF4-FFF2-40B4-BE49-F238E27FC236}">
                <a16:creationId xmlns:a16="http://schemas.microsoft.com/office/drawing/2014/main" id="{CD259E92-0146-4D44-BCB8-21B7D0EB2D3E}"/>
              </a:ext>
            </a:extLst>
          </p:cNvPr>
          <p:cNvSpPr>
            <a:spLocks noGrp="1"/>
          </p:cNvSpPr>
          <p:nvPr>
            <p:ph type="body" sz="quarter" idx="10"/>
          </p:nvPr>
        </p:nvSpPr>
        <p:spPr>
          <a:xfrm>
            <a:off x="125526" y="2860262"/>
            <a:ext cx="8235478" cy="396000"/>
          </a:xfrm>
          <a:prstGeom prst="rect">
            <a:avLst/>
          </a:prstGeom>
          <a:noFill/>
        </p:spPr>
        <p:txBody>
          <a:bodyPr lIns="0" tIns="0" rIns="0" bIns="0" anchor="ctr" anchorCtr="0"/>
          <a:lstStyle>
            <a:lvl1pPr marL="0" indent="0" algn="l">
              <a:buNone/>
              <a:defRPr sz="32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460493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8289254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24"/>
        <p:cNvGrpSpPr/>
        <p:nvPr/>
      </p:nvGrpSpPr>
      <p:grpSpPr>
        <a:xfrm>
          <a:off x="0" y="0"/>
          <a:ext cx="0" cy="0"/>
          <a:chOff x="0" y="0"/>
          <a:chExt cx="0" cy="0"/>
        </a:xfrm>
      </p:grpSpPr>
      <p:sp>
        <p:nvSpPr>
          <p:cNvPr id="25" name="Google Shape;25;p35"/>
          <p:cNvSpPr txBox="1">
            <a:spLocks noGrp="1"/>
          </p:cNvSpPr>
          <p:nvPr>
            <p:ph type="title"/>
          </p:nvPr>
        </p:nvSpPr>
        <p:spPr>
          <a:xfrm>
            <a:off x="79513" y="129101"/>
            <a:ext cx="7943610" cy="31805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2200"/>
              <a:buFont typeface="Arial"/>
              <a:buNone/>
              <a:defRPr sz="2200" b="0" i="0" u="none" strike="noStrike" cap="none">
                <a:solidFill>
                  <a:schemeClr val="dk1"/>
                </a:solidFill>
                <a:latin typeface="メイリオ" panose="020B0604030504040204" pitchFamily="50" charset="-128"/>
                <a:ea typeface="メイリオ" panose="020B0604030504040204" pitchFamily="50" charset="-128"/>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26" name="Google Shape;26;p35"/>
          <p:cNvSpPr txBox="1">
            <a:spLocks noGrp="1"/>
          </p:cNvSpPr>
          <p:nvPr>
            <p:ph type="subTitle" idx="1"/>
          </p:nvPr>
        </p:nvSpPr>
        <p:spPr>
          <a:xfrm>
            <a:off x="244336" y="650116"/>
            <a:ext cx="9426438" cy="512762"/>
          </a:xfrm>
          <a:prstGeom prst="rect">
            <a:avLst/>
          </a:prstGeom>
          <a:noFill/>
          <a:ln>
            <a:noFill/>
          </a:ln>
        </p:spPr>
        <p:txBody>
          <a:bodyPr spcFirstLastPara="1" wrap="square" lIns="91425" tIns="45700" rIns="91425" bIns="45700" anchor="t" anchorCtr="0">
            <a:noAutofit/>
          </a:bodyPr>
          <a:lstStyle>
            <a:lvl1pPr marR="0" lvl="0" algn="l" rtl="0">
              <a:lnSpc>
                <a:spcPct val="140000"/>
              </a:lnSpc>
              <a:spcBef>
                <a:spcPts val="0"/>
              </a:spcBef>
              <a:spcAft>
                <a:spcPts val="0"/>
              </a:spcAft>
              <a:buClr>
                <a:srgbClr val="554F4D"/>
              </a:buClr>
              <a:buSzPts val="1800"/>
              <a:buFont typeface="Arial"/>
              <a:buNone/>
              <a:defRPr sz="1400" b="0" i="0" u="none" strike="noStrike" cap="none">
                <a:solidFill>
                  <a:srgbClr val="554F4D"/>
                </a:solidFill>
                <a:latin typeface="メイリオ" panose="020B0604030504040204" pitchFamily="50" charset="-128"/>
                <a:ea typeface="メイリオ" panose="020B0604030504040204" pitchFamily="50" charset="-128"/>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4551552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5443503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0808258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16890036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40858673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4333766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7287001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9628682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36084551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188500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2049092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8712697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err="1">
                <a:solidFill>
                  <a:schemeClr val="tx1"/>
                </a:solidFill>
                <a:effectLst>
                  <a:glow rad="63500">
                    <a:schemeClr val="bg1">
                      <a:lumMod val="85000"/>
                    </a:schemeClr>
                  </a:glow>
                </a:effectLst>
                <a:latin typeface="+mn-ea"/>
                <a:ea typeface="+mn-ea"/>
              </a:rPr>
              <a:t>Topix</a:t>
            </a:r>
            <a:r>
              <a:rPr kumimoji="1" lang="en-US" altLang="ja-JP" sz="6000" b="1" dirty="0">
                <a:solidFill>
                  <a:schemeClr val="tx1"/>
                </a:solidFill>
                <a:effectLst>
                  <a:glow rad="63500">
                    <a:schemeClr val="bg1">
                      <a:lumMod val="85000"/>
                    </a:schemeClr>
                  </a:glow>
                </a:effectLst>
                <a:latin typeface="+mn-ea"/>
                <a:ea typeface="+mn-ea"/>
              </a:rPr>
              <a:t> dairy</a:t>
            </a: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179740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dairy</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0113677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2882" y="2554406"/>
            <a:ext cx="8552329" cy="725507"/>
          </a:xfrm>
          <a:prstGeom prst="rect">
            <a:avLst/>
          </a:prstGeom>
        </p:spPr>
        <p:txBody>
          <a:bodyPr vert="horz" lIns="180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tx1"/>
                </a:solidFill>
                <a:effectLst/>
                <a:uLnTx/>
                <a:uFillTx/>
                <a:latin typeface="メイリオ" pitchFamily="50" charset="-128"/>
                <a:ea typeface="メイリオ" pitchFamily="50" charset="-128"/>
              </a:rPr>
              <a:t>タイトル</a:t>
            </a:r>
          </a:p>
        </p:txBody>
      </p:sp>
    </p:spTree>
    <p:extLst>
      <p:ext uri="{BB962C8B-B14F-4D97-AF65-F5344CB8AC3E}">
        <p14:creationId xmlns:p14="http://schemas.microsoft.com/office/powerpoint/2010/main" val="2379444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03180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896829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87552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903547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emf"/><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theme" Target="../theme/theme3.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869098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D275BF3A-2F6C-6844-A34F-8491634B6963}"/>
              </a:ext>
            </a:extLst>
          </p:cNvPr>
          <p:cNvSpPr/>
          <p:nvPr userDrawn="1"/>
        </p:nvSpPr>
        <p:spPr>
          <a:xfrm>
            <a:off x="0" y="6688322"/>
            <a:ext cx="9906000" cy="1696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421F6F9D-76E5-FD45-A335-4949E9ED32AB}"/>
              </a:ext>
            </a:extLst>
          </p:cNvPr>
          <p:cNvSpPr txBox="1"/>
          <p:nvPr userDrawn="1"/>
        </p:nvSpPr>
        <p:spPr>
          <a:xfrm>
            <a:off x="4284360" y="6681598"/>
            <a:ext cx="1337279" cy="195814"/>
          </a:xfrm>
          <a:prstGeom prst="rect">
            <a:avLst/>
          </a:prstGeom>
          <a:noFill/>
        </p:spPr>
        <p:txBody>
          <a:bodyPr wrap="square" lIns="36000" tIns="36000" rIns="36000" bIns="36000" rtlCol="0">
            <a:spAutoFit/>
          </a:bodyPr>
          <a:lstStyle/>
          <a:p>
            <a:pPr defTabSz="914400" fontAlgn="base">
              <a:spcBef>
                <a:spcPct val="0"/>
              </a:spcBef>
              <a:spcAft>
                <a:spcPct val="0"/>
              </a:spcAft>
            </a:pPr>
            <a:r>
              <a:rPr kumimoji="1" lang="en" altLang="ja-JP" sz="800" dirty="0">
                <a:solidFill>
                  <a:schemeClr val="bg1"/>
                </a:solidFill>
                <a:latin typeface="Noto Sans JP"/>
                <a:ea typeface="ＭＳ Ｐゴシック" charset="-128"/>
              </a:rPr>
              <a:t>© 2024 ipet Insurance Co.,Ltd</a:t>
            </a:r>
            <a:endParaRPr kumimoji="1" lang="ja-JP" altLang="en-US" sz="800" dirty="0">
              <a:solidFill>
                <a:schemeClr val="bg1"/>
              </a:solidFill>
              <a:latin typeface="メイリオ"/>
              <a:ea typeface="メイリオ"/>
            </a:endParaRPr>
          </a:p>
        </p:txBody>
      </p:sp>
      <p:sp>
        <p:nvSpPr>
          <p:cNvPr id="8" name="テキスト ボックス 7">
            <a:extLst>
              <a:ext uri="{FF2B5EF4-FFF2-40B4-BE49-F238E27FC236}">
                <a16:creationId xmlns:a16="http://schemas.microsoft.com/office/drawing/2014/main" id="{F79FF025-C7F1-4041-9053-6B66F00EB348}"/>
              </a:ext>
            </a:extLst>
          </p:cNvPr>
          <p:cNvSpPr txBox="1"/>
          <p:nvPr userDrawn="1"/>
        </p:nvSpPr>
        <p:spPr>
          <a:xfrm>
            <a:off x="9533614" y="6694634"/>
            <a:ext cx="382632" cy="183503"/>
          </a:xfrm>
          <a:prstGeom prst="rect">
            <a:avLst/>
          </a:prstGeom>
          <a:noFill/>
          <a:ln>
            <a:noFill/>
          </a:ln>
          <a:effectLst/>
        </p:spPr>
        <p:txBody>
          <a:bodyPr vert="horz" wrap="square" lIns="72000" tIns="36000" rIns="72000" bIns="36000" numCol="1" anchor="b" anchorCtr="0" compatLnSpc="1">
            <a:prstTxWarp prst="textNoShape">
              <a:avLst/>
            </a:prstTxWarp>
            <a:spAutoFit/>
          </a:bodyPr>
          <a:lstStyle>
            <a:defPPr>
              <a:defRPr lang="ja-JP"/>
            </a:defPPr>
            <a:lvl1pPr algn="r">
              <a:lnSpc>
                <a:spcPct val="90000"/>
              </a:lnSpc>
              <a:defRPr sz="1000" b="1">
                <a:solidFill>
                  <a:srgbClr val="000000"/>
                </a:solidFill>
                <a:latin typeface="Arial" pitchFamily="34" charset="0"/>
                <a:ea typeface="ＭＳ Ｐゴシック" pitchFamily="50" charset="-128"/>
              </a:defRPr>
            </a:lvl1pPr>
          </a:lstStyle>
          <a:p>
            <a:pPr defTabSz="914400" fontAlgn="base">
              <a:spcBef>
                <a:spcPct val="0"/>
              </a:spcBef>
              <a:spcAft>
                <a:spcPct val="0"/>
              </a:spcAft>
            </a:pPr>
            <a:fld id="{457CCD3B-3046-4064-9B9F-E77E18CB25C9}" type="slidenum">
              <a:rPr kumimoji="1" lang="en-US" altLang="ja-JP" sz="800" b="0" i="0" smtClean="0">
                <a:solidFill>
                  <a:schemeClr val="bg1"/>
                </a:solidFill>
                <a:latin typeface="Yu Gothic Medium" panose="020B0400000000000000" pitchFamily="34" charset="-128"/>
                <a:ea typeface="Yu Gothic Medium" panose="020B0400000000000000" pitchFamily="34" charset="-128"/>
              </a:rPr>
              <a:pPr defTabSz="914400" fontAlgn="base">
                <a:spcBef>
                  <a:spcPct val="0"/>
                </a:spcBef>
                <a:spcAft>
                  <a:spcPct val="0"/>
                </a:spcAft>
              </a:pPr>
              <a:t>‹#›</a:t>
            </a:fld>
            <a:endParaRPr kumimoji="1" lang="ja-JP" altLang="en-US" sz="800" b="0" i="0" dirty="0">
              <a:solidFill>
                <a:schemeClr val="bg1"/>
              </a:solidFill>
              <a:latin typeface="Yu Gothic Medium" panose="020B0400000000000000" pitchFamily="34" charset="-128"/>
              <a:ea typeface="Yu Gothic Medium" panose="020B0400000000000000" pitchFamily="34" charset="-128"/>
            </a:endParaRPr>
          </a:p>
        </p:txBody>
      </p:sp>
      <p:pic>
        <p:nvPicPr>
          <p:cNvPr id="4" name="図 3">
            <a:extLst>
              <a:ext uri="{FF2B5EF4-FFF2-40B4-BE49-F238E27FC236}">
                <a16:creationId xmlns:a16="http://schemas.microsoft.com/office/drawing/2014/main" id="{FE543B0C-F312-C740-8E99-E3A6B594A74B}"/>
              </a:ext>
            </a:extLst>
          </p:cNvPr>
          <p:cNvPicPr>
            <a:picLocks noChangeAspect="1"/>
          </p:cNvPicPr>
          <p:nvPr userDrawn="1"/>
        </p:nvPicPr>
        <p:blipFill>
          <a:blip r:embed="rId15"/>
          <a:stretch>
            <a:fillRect/>
          </a:stretch>
        </p:blipFill>
        <p:spPr>
          <a:xfrm>
            <a:off x="8160773" y="120650"/>
            <a:ext cx="1618646" cy="298939"/>
          </a:xfrm>
          <a:prstGeom prst="rect">
            <a:avLst/>
          </a:prstGeom>
        </p:spPr>
      </p:pic>
      <p:cxnSp>
        <p:nvCxnSpPr>
          <p:cNvPr id="6" name="直線コネクタ 5">
            <a:extLst>
              <a:ext uri="{FF2B5EF4-FFF2-40B4-BE49-F238E27FC236}">
                <a16:creationId xmlns:a16="http://schemas.microsoft.com/office/drawing/2014/main" id="{43EB370E-B5B0-7126-C2A8-CE9D2CF874E5}"/>
              </a:ext>
            </a:extLst>
          </p:cNvPr>
          <p:cNvCxnSpPr/>
          <p:nvPr userDrawn="1"/>
        </p:nvCxnSpPr>
        <p:spPr>
          <a:xfrm>
            <a:off x="0" y="540775"/>
            <a:ext cx="9906000" cy="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44985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79"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235625"/>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232587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www.nikkei.com/paper/article/?b=20230708&amp;c=DM1&amp;ng=DGKKZO7259407007072023L83000" TargetMode="External"/><Relationship Id="rId2" Type="http://schemas.openxmlformats.org/officeDocument/2006/relationships/hyperlink" Target="https://www.nikkei.com/paper/article/?b=20230708&amp;c=DM1&amp;ng=DGKKZO7260252007072023EA100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hlw.go.jp/content/12200000/001211974.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hyperlink" Target="https://epi.ncc.go.jp/jphc/outcome/8780.html"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chocolate-cocoa.com/"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hyperlink" Target="https://www.nikkei.com/article/DGXZQOUA241ED0U4A221C2000000/"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3.nhk.or.jp/news/html/20250110/k10014681021000.html" TargetMode="External"/><Relationship Id="rId7" Type="http://schemas.openxmlformats.org/officeDocument/2006/relationships/hyperlink" Target="https://www.ganchiryohi.com/treatment/512" TargetMode="External"/><Relationship Id="rId2" Type="http://schemas.openxmlformats.org/officeDocument/2006/relationships/hyperlink" Target="https://gansupport.jp/article/document/document04/document02/3078.html" TargetMode="External"/><Relationship Id="rId1" Type="http://schemas.openxmlformats.org/officeDocument/2006/relationships/slideLayout" Target="../slideLayouts/slideLayout2.xml"/><Relationship Id="rId6" Type="http://schemas.openxmlformats.org/officeDocument/2006/relationships/hyperlink" Target="https://news.tv-asahi.co.jp/news_geinou/articles/900175240.html" TargetMode="External"/><Relationship Id="rId5" Type="http://schemas.openxmlformats.org/officeDocument/2006/relationships/hyperlink" Target="https://news.yahoo.co.jp/articles/0bc67576f839922a28eeeaa0c0cc60341066d3f1" TargetMode="External"/><Relationship Id="rId4" Type="http://schemas.openxmlformats.org/officeDocument/2006/relationships/hyperlink" Target="https://ameblo.jp/shinji-takehara/entry-12216181148.html" TargetMode="External"/><Relationship Id="rId9" Type="http://schemas.openxmlformats.org/officeDocument/2006/relationships/hyperlink" Target="https://www.nikkei.com/article/DGXZQOUA1519X0V10C23A800000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jili.or.jp/research/report/9849.html" TargetMode="External"/><Relationship Id="rId1" Type="http://schemas.openxmlformats.org/officeDocument/2006/relationships/slideLayout" Target="../slideLayouts/slideLayout27.xml"/><Relationship Id="rId5" Type="http://schemas.openxmlformats.org/officeDocument/2006/relationships/chart" Target="../charts/chart6.xml"/><Relationship Id="rId4" Type="http://schemas.openxmlformats.org/officeDocument/2006/relationships/chart" Target="../charts/chart5.xml"/></Relationships>
</file>

<file path=ppt/slides/_rels/slide25.xml.rels><?xml version="1.0" encoding="UTF-8" standalone="yes"?>
<Relationships xmlns="http://schemas.openxmlformats.org/package/2006/relationships"><Relationship Id="rId3" Type="http://schemas.openxmlformats.org/officeDocument/2006/relationships/hyperlink" Target="https://www.nta.go.jp/publication/statistics/kokuzeicho/minkan2018/minkan.htm" TargetMode="External"/><Relationship Id="rId2" Type="http://schemas.openxmlformats.org/officeDocument/2006/relationships/hyperlink" Target="https://www.nta.go.jp/publication/statistics/kokuzeicho/minkan2021/minkan.htm" TargetMode="External"/><Relationship Id="rId1" Type="http://schemas.openxmlformats.org/officeDocument/2006/relationships/slideLayout" Target="../slideLayouts/slideLayout27.xml"/><Relationship Id="rId6" Type="http://schemas.openxmlformats.org/officeDocument/2006/relationships/image" Target="../media/image23.png"/><Relationship Id="rId5" Type="http://schemas.openxmlformats.org/officeDocument/2006/relationships/chart" Target="../charts/chart8.xml"/><Relationship Id="rId4" Type="http://schemas.openxmlformats.org/officeDocument/2006/relationships/chart" Target="../charts/char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7"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27.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hyperlink" Target="https://www.nissay.co.jp/keiyaku/shotsuchi/category/hokenryo/15.html" TargetMode="External"/><Relationship Id="rId2" Type="http://schemas.openxmlformats.org/officeDocument/2006/relationships/hyperlink" Target="https://www.nissay.co.jp/info/hokenryokojo.html" TargetMode="External"/><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3" Type="http://schemas.openxmlformats.org/officeDocument/2006/relationships/hyperlink" Target="https://www.dai-ichi-life.co.jp/contractor/others/pdf/koujo_002.pdf" TargetMode="External"/><Relationship Id="rId2" Type="http://schemas.openxmlformats.org/officeDocument/2006/relationships/hyperlink" Target="https://www.qa.dai-ichi-life.co.jp/faq/show/283?category_id=29&amp;site_domain=default" TargetMode="External"/><Relationship Id="rId1" Type="http://schemas.openxmlformats.org/officeDocument/2006/relationships/slideLayout" Target="../slideLayouts/slideLayout42.xml"/><Relationship Id="rId4" Type="http://schemas.openxmlformats.org/officeDocument/2006/relationships/hyperlink" Target="https://www.qa.dai-ichi-life.co.jp/category/show/29?site_domain=default"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dai-ichi-life.co.jp/contractor/others/pdf/koujo_002.pdf" TargetMode="External"/><Relationship Id="rId2" Type="http://schemas.openxmlformats.org/officeDocument/2006/relationships/hyperlink" Target="https://www.meijiyasuda.co.jp/contractor/deduction/issue.html" TargetMode="External"/><Relationship Id="rId1" Type="http://schemas.openxmlformats.org/officeDocument/2006/relationships/slideLayout" Target="../slideLayouts/slideLayout42.xml"/><Relationship Id="rId4" Type="http://schemas.openxmlformats.org/officeDocument/2006/relationships/hyperlink" Target="https://www.qa.dai-ichi-life.co.jp/category/show/29?site_domain=defaul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labo-ks.co.jp/kawasaki/"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chrome-extension://efaidnbmnnnibpcajpcglclefindmkaj/https:/www.sumitomolife.co.jp/infolist/pdf/deductl.pdf" TargetMode="External"/><Relationship Id="rId2" Type="http://schemas.openxmlformats.org/officeDocument/2006/relationships/hyperlink" Target="https://www.sumitomolife.co.jp/infolist/dateofdeduct.html" TargetMode="External"/><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3" Type="http://schemas.openxmlformats.org/officeDocument/2006/relationships/hyperlink" Target="https://www.jp-life.japanpost.jp/customer/procedure/certificate/send.html" TargetMode="External"/><Relationship Id="rId2" Type="http://schemas.openxmlformats.org/officeDocument/2006/relationships/hyperlink" Target="https://www.jp-life.japanpost.jp/customer/procedure/certificate/" TargetMode="External"/><Relationship Id="rId1" Type="http://schemas.openxmlformats.org/officeDocument/2006/relationships/slideLayout" Target="../slideLayouts/slideLayout42.xml"/><Relationship Id="rId5" Type="http://schemas.openxmlformats.org/officeDocument/2006/relationships/hyperlink" Target="https://faq.jp-life.japanpost.jp/category/show/7?site_domain=default&amp;_gl=1*1fa2p8y*_gcl_au*OTUwNDAxODA0LjE3NTgxNDcwODY.*_ga*MzQwOTc4OTgzLjE3NTAwMjU3MTA.*_ga_QGXWTE6ZHT*czE3NTk2MDMzMjckbzMwJGcxJHQxNzU5NjAzNzEwJGozOCRsMCRoMA..&amp;adobe_mc=MCMID%3D85821749893439370160079556653569539218%7CMCORGID%3D07FC2C1653DB0E5A0A490D4B%2540AdobeOrg%7CTS%3D1759603711" TargetMode="External"/><Relationship Id="rId4" Type="http://schemas.openxmlformats.org/officeDocument/2006/relationships/hyperlink" Target="https://www.jp-life.japanpost.jp/customer/procedure/certificate/schedule.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faq.fukoku-life.co.jp/inquiries/6431c8e352f0d0a6081d?q=%E6%8E%A7%E9%99%A4%E8%A8%BC%E6%98%8E%E6%9B%B8%E3%81%AF%E3%81%84%E3%81%A4%E3%81%94%E3%82%8D%E5%B1%8A%E3%81%8D%E3%81%BE%E3%81%99%E3%81%8B%EF%BC%9F&amp;select_id=46b6cbf5a747&amp;select_sid=3276079" TargetMode="External"/><Relationship Id="rId2" Type="http://schemas.openxmlformats.org/officeDocument/2006/relationships/hyperlink" Target="https://www.fukoku-life.co.jp/about/information/hokenryokojo/index.html" TargetMode="External"/><Relationship Id="rId1" Type="http://schemas.openxmlformats.org/officeDocument/2006/relationships/slideLayout" Target="../slideLayouts/slideLayout42.xml"/><Relationship Id="rId4" Type="http://schemas.openxmlformats.org/officeDocument/2006/relationships/hyperlink" Target="https://faq.fukoku-life.co.jp/inquiries/6431c8e352f0d0a6081d?q=%E6%8E%A7%E9%99%A4%E8%A8%BC%E6%98%8E%E6%9B%B8%E3%81%8C%E9%80%81%E4%BB%98%E3%81%95%E3%82%8C%E3%81%A6%E3%81%84%E3%82%8B%E3%81%8B%E7%A2%BA%E8%AA%8D%E3%81%97%E3%81%9F%E3%81%84%E3%81%A7%E3%81%99%E3%80%82&amp;select_id=3f7772c3f6aa&amp;select_sid=3039259"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asahi-life.co.jp/service/tax/infomail_img.html" TargetMode="External"/><Relationship Id="rId2" Type="http://schemas.openxmlformats.org/officeDocument/2006/relationships/hyperlink" Target="https://www.asahi-life.co.jp/service/tax/index.html" TargetMode="External"/><Relationship Id="rId1" Type="http://schemas.openxmlformats.org/officeDocument/2006/relationships/slideLayout" Target="../slideLayouts/slideLayout42.xml"/><Relationship Id="rId4" Type="http://schemas.openxmlformats.org/officeDocument/2006/relationships/hyperlink" Target="https://www.asahi-life.co.jp/service/tax/kojoshomei_img.html"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s://www.sonylife.co.jp/contractor/deduction/about.html" TargetMode="External"/><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3" Type="http://schemas.openxmlformats.org/officeDocument/2006/relationships/hyperlink" Target="https://www.prudential.co.jp/contractor/relief/relief01.html" TargetMode="External"/><Relationship Id="rId2" Type="http://schemas.openxmlformats.org/officeDocument/2006/relationships/hyperlink" Target="https://aflac-direct.force.com/faq/s/article/contact0058" TargetMode="External"/><Relationship Id="rId1" Type="http://schemas.openxmlformats.org/officeDocument/2006/relationships/slideLayout" Target="../slideLayouts/slideLayout42.xml"/><Relationship Id="rId5" Type="http://schemas.openxmlformats.org/officeDocument/2006/relationships/hyperlink" Target="https://www.prudential.co.jp/faq/contractor/#anc-17" TargetMode="External"/><Relationship Id="rId4" Type="http://schemas.openxmlformats.org/officeDocument/2006/relationships/hyperlink" Target="https://www.aflac.co.jp/keiyaku/deduction/dialog/koujo_mihon.html?_ga=2.137864568.938247480.1634558423-991701343.1633877095"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faq.fukoku-life.co.jp/inquiries/6431c8e352f0d0a6081d?q=%E3%83%95%E3%82%B3%E3%82%AF%E7%94%9F%E5%91%BD%E3%81%A0%E3%82%88%E3%82%8A%E3%81%AF%E3%81%84%E3%81%A4%E3%81%94%E3%82%8D%E9%80%81%E4%BB%98%E3%81%95%E3%82%8C%E3%81%BE%E3%81%99%E3%81%8B%EF%BC%9F&amp;select_id=90d8c4b1daa0&amp;select_sid=3275822" TargetMode="External"/><Relationship Id="rId13" Type="http://schemas.openxmlformats.org/officeDocument/2006/relationships/image" Target="../media/image29.png"/><Relationship Id="rId18" Type="http://schemas.openxmlformats.org/officeDocument/2006/relationships/image" Target="../media/image32.png"/><Relationship Id="rId3" Type="http://schemas.openxmlformats.org/officeDocument/2006/relationships/hyperlink" Target="https://www.dai-ichi-life.co.jp/information/report.html" TargetMode="External"/><Relationship Id="rId21" Type="http://schemas.openxmlformats.org/officeDocument/2006/relationships/image" Target="../media/image35.png"/><Relationship Id="rId7" Type="http://schemas.openxmlformats.org/officeDocument/2006/relationships/hyperlink" Target="https://www.jp-life.japanpost.jp/customer/confirm.html" TargetMode="External"/><Relationship Id="rId12" Type="http://schemas.openxmlformats.org/officeDocument/2006/relationships/hyperlink" Target="https://www.sumitomolife.co.jp/contract/anshin/haishin.pdf" TargetMode="External"/><Relationship Id="rId17" Type="http://schemas.openxmlformats.org/officeDocument/2006/relationships/image" Target="../media/image31.png"/><Relationship Id="rId2" Type="http://schemas.openxmlformats.org/officeDocument/2006/relationships/hyperlink" Target="https://www.nissay.co.jp/keiyaku/oshirase/keiyakunaiyo/index.html" TargetMode="External"/><Relationship Id="rId16" Type="http://schemas.openxmlformats.org/officeDocument/2006/relationships/hyperlink" Target="https://www.asahi-life.co.jp/service/tax/index.html" TargetMode="External"/><Relationship Id="rId20" Type="http://schemas.openxmlformats.org/officeDocument/2006/relationships/image" Target="../media/image34.png"/><Relationship Id="rId1" Type="http://schemas.openxmlformats.org/officeDocument/2006/relationships/slideLayout" Target="../slideLayouts/slideLayout42.xml"/><Relationship Id="rId6" Type="http://schemas.openxmlformats.org/officeDocument/2006/relationships/hyperlink" Target="https://sumitomolife.dga.jp/faq_detail.html?id=102" TargetMode="External"/><Relationship Id="rId11" Type="http://schemas.openxmlformats.org/officeDocument/2006/relationships/image" Target="../media/image28.png"/><Relationship Id="rId5" Type="http://schemas.openxmlformats.org/officeDocument/2006/relationships/hyperlink" Target="chrome-extension://efaidnbmnnnibpcajpcglclefindmkaj/https:/www.sumitomolife.co.jp/contract/anshin/haishin.pdf" TargetMode="External"/><Relationship Id="rId15" Type="http://schemas.openxmlformats.org/officeDocument/2006/relationships/image" Target="../media/image30.png"/><Relationship Id="rId10" Type="http://schemas.openxmlformats.org/officeDocument/2006/relationships/hyperlink" Target="https://www.sonylife.co.jp/contractor/guide/benefit/confirmation.html" TargetMode="External"/><Relationship Id="rId19" Type="http://schemas.openxmlformats.org/officeDocument/2006/relationships/image" Target="../media/image33.png"/><Relationship Id="rId4" Type="http://schemas.openxmlformats.org/officeDocument/2006/relationships/hyperlink" Target="https://www.meijiyasuda.co.jp/contractor/service_topics/contract_info.html" TargetMode="External"/><Relationship Id="rId9" Type="http://schemas.openxmlformats.org/officeDocument/2006/relationships/hyperlink" Target="https://www.asahi-life.co.jp/service/tetuzuki/t14.html" TargetMode="External"/><Relationship Id="rId14" Type="http://schemas.openxmlformats.org/officeDocument/2006/relationships/hyperlink" Target="https://www.jp-life.japanpost.jp/information/news/2023/news_id001896.html?ref=rss"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2" Type="http://schemas.openxmlformats.org/officeDocument/2006/relationships/hyperlink" Target="https://www.nta.go.jp/taxes/shiraberu/taxanswer/shotoku/1141.htm" TargetMode="Externa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8" Type="http://schemas.openxmlformats.org/officeDocument/2006/relationships/hyperlink" Target="https://www.meijiyasuda.co.jp/find/list/gaika_yourou/index.html?tab-1" TargetMode="External"/><Relationship Id="rId13" Type="http://schemas.openxmlformats.org/officeDocument/2006/relationships/hyperlink" Target="https://neth.sumitomolife.co.jp/neth/A872/A8JA72P101.xhtml" TargetMode="External"/><Relationship Id="rId18" Type="http://schemas.openxmlformats.org/officeDocument/2006/relationships/hyperlink" Target="https://www.jp-life.japanpost.jp/information/assets/pdf/2023/1226pr-01.pdf" TargetMode="External"/><Relationship Id="rId3" Type="http://schemas.openxmlformats.org/officeDocument/2006/relationships/hyperlink" Target="https://www.taiju-life.co.jp/products/dreamroad.htm" TargetMode="External"/><Relationship Id="rId21" Type="http://schemas.openxmlformats.org/officeDocument/2006/relationships/image" Target="../media/image38.png"/><Relationship Id="rId7" Type="http://schemas.openxmlformats.org/officeDocument/2006/relationships/hyperlink" Target="https://www.meijiyasuda.co.jp/profile/news/release/2024/pdf/20250305_02.pdf" TargetMode="External"/><Relationship Id="rId12" Type="http://schemas.openxmlformats.org/officeDocument/2006/relationships/hyperlink" Target="https://www.meijiyasuda.co.jp/profile/news/release/2024/pdf/20250305_01.pdf" TargetMode="External"/><Relationship Id="rId17" Type="http://schemas.openxmlformats.org/officeDocument/2006/relationships/hyperlink" Target="https://www.prudential.co.jp/insurance/lineup/detail/pdf/usd_ichijibarai_syushin.pdf" TargetMode="External"/><Relationship Id="rId25" Type="http://schemas.openxmlformats.org/officeDocument/2006/relationships/image" Target="../media/image42.png"/><Relationship Id="rId2" Type="http://schemas.openxmlformats.org/officeDocument/2006/relationships/hyperlink" Target="https://www.taiju-life.co.jp/other/nissay/products/dreamroad.htm?_gl=1*13b90de*_ga*MTM5MzgzMTIzNi4xNjcxMTQxMDI1*_ga_R2F88KZ96Y*MTY5ODc5MzI0NC44NS4xLjE2OTg3OTU0NTUuMzguMC4w" TargetMode="External"/><Relationship Id="rId16" Type="http://schemas.openxmlformats.org/officeDocument/2006/relationships/hyperlink" Target="https://www.fukoku-life.co.jp/about/news/upload/2025030703.pdf" TargetMode="External"/><Relationship Id="rId20" Type="http://schemas.openxmlformats.org/officeDocument/2006/relationships/image" Target="../media/image37.png"/><Relationship Id="rId1" Type="http://schemas.openxmlformats.org/officeDocument/2006/relationships/slideLayout" Target="../slideLayouts/slideLayout27.xml"/><Relationship Id="rId6" Type="http://schemas.openxmlformats.org/officeDocument/2006/relationships/hyperlink" Target="https://www.d-frontier-life.co.jp/products/index_hendo_shushin_choice_20_3_b.html?product=193&amp;agency=27" TargetMode="External"/><Relationship Id="rId11" Type="http://schemas.openxmlformats.org/officeDocument/2006/relationships/hyperlink" Target="https://www.meijiyasuda.co.jp/find/list/yenyourou/movie/" TargetMode="External"/><Relationship Id="rId24" Type="http://schemas.openxmlformats.org/officeDocument/2006/relationships/image" Target="../media/image41.png"/><Relationship Id="rId5" Type="http://schemas.openxmlformats.org/officeDocument/2006/relationships/hyperlink" Target="https://www.d-frontier-life.co.jp/products/select.html?product=193" TargetMode="External"/><Relationship Id="rId15" Type="http://schemas.openxmlformats.org/officeDocument/2006/relationships/hyperlink" Target="https://www.sumitomolife.co.jp/lineup/select/shouhin/shuushin_hoken_ichiji/" TargetMode="External"/><Relationship Id="rId23" Type="http://schemas.openxmlformats.org/officeDocument/2006/relationships/image" Target="../media/image40.png"/><Relationship Id="rId10" Type="http://schemas.openxmlformats.org/officeDocument/2006/relationships/hyperlink" Target="https://www.meijiyasuda.co.jp/find/list/yenyourou/index.html" TargetMode="External"/><Relationship Id="rId19" Type="http://schemas.openxmlformats.org/officeDocument/2006/relationships/image" Target="../media/image36.png"/><Relationship Id="rId4" Type="http://schemas.openxmlformats.org/officeDocument/2006/relationships/hyperlink" Target="https://www.nissay.co.jp/kojin/shohin/seiho/ichiji_shushin/?gad=1&amp;gclid=Cj0KCQjwm66pBhDQARIsALIR2zDa5D7nWaABEKMIFd6avKru_N2_XkXOaKQmEXq2PZ9rFVQm4CltJSYaAhdjEALw_wcB" TargetMode="External"/><Relationship Id="rId9" Type="http://schemas.openxmlformats.org/officeDocument/2006/relationships/hyperlink" Target="https://www.meijiyasuda.co.jp/find/point/column/18/index.html" TargetMode="External"/><Relationship Id="rId14" Type="http://schemas.openxmlformats.org/officeDocument/2006/relationships/hyperlink" Target="https://neth.sumitomolife.co.jp/neth/A897/A8JA97P020.xhtml?chid=cgin" TargetMode="External"/><Relationship Id="rId22" Type="http://schemas.openxmlformats.org/officeDocument/2006/relationships/image" Target="../media/image39.png"/></Relationships>
</file>

<file path=ppt/slides/_rels/slide4.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hyperlink" Target="https://www.sonylife.co.jp/info/popup/files/rate_01.pdf" TargetMode="External"/><Relationship Id="rId3" Type="http://schemas.openxmlformats.org/officeDocument/2006/relationships/hyperlink" Target="https://www.dai-ichi-life.co.jp/company/news/pdf/2024_048.pdf" TargetMode="External"/><Relationship Id="rId7" Type="http://schemas.openxmlformats.org/officeDocument/2006/relationships/hyperlink" Target="https://www.asahi-life.co.jp/service/riritu/index.html" TargetMode="External"/><Relationship Id="rId2" Type="http://schemas.openxmlformats.org/officeDocument/2006/relationships/hyperlink" Target="https://www.nissay.co.jp/keiyaku/oshirase/riyoritsu/" TargetMode="External"/><Relationship Id="rId1" Type="http://schemas.openxmlformats.org/officeDocument/2006/relationships/slideLayout" Target="../slideLayouts/slideLayout2.xml"/><Relationship Id="rId6" Type="http://schemas.openxmlformats.org/officeDocument/2006/relationships/hyperlink" Target="https://www.fukoku-life.co.jp/about/information/rate/?_gl=1%2a1pc2idj%2a_gcl_au%2aNTc2NTkwNzcwLjE3MzcyODA1MDQ.%2a_ga%2aMTI1MDUyMTM0NS4xNzM3MjgwNTEz%2a_ga_KSGPQP4KKC%2aMTc0MzYzMDkzOS4yMC4xLjE3NDM2MzA5NTUuNDQuMC4w" TargetMode="External"/><Relationship Id="rId11" Type="http://schemas.openxmlformats.org/officeDocument/2006/relationships/image" Target="../media/image43.png"/><Relationship Id="rId5" Type="http://schemas.openxmlformats.org/officeDocument/2006/relationships/hyperlink" Target="https://www.sumitomolife.co.jp/infolist/rate/" TargetMode="External"/><Relationship Id="rId10" Type="http://schemas.openxmlformats.org/officeDocument/2006/relationships/hyperlink" Target="https://www.aflac.co.jp/reserving_loan_rate.html" TargetMode="External"/><Relationship Id="rId4" Type="http://schemas.openxmlformats.org/officeDocument/2006/relationships/hyperlink" Target="https://www.meijiyasuda.co.jp/profile/news/topics/rate.html" TargetMode="External"/><Relationship Id="rId9" Type="http://schemas.openxmlformats.org/officeDocument/2006/relationships/hyperlink" Target="https://www.prudential.co.jp/news/2025/402"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pinkribbonfestival.jp/about/sponsor/#sponsor-3" TargetMode="External"/><Relationship Id="rId13" Type="http://schemas.openxmlformats.org/officeDocument/2006/relationships/hyperlink" Target="https://pinkribbonfestival.jp/wordpress/wp-content/themes/pinkribbon/symposium" TargetMode="External"/><Relationship Id="rId3" Type="http://schemas.microsoft.com/office/2007/relationships/hdphoto" Target="../media/hdphoto4.wdp"/><Relationship Id="rId7" Type="http://schemas.openxmlformats.org/officeDocument/2006/relationships/hyperlink" Target="https://pinkribbonfestival.jp/about/sponsor/#sponsor-2" TargetMode="External"/><Relationship Id="rId12" Type="http://schemas.openxmlformats.org/officeDocument/2006/relationships/hyperlink" Target="https://pinkribbonfestival.jp/about/sponsor/#sponsor-7" TargetMode="External"/><Relationship Id="rId17" Type="http://schemas.openxmlformats.org/officeDocument/2006/relationships/hyperlink" Target="https://pinkribbonfestival.jp/column/" TargetMode="External"/><Relationship Id="rId2" Type="http://schemas.openxmlformats.org/officeDocument/2006/relationships/image" Target="../media/image44.png"/><Relationship Id="rId16" Type="http://schemas.openxmlformats.org/officeDocument/2006/relationships/hyperlink" Target="https://pinkribbonfestival.jp/cancer/" TargetMode="External"/><Relationship Id="rId1" Type="http://schemas.openxmlformats.org/officeDocument/2006/relationships/slideLayout" Target="../slideLayouts/slideLayout27.xml"/><Relationship Id="rId6" Type="http://schemas.openxmlformats.org/officeDocument/2006/relationships/hyperlink" Target="https://pinkribbonfestival.jp/about/sponsor/#sponsor-1" TargetMode="External"/><Relationship Id="rId11" Type="http://schemas.openxmlformats.org/officeDocument/2006/relationships/hyperlink" Target="https://pinkribbonfestival.jp/about/sponsor/#sponsor-6" TargetMode="External"/><Relationship Id="rId5" Type="http://schemas.openxmlformats.org/officeDocument/2006/relationships/hyperlink" Target="https://pinkribbonfestival.jp/about/sponsor/#sponsor-9" TargetMode="External"/><Relationship Id="rId15" Type="http://schemas.openxmlformats.org/officeDocument/2006/relationships/hyperlink" Target="https://pinkribbonfestival.jp/pink_day" TargetMode="External"/><Relationship Id="rId10" Type="http://schemas.openxmlformats.org/officeDocument/2006/relationships/hyperlink" Target="https://pinkribbonfestival.jp/about/sponsor/#sponsor-5" TargetMode="External"/><Relationship Id="rId4" Type="http://schemas.openxmlformats.org/officeDocument/2006/relationships/hyperlink" Target="https://pinkribbonfestival.jp/about/sponsor/#sponsor-8" TargetMode="External"/><Relationship Id="rId9" Type="http://schemas.openxmlformats.org/officeDocument/2006/relationships/hyperlink" Target="https://pinkribbonfestival.jp/about/sponsor/#sponsor-4" TargetMode="External"/><Relationship Id="rId14" Type="http://schemas.openxmlformats.org/officeDocument/2006/relationships/hyperlink" Target="https://pinkribbonfestival.jp/festival/feature/995/"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2.png"/><Relationship Id="rId2" Type="http://schemas.openxmlformats.org/officeDocument/2006/relationships/image" Target="../media/image45.png"/><Relationship Id="rId1" Type="http://schemas.openxmlformats.org/officeDocument/2006/relationships/slideLayout" Target="../slideLayouts/slideLayout3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3" Type="http://schemas.openxmlformats.org/officeDocument/2006/relationships/hyperlink" Target="https://www.nikkei.com/r123/" TargetMode="External"/><Relationship Id="rId2" Type="http://schemas.openxmlformats.org/officeDocument/2006/relationships/hyperlink" Target="https://www.nikkei.com/" TargetMode="External"/><Relationship Id="rId1" Type="http://schemas.openxmlformats.org/officeDocument/2006/relationships/slideLayout" Target="../slideLayouts/slideLayout27.xml"/><Relationship Id="rId4" Type="http://schemas.openxmlformats.org/officeDocument/2006/relationships/image" Target="../media/image50.jpg"/></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7.xml"/><Relationship Id="rId6" Type="http://schemas.openxmlformats.org/officeDocument/2006/relationships/hyperlink" Target="https://www.meijiyasuda.co.jp/find/list/dolkaigoshushin/?tab-1" TargetMode="External"/><Relationship Id="rId5" Type="http://schemas.openxmlformats.org/officeDocument/2006/relationships/hyperlink" Target="https://www.meijiyasuda.co.jp/find/list/cancer_shushin/" TargetMode="External"/><Relationship Id="rId4" Type="http://schemas.openxmlformats.org/officeDocument/2006/relationships/hyperlink" Target="https://www.meijiyasuda.co.jp/find/list/lifetime_medical/"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hyperlink" Target="https://www.ncvc.go.jp/pr/release/20180425_press/" TargetMode="External"/><Relationship Id="rId2" Type="http://schemas.openxmlformats.org/officeDocument/2006/relationships/chart" Target="../charts/chart1.xml"/><Relationship Id="rId1" Type="http://schemas.openxmlformats.org/officeDocument/2006/relationships/slideLayout" Target="../slideLayouts/slideLayout2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https://diamond.jp/articles/-/267685" TargetMode="External"/><Relationship Id="rId2" Type="http://schemas.openxmlformats.org/officeDocument/2006/relationships/hyperlink" Target="http://www.ncvc.go.jp/pr/release/20180425_press.html" TargetMode="External"/><Relationship Id="rId1" Type="http://schemas.openxmlformats.org/officeDocument/2006/relationships/slideLayout" Target="../slideLayouts/slideLayout2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hyperlink" Target="https://www.nhk.jp/p/kyonokenko/ts/83KL2X1J32/episode/te/W6K3G8GJ9X/"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340C1887-86E3-4884-8BDF-826334578A3D}"/>
              </a:ext>
            </a:extLst>
          </p:cNvPr>
          <p:cNvSpPr/>
          <p:nvPr/>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4" name="フローチャート: データ 3">
            <a:extLst>
              <a:ext uri="{FF2B5EF4-FFF2-40B4-BE49-F238E27FC236}">
                <a16:creationId xmlns:a16="http://schemas.microsoft.com/office/drawing/2014/main" id="{2BA3AB11-D54C-4E44-A754-2C6FF5A0827D}"/>
              </a:ext>
            </a:extLst>
          </p:cNvPr>
          <p:cNvSpPr/>
          <p:nvPr/>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フローチャート: データ 4">
            <a:extLst>
              <a:ext uri="{FF2B5EF4-FFF2-40B4-BE49-F238E27FC236}">
                <a16:creationId xmlns:a16="http://schemas.microsoft.com/office/drawing/2014/main" id="{A159A358-D26B-4A2E-8ECA-9CFC1EFF7D63}"/>
              </a:ext>
            </a:extLst>
          </p:cNvPr>
          <p:cNvSpPr/>
          <p:nvPr/>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EE23D7AE-3D3C-448D-AA1D-FFA668EFBAB2}"/>
              </a:ext>
            </a:extLst>
          </p:cNvPr>
          <p:cNvSpPr/>
          <p:nvPr/>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C453A1D9-BD90-434A-BA43-C476876332BF}"/>
              </a:ext>
            </a:extLst>
          </p:cNvPr>
          <p:cNvSpPr/>
          <p:nvPr/>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endParaRPr>
          </a:p>
        </p:txBody>
      </p:sp>
      <p:sp>
        <p:nvSpPr>
          <p:cNvPr id="12" name="正方形/長方形 11">
            <a:extLst>
              <a:ext uri="{FF2B5EF4-FFF2-40B4-BE49-F238E27FC236}">
                <a16:creationId xmlns:a16="http://schemas.microsoft.com/office/drawing/2014/main" id="{83717A43-6B45-4E3F-8305-69E5D4CC5E92}"/>
              </a:ext>
            </a:extLst>
          </p:cNvPr>
          <p:cNvSpPr/>
          <p:nvPr/>
        </p:nvSpPr>
        <p:spPr>
          <a:xfrm>
            <a:off x="922356" y="2817256"/>
            <a:ext cx="8028000" cy="1879568"/>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rPr>
              <a:t>新規主力販売のポイント</a:t>
            </a:r>
            <a:endParaRPr kumimoji="1" lang="en-US" altLang="ja-JP"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endParaRPr>
          </a:p>
        </p:txBody>
      </p:sp>
      <p:sp>
        <p:nvSpPr>
          <p:cNvPr id="13" name="タイトル 1">
            <a:extLst>
              <a:ext uri="{FF2B5EF4-FFF2-40B4-BE49-F238E27FC236}">
                <a16:creationId xmlns:a16="http://schemas.microsoft.com/office/drawing/2014/main" id="{F4EECDFA-5247-4FB1-B4B0-F3A26667CB6E}"/>
              </a:ext>
            </a:extLst>
          </p:cNvPr>
          <p:cNvSpPr txBox="1">
            <a:spLocks/>
          </p:cNvSpPr>
          <p:nvPr/>
        </p:nvSpPr>
        <p:spPr>
          <a:xfrm>
            <a:off x="1151282" y="1932250"/>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　明治安田生命　横浜支社</a:t>
            </a:r>
            <a:r>
              <a:rPr kumimoji="1" lang="ja-JP" altLang="en-US" sz="24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さま</a:t>
            </a:r>
            <a:endPar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
        <p:nvSpPr>
          <p:cNvPr id="14" name="タイトル 1">
            <a:extLst>
              <a:ext uri="{FF2B5EF4-FFF2-40B4-BE49-F238E27FC236}">
                <a16:creationId xmlns:a16="http://schemas.microsoft.com/office/drawing/2014/main" id="{13D56A82-75F3-4F4A-A55C-20F5FA2C6998}"/>
              </a:ext>
            </a:extLst>
          </p:cNvPr>
          <p:cNvSpPr txBox="1">
            <a:spLocks/>
          </p:cNvSpPr>
          <p:nvPr/>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2025,</a:t>
            </a:r>
            <a:r>
              <a:rPr lang="en-US" altLang="ja-JP" sz="1800" dirty="0">
                <a:solidFill>
                  <a:prstClr val="white"/>
                </a:solidFill>
              </a:rPr>
              <a:t>10</a:t>
            </a: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,20</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3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
        <p:nvSpPr>
          <p:cNvPr id="16" name="テキスト ボックス 15">
            <a:extLst>
              <a:ext uri="{FF2B5EF4-FFF2-40B4-BE49-F238E27FC236}">
                <a16:creationId xmlns:a16="http://schemas.microsoft.com/office/drawing/2014/main" id="{D4BF1ED3-8D35-4D48-AFC0-F913E4AB149E}"/>
              </a:ext>
            </a:extLst>
          </p:cNvPr>
          <p:cNvSpPr txBox="1"/>
          <p:nvPr/>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2025</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k’s</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41721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（６）</a:t>
            </a:r>
            <a:r>
              <a:rPr kumimoji="1" lang="ja-JP" altLang="en-US" sz="16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我が町のメタボ者の割合が増えている！？都道府県別特定健康診査の実施状況に関するデータ</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3" name="表 2">
            <a:extLst>
              <a:ext uri="{FF2B5EF4-FFF2-40B4-BE49-F238E27FC236}">
                <a16:creationId xmlns:a16="http://schemas.microsoft.com/office/drawing/2014/main" id="{80F7AED1-FB53-FCE1-19D9-B50B77195318}"/>
              </a:ext>
            </a:extLst>
          </p:cNvPr>
          <p:cNvGraphicFramePr>
            <a:graphicFrameLocks noGrp="1"/>
          </p:cNvGraphicFramePr>
          <p:nvPr/>
        </p:nvGraphicFramePr>
        <p:xfrm>
          <a:off x="5018496" y="1516047"/>
          <a:ext cx="4854812" cy="4877199"/>
        </p:xfrm>
        <a:graphic>
          <a:graphicData uri="http://schemas.openxmlformats.org/drawingml/2006/table">
            <a:tbl>
              <a:tblPr>
                <a:tableStyleId>{5C22544A-7EE6-4342-B048-85BDC9FD1C3A}</a:tableStyleId>
              </a:tblPr>
              <a:tblGrid>
                <a:gridCol w="390812">
                  <a:extLst>
                    <a:ext uri="{9D8B030D-6E8A-4147-A177-3AD203B41FA5}">
                      <a16:colId xmlns:a16="http://schemas.microsoft.com/office/drawing/2014/main" val="3593804333"/>
                    </a:ext>
                  </a:extLst>
                </a:gridCol>
                <a:gridCol w="648000">
                  <a:extLst>
                    <a:ext uri="{9D8B030D-6E8A-4147-A177-3AD203B41FA5}">
                      <a16:colId xmlns:a16="http://schemas.microsoft.com/office/drawing/2014/main" val="1284259343"/>
                    </a:ext>
                  </a:extLst>
                </a:gridCol>
                <a:gridCol w="576000">
                  <a:extLst>
                    <a:ext uri="{9D8B030D-6E8A-4147-A177-3AD203B41FA5}">
                      <a16:colId xmlns:a16="http://schemas.microsoft.com/office/drawing/2014/main" val="3713450410"/>
                    </a:ext>
                  </a:extLst>
                </a:gridCol>
                <a:gridCol w="432000">
                  <a:extLst>
                    <a:ext uri="{9D8B030D-6E8A-4147-A177-3AD203B41FA5}">
                      <a16:colId xmlns:a16="http://schemas.microsoft.com/office/drawing/2014/main" val="3605822044"/>
                    </a:ext>
                  </a:extLst>
                </a:gridCol>
                <a:gridCol w="252000">
                  <a:extLst>
                    <a:ext uri="{9D8B030D-6E8A-4147-A177-3AD203B41FA5}">
                      <a16:colId xmlns:a16="http://schemas.microsoft.com/office/drawing/2014/main" val="2588767943"/>
                    </a:ext>
                  </a:extLst>
                </a:gridCol>
                <a:gridCol w="432000">
                  <a:extLst>
                    <a:ext uri="{9D8B030D-6E8A-4147-A177-3AD203B41FA5}">
                      <a16:colId xmlns:a16="http://schemas.microsoft.com/office/drawing/2014/main" val="3429812936"/>
                    </a:ext>
                  </a:extLst>
                </a:gridCol>
                <a:gridCol w="432000">
                  <a:extLst>
                    <a:ext uri="{9D8B030D-6E8A-4147-A177-3AD203B41FA5}">
                      <a16:colId xmlns:a16="http://schemas.microsoft.com/office/drawing/2014/main" val="500499186"/>
                    </a:ext>
                  </a:extLst>
                </a:gridCol>
                <a:gridCol w="576000">
                  <a:extLst>
                    <a:ext uri="{9D8B030D-6E8A-4147-A177-3AD203B41FA5}">
                      <a16:colId xmlns:a16="http://schemas.microsoft.com/office/drawing/2014/main" val="3658371120"/>
                    </a:ext>
                  </a:extLst>
                </a:gridCol>
                <a:gridCol w="324000">
                  <a:extLst>
                    <a:ext uri="{9D8B030D-6E8A-4147-A177-3AD203B41FA5}">
                      <a16:colId xmlns:a16="http://schemas.microsoft.com/office/drawing/2014/main" val="3592998952"/>
                    </a:ext>
                  </a:extLst>
                </a:gridCol>
                <a:gridCol w="468000">
                  <a:extLst>
                    <a:ext uri="{9D8B030D-6E8A-4147-A177-3AD203B41FA5}">
                      <a16:colId xmlns:a16="http://schemas.microsoft.com/office/drawing/2014/main" val="2933362085"/>
                    </a:ext>
                  </a:extLst>
                </a:gridCol>
                <a:gridCol w="324000">
                  <a:extLst>
                    <a:ext uri="{9D8B030D-6E8A-4147-A177-3AD203B41FA5}">
                      <a16:colId xmlns:a16="http://schemas.microsoft.com/office/drawing/2014/main" val="3908913822"/>
                    </a:ext>
                  </a:extLst>
                </a:gridCol>
              </a:tblGrid>
              <a:tr h="341199">
                <a:tc rowSpan="2">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都道</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府県</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algn="l" fontAlgn="ctr"/>
                      <a:r>
                        <a:rPr lang="zh-TW" altLang="en-US" sz="900" u="none" strike="noStrike" dirty="0">
                          <a:effectLst/>
                          <a:latin typeface="Meiryo UI" panose="020B0604030504040204" pitchFamily="50" charset="-128"/>
                          <a:ea typeface="Meiryo UI" panose="020B0604030504040204" pitchFamily="50" charset="-128"/>
                        </a:rPr>
                        <a:t>特定健康診査受診者数</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メタボリックシンドローム</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（含む予備軍）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2">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参考）</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en-US" altLang="ja-JP" sz="900" u="none" strike="noStrike" dirty="0">
                          <a:effectLst/>
                          <a:latin typeface="Meiryo UI" panose="020B0604030504040204" pitchFamily="50" charset="-128"/>
                          <a:ea typeface="Meiryo UI" panose="020B0604030504040204" pitchFamily="50" charset="-128"/>
                        </a:rPr>
                        <a:t>2008</a:t>
                      </a:r>
                      <a:r>
                        <a:rPr lang="ja-JP" altLang="en-US" sz="900" u="none" strike="noStrike" dirty="0">
                          <a:effectLst/>
                          <a:latin typeface="Meiryo UI" panose="020B0604030504040204" pitchFamily="50" charset="-128"/>
                          <a:ea typeface="Meiryo UI" panose="020B0604030504040204" pitchFamily="50" charset="-128"/>
                        </a:rPr>
                        <a:t>年調査</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うち高血圧症</a:t>
                      </a:r>
                      <a:endParaRPr lang="en-US" altLang="ja-JP" sz="900" u="none" strike="noStrike" dirty="0">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うち糖尿病</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56088550"/>
                  </a:ext>
                </a:extLst>
              </a:tr>
              <a:tr h="216000">
                <a:tc vMerge="1">
                  <a:txBody>
                    <a:bodyPr/>
                    <a:lstStyle/>
                    <a:p>
                      <a:endParaRPr kumimoji="1" lang="ja-JP" altLang="en-US"/>
                    </a:p>
                  </a:txBody>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順位</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21</a:t>
                      </a:r>
                      <a:r>
                        <a:rPr lang="ja-JP" altLang="en-US" sz="800" u="none" strike="noStrike" dirty="0">
                          <a:effectLst/>
                          <a:latin typeface="Meiryo UI" panose="020B0604030504040204" pitchFamily="50" charset="-128"/>
                          <a:ea typeface="Meiryo UI" panose="020B0604030504040204" pitchFamily="50" charset="-128"/>
                        </a:rPr>
                        <a:t>年差</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894768580"/>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滋賀</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352,993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98,451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27.9%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19,864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1,723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12143201"/>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京都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572,967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154,790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27.0%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30,449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2,774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21446310"/>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大阪</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1,947,772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558,731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18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112,141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16,049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49866276"/>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兵庫</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1,234,005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347,947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28.2%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70,146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2920589"/>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奈良</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288,467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81,732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17,293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86289788"/>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和歌山</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203,579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62,664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14,710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1,746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78927568"/>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鳥取</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131,086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37,205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7,966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50842001"/>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島根</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170,901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48,638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11,145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01480542"/>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岡山</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423,193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122,349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28.9%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23,788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3,367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55775077"/>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広島</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625,663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181,448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35,261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5,259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54821897"/>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山口</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296,354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84,837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18,214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2,165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3175609"/>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徳島</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171,805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48,950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a:t>
                      </a:r>
                      <a:r>
                        <a:rPr lang="en-US" altLang="ja-JP" sz="800" b="0" i="0" u="none" strike="noStrike">
                          <a:solidFill>
                            <a:srgbClr val="000000"/>
                          </a:solidFill>
                          <a:effectLst/>
                          <a:latin typeface="Meiryo UI" panose="020B0604030504040204" pitchFamily="50" charset="-128"/>
                          <a:ea typeface="Meiryo UI" panose="020B0604030504040204" pitchFamily="50" charset="-128"/>
                        </a:rPr>
                        <a:t>0.3%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11,756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1,421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2132431"/>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香川</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236,624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69,250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29.3%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14,942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1,397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64206410"/>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愛媛</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305,872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87,892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18,210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2,462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9875005"/>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高知</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164,929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50,066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30.4%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12,003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1,820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62400812"/>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福岡</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1,107,414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327,772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26.4%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69,108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9,670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39972817"/>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佐賀</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185,203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56,982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36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12,540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65924057"/>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長崎</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284,683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88,657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42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22,258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91147133"/>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熊本</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404,650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125,959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31.1%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27.3%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28,975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2,445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52051848"/>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大分</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281,271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81,637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17,858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2,538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75319680"/>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宮崎</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243,074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75,645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19,524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33678805"/>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鹿児島</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362,055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115,538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31.9%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29,334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3,253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35304621"/>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沖縄</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302,583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108,447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33.0%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25,993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1,697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09337908"/>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全国計</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30,240,302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8,786,405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1,832,414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242,184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648461400"/>
                  </a:ext>
                </a:extLst>
              </a:tr>
            </a:tbl>
          </a:graphicData>
        </a:graphic>
      </p:graphicFrame>
      <p:graphicFrame>
        <p:nvGraphicFramePr>
          <p:cNvPr id="4" name="表 3">
            <a:extLst>
              <a:ext uri="{FF2B5EF4-FFF2-40B4-BE49-F238E27FC236}">
                <a16:creationId xmlns:a16="http://schemas.microsoft.com/office/drawing/2014/main" id="{A5A25471-80B4-FFFB-C65C-F124E93F9452}"/>
              </a:ext>
            </a:extLst>
          </p:cNvPr>
          <p:cNvGraphicFramePr>
            <a:graphicFrameLocks noGrp="1"/>
          </p:cNvGraphicFramePr>
          <p:nvPr/>
        </p:nvGraphicFramePr>
        <p:xfrm>
          <a:off x="101488" y="1516047"/>
          <a:ext cx="4854812" cy="4877199"/>
        </p:xfrm>
        <a:graphic>
          <a:graphicData uri="http://schemas.openxmlformats.org/drawingml/2006/table">
            <a:tbl>
              <a:tblPr>
                <a:tableStyleId>{5C22544A-7EE6-4342-B048-85BDC9FD1C3A}</a:tableStyleId>
              </a:tblPr>
              <a:tblGrid>
                <a:gridCol w="390812">
                  <a:extLst>
                    <a:ext uri="{9D8B030D-6E8A-4147-A177-3AD203B41FA5}">
                      <a16:colId xmlns:a16="http://schemas.microsoft.com/office/drawing/2014/main" val="3593804333"/>
                    </a:ext>
                  </a:extLst>
                </a:gridCol>
                <a:gridCol w="648000">
                  <a:extLst>
                    <a:ext uri="{9D8B030D-6E8A-4147-A177-3AD203B41FA5}">
                      <a16:colId xmlns:a16="http://schemas.microsoft.com/office/drawing/2014/main" val="1284259343"/>
                    </a:ext>
                  </a:extLst>
                </a:gridCol>
                <a:gridCol w="576000">
                  <a:extLst>
                    <a:ext uri="{9D8B030D-6E8A-4147-A177-3AD203B41FA5}">
                      <a16:colId xmlns:a16="http://schemas.microsoft.com/office/drawing/2014/main" val="3713450410"/>
                    </a:ext>
                  </a:extLst>
                </a:gridCol>
                <a:gridCol w="432000">
                  <a:extLst>
                    <a:ext uri="{9D8B030D-6E8A-4147-A177-3AD203B41FA5}">
                      <a16:colId xmlns:a16="http://schemas.microsoft.com/office/drawing/2014/main" val="3605822044"/>
                    </a:ext>
                  </a:extLst>
                </a:gridCol>
                <a:gridCol w="252000">
                  <a:extLst>
                    <a:ext uri="{9D8B030D-6E8A-4147-A177-3AD203B41FA5}">
                      <a16:colId xmlns:a16="http://schemas.microsoft.com/office/drawing/2014/main" val="2588767943"/>
                    </a:ext>
                  </a:extLst>
                </a:gridCol>
                <a:gridCol w="432000">
                  <a:extLst>
                    <a:ext uri="{9D8B030D-6E8A-4147-A177-3AD203B41FA5}">
                      <a16:colId xmlns:a16="http://schemas.microsoft.com/office/drawing/2014/main" val="3429812936"/>
                    </a:ext>
                  </a:extLst>
                </a:gridCol>
                <a:gridCol w="432000">
                  <a:extLst>
                    <a:ext uri="{9D8B030D-6E8A-4147-A177-3AD203B41FA5}">
                      <a16:colId xmlns:a16="http://schemas.microsoft.com/office/drawing/2014/main" val="500499186"/>
                    </a:ext>
                  </a:extLst>
                </a:gridCol>
                <a:gridCol w="576000">
                  <a:extLst>
                    <a:ext uri="{9D8B030D-6E8A-4147-A177-3AD203B41FA5}">
                      <a16:colId xmlns:a16="http://schemas.microsoft.com/office/drawing/2014/main" val="3658371120"/>
                    </a:ext>
                  </a:extLst>
                </a:gridCol>
                <a:gridCol w="324000">
                  <a:extLst>
                    <a:ext uri="{9D8B030D-6E8A-4147-A177-3AD203B41FA5}">
                      <a16:colId xmlns:a16="http://schemas.microsoft.com/office/drawing/2014/main" val="3592998952"/>
                    </a:ext>
                  </a:extLst>
                </a:gridCol>
                <a:gridCol w="468000">
                  <a:extLst>
                    <a:ext uri="{9D8B030D-6E8A-4147-A177-3AD203B41FA5}">
                      <a16:colId xmlns:a16="http://schemas.microsoft.com/office/drawing/2014/main" val="2933362085"/>
                    </a:ext>
                  </a:extLst>
                </a:gridCol>
                <a:gridCol w="324000">
                  <a:extLst>
                    <a:ext uri="{9D8B030D-6E8A-4147-A177-3AD203B41FA5}">
                      <a16:colId xmlns:a16="http://schemas.microsoft.com/office/drawing/2014/main" val="3908913822"/>
                    </a:ext>
                  </a:extLst>
                </a:gridCol>
              </a:tblGrid>
              <a:tr h="341199">
                <a:tc rowSpan="2">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都道</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府県</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algn="l" fontAlgn="ctr"/>
                      <a:r>
                        <a:rPr lang="zh-TW" altLang="en-US" sz="900" u="none" strike="noStrike" dirty="0">
                          <a:effectLst/>
                          <a:latin typeface="Meiryo UI" panose="020B0604030504040204" pitchFamily="50" charset="-128"/>
                          <a:ea typeface="Meiryo UI" panose="020B0604030504040204" pitchFamily="50" charset="-128"/>
                        </a:rPr>
                        <a:t>特定健康診査受診者数</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メタボリックシンドローム</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該当者（含む予備軍）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2">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参考）</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en-US" altLang="ja-JP" sz="900" u="none" strike="noStrike" dirty="0">
                          <a:effectLst/>
                          <a:latin typeface="Meiryo UI" panose="020B0604030504040204" pitchFamily="50" charset="-128"/>
                          <a:ea typeface="Meiryo UI" panose="020B0604030504040204" pitchFamily="50" charset="-128"/>
                        </a:rPr>
                        <a:t>08</a:t>
                      </a:r>
                      <a:r>
                        <a:rPr lang="ja-JP" altLang="en-US" sz="900" u="none" strike="noStrike" dirty="0">
                          <a:effectLst/>
                          <a:latin typeface="Meiryo UI" panose="020B0604030504040204" pitchFamily="50" charset="-128"/>
                          <a:ea typeface="Meiryo UI" panose="020B0604030504040204" pitchFamily="50" charset="-128"/>
                        </a:rPr>
                        <a:t>年度調査</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うち高血圧症</a:t>
                      </a:r>
                      <a:r>
                        <a:rPr lang="en-US" altLang="ja-JP" sz="900" u="none" strike="noStrike" dirty="0">
                          <a:effectLst/>
                          <a:latin typeface="Meiryo UI" panose="020B0604030504040204" pitchFamily="50" charset="-128"/>
                          <a:ea typeface="Meiryo UI" panose="020B0604030504040204" pitchFamily="50" charset="-128"/>
                        </a:rPr>
                        <a:t>※1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うち糖尿病</a:t>
                      </a:r>
                      <a:r>
                        <a:rPr lang="en-US" altLang="ja-JP" sz="900" u="none" strike="noStrike" dirty="0">
                          <a:effectLst/>
                          <a:latin typeface="Meiryo UI" panose="020B0604030504040204" pitchFamily="50" charset="-128"/>
                          <a:ea typeface="Meiryo UI" panose="020B0604030504040204" pitchFamily="50" charset="-128"/>
                        </a:rPr>
                        <a:t>※2</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56088550"/>
                  </a:ext>
                </a:extLst>
              </a:tr>
              <a:tr h="216000">
                <a:tc vMerge="1">
                  <a:txBody>
                    <a:bodyPr/>
                    <a:lstStyle/>
                    <a:p>
                      <a:endParaRPr kumimoji="1" lang="ja-JP" altLang="en-US"/>
                    </a:p>
                  </a:txBody>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順位</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21</a:t>
                      </a:r>
                      <a:r>
                        <a:rPr lang="ja-JP" altLang="en-US" sz="800" u="none" strike="noStrike" dirty="0">
                          <a:effectLst/>
                          <a:latin typeface="Meiryo UI" panose="020B0604030504040204" pitchFamily="50" charset="-128"/>
                          <a:ea typeface="Meiryo UI" panose="020B0604030504040204" pitchFamily="50" charset="-128"/>
                        </a:rPr>
                        <a:t>年差</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89476858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北海道</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1,060,795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322,697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30.4%</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32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27.5%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63,527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9,025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12143201"/>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青森</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297,968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91,908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30.8%</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38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22,247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2,843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1.0%</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2144631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岩手</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317,101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97,834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30.9%</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39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24,840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3,279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49866276"/>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宮城</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613,904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197,853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32.2%</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46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43,204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4,645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2920589"/>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秋田</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240,013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76,513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31.9%</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43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17,901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1,854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86289788"/>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山形</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315,667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86,853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27.5%</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7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ja-JP" altLang="en-US" sz="800" u="none" strike="noStrike" dirty="0">
                          <a:effectLst/>
                          <a:latin typeface="Meiryo UI" panose="020B0604030504040204" pitchFamily="50" charset="-128"/>
                          <a:ea typeface="Meiryo UI" panose="020B0604030504040204" pitchFamily="50" charset="-128"/>
                        </a:rPr>
                        <a:t>▲</a:t>
                      </a:r>
                      <a:r>
                        <a:rPr lang="en-US" altLang="ja-JP" sz="800" u="none" strike="noStrike" dirty="0">
                          <a:effectLst/>
                          <a:latin typeface="Meiryo UI" panose="020B0604030504040204" pitchFamily="50" charset="-128"/>
                          <a:ea typeface="Meiryo UI" panose="020B0604030504040204" pitchFamily="50" charset="-128"/>
                        </a:rPr>
                        <a:t>0.3%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22,135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2,686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78927568"/>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福島</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467,986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149,360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31.9%</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45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28.8%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34,526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3,974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50842001"/>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茨城</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690,552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211,820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30.7%</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28.8%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44,452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5,849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01480542"/>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栃木</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483,787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147,707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30.5%</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34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31,617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4,325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55775077"/>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群馬</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474,843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143,169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30.2%</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30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31,719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4,308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54821897"/>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埼玉</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1,745,269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519,262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29.8%</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28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106,841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13,496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3175609"/>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千葉</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1,471,828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443,723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30.1%</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29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90,632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11,573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2132431"/>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東京</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3,705,087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1,016,242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27.4%</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6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196,964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24,776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6420641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神奈川</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2,169,278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619,135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28.5%</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15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26.3%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118,276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15,041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9875005"/>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新潟</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608,183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160,660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26.4%</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1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24.8%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35,548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4,385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62400812"/>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富山</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292,028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88,836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30.4%</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33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26.4%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19,264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2,689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39972817"/>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石川</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297,931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88,052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29.6%</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26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27.9%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17,926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1,834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65924057"/>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福井</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189,995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55,970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29.5%</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10,969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1,647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91147133"/>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山梨</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220,332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61,646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28.0%</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9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13,993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1,729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52051848"/>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長野</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548,299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148,957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27.2%</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31,204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5.7%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4,018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7531968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岐阜</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502,448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134,233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26.7%</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25.1%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28,999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4,468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33678805"/>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静岡</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929,259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249,959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26.9%</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23.7%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51,377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7,429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35304621"/>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愛知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1,847,279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527,518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28.6%</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16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103,155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16,303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09337908"/>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三重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453,327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130,911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28.9%</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20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27,620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3,811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648461400"/>
                  </a:ext>
                </a:extLst>
              </a:tr>
            </a:tbl>
          </a:graphicData>
        </a:graphic>
      </p:graphicFrame>
      <p:sp>
        <p:nvSpPr>
          <p:cNvPr id="5" name="テキスト ボックス 4">
            <a:extLst>
              <a:ext uri="{FF2B5EF4-FFF2-40B4-BE49-F238E27FC236}">
                <a16:creationId xmlns:a16="http://schemas.microsoft.com/office/drawing/2014/main" id="{DAAEAF55-8AA4-15FD-E461-8E05F60BE116}"/>
              </a:ext>
            </a:extLst>
          </p:cNvPr>
          <p:cNvSpPr txBox="1"/>
          <p:nvPr/>
        </p:nvSpPr>
        <p:spPr>
          <a:xfrm>
            <a:off x="-65288" y="6351048"/>
            <a:ext cx="5907288"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1"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高血圧症の治療に係る薬剤を服用している者の数（該当者＋予備軍者）。　</a:t>
            </a:r>
            <a:r>
              <a:rPr kumimoji="1"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1"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糖尿病の治療に係る薬剤を服用している者の数（該当者＋予備軍者）</a:t>
            </a:r>
            <a:endParaRPr kumimoji="0"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81CB15A4-1064-22F4-6731-C301B2505031}"/>
              </a:ext>
            </a:extLst>
          </p:cNvPr>
          <p:cNvSpPr/>
          <p:nvPr/>
        </p:nvSpPr>
        <p:spPr>
          <a:xfrm>
            <a:off x="56016" y="818639"/>
            <a:ext cx="9971288" cy="90024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以前、日経新聞でも大きく特集された、「生活習慣病につながるメタボリックシンドローム該当者（含むその予備軍）」の都道府県別データ（記事リンク</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hlinkClick r:id="rId2"/>
              </a:rPr>
              <a:t>①</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hlinkClick r:id="rId3"/>
              </a:rPr>
              <a:t>②</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厚生労働省が</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23</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月にまとめた</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21</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年度の調査</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では、メタボ（含む予備群）が特定健診の受診者のうち</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29.1%</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と</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08</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年度比で</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2.3</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ポイント増</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える結果でした。</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都道府県では新潟県が</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26.4%</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で最も割合が低く、ついで岐阜県が</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26.7%</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。また、</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08</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年度対比で</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メタボの割合を減らしたのは山形県と徳島県のみ</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という結果！</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皆さんや、お客さまの住んでいる地域はいかがですか！？今日はこんなデータを活用して、世帯を通じた保障の最新化・最適化を訴求していきましょう！</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 name="吹き出し: 四角形 6">
            <a:extLst>
              <a:ext uri="{FF2B5EF4-FFF2-40B4-BE49-F238E27FC236}">
                <a16:creationId xmlns:a16="http://schemas.microsoft.com/office/drawing/2014/main" id="{9A62D69F-E095-33F4-8EB6-2E864FB1351C}"/>
              </a:ext>
            </a:extLst>
          </p:cNvPr>
          <p:cNvSpPr/>
          <p:nvPr/>
        </p:nvSpPr>
        <p:spPr bwMode="auto">
          <a:xfrm>
            <a:off x="199697" y="1784766"/>
            <a:ext cx="9604699" cy="1987012"/>
          </a:xfrm>
          <a:prstGeom prst="wedgeRectCallout">
            <a:avLst>
              <a:gd name="adj1" fmla="val -35207"/>
              <a:gd name="adj2" fmla="val 80654"/>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lang="ja-JP" altLang="en-US" sz="4000" b="1" dirty="0">
                <a:solidFill>
                  <a:srgbClr val="333333"/>
                </a:solidFill>
                <a:latin typeface="Meiryo UI" panose="020B0604030504040204" pitchFamily="50" charset="-128"/>
                <a:ea typeface="Meiryo UI" panose="020B0604030504040204" pitchFamily="50" charset="-128"/>
              </a:rPr>
              <a:t>神奈川</a:t>
            </a:r>
            <a:r>
              <a:rPr lang="ja-JP" altLang="en-US" sz="3200" b="1" dirty="0">
                <a:solidFill>
                  <a:srgbClr val="333333"/>
                </a:solidFill>
                <a:latin typeface="Meiryo UI" panose="020B0604030504040204" pitchFamily="50" charset="-128"/>
                <a:ea typeface="Meiryo UI" panose="020B0604030504040204" pitchFamily="50" charset="-128"/>
              </a:rPr>
              <a:t>の皆さんは、</a:t>
            </a:r>
            <a:r>
              <a:rPr lang="ja-JP" altLang="en-US" sz="4000" b="1" dirty="0">
                <a:solidFill>
                  <a:srgbClr val="EA5550"/>
                </a:solidFill>
                <a:latin typeface="Meiryo UI" panose="020B0604030504040204" pitchFamily="50" charset="-128"/>
                <a:ea typeface="Meiryo UI" panose="020B0604030504040204" pitchFamily="50" charset="-128"/>
              </a:rPr>
              <a:t>メタボリックシンドローム　　（含む予備軍）該当</a:t>
            </a:r>
            <a:r>
              <a:rPr lang="ja-JP" altLang="en-US" sz="4000" b="1" dirty="0">
                <a:solidFill>
                  <a:srgbClr val="333333"/>
                </a:solidFill>
                <a:latin typeface="Meiryo UI" panose="020B0604030504040204" pitchFamily="50" charset="-128"/>
                <a:ea typeface="Meiryo UI" panose="020B0604030504040204" pitchFamily="50" charset="-128"/>
              </a:rPr>
              <a:t>者</a:t>
            </a:r>
            <a:r>
              <a:rPr lang="ja-JP" altLang="en-US" sz="3200" b="1" dirty="0">
                <a:solidFill>
                  <a:srgbClr val="333333"/>
                </a:solidFill>
                <a:latin typeface="Meiryo UI" panose="020B0604030504040204" pitchFamily="50" charset="-128"/>
                <a:ea typeface="Meiryo UI" panose="020B0604030504040204" pitchFamily="50" charset="-128"/>
              </a:rPr>
              <a:t>は、</a:t>
            </a:r>
            <a:r>
              <a:rPr lang="en-US" altLang="ja-JP" sz="4000" b="1" dirty="0">
                <a:solidFill>
                  <a:srgbClr val="EA5550"/>
                </a:solidFill>
                <a:latin typeface="Meiryo UI" panose="020B0604030504040204" pitchFamily="50" charset="-128"/>
                <a:ea typeface="Meiryo UI" panose="020B0604030504040204" pitchFamily="50" charset="-128"/>
              </a:rPr>
              <a:t>28.5</a:t>
            </a:r>
            <a:r>
              <a:rPr lang="ja-JP" altLang="en-US" sz="3200" b="1" dirty="0">
                <a:solidFill>
                  <a:srgbClr val="EA5550"/>
                </a:solidFill>
                <a:latin typeface="Meiryo UI" panose="020B0604030504040204" pitchFamily="50" charset="-128"/>
                <a:ea typeface="Meiryo UI" panose="020B0604030504040204" pitchFamily="50" charset="-128"/>
              </a:rPr>
              <a:t>％</a:t>
            </a:r>
            <a:r>
              <a:rPr lang="ja-JP" altLang="en-US" sz="3200" b="1" dirty="0">
                <a:solidFill>
                  <a:srgbClr val="333333"/>
                </a:solidFill>
                <a:latin typeface="Meiryo UI" panose="020B0604030504040204" pitchFamily="50" charset="-128"/>
                <a:ea typeface="Meiryo UI" panose="020B0604030504040204" pitchFamily="50" charset="-128"/>
              </a:rPr>
              <a:t>と全国と比してがんばっている！？</a:t>
            </a:r>
            <a:r>
              <a:rPr kumimoji="0" lang="ja-JP" altLang="en-US"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約</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3</a:t>
            </a:r>
            <a:r>
              <a:rPr kumimoji="0" lang="en-US" altLang="ja-JP" sz="36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.5</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人に</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ja-JP" altLang="en-US" sz="32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が</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、メタボ！</a:t>
            </a:r>
            <a:endParaRPr kumimoji="1" lang="en-US" altLang="ja-JP" sz="4000" b="1" i="1" dirty="0">
              <a:latin typeface="Meiryo UI" panose="020B0604030504040204" pitchFamily="50" charset="-128"/>
              <a:ea typeface="Meiryo UI" panose="020B0604030504040204" pitchFamily="50" charset="-128"/>
            </a:endParaRPr>
          </a:p>
        </p:txBody>
      </p:sp>
      <p:sp>
        <p:nvSpPr>
          <p:cNvPr id="8" name="吹き出し: 四角形 7">
            <a:extLst>
              <a:ext uri="{FF2B5EF4-FFF2-40B4-BE49-F238E27FC236}">
                <a16:creationId xmlns:a16="http://schemas.microsoft.com/office/drawing/2014/main" id="{09D172C4-D2DD-5F87-F7EF-CA20B29EAB74}"/>
              </a:ext>
            </a:extLst>
          </p:cNvPr>
          <p:cNvSpPr/>
          <p:nvPr/>
        </p:nvSpPr>
        <p:spPr bwMode="auto">
          <a:xfrm>
            <a:off x="845451" y="5374691"/>
            <a:ext cx="9008639" cy="1358029"/>
          </a:xfrm>
          <a:prstGeom prst="wedgeRectCallout">
            <a:avLst>
              <a:gd name="adj1" fmla="val -3050"/>
              <a:gd name="adj2" fmla="val -7014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lang="ja-JP" altLang="en-US" sz="4000" b="1" dirty="0">
                <a:solidFill>
                  <a:srgbClr val="333333"/>
                </a:solidFill>
                <a:latin typeface="Meiryo UI" panose="020B0604030504040204" pitchFamily="50" charset="-128"/>
                <a:ea typeface="Meiryo UI" panose="020B0604030504040204" pitchFamily="50" charset="-128"/>
              </a:rPr>
              <a:t>沖縄（</a:t>
            </a:r>
            <a:r>
              <a:rPr lang="en-US" altLang="ja-JP" sz="4000" b="1" dirty="0">
                <a:solidFill>
                  <a:srgbClr val="333333"/>
                </a:solidFill>
                <a:latin typeface="Meiryo UI" panose="020B0604030504040204" pitchFamily="50" charset="-128"/>
                <a:ea typeface="Meiryo UI" panose="020B0604030504040204" pitchFamily="50" charset="-128"/>
              </a:rPr>
              <a:t>35.8</a:t>
            </a:r>
            <a:r>
              <a:rPr lang="ja-JP" altLang="en-US" sz="4000" b="1" dirty="0">
                <a:solidFill>
                  <a:srgbClr val="333333"/>
                </a:solidFill>
                <a:latin typeface="Meiryo UI" panose="020B0604030504040204" pitchFamily="50" charset="-128"/>
                <a:ea typeface="Meiryo UI" panose="020B0604030504040204" pitchFamily="50" charset="-128"/>
              </a:rPr>
              <a:t>％／約</a:t>
            </a:r>
            <a:r>
              <a:rPr lang="en-US" altLang="ja-JP" sz="4000" b="1" dirty="0">
                <a:solidFill>
                  <a:srgbClr val="333333"/>
                </a:solidFill>
                <a:latin typeface="Meiryo UI" panose="020B0604030504040204" pitchFamily="50" charset="-128"/>
                <a:ea typeface="Meiryo UI" panose="020B0604030504040204" pitchFamily="50" charset="-128"/>
              </a:rPr>
              <a:t>2.8</a:t>
            </a:r>
            <a:r>
              <a:rPr lang="ja-JP" altLang="en-US" sz="4000" b="1" dirty="0">
                <a:solidFill>
                  <a:srgbClr val="333333"/>
                </a:solidFill>
                <a:latin typeface="Meiryo UI" panose="020B0604030504040204" pitchFamily="50" charset="-128"/>
                <a:ea typeface="Meiryo UI" panose="020B0604030504040204" pitchFamily="50" charset="-128"/>
              </a:rPr>
              <a:t>人に</a:t>
            </a:r>
            <a:r>
              <a:rPr lang="en-US" altLang="ja-JP" sz="4000" b="1" dirty="0">
                <a:solidFill>
                  <a:srgbClr val="333333"/>
                </a:solidFill>
                <a:latin typeface="Meiryo UI" panose="020B0604030504040204" pitchFamily="50" charset="-128"/>
                <a:ea typeface="Meiryo UI" panose="020B0604030504040204" pitchFamily="50" charset="-128"/>
              </a:rPr>
              <a:t>1</a:t>
            </a:r>
            <a:r>
              <a:rPr lang="ja-JP" altLang="en-US" sz="4000" b="1" dirty="0">
                <a:solidFill>
                  <a:srgbClr val="333333"/>
                </a:solidFill>
                <a:latin typeface="Meiryo UI" panose="020B0604030504040204" pitchFamily="50" charset="-128"/>
                <a:ea typeface="Meiryo UI" panose="020B0604030504040204" pitchFamily="50" charset="-128"/>
              </a:rPr>
              <a:t>人）</a:t>
            </a:r>
            <a:endParaRPr lang="en-US" altLang="ja-JP" sz="4000" b="1" dirty="0">
              <a:solidFill>
                <a:srgbClr val="333333"/>
              </a:solidFill>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lang="ja-JP" altLang="en-US" sz="4000" b="1" dirty="0">
                <a:solidFill>
                  <a:srgbClr val="333333"/>
                </a:solidFill>
                <a:latin typeface="Meiryo UI" panose="020B0604030504040204" pitchFamily="50" charset="-128"/>
                <a:ea typeface="Meiryo UI" panose="020B0604030504040204" pitchFamily="50" charset="-128"/>
              </a:rPr>
              <a:t>宮城（</a:t>
            </a:r>
            <a:r>
              <a:rPr lang="en-US" altLang="ja-JP" sz="4000" b="1" dirty="0">
                <a:solidFill>
                  <a:srgbClr val="333333"/>
                </a:solidFill>
                <a:latin typeface="Meiryo UI" panose="020B0604030504040204" pitchFamily="50" charset="-128"/>
                <a:ea typeface="Meiryo UI" panose="020B0604030504040204" pitchFamily="50" charset="-128"/>
              </a:rPr>
              <a:t>32.2</a:t>
            </a:r>
            <a:r>
              <a:rPr lang="ja-JP" altLang="en-US" sz="4000" b="1" dirty="0">
                <a:solidFill>
                  <a:srgbClr val="333333"/>
                </a:solidFill>
                <a:latin typeface="Meiryo UI" panose="020B0604030504040204" pitchFamily="50" charset="-128"/>
                <a:ea typeface="Meiryo UI" panose="020B0604030504040204" pitchFamily="50" charset="-128"/>
              </a:rPr>
              <a:t>％／約</a:t>
            </a:r>
            <a:r>
              <a:rPr lang="en-US" altLang="ja-JP" sz="4000" b="1" dirty="0">
                <a:solidFill>
                  <a:srgbClr val="333333"/>
                </a:solidFill>
                <a:latin typeface="Meiryo UI" panose="020B0604030504040204" pitchFamily="50" charset="-128"/>
                <a:ea typeface="Meiryo UI" panose="020B0604030504040204" pitchFamily="50" charset="-128"/>
              </a:rPr>
              <a:t>3.1</a:t>
            </a:r>
            <a:r>
              <a:rPr lang="ja-JP" altLang="en-US" sz="4000" b="1" dirty="0">
                <a:solidFill>
                  <a:srgbClr val="333333"/>
                </a:solidFill>
                <a:latin typeface="Meiryo UI" panose="020B0604030504040204" pitchFamily="50" charset="-128"/>
                <a:ea typeface="Meiryo UI" panose="020B0604030504040204" pitchFamily="50" charset="-128"/>
              </a:rPr>
              <a:t>人に</a:t>
            </a:r>
            <a:r>
              <a:rPr lang="en-US" altLang="ja-JP" sz="4000" b="1" dirty="0">
                <a:solidFill>
                  <a:srgbClr val="333333"/>
                </a:solidFill>
                <a:latin typeface="Meiryo UI" panose="020B0604030504040204" pitchFamily="50" charset="-128"/>
                <a:ea typeface="Meiryo UI" panose="020B0604030504040204" pitchFamily="50" charset="-128"/>
              </a:rPr>
              <a:t>1</a:t>
            </a:r>
            <a:r>
              <a:rPr lang="ja-JP" altLang="en-US" sz="4000" b="1" dirty="0">
                <a:solidFill>
                  <a:srgbClr val="333333"/>
                </a:solidFill>
                <a:latin typeface="Meiryo UI" panose="020B0604030504040204" pitchFamily="50" charset="-128"/>
                <a:ea typeface="Meiryo UI" panose="020B0604030504040204" pitchFamily="50" charset="-128"/>
              </a:rPr>
              <a:t>人）</a:t>
            </a: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4652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3F5A0D80-EBDE-465C-B520-C5E1263F2A2A}"/>
              </a:ext>
            </a:extLst>
          </p:cNvPr>
          <p:cNvSpPr/>
          <p:nvPr/>
        </p:nvSpPr>
        <p:spPr>
          <a:xfrm>
            <a:off x="5187590" y="6341312"/>
            <a:ext cx="4921540"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参考）「健康に配慮した飲酒に関するガイドライン」（厚労省）</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https://www.mhlw.go.jp/content/12200000/001211974.pdf</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58311" y="1474564"/>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１．まずは飲酒の把握の仕方を確認しよう！</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0310F4CA-C06E-4677-8F4D-1F45465504F3}"/>
              </a:ext>
            </a:extLst>
          </p:cNvPr>
          <p:cNvSpPr/>
          <p:nvPr/>
        </p:nvSpPr>
        <p:spPr>
          <a:xfrm>
            <a:off x="233818" y="1684873"/>
            <a:ext cx="9672181"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酒に含まれる純アルコール量は、下記の計算式で数値化できます。飲酒をする場合には、お酒に含まれる純アルコール量（ｇ）を認識し、自身のアルコール摂取量を把握することで、疾病発症等のリスクを避けるための具体的な目標設定を行うなど、自身の健康管理にも活用しましょう！</a:t>
            </a: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47987"/>
            <a:ext cx="9776631" cy="646331"/>
          </a:xfrm>
          <a:prstGeom prst="rect">
            <a:avLst/>
          </a:prstGeom>
        </p:spPr>
        <p:txBody>
          <a:bodyPr wrap="square" lIns="0"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厚生労働省は、</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飲酒のリスクや体への影響をまとめた初のガイドライン、「</a:t>
            </a: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健康に配慮した飲酒に関するガイドライン」</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を発表</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しました。　　このガイドラインは、年齢や性別、体質、疾病別で異なる飲酒による健康リスクを示したほか、酒量より</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「純アルコール」の摂取量に着目</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することが重要としています。今日は、このガイドラインで語られているポイントを紹介します！ぜひ、ご確認いただき活動にご活用ください！</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52F54FAF-7737-C3B5-ADE7-AE2BE924BC25}"/>
              </a:ext>
            </a:extLst>
          </p:cNvPr>
          <p:cNvSpPr/>
          <p:nvPr/>
        </p:nvSpPr>
        <p:spPr bwMode="auto">
          <a:xfrm>
            <a:off x="332723" y="2223231"/>
            <a:ext cx="4854867" cy="576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72000" numCol="1" spcCol="0" rtlCol="0" fromWordArt="0" anchor="b"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摂取量</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(ml) ×</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アルコール濃度（度数</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×0.8</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（アルコールの比重）</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例）ビール </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％）の場合の純アルコール量：</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 × 0.05 × 0.8 = 20(g)</a:t>
            </a:r>
          </a:p>
        </p:txBody>
      </p:sp>
      <p:sp>
        <p:nvSpPr>
          <p:cNvPr id="5" name="四角形: 角を丸くする 4">
            <a:extLst>
              <a:ext uri="{FF2B5EF4-FFF2-40B4-BE49-F238E27FC236}">
                <a16:creationId xmlns:a16="http://schemas.microsoft.com/office/drawing/2014/main" id="{ECC4C716-2A2A-7A6A-B430-5CC02B03EACF}"/>
              </a:ext>
            </a:extLst>
          </p:cNvPr>
          <p:cNvSpPr/>
          <p:nvPr/>
        </p:nvSpPr>
        <p:spPr bwMode="auto">
          <a:xfrm>
            <a:off x="371421" y="2079894"/>
            <a:ext cx="3168000" cy="288000"/>
          </a:xfrm>
          <a:prstGeom prst="roundRect">
            <a:avLst/>
          </a:prstGeom>
          <a:solidFill>
            <a:srgbClr val="FBDDDC"/>
          </a:solidFill>
          <a:ln w="3810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Calibri" panose="020F0502020204030204"/>
                <a:ea typeface="メイリオ" panose="020B0604030504040204" pitchFamily="50" charset="-128"/>
                <a:cs typeface="+mn-cs"/>
              </a:rPr>
              <a:t>お酒に含まれる純アルコール量の算出式</a:t>
            </a:r>
            <a:endParaRPr kumimoji="1" lang="en-US" altLang="ja-JP" sz="1200" b="1" i="0" u="none" strike="noStrike" kern="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43D63164-5991-42A4-3948-9FD7FF78613A}"/>
              </a:ext>
            </a:extLst>
          </p:cNvPr>
          <p:cNvSpPr/>
          <p:nvPr/>
        </p:nvSpPr>
        <p:spPr>
          <a:xfrm>
            <a:off x="58310" y="2860729"/>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２．疾病別の発症リスクと純アルコール量</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6442B1A6-689F-9CB3-7D91-0AE3E2234D82}"/>
              </a:ext>
            </a:extLst>
          </p:cNvPr>
          <p:cNvGraphicFramePr>
            <a:graphicFrameLocks noGrp="1"/>
          </p:cNvGraphicFramePr>
          <p:nvPr/>
        </p:nvGraphicFramePr>
        <p:xfrm>
          <a:off x="332723" y="3319166"/>
          <a:ext cx="4752000" cy="300600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2392752042"/>
                    </a:ext>
                  </a:extLst>
                </a:gridCol>
                <a:gridCol w="1584000">
                  <a:extLst>
                    <a:ext uri="{9D8B030D-6E8A-4147-A177-3AD203B41FA5}">
                      <a16:colId xmlns:a16="http://schemas.microsoft.com/office/drawing/2014/main" val="1062151926"/>
                    </a:ext>
                  </a:extLst>
                </a:gridCol>
                <a:gridCol w="720000">
                  <a:extLst>
                    <a:ext uri="{9D8B030D-6E8A-4147-A177-3AD203B41FA5}">
                      <a16:colId xmlns:a16="http://schemas.microsoft.com/office/drawing/2014/main" val="711944736"/>
                    </a:ext>
                  </a:extLst>
                </a:gridCol>
                <a:gridCol w="720000">
                  <a:extLst>
                    <a:ext uri="{9D8B030D-6E8A-4147-A177-3AD203B41FA5}">
                      <a16:colId xmlns:a16="http://schemas.microsoft.com/office/drawing/2014/main" val="2667562148"/>
                    </a:ext>
                  </a:extLst>
                </a:gridCol>
                <a:gridCol w="720000">
                  <a:extLst>
                    <a:ext uri="{9D8B030D-6E8A-4147-A177-3AD203B41FA5}">
                      <a16:colId xmlns:a16="http://schemas.microsoft.com/office/drawing/2014/main" val="3319290842"/>
                    </a:ext>
                  </a:extLst>
                </a:gridCol>
                <a:gridCol w="720000">
                  <a:extLst>
                    <a:ext uri="{9D8B030D-6E8A-4147-A177-3AD203B41FA5}">
                      <a16:colId xmlns:a16="http://schemas.microsoft.com/office/drawing/2014/main" val="4178615843"/>
                    </a:ext>
                  </a:extLst>
                </a:gridCol>
              </a:tblGrid>
              <a:tr h="216000">
                <a:tc rowSpan="3">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4">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飲酒量（純アルコール量（ｇ））</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13493329"/>
                  </a:ext>
                </a:extLst>
              </a:tr>
              <a:tr h="216000">
                <a:tc vMerge="1">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chemeClr val="accent1"/>
                          </a:solidFill>
                          <a:effectLst/>
                          <a:latin typeface="Meiryo UI" panose="020B0604030504040204" pitchFamily="50" charset="-128"/>
                          <a:ea typeface="Meiryo UI" panose="020B0604030504040204" pitchFamily="50" charset="-128"/>
                        </a:rPr>
                        <a:t>男性</a:t>
                      </a:r>
                      <a:endParaRPr lang="ja-JP" altLang="en-US" sz="1050" b="1"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rgbClr val="EA5550"/>
                          </a:solidFill>
                          <a:effectLst/>
                          <a:latin typeface="Meiryo UI" panose="020B0604030504040204" pitchFamily="50" charset="-128"/>
                          <a:ea typeface="Meiryo UI" panose="020B0604030504040204" pitchFamily="50" charset="-128"/>
                        </a:rPr>
                        <a:t>女性</a:t>
                      </a:r>
                      <a:endParaRPr lang="ja-JP" altLang="en-US" sz="1050" b="1" i="0" u="none" strike="noStrike" dirty="0">
                        <a:solidFill>
                          <a:srgbClr val="EA555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632151"/>
                  </a:ext>
                </a:extLst>
              </a:tr>
              <a:tr h="198000">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43652819"/>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脳卒中（出血性）</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05272246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2</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脳卒中（脳梗塞）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300g/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（40g/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75g/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（11g/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2692190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3</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虚血性心疾患・心筋梗塞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300869764"/>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4</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高血圧</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119417630"/>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5</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胃がん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58458499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6</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肺がん</a:t>
                      </a:r>
                      <a:r>
                        <a:rPr lang="en-US" altLang="ja-JP" sz="1000" u="none" strike="noStrike">
                          <a:effectLst/>
                          <a:latin typeface="Meiryo UI" panose="020B0604030504040204" pitchFamily="50" charset="-128"/>
                          <a:ea typeface="Meiryo UI" panose="020B0604030504040204" pitchFamily="50" charset="-128"/>
                        </a:rPr>
                        <a:t>(</a:t>
                      </a:r>
                      <a:r>
                        <a:rPr lang="ja-JP" altLang="en-US" sz="1000" u="none" strike="noStrike">
                          <a:effectLst/>
                          <a:latin typeface="Meiryo UI" panose="020B0604030504040204" pitchFamily="50" charset="-128"/>
                          <a:ea typeface="Meiryo UI" panose="020B0604030504040204" pitchFamily="50" charset="-128"/>
                        </a:rPr>
                        <a:t>喫煙者</a:t>
                      </a:r>
                      <a:r>
                        <a:rPr lang="en-US" altLang="ja-JP" sz="1000" u="none" strike="noStrike">
                          <a:effectLst/>
                          <a:latin typeface="Meiryo UI" panose="020B0604030504040204" pitchFamily="50" charset="-128"/>
                          <a:ea typeface="Meiryo UI" panose="020B0604030504040204" pitchFamily="50" charset="-128"/>
                        </a:rPr>
                        <a:t>)</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300g/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332862372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7</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肺がん</a:t>
                      </a:r>
                      <a:r>
                        <a:rPr lang="en-US" altLang="ja-JP" sz="1000" u="none" strike="noStrike" dirty="0">
                          <a:effectLst/>
                          <a:latin typeface="Meiryo UI" panose="020B0604030504040204" pitchFamily="50" charset="-128"/>
                          <a:ea typeface="Meiryo UI" panose="020B0604030504040204" pitchFamily="50" charset="-128"/>
                        </a:rPr>
                        <a:t>(</a:t>
                      </a:r>
                      <a:r>
                        <a:rPr lang="ja-JP" altLang="en-US" sz="1000" u="none" strike="noStrike" dirty="0">
                          <a:effectLst/>
                          <a:latin typeface="Meiryo UI" panose="020B0604030504040204" pitchFamily="50" charset="-128"/>
                          <a:ea typeface="Meiryo UI" panose="020B0604030504040204" pitchFamily="50" charset="-128"/>
                        </a:rPr>
                        <a:t>非喫煙者</a:t>
                      </a:r>
                      <a:r>
                        <a:rPr lang="en-US" altLang="ja-JP" sz="1000" u="none" strike="noStrike" dirty="0">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関連なし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1500761025"/>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8</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大腸がん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8027298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9</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食道がん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データなし</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2794091248"/>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肝がん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（60g/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6514584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前立腺がん（進行がん）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400465456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12</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乳がん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（14g/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8568684"/>
                  </a:ext>
                </a:extLst>
              </a:tr>
            </a:tbl>
          </a:graphicData>
        </a:graphic>
      </p:graphicFrame>
      <p:sp>
        <p:nvSpPr>
          <p:cNvPr id="8" name="正方形/長方形 7">
            <a:extLst>
              <a:ext uri="{FF2B5EF4-FFF2-40B4-BE49-F238E27FC236}">
                <a16:creationId xmlns:a16="http://schemas.microsoft.com/office/drawing/2014/main" id="{B31B6AC1-24A3-D734-023C-14D64F9C0C6D}"/>
              </a:ext>
            </a:extLst>
          </p:cNvPr>
          <p:cNvSpPr/>
          <p:nvPr/>
        </p:nvSpPr>
        <p:spPr>
          <a:xfrm>
            <a:off x="395665" y="6341312"/>
            <a:ext cx="4087979"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厚労省のデータに基づく。</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日当たりの数値は、研究結果の数値を</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割った場合の参考地（厚労省ママ）</a:t>
            </a:r>
          </a:p>
        </p:txBody>
      </p:sp>
      <p:sp>
        <p:nvSpPr>
          <p:cNvPr id="9" name="正方形/長方形 8">
            <a:extLst>
              <a:ext uri="{FF2B5EF4-FFF2-40B4-BE49-F238E27FC236}">
                <a16:creationId xmlns:a16="http://schemas.microsoft.com/office/drawing/2014/main" id="{B11505FA-6A95-CF55-E6F6-F23667C2C25B}"/>
              </a:ext>
            </a:extLst>
          </p:cNvPr>
          <p:cNvSpPr/>
          <p:nvPr/>
        </p:nvSpPr>
        <p:spPr>
          <a:xfrm>
            <a:off x="5226288" y="2152426"/>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．アルコールの代謝と飲酒による身体等への影響について</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BF593365-2FC7-BBC6-FA3D-3AA51BB2D5CD}"/>
              </a:ext>
            </a:extLst>
          </p:cNvPr>
          <p:cNvSpPr/>
          <p:nvPr/>
        </p:nvSpPr>
        <p:spPr>
          <a:xfrm>
            <a:off x="5226287" y="2583730"/>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（１）年齢の違いによる影響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6" name="正方形/長方形 15">
            <a:extLst>
              <a:ext uri="{FF2B5EF4-FFF2-40B4-BE49-F238E27FC236}">
                <a16:creationId xmlns:a16="http://schemas.microsoft.com/office/drawing/2014/main" id="{EFD43AD4-3D22-3E0C-B77C-12D3C414A4FF}"/>
              </a:ext>
            </a:extLst>
          </p:cNvPr>
          <p:cNvSpPr/>
          <p:nvPr/>
        </p:nvSpPr>
        <p:spPr>
          <a:xfrm>
            <a:off x="5585053" y="2810175"/>
            <a:ext cx="4219343" cy="1569660"/>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高齢層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は若い時と比べて、体内の水分量の減少等で同じ量のアルコールでも酔いやすくなり、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飲酒量が一定量を超えると認知症の発症の可能性が高まります</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あわせて、飲酒による転倒・骨折、筋肉の減少（サルコペニア</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等）の危険性が高まります。</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サルコペニアとは、加齢に伴う骨格筋量低下に加え、筋力及び</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又は身体機能が低下した状態のこと</a:t>
            </a:r>
            <a:endPar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endParaRPr kumimoji="0" lang="en-US" altLang="ja-JP" sz="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若年層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歳代の若年者）についても、</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脳の発達の途中</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であり、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多量飲酒によって脳の機能が落ちる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とのデータがあるほか、健康問題</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（高血圧等）のリスクが高まる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可能性もあります。</a:t>
            </a:r>
          </a:p>
        </p:txBody>
      </p:sp>
      <p:sp>
        <p:nvSpPr>
          <p:cNvPr id="17" name="正方形/長方形 16">
            <a:extLst>
              <a:ext uri="{FF2B5EF4-FFF2-40B4-BE49-F238E27FC236}">
                <a16:creationId xmlns:a16="http://schemas.microsoft.com/office/drawing/2014/main" id="{75087D9F-70C9-1A44-1C55-6B379D71BB3C}"/>
              </a:ext>
            </a:extLst>
          </p:cNvPr>
          <p:cNvSpPr/>
          <p:nvPr/>
        </p:nvSpPr>
        <p:spPr>
          <a:xfrm>
            <a:off x="5492034" y="237468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飲酒による身体等への影響について、エビデンスの一部をご紹介</a:t>
            </a:r>
          </a:p>
        </p:txBody>
      </p:sp>
      <p:sp>
        <p:nvSpPr>
          <p:cNvPr id="20" name="正方形/長方形 19">
            <a:extLst>
              <a:ext uri="{FF2B5EF4-FFF2-40B4-BE49-F238E27FC236}">
                <a16:creationId xmlns:a16="http://schemas.microsoft.com/office/drawing/2014/main" id="{FC06E37D-35F2-3794-BA3C-2F101D0792BB}"/>
              </a:ext>
            </a:extLst>
          </p:cNvPr>
          <p:cNvSpPr/>
          <p:nvPr/>
        </p:nvSpPr>
        <p:spPr>
          <a:xfrm>
            <a:off x="5226287" y="4344402"/>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（２）性別の違いによる影響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0585F937-ED05-F421-9DD5-2A004F300988}"/>
              </a:ext>
            </a:extLst>
          </p:cNvPr>
          <p:cNvSpPr/>
          <p:nvPr/>
        </p:nvSpPr>
        <p:spPr>
          <a:xfrm>
            <a:off x="5585053" y="4570847"/>
            <a:ext cx="4219343" cy="1223412"/>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女性は、一般的に男性と比較して体内の水分量が少なく、分解できるアルコ ール量も男性に比べて少ないことや、エストロゲン（女性ホルモンの一種）等の はたらきにより、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アルコールの影響を受けやすい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ことが知られています。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このため、女性は、男性に比べて少ない量かつ短い期間での飲酒で</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アルコール関連肝硬変になる場合がある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など、アルコールによる身体への影響が大きく現れる可能性もあります。 </a:t>
            </a:r>
          </a:p>
        </p:txBody>
      </p:sp>
      <p:sp>
        <p:nvSpPr>
          <p:cNvPr id="39" name="正方形/長方形 38">
            <a:extLst>
              <a:ext uri="{FF2B5EF4-FFF2-40B4-BE49-F238E27FC236}">
                <a16:creationId xmlns:a16="http://schemas.microsoft.com/office/drawing/2014/main" id="{48DA5500-03BC-8672-8BEE-15A6223AFE4E}"/>
              </a:ext>
            </a:extLst>
          </p:cNvPr>
          <p:cNvSpPr/>
          <p:nvPr/>
        </p:nvSpPr>
        <p:spPr>
          <a:xfrm>
            <a:off x="5172921" y="5826348"/>
            <a:ext cx="4752000" cy="557451"/>
          </a:xfrm>
          <a:prstGeom prst="rect">
            <a:avLst/>
          </a:prstGeom>
        </p:spPr>
        <p:txBody>
          <a:bodyPr wrap="square" lIns="36000" tIns="36000" rIns="36000" b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健康増進に向けて国が定めた基本計画では、</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生活習慣病のリスクを高める</a:t>
            </a:r>
            <a:r>
              <a:rPr kumimoji="0" lang="en-US" altLang="ja-JP"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日当たりの純アルコール量について、</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男性は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以上、女性は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と示しています。</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はビール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）、日本酒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合（</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180ml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）に相当します！</a:t>
            </a:r>
          </a:p>
        </p:txBody>
      </p:sp>
      <p:sp>
        <p:nvSpPr>
          <p:cNvPr id="10" name="正方形/長方形 9">
            <a:extLst>
              <a:ext uri="{FF2B5EF4-FFF2-40B4-BE49-F238E27FC236}">
                <a16:creationId xmlns:a16="http://schemas.microsoft.com/office/drawing/2014/main" id="{7E75ECA9-41DA-76AC-5864-6F0990B33517}"/>
              </a:ext>
            </a:extLst>
          </p:cNvPr>
          <p:cNvSpPr/>
          <p:nvPr/>
        </p:nvSpPr>
        <p:spPr>
          <a:xfrm>
            <a:off x="371421" y="306881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これ以上の飲酒をすると発症等のリスクが上がると考えられるもの</a:t>
            </a:r>
          </a:p>
        </p:txBody>
      </p:sp>
      <p:sp>
        <p:nvSpPr>
          <p:cNvPr id="22" name="スライド番号プレースホルダー 5">
            <a:extLst>
              <a:ext uri="{FF2B5EF4-FFF2-40B4-BE49-F238E27FC236}">
                <a16:creationId xmlns:a16="http://schemas.microsoft.com/office/drawing/2014/main" id="{B236680E-1DED-BFAC-D48A-F4966245610A}"/>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3" name="正方形/長方形 22">
            <a:extLst>
              <a:ext uri="{FF2B5EF4-FFF2-40B4-BE49-F238E27FC236}">
                <a16:creationId xmlns:a16="http://schemas.microsoft.com/office/drawing/2014/main" id="{53E07BC3-16EA-BF1E-0BE2-EDB4114C198F}"/>
              </a:ext>
            </a:extLst>
          </p:cNvPr>
          <p:cNvSpPr/>
          <p:nvPr/>
        </p:nvSpPr>
        <p:spPr>
          <a:xfrm>
            <a:off x="9133490" y="2993132"/>
            <a:ext cx="648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⑩</a:t>
            </a:r>
          </a:p>
        </p:txBody>
      </p:sp>
      <p:sp>
        <p:nvSpPr>
          <p:cNvPr id="2" name="テキスト プレースホルダー 1">
            <a:extLst>
              <a:ext uri="{FF2B5EF4-FFF2-40B4-BE49-F238E27FC236}">
                <a16:creationId xmlns:a16="http://schemas.microsoft.com/office/drawing/2014/main" id="{D3EEE753-9209-23CD-5476-A8662C0EF36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11" name="スライド番号プレースホルダー 5">
            <a:extLst>
              <a:ext uri="{FF2B5EF4-FFF2-40B4-BE49-F238E27FC236}">
                <a16:creationId xmlns:a16="http://schemas.microsoft.com/office/drawing/2014/main" id="{335DBA54-BD21-3D94-AC64-B1917034099A}"/>
              </a:ext>
            </a:extLst>
          </p:cNvPr>
          <p:cNvSpPr txBox="1">
            <a:spLocks/>
          </p:cNvSpPr>
          <p:nvPr/>
        </p:nvSpPr>
        <p:spPr>
          <a:xfrm>
            <a:off x="9499169" y="8463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9" name="AutoShape 3">
            <a:extLst>
              <a:ext uri="{FF2B5EF4-FFF2-40B4-BE49-F238E27FC236}">
                <a16:creationId xmlns:a16="http://schemas.microsoft.com/office/drawing/2014/main" id="{73EFAF45-FEF2-C3BF-BFEA-45986BBB94A3}"/>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（７）</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飲酒ががんや脳卒中等に影響！？少量でもリスクと説く、厚労省「飲酒ガイドライン」を紹介！</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76AA7F93-82F0-8795-EB9F-B130FFFBD63A}"/>
              </a:ext>
            </a:extLst>
          </p:cNvPr>
          <p:cNvSpPr/>
          <p:nvPr/>
        </p:nvSpPr>
        <p:spPr>
          <a:xfrm>
            <a:off x="395665" y="2374687"/>
            <a:ext cx="4689058" cy="388227"/>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⑨</a:t>
            </a:r>
            <a:endParaRPr kumimoji="1" lang="en-US" altLang="ja-JP" sz="1200" dirty="0">
              <a:solidFill>
                <a:sysClr val="windowText" lastClr="000000"/>
              </a:solidFill>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7955F461-8DFF-E7B2-0DBD-4127BC6A658B}"/>
              </a:ext>
            </a:extLst>
          </p:cNvPr>
          <p:cNvSpPr/>
          <p:nvPr/>
        </p:nvSpPr>
        <p:spPr>
          <a:xfrm>
            <a:off x="5172921" y="5826348"/>
            <a:ext cx="4752000" cy="557451"/>
          </a:xfrm>
          <a:prstGeom prst="rect">
            <a:avLst/>
          </a:prstGeom>
          <a:solidFill>
            <a:schemeClr val="bg1"/>
          </a:solidFill>
        </p:spPr>
        <p:txBody>
          <a:bodyPr wrap="square" lIns="36000" tIns="36000" rIns="36000" b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健康増進に向けて国が定めた基本計画では、</a:t>
            </a:r>
            <a:r>
              <a:rPr kumimoji="0" lang="ja-JP" altLang="en-US" sz="1050" b="1" i="0" u="none"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生活習慣病のリスクを高める</a:t>
            </a:r>
            <a:r>
              <a:rPr kumimoji="0" lang="en-US" altLang="ja-JP" sz="1050" b="1" i="0" u="none"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日当たりの純アルコール量について、</a:t>
            </a:r>
            <a:r>
              <a:rPr kumimoji="0" lang="ja-JP" altLang="en-US"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男性は</a:t>
            </a:r>
            <a:r>
              <a:rPr kumimoji="0" lang="en-US" altLang="ja-JP"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40g</a:t>
            </a:r>
            <a:r>
              <a:rPr kumimoji="0" lang="ja-JP" altLang="en-US"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以上、女性は</a:t>
            </a:r>
            <a:r>
              <a:rPr kumimoji="0" lang="en-US" altLang="ja-JP"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20g</a:t>
            </a:r>
            <a:r>
              <a:rPr kumimoji="0" lang="ja-JP" altLang="en-US" sz="1050" b="1" i="0" u="sng" strike="noStrike" kern="1200" cap="none" spc="0" normalizeH="0" baseline="0" noProof="0" dirty="0">
                <a:ln>
                  <a:noFill/>
                </a:ln>
                <a:solidFill>
                  <a:srgbClr val="EA5550"/>
                </a:solidFill>
                <a:effectLst/>
                <a:highlight>
                  <a:srgbClr val="FFFF00"/>
                </a:highlight>
                <a:uLnTx/>
                <a:uFillTx/>
                <a:latin typeface="メイリオ" panose="020B0604030504040204" pitchFamily="50" charset="-128"/>
                <a:ea typeface="メイリオ" panose="020B0604030504040204" pitchFamily="50" charset="-128"/>
                <a:cs typeface="+mn-cs"/>
              </a:rPr>
              <a:t>以上</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と示しています。</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はビール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）、日本酒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合（</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180ml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）に相当します！</a:t>
            </a:r>
          </a:p>
        </p:txBody>
      </p:sp>
      <p:sp>
        <p:nvSpPr>
          <p:cNvPr id="24" name="吹き出し: 四角形 23">
            <a:extLst>
              <a:ext uri="{FF2B5EF4-FFF2-40B4-BE49-F238E27FC236}">
                <a16:creationId xmlns:a16="http://schemas.microsoft.com/office/drawing/2014/main" id="{2FA84CD2-BF50-59C5-34CB-B2E628A944F4}"/>
              </a:ext>
            </a:extLst>
          </p:cNvPr>
          <p:cNvSpPr/>
          <p:nvPr/>
        </p:nvSpPr>
        <p:spPr bwMode="auto">
          <a:xfrm>
            <a:off x="113930" y="51920"/>
            <a:ext cx="9690466" cy="2268000"/>
          </a:xfrm>
          <a:prstGeom prst="wedgeRectCallout">
            <a:avLst>
              <a:gd name="adj1" fmla="val -34142"/>
              <a:gd name="adj2" fmla="val 2271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⑩ </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摂取量</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(ml) ×</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アルコール濃度（度数</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/100</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×0.8</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（アルコールの比重）</a:t>
            </a:r>
          </a:p>
          <a:p>
            <a:pPr marR="0" defTabSz="914400" rtl="0" eaLnBrk="1" fontAlgn="base" latinLnBrk="0" hangingPunct="1">
              <a:lnSpc>
                <a:spcPct val="100000"/>
              </a:lnSpc>
              <a:spcBef>
                <a:spcPct val="0"/>
              </a:spcBef>
              <a:spcAft>
                <a:spcPct val="0"/>
              </a:spcAft>
              <a:buClrTx/>
              <a:buSzTx/>
              <a:tabLst/>
            </a:pP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例）ビール </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％）の場合の純アルコール量：</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 × 0.05 × 0.8 = 20(g)</a:t>
            </a:r>
          </a:p>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    </a:t>
            </a:r>
            <a:endParaRPr kumimoji="1" lang="en-US" altLang="ja-JP" sz="4000" b="1"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0016C0DA-C7AD-3C1E-82E2-7F4D2BAF965E}"/>
              </a:ext>
            </a:extLst>
          </p:cNvPr>
          <p:cNvPicPr>
            <a:picLocks noChangeAspect="1"/>
          </p:cNvPicPr>
          <p:nvPr/>
        </p:nvPicPr>
        <p:blipFill rotWithShape="1">
          <a:blip r:embed="rId3"/>
          <a:srcRect l="5056" t="45200" r="20146" b="12810"/>
          <a:stretch/>
        </p:blipFill>
        <p:spPr>
          <a:xfrm>
            <a:off x="114057" y="3677726"/>
            <a:ext cx="9690339" cy="3060000"/>
          </a:xfrm>
          <a:prstGeom prst="rect">
            <a:avLst/>
          </a:prstGeom>
          <a:ln w="63500">
            <a:solidFill>
              <a:srgbClr val="EA5550"/>
            </a:solidFill>
          </a:ln>
        </p:spPr>
      </p:pic>
      <p:grpSp>
        <p:nvGrpSpPr>
          <p:cNvPr id="26" name="グループ化 25">
            <a:extLst>
              <a:ext uri="{FF2B5EF4-FFF2-40B4-BE49-F238E27FC236}">
                <a16:creationId xmlns:a16="http://schemas.microsoft.com/office/drawing/2014/main" id="{B9EF25CE-2DFD-1DE1-3629-A8DCA3698C03}"/>
              </a:ext>
            </a:extLst>
          </p:cNvPr>
          <p:cNvGrpSpPr/>
          <p:nvPr/>
        </p:nvGrpSpPr>
        <p:grpSpPr>
          <a:xfrm>
            <a:off x="7581193" y="2068398"/>
            <a:ext cx="2232000" cy="1000804"/>
            <a:chOff x="7436497" y="5308139"/>
            <a:chExt cx="2232000" cy="1000804"/>
          </a:xfrm>
        </p:grpSpPr>
        <p:cxnSp>
          <p:nvCxnSpPr>
            <p:cNvPr id="27" name="直線コネクタ 26">
              <a:extLst>
                <a:ext uri="{FF2B5EF4-FFF2-40B4-BE49-F238E27FC236}">
                  <a16:creationId xmlns:a16="http://schemas.microsoft.com/office/drawing/2014/main" id="{E1DC7E13-37EA-AB51-FC8A-3D7129F4A396}"/>
                </a:ext>
              </a:extLst>
            </p:cNvPr>
            <p:cNvCxnSpPr>
              <a:cxnSpLocks/>
            </p:cNvCxnSpPr>
            <p:nvPr/>
          </p:nvCxnSpPr>
          <p:spPr>
            <a:xfrm>
              <a:off x="9332214" y="5916576"/>
              <a:ext cx="0" cy="3923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9" name="吹き出し: 四角形 28">
              <a:extLst>
                <a:ext uri="{FF2B5EF4-FFF2-40B4-BE49-F238E27FC236}">
                  <a16:creationId xmlns:a16="http://schemas.microsoft.com/office/drawing/2014/main" id="{50955CC5-A3FB-B32B-5D71-37CF23B20326}"/>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認知症</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77556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up)">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（８）雑誌「女性自身」でも紹介！？脳梗塞のリスクを抑える意外な方法！国立がん研究センター</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04DDA1E8-0845-CD31-99E3-280B371D3DCB}"/>
              </a:ext>
            </a:extLst>
          </p:cNvPr>
          <p:cNvSpPr/>
          <p:nvPr/>
        </p:nvSpPr>
        <p:spPr bwMode="auto">
          <a:xfrm>
            <a:off x="6472496" y="2418711"/>
            <a:ext cx="3276000" cy="3168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1" forceAA="0" compatLnSpc="1">
            <a:prstTxWarp prst="textNoShape">
              <a:avLst/>
            </a:prstTxWarp>
            <a:noAutofit/>
          </a:bodyPr>
          <a:lstStyle/>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endParaRPr kumimoji="1" lang="en-US" altLang="ja-JP" sz="8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「薄皮つき」で食べる</a:t>
            </a:r>
          </a:p>
          <a:p>
            <a:pPr marL="273050" marR="0" lvl="1"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ピーナッツの薄皮には血管を若返らせるポリフェノールが豊富</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73050" marR="0" lvl="1" indent="0" algn="l" defTabSz="914400" rtl="0" eaLnBrk="1" fontAlgn="base" latinLnBrk="0" hangingPunct="1">
              <a:lnSpc>
                <a:spcPct val="100000"/>
              </a:lnSpc>
              <a:spcBef>
                <a:spcPct val="0"/>
              </a:spcBef>
              <a:spcAft>
                <a:spcPct val="0"/>
              </a:spcAft>
              <a:buClrTx/>
              <a:buSzTx/>
              <a:buFontTx/>
              <a:buNone/>
              <a:tabLst/>
              <a:defRPr/>
            </a:pPr>
            <a:endParaRPr kumimoji="1" lang="ja-JP" altLang="en-US" sz="400" b="0"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日に食べる目安は、　　　　　　　　　　　</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（粒）</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体重が</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キログラムの人なら、</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粒を目安に</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食べよう</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朝イチに食べる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朝食時に取ることで、午前から正午にかけて体の</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酸化を防ぐ</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4"/>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しっかりかんで食べる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血管の老化の原因のひとつである血糖値の急上昇を</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予防する</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5"/>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バタピー、塩ピーは避ける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オススメは薄皮つきの素焼き。ただし食べすぎは肥満</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を招くので注意</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0.6</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グラム～、</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4kcal</a:t>
            </a:r>
            <a:endParaRPr kumimoji="1" lang="ja-JP" altLang="en-US" sz="11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四角形: 角を丸くする 3">
            <a:extLst>
              <a:ext uri="{FF2B5EF4-FFF2-40B4-BE49-F238E27FC236}">
                <a16:creationId xmlns:a16="http://schemas.microsoft.com/office/drawing/2014/main" id="{42D596D6-C73E-889D-982A-1B40DAAFFD9A}"/>
              </a:ext>
            </a:extLst>
          </p:cNvPr>
          <p:cNvSpPr/>
          <p:nvPr/>
        </p:nvSpPr>
        <p:spPr bwMode="auto">
          <a:xfrm>
            <a:off x="6595451" y="2232436"/>
            <a:ext cx="3060000" cy="288000"/>
          </a:xfrm>
          <a:prstGeom prst="round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栄養を取りこぼさない</a:t>
            </a:r>
            <a:r>
              <a:rPr kumimoji="1" lang="ja-JP" altLang="en-US" sz="12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ピーナッツ</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の食べ方</a:t>
            </a:r>
          </a:p>
        </p:txBody>
      </p:sp>
      <p:sp>
        <p:nvSpPr>
          <p:cNvPr id="5" name="正方形/長方形 4">
            <a:extLst>
              <a:ext uri="{FF2B5EF4-FFF2-40B4-BE49-F238E27FC236}">
                <a16:creationId xmlns:a16="http://schemas.microsoft.com/office/drawing/2014/main" id="{E6C67F98-280A-4538-C900-4A35C0554A99}"/>
              </a:ext>
            </a:extLst>
          </p:cNvPr>
          <p:cNvSpPr/>
          <p:nvPr/>
        </p:nvSpPr>
        <p:spPr>
          <a:xfrm>
            <a:off x="0" y="6341312"/>
            <a:ext cx="5296643"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参考）国立がん研究センター、ピーナッツ摂取と脳卒中および虚血性心疾患発症との関連</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https://epi.ncc.go.jp/jphc/outcome/8780.html</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E23A7583-15CD-A40E-B529-4526069CF27B}"/>
              </a:ext>
            </a:extLst>
          </p:cNvPr>
          <p:cNvSpPr/>
          <p:nvPr/>
        </p:nvSpPr>
        <p:spPr>
          <a:xfrm>
            <a:off x="114297" y="1556958"/>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ピーナッツ         の摂取量が多いと脳卒中、特に脳梗塞の発症リスクの低下と関連</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4656E68C-5869-4123-7461-ED9D591603EE}"/>
              </a:ext>
            </a:extLst>
          </p:cNvPr>
          <p:cNvSpPr/>
          <p:nvPr/>
        </p:nvSpPr>
        <p:spPr>
          <a:xfrm>
            <a:off x="233818" y="1767267"/>
            <a:ext cx="9672181" cy="6001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追跡期間中に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3,599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人が脳卒中を、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849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人が虚血性心疾患に罹患しました。ピーナッツ摂取量が多いほど、脳卒中、脳梗塞、循環器疾患の発症リスクが低く、最も少ないグループに比べて、最も多いグループでは、</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脳卒中で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16</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脳梗塞で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20</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循環器疾患で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13</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発症リスクが低い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との関連がみられました（図１）。</a:t>
            </a:r>
          </a:p>
        </p:txBody>
      </p:sp>
      <p:sp>
        <p:nvSpPr>
          <p:cNvPr id="8" name="正方形/長方形 7">
            <a:extLst>
              <a:ext uri="{FF2B5EF4-FFF2-40B4-BE49-F238E27FC236}">
                <a16:creationId xmlns:a16="http://schemas.microsoft.com/office/drawing/2014/main" id="{086CAB94-973F-E537-09EB-13DB740A1345}"/>
              </a:ext>
            </a:extLst>
          </p:cNvPr>
          <p:cNvSpPr/>
          <p:nvPr/>
        </p:nvSpPr>
        <p:spPr>
          <a:xfrm>
            <a:off x="129386" y="847987"/>
            <a:ext cx="9776631" cy="6771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多目的コホート研究（</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JPHC</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研究）からの成果報告</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国立がん研究センターなどの研究チームが、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歳の約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人を約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年間にわたって追跡した調査結果を発表</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その結果、　　　　　　　　を毎日一定数食べていた人が、脳血管疾患と心疾患の発症リスクが低くなっていた！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C1C9D1AC-30EA-DB2F-9507-1F701CC2B9DF}"/>
              </a:ext>
            </a:extLst>
          </p:cNvPr>
          <p:cNvSpPr/>
          <p:nvPr/>
        </p:nvSpPr>
        <p:spPr>
          <a:xfrm>
            <a:off x="959050" y="1273552"/>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⑪</a:t>
            </a:r>
          </a:p>
        </p:txBody>
      </p:sp>
      <p:graphicFrame>
        <p:nvGraphicFramePr>
          <p:cNvPr id="10" name="グラフ 9">
            <a:extLst>
              <a:ext uri="{FF2B5EF4-FFF2-40B4-BE49-F238E27FC236}">
                <a16:creationId xmlns:a16="http://schemas.microsoft.com/office/drawing/2014/main" id="{8B9D0176-6B49-DE2E-2EC0-0BD7AF06A665}"/>
              </a:ext>
            </a:extLst>
          </p:cNvPr>
          <p:cNvGraphicFramePr>
            <a:graphicFrameLocks/>
          </p:cNvGraphicFramePr>
          <p:nvPr/>
        </p:nvGraphicFramePr>
        <p:xfrm>
          <a:off x="579934" y="2417063"/>
          <a:ext cx="5676086" cy="3132133"/>
        </p:xfrm>
        <a:graphic>
          <a:graphicData uri="http://schemas.openxmlformats.org/drawingml/2006/chart">
            <c:chart xmlns:c="http://schemas.openxmlformats.org/drawingml/2006/chart" xmlns:r="http://schemas.openxmlformats.org/officeDocument/2006/relationships" r:id="rId3"/>
          </a:graphicData>
        </a:graphic>
      </p:graphicFrame>
      <p:sp>
        <p:nvSpPr>
          <p:cNvPr id="11" name="テキスト ボックス 10">
            <a:extLst>
              <a:ext uri="{FF2B5EF4-FFF2-40B4-BE49-F238E27FC236}">
                <a16:creationId xmlns:a16="http://schemas.microsoft.com/office/drawing/2014/main" id="{3050A762-158D-E3CB-2F20-B22DF5A4369C}"/>
              </a:ext>
            </a:extLst>
          </p:cNvPr>
          <p:cNvSpPr txBox="1"/>
          <p:nvPr/>
        </p:nvSpPr>
        <p:spPr>
          <a:xfrm>
            <a:off x="176357" y="2425142"/>
            <a:ext cx="5522773"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（図</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）ピーナッツ摂取量と脳卒中、虚血性心疾患、循環器疾患の発症リスクとの関連</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BE9B2DB9-A8E9-0B03-9E02-F57260B36200}"/>
              </a:ext>
            </a:extLst>
          </p:cNvPr>
          <p:cNvSpPr txBox="1"/>
          <p:nvPr/>
        </p:nvSpPr>
        <p:spPr>
          <a:xfrm>
            <a:off x="944435" y="5189467"/>
            <a:ext cx="2712006"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中央値。</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g/</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日）</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F1C1D354-AA59-0B2D-3C51-79D04DB71576}"/>
              </a:ext>
            </a:extLst>
          </p:cNvPr>
          <p:cNvSpPr txBox="1"/>
          <p:nvPr/>
        </p:nvSpPr>
        <p:spPr>
          <a:xfrm>
            <a:off x="285110" y="2501295"/>
            <a:ext cx="323165" cy="1739655"/>
          </a:xfrm>
          <a:prstGeom prst="rect">
            <a:avLst/>
          </a:prstGeom>
          <a:noFill/>
        </p:spPr>
        <p:txBody>
          <a:bodyPr vert="eaVert"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rPr>
              <a:t>多変量調整ハザード比</a:t>
            </a:r>
          </a:p>
        </p:txBody>
      </p:sp>
      <p:sp>
        <p:nvSpPr>
          <p:cNvPr id="14" name="矢印: 右 13">
            <a:extLst>
              <a:ext uri="{FF2B5EF4-FFF2-40B4-BE49-F238E27FC236}">
                <a16:creationId xmlns:a16="http://schemas.microsoft.com/office/drawing/2014/main" id="{874D3FDD-1F4D-722E-F359-2A5175BAB5FA}"/>
              </a:ext>
            </a:extLst>
          </p:cNvPr>
          <p:cNvSpPr/>
          <p:nvPr/>
        </p:nvSpPr>
        <p:spPr>
          <a:xfrm rot="1907026">
            <a:off x="1346833" y="314224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5" name="矢印: 右 14">
            <a:extLst>
              <a:ext uri="{FF2B5EF4-FFF2-40B4-BE49-F238E27FC236}">
                <a16:creationId xmlns:a16="http://schemas.microsoft.com/office/drawing/2014/main" id="{327ECA0C-60C8-A646-B48A-335FA30F320A}"/>
              </a:ext>
            </a:extLst>
          </p:cNvPr>
          <p:cNvSpPr/>
          <p:nvPr/>
        </p:nvSpPr>
        <p:spPr>
          <a:xfrm rot="1907026">
            <a:off x="3333017" y="3330331"/>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6" name="矢印: 右 15">
            <a:extLst>
              <a:ext uri="{FF2B5EF4-FFF2-40B4-BE49-F238E27FC236}">
                <a16:creationId xmlns:a16="http://schemas.microsoft.com/office/drawing/2014/main" id="{11A441B7-6A5C-0C5E-60A8-2EB659870F78}"/>
              </a:ext>
            </a:extLst>
          </p:cNvPr>
          <p:cNvSpPr/>
          <p:nvPr/>
        </p:nvSpPr>
        <p:spPr>
          <a:xfrm rot="1907026">
            <a:off x="5390097" y="300503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7" name="吹き出し: 四角形 16">
            <a:extLst>
              <a:ext uri="{FF2B5EF4-FFF2-40B4-BE49-F238E27FC236}">
                <a16:creationId xmlns:a16="http://schemas.microsoft.com/office/drawing/2014/main" id="{48673FDB-C832-FC3D-0248-E6987227B848}"/>
              </a:ext>
            </a:extLst>
          </p:cNvPr>
          <p:cNvSpPr/>
          <p:nvPr/>
        </p:nvSpPr>
        <p:spPr>
          <a:xfrm>
            <a:off x="3631478" y="2938544"/>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吹き出し: 四角形 17">
            <a:extLst>
              <a:ext uri="{FF2B5EF4-FFF2-40B4-BE49-F238E27FC236}">
                <a16:creationId xmlns:a16="http://schemas.microsoft.com/office/drawing/2014/main" id="{CF18CCFC-7B3A-64CA-8A43-1A156940849B}"/>
              </a:ext>
            </a:extLst>
          </p:cNvPr>
          <p:cNvSpPr/>
          <p:nvPr/>
        </p:nvSpPr>
        <p:spPr>
          <a:xfrm>
            <a:off x="1564750" y="2742982"/>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吹き出し: 四角形 18">
            <a:extLst>
              <a:ext uri="{FF2B5EF4-FFF2-40B4-BE49-F238E27FC236}">
                <a16:creationId xmlns:a16="http://schemas.microsoft.com/office/drawing/2014/main" id="{3C2DD0C7-346E-15D2-5ABD-5F8BB5EA8174}"/>
              </a:ext>
            </a:extLst>
          </p:cNvPr>
          <p:cNvSpPr/>
          <p:nvPr/>
        </p:nvSpPr>
        <p:spPr>
          <a:xfrm>
            <a:off x="5688364" y="2622718"/>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A817D735-0A60-7AF5-5030-6022B77D68CD}"/>
              </a:ext>
            </a:extLst>
          </p:cNvPr>
          <p:cNvSpPr/>
          <p:nvPr/>
        </p:nvSpPr>
        <p:spPr>
          <a:xfrm>
            <a:off x="8124001" y="3100381"/>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⑫</a:t>
            </a:r>
          </a:p>
        </p:txBody>
      </p:sp>
      <p:sp>
        <p:nvSpPr>
          <p:cNvPr id="21" name="吹き出し: 四角形 20">
            <a:extLst>
              <a:ext uri="{FF2B5EF4-FFF2-40B4-BE49-F238E27FC236}">
                <a16:creationId xmlns:a16="http://schemas.microsoft.com/office/drawing/2014/main" id="{5F27190C-C8BE-7EF3-00F2-A5F5CE081800}"/>
              </a:ext>
            </a:extLst>
          </p:cNvPr>
          <p:cNvSpPr/>
          <p:nvPr/>
        </p:nvSpPr>
        <p:spPr bwMode="auto">
          <a:xfrm>
            <a:off x="626736" y="5646401"/>
            <a:ext cx="9130227" cy="720000"/>
          </a:xfrm>
          <a:prstGeom prst="wedgeRectCallout">
            <a:avLst>
              <a:gd name="adj1" fmla="val -52135"/>
              <a:gd name="adj2" fmla="val 9228"/>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本研究では、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ピーナッツ摂取量が循環器疾患及び脳卒中（特に、脳梗塞）の発症リスク低下と関連する</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ことを明らかにしました！今回の結果は、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米国での先行研究（ハーバード大学が</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30</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年かけて</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12</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万人以上を対象にした研究）とほぼ同様</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の結果でした。他にも、ピーナッツに含まれる不飽和脂肪酸、ミネラル、ビタミン、食物繊維等の栄養素は、血圧値の低下や血中の脂質異常の改善、血管の老化現象の一種である動脈硬化を防ぐといった</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血管の老化の抑制</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、さらには、血糖値の急上昇をゆるやかにする働きから血管にダメージを与える</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糖尿病を予防</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する効果もあるといわれています！すごっ！！</a:t>
            </a:r>
            <a:endParaRPr kumimoji="1" lang="en-US" altLang="ja-JP" sz="1050" b="0" i="1" u="none" strike="noStrike" kern="1200" cap="none" spc="0" normalizeH="0" baseline="0" noProof="0" dirty="0">
              <a:ln>
                <a:noFill/>
              </a:ln>
              <a:solidFill>
                <a:srgbClr val="3E3A39"/>
              </a:solidFill>
              <a:effectLst/>
              <a:uLnTx/>
              <a:uFillTx/>
              <a:latin typeface="メイリオ"/>
              <a:ea typeface="メイリオ"/>
              <a:cs typeface="+mn-cs"/>
            </a:endParaRPr>
          </a:p>
        </p:txBody>
      </p:sp>
      <p:pic>
        <p:nvPicPr>
          <p:cNvPr id="22" name="図 21">
            <a:extLst>
              <a:ext uri="{FF2B5EF4-FFF2-40B4-BE49-F238E27FC236}">
                <a16:creationId xmlns:a16="http://schemas.microsoft.com/office/drawing/2014/main" id="{5CA1B76E-B5C6-EB07-2EEB-1D16307D99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813743"/>
            <a:ext cx="541867" cy="541867"/>
          </a:xfrm>
          <a:prstGeom prst="rect">
            <a:avLst/>
          </a:prstGeom>
        </p:spPr>
      </p:pic>
      <p:sp>
        <p:nvSpPr>
          <p:cNvPr id="23" name="正方形/長方形 22">
            <a:extLst>
              <a:ext uri="{FF2B5EF4-FFF2-40B4-BE49-F238E27FC236}">
                <a16:creationId xmlns:a16="http://schemas.microsoft.com/office/drawing/2014/main" id="{676CB27E-4799-E57E-713A-68AD9FAF6097}"/>
              </a:ext>
            </a:extLst>
          </p:cNvPr>
          <p:cNvSpPr/>
          <p:nvPr/>
        </p:nvSpPr>
        <p:spPr>
          <a:xfrm>
            <a:off x="191229" y="1564088"/>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⑪</a:t>
            </a:r>
          </a:p>
        </p:txBody>
      </p:sp>
      <p:sp>
        <p:nvSpPr>
          <p:cNvPr id="24" name="吹き出し: 四角形 23">
            <a:extLst>
              <a:ext uri="{FF2B5EF4-FFF2-40B4-BE49-F238E27FC236}">
                <a16:creationId xmlns:a16="http://schemas.microsoft.com/office/drawing/2014/main" id="{2FD254FA-8B98-FE87-34B5-9D012CEA5D45}"/>
              </a:ext>
            </a:extLst>
          </p:cNvPr>
          <p:cNvSpPr/>
          <p:nvPr/>
        </p:nvSpPr>
        <p:spPr>
          <a:xfrm>
            <a:off x="3631478" y="2938544"/>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5" name="吹き出し: 四角形 24">
            <a:extLst>
              <a:ext uri="{FF2B5EF4-FFF2-40B4-BE49-F238E27FC236}">
                <a16:creationId xmlns:a16="http://schemas.microsoft.com/office/drawing/2014/main" id="{A76FECFC-2F31-5CB1-1181-62C38A4710A1}"/>
              </a:ext>
            </a:extLst>
          </p:cNvPr>
          <p:cNvSpPr/>
          <p:nvPr/>
        </p:nvSpPr>
        <p:spPr>
          <a:xfrm>
            <a:off x="1564750" y="2742982"/>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吹き出し: 四角形 25">
            <a:extLst>
              <a:ext uri="{FF2B5EF4-FFF2-40B4-BE49-F238E27FC236}">
                <a16:creationId xmlns:a16="http://schemas.microsoft.com/office/drawing/2014/main" id="{6B8C2F16-278C-0D3A-8C66-A971861CFD0C}"/>
              </a:ext>
            </a:extLst>
          </p:cNvPr>
          <p:cNvSpPr/>
          <p:nvPr/>
        </p:nvSpPr>
        <p:spPr>
          <a:xfrm>
            <a:off x="5688364" y="2622718"/>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27" name="グループ化 26">
            <a:extLst>
              <a:ext uri="{FF2B5EF4-FFF2-40B4-BE49-F238E27FC236}">
                <a16:creationId xmlns:a16="http://schemas.microsoft.com/office/drawing/2014/main" id="{E748CEC8-95D0-2419-8C53-02B3A2D1E5B4}"/>
              </a:ext>
            </a:extLst>
          </p:cNvPr>
          <p:cNvGrpSpPr/>
          <p:nvPr/>
        </p:nvGrpSpPr>
        <p:grpSpPr>
          <a:xfrm>
            <a:off x="1185977" y="150814"/>
            <a:ext cx="2947484" cy="1228055"/>
            <a:chOff x="5573521" y="5308139"/>
            <a:chExt cx="2947484" cy="1228055"/>
          </a:xfrm>
        </p:grpSpPr>
        <p:cxnSp>
          <p:nvCxnSpPr>
            <p:cNvPr id="28" name="直線コネクタ 27">
              <a:extLst>
                <a:ext uri="{FF2B5EF4-FFF2-40B4-BE49-F238E27FC236}">
                  <a16:creationId xmlns:a16="http://schemas.microsoft.com/office/drawing/2014/main" id="{7FD3D8E8-752A-CAB5-B8F7-63E809500AD0}"/>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9" name="吹き出し: 四角形 28">
              <a:extLst>
                <a:ext uri="{FF2B5EF4-FFF2-40B4-BE49-F238E27FC236}">
                  <a16:creationId xmlns:a16="http://schemas.microsoft.com/office/drawing/2014/main" id="{3B631734-5D4A-74E0-3971-96CCBCFA7D35}"/>
                </a:ext>
              </a:extLst>
            </p:cNvPr>
            <p:cNvSpPr/>
            <p:nvPr/>
          </p:nvSpPr>
          <p:spPr bwMode="auto">
            <a:xfrm>
              <a:off x="5573521" y="5308139"/>
              <a:ext cx="294748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⑪ ピーナッツ</a:t>
              </a:r>
              <a:endParaRPr kumimoji="1" lang="en-US" altLang="ja-JP" sz="4000" b="1" dirty="0">
                <a:latin typeface="Meiryo UI" panose="020B0604030504040204" pitchFamily="50" charset="-128"/>
                <a:ea typeface="Meiryo UI" panose="020B0604030504040204" pitchFamily="50" charset="-128"/>
              </a:endParaRPr>
            </a:p>
          </p:txBody>
        </p:sp>
      </p:grpSp>
      <p:grpSp>
        <p:nvGrpSpPr>
          <p:cNvPr id="30" name="グループ化 29">
            <a:extLst>
              <a:ext uri="{FF2B5EF4-FFF2-40B4-BE49-F238E27FC236}">
                <a16:creationId xmlns:a16="http://schemas.microsoft.com/office/drawing/2014/main" id="{42494B47-E59A-4E8E-D122-300F3EDBB1C4}"/>
              </a:ext>
            </a:extLst>
          </p:cNvPr>
          <p:cNvGrpSpPr/>
          <p:nvPr/>
        </p:nvGrpSpPr>
        <p:grpSpPr>
          <a:xfrm>
            <a:off x="6375541" y="1855676"/>
            <a:ext cx="2987394" cy="1262868"/>
            <a:chOff x="6681103" y="5308139"/>
            <a:chExt cx="2987394" cy="1262868"/>
          </a:xfrm>
        </p:grpSpPr>
        <p:cxnSp>
          <p:nvCxnSpPr>
            <p:cNvPr id="31" name="直線コネクタ 30">
              <a:extLst>
                <a:ext uri="{FF2B5EF4-FFF2-40B4-BE49-F238E27FC236}">
                  <a16:creationId xmlns:a16="http://schemas.microsoft.com/office/drawing/2014/main" id="{4DD90673-676B-2D67-59BF-880C1D44FE55}"/>
                </a:ext>
              </a:extLst>
            </p:cNvPr>
            <p:cNvCxnSpPr>
              <a:cxnSpLocks/>
            </p:cNvCxnSpPr>
            <p:nvPr/>
          </p:nvCxnSpPr>
          <p:spPr>
            <a:xfrm>
              <a:off x="9332214" y="5916576"/>
              <a:ext cx="0" cy="65443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2" name="吹き出し: 四角形 31">
              <a:extLst>
                <a:ext uri="{FF2B5EF4-FFF2-40B4-BE49-F238E27FC236}">
                  <a16:creationId xmlns:a16="http://schemas.microsoft.com/office/drawing/2014/main" id="{31C81B66-C8B2-C59C-B172-8CD5A89764A2}"/>
                </a:ext>
              </a:extLst>
            </p:cNvPr>
            <p:cNvSpPr/>
            <p:nvPr/>
          </p:nvSpPr>
          <p:spPr bwMode="auto">
            <a:xfrm>
              <a:off x="6681103" y="5308139"/>
              <a:ext cx="298739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⑫ 体重</a:t>
              </a:r>
              <a:r>
                <a:rPr kumimoji="1" lang="en-US" altLang="ja-JP" sz="4000" b="1" dirty="0">
                  <a:latin typeface="Meiryo UI" panose="020B0604030504040204" pitchFamily="50" charset="-128"/>
                  <a:ea typeface="Meiryo UI" panose="020B0604030504040204" pitchFamily="50" charset="-128"/>
                </a:rPr>
                <a:t>÷2</a:t>
              </a:r>
              <a:r>
                <a:rPr kumimoji="1" lang="ja-JP" altLang="en-US" sz="3200" b="1" dirty="0">
                  <a:latin typeface="Meiryo UI" panose="020B0604030504040204" pitchFamily="50" charset="-128"/>
                  <a:ea typeface="Meiryo UI" panose="020B0604030504040204" pitchFamily="50" charset="-128"/>
                </a:rPr>
                <a:t>粒</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104450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anim calcmode="lin" valueType="num">
                                      <p:cBhvr>
                                        <p:cTn id="19" dur="500" fill="hold"/>
                                        <p:tgtEl>
                                          <p:spTgt spid="24"/>
                                        </p:tgtEl>
                                        <p:attrNameLst>
                                          <p:attrName>ppt_x</p:attrName>
                                        </p:attrNameLst>
                                      </p:cBhvr>
                                      <p:tavLst>
                                        <p:tav tm="0">
                                          <p:val>
                                            <p:strVal val="#ppt_x"/>
                                          </p:val>
                                        </p:tav>
                                        <p:tav tm="100000">
                                          <p:val>
                                            <p:strVal val="#ppt_x"/>
                                          </p:val>
                                        </p:tav>
                                      </p:tavLst>
                                    </p:anim>
                                    <p:anim calcmode="lin" valueType="num">
                                      <p:cBhvr>
                                        <p:cTn id="20" dur="500" fill="hold"/>
                                        <p:tgtEl>
                                          <p:spTgt spid="2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anim calcmode="lin" valueType="num">
                                      <p:cBhvr>
                                        <p:cTn id="25" dur="500" fill="hold"/>
                                        <p:tgtEl>
                                          <p:spTgt spid="26"/>
                                        </p:tgtEl>
                                        <p:attrNameLst>
                                          <p:attrName>ppt_x</p:attrName>
                                        </p:attrNameLst>
                                      </p:cBhvr>
                                      <p:tavLst>
                                        <p:tav tm="0">
                                          <p:val>
                                            <p:strVal val="#ppt_x"/>
                                          </p:val>
                                        </p:tav>
                                        <p:tav tm="100000">
                                          <p:val>
                                            <p:strVal val="#ppt_x"/>
                                          </p:val>
                                        </p:tav>
                                      </p:tavLst>
                                    </p:anim>
                                    <p:anim calcmode="lin" valueType="num">
                                      <p:cBhvr>
                                        <p:cTn id="26"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down)">
                                      <p:cBhvr>
                                        <p:cTn id="3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（９）</a:t>
            </a:r>
            <a:r>
              <a:rPr kumimoji="1" lang="ja-JP" altLang="en-US" sz="16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 「循環器系疾患」や「死亡リスク」を抑制する方法は！？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FDA3632A-3561-B0A3-7A7F-FBAF0AC4E898}"/>
              </a:ext>
            </a:extLst>
          </p:cNvPr>
          <p:cNvSpPr/>
          <p:nvPr/>
        </p:nvSpPr>
        <p:spPr>
          <a:xfrm>
            <a:off x="114299" y="916161"/>
            <a:ext cx="9754107" cy="110799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答え・・・「ペットを飼う」</a:t>
            </a:r>
            <a:endParaRPr kumimoji="1" lang="en-US" altLang="zh-TW"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179388"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犬を飼っていない人に比べ、飼っている人では、循環器疾患（狭心症、心筋梗塞、脳卒中など）による死亡と、総死亡（あらゆる原因による死亡）のリスクが低いことが、スウェーデンの中高年の国民を対象に行われた研究で示されました</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参考論文）英科学誌ｻｲｴﾝﾃｨﾌｨｯｸ･ﾘﾎﾟｰﾂに掲載された調査結果。調査は、ｽｳｪｰﾃﾞﾝのｳﾌﾟｻﾗ大学で、ｽｳｪｰﾃﾞﾝの国家ﾃﾞｰﾀﾍﾞｰｽや双子登録ﾌﾟﾛｼﾞｪｸﾄからｻﾝﾌﾟﾙとして</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抽出された</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40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80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歳のｽｳｪｰﾃﾞﾝ人</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340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万人以上を対象に、</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12</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年間にわたり調査</a:t>
            </a:r>
            <a:endParaRPr kumimoji="1" lang="ja-JP" altLang="en-US" sz="1400" b="0" i="0" u="none" strike="noStrike" kern="1200" cap="none" spc="0" normalizeH="0" baseline="0" noProof="0" dirty="0">
              <a:ln>
                <a:noFill/>
              </a:ln>
              <a:solidFill>
                <a:srgbClr val="3E3A39"/>
              </a:solidFill>
              <a:effectLst/>
              <a:uLnTx/>
              <a:uFillTx/>
              <a:latin typeface="ＭＳ Ｐゴシック" charset="-128"/>
              <a:ea typeface="ＭＳ Ｐゴシック" charset="-128"/>
              <a:cs typeface="+mn-cs"/>
            </a:endParaRPr>
          </a:p>
        </p:txBody>
      </p:sp>
      <p:sp>
        <p:nvSpPr>
          <p:cNvPr id="4" name="正方形/長方形 3">
            <a:extLst>
              <a:ext uri="{FF2B5EF4-FFF2-40B4-BE49-F238E27FC236}">
                <a16:creationId xmlns:a16="http://schemas.microsoft.com/office/drawing/2014/main" id="{F811FEFE-D9DB-40A5-1A0B-8DF382CADFF0}"/>
              </a:ext>
            </a:extLst>
          </p:cNvPr>
          <p:cNvSpPr/>
          <p:nvPr/>
        </p:nvSpPr>
        <p:spPr>
          <a:xfrm>
            <a:off x="-52223" y="6330588"/>
            <a:ext cx="9571468" cy="20005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2017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日付の</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Scientific Reports</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誌電子版等</a:t>
            </a:r>
          </a:p>
        </p:txBody>
      </p:sp>
      <p:sp>
        <p:nvSpPr>
          <p:cNvPr id="5" name="正方形/長方形 4">
            <a:extLst>
              <a:ext uri="{FF2B5EF4-FFF2-40B4-BE49-F238E27FC236}">
                <a16:creationId xmlns:a16="http://schemas.microsoft.com/office/drawing/2014/main" id="{386F3F9B-E567-AC22-7294-DC96E5EA0536}"/>
              </a:ext>
            </a:extLst>
          </p:cNvPr>
          <p:cNvSpPr/>
          <p:nvPr/>
        </p:nvSpPr>
        <p:spPr bwMode="auto">
          <a:xfrm>
            <a:off x="367748" y="5330633"/>
            <a:ext cx="9423952" cy="936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もうひとつの「トロント大学のキャロライン・クレイマー博士とそのチーム」が行った研究結果では、</a:t>
            </a:r>
            <a:endPar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犬を飼っている人</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が何らかの原因で早期に</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死亡する可能性</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は、犬を飼っていない人よりも</a:t>
            </a:r>
            <a:r>
              <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24</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％低い</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ことがわかった。</a:t>
            </a:r>
            <a:endPar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また、犬を飼っている人は</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心臓発作後に死亡</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する確率は</a:t>
            </a:r>
            <a:r>
              <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65</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％低く</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、さらに</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心血管疾患による死亡</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の可能性は</a:t>
            </a:r>
            <a:r>
              <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31</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％低かった</a:t>
            </a:r>
            <a:endPar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なお、研究対象は、犬を飼っている人に関するこれまでの</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10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本の研究結果から、飼い主がなんらかの原因で死ぬ確率を調べてﾒﾀ分析を行った結果。研究対象は、</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1950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2019</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年</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5</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月の約</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70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年間、およそ</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3</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兆</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8370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億</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0500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万人</a:t>
            </a:r>
            <a:endParaRPr kumimoji="1" lang="ja-JP" altLang="en-US" sz="105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7C289862-8A50-4995-C674-7F1785A7B844}"/>
              </a:ext>
            </a:extLst>
          </p:cNvPr>
          <p:cNvSpPr/>
          <p:nvPr/>
        </p:nvSpPr>
        <p:spPr>
          <a:xfrm>
            <a:off x="350814" y="5036600"/>
            <a:ext cx="1152000" cy="288000"/>
          </a:xfrm>
          <a:prstGeom prst="rect">
            <a:avLst/>
          </a:prstGeom>
          <a:solidFill>
            <a:srgbClr val="FBDDDC"/>
          </a:solidFill>
        </p:spPr>
        <p:txBody>
          <a:bodyPr wrap="non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さらに深掘り</a:t>
            </a:r>
            <a:endParaRPr kumimoji="1" lang="ja-JP" altLang="en-US" sz="1200" b="0" i="0" u="none" strike="noStrike" kern="1200" cap="none" spc="0" normalizeH="0" baseline="0" noProof="0" dirty="0">
              <a:ln>
                <a:noFill/>
              </a:ln>
              <a:solidFill>
                <a:srgbClr val="FF0000"/>
              </a:solidFill>
              <a:effectLst/>
              <a:uLnTx/>
              <a:uFillTx/>
              <a:latin typeface="ＭＳ Ｐゴシック" charset="-128"/>
              <a:ea typeface="ＭＳ Ｐゴシック" charset="-128"/>
              <a:cs typeface="+mn-cs"/>
            </a:endParaRPr>
          </a:p>
        </p:txBody>
      </p:sp>
      <p:graphicFrame>
        <p:nvGraphicFramePr>
          <p:cNvPr id="7" name="グラフ 6">
            <a:extLst>
              <a:ext uri="{FF2B5EF4-FFF2-40B4-BE49-F238E27FC236}">
                <a16:creationId xmlns:a16="http://schemas.microsoft.com/office/drawing/2014/main" id="{2B491A7C-42B6-8F1F-6260-21FEDE4DF0A8}"/>
              </a:ext>
            </a:extLst>
          </p:cNvPr>
          <p:cNvGraphicFramePr>
            <a:graphicFrameLocks/>
          </p:cNvGraphicFramePr>
          <p:nvPr/>
        </p:nvGraphicFramePr>
        <p:xfrm>
          <a:off x="507724" y="1804304"/>
          <a:ext cx="4572000" cy="1619250"/>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a:extLst>
              <a:ext uri="{FF2B5EF4-FFF2-40B4-BE49-F238E27FC236}">
                <a16:creationId xmlns:a16="http://schemas.microsoft.com/office/drawing/2014/main" id="{84E5DDEE-5EC6-604A-E6FD-57735B029195}"/>
              </a:ext>
            </a:extLst>
          </p:cNvPr>
          <p:cNvSpPr/>
          <p:nvPr/>
        </p:nvSpPr>
        <p:spPr>
          <a:xfrm>
            <a:off x="114300" y="1946501"/>
            <a:ext cx="9238422"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①ペットを飼ている人は、</a:t>
            </a:r>
            <a:r>
              <a:rPr kumimoji="1" lang="en-US" altLang="ja-JP" sz="1800" b="1" i="0" u="none" strike="noStrike" kern="1200" cap="none" spc="0" normalizeH="0" baseline="0" noProof="0" dirty="0">
                <a:ln>
                  <a:noFill/>
                </a:ln>
                <a:solidFill>
                  <a:srgbClr val="FF0000"/>
                </a:solidFill>
                <a:effectLst>
                  <a:glow rad="127000">
                    <a:srgbClr val="FFFFFF"/>
                  </a:glow>
                </a:effectLst>
                <a:uLnTx/>
                <a:uFillTx/>
                <a:latin typeface="メイリオ" panose="020B0604030504040204" pitchFamily="50" charset="-128"/>
                <a:ea typeface="メイリオ" panose="020B0604030504040204" pitchFamily="50" charset="-128"/>
                <a:cs typeface="+mn-cs"/>
              </a:rPr>
              <a:t>13.1</a:t>
            </a: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a:t>
            </a:r>
            <a:endParaRPr kumimoji="1" lang="ja-JP" altLang="en-US" sz="1400" b="0" i="0" u="none" strike="noStrike" kern="1200" cap="none" spc="0" normalizeH="0" baseline="0" noProof="0" dirty="0">
              <a:ln>
                <a:noFill/>
              </a:ln>
              <a:solidFill>
                <a:srgbClr val="3E3A39"/>
              </a:solidFill>
              <a:effectLst>
                <a:glow rad="127000">
                  <a:srgbClr val="FFFFFF"/>
                </a:glow>
              </a:effectLst>
              <a:uLnTx/>
              <a:uFillTx/>
              <a:latin typeface="ＭＳ Ｐゴシック" charset="-128"/>
              <a:ea typeface="ＭＳ Ｐゴシック" charset="-128"/>
              <a:cs typeface="+mn-cs"/>
            </a:endParaRPr>
          </a:p>
        </p:txBody>
      </p:sp>
      <p:sp>
        <p:nvSpPr>
          <p:cNvPr id="9" name="楕円 8">
            <a:extLst>
              <a:ext uri="{FF2B5EF4-FFF2-40B4-BE49-F238E27FC236}">
                <a16:creationId xmlns:a16="http://schemas.microsoft.com/office/drawing/2014/main" id="{8595BD87-7E41-99C9-B8A9-9A2FA4D33701}"/>
              </a:ext>
            </a:extLst>
          </p:cNvPr>
          <p:cNvSpPr/>
          <p:nvPr/>
        </p:nvSpPr>
        <p:spPr bwMode="auto">
          <a:xfrm>
            <a:off x="1732248" y="3752147"/>
            <a:ext cx="936000" cy="936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23</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0" name="正方形/長方形 9">
            <a:extLst>
              <a:ext uri="{FF2B5EF4-FFF2-40B4-BE49-F238E27FC236}">
                <a16:creationId xmlns:a16="http://schemas.microsoft.com/office/drawing/2014/main" id="{08F52F14-DD6E-EC1A-3881-F182CC422965}"/>
              </a:ext>
            </a:extLst>
          </p:cNvPr>
          <p:cNvSpPr/>
          <p:nvPr/>
        </p:nvSpPr>
        <p:spPr>
          <a:xfrm>
            <a:off x="114300" y="3404033"/>
            <a:ext cx="561506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②ペットを飼っている人のリスク</a:t>
            </a:r>
            <a:endParaRPr kumimoji="1" lang="ja-JP" altLang="en-US" sz="1400" b="0" i="0" u="none" strike="noStrike" kern="1200" cap="none" spc="0" normalizeH="0" baseline="0" noProof="0" dirty="0">
              <a:ln>
                <a:noFill/>
              </a:ln>
              <a:solidFill>
                <a:srgbClr val="3E3A39"/>
              </a:solidFill>
              <a:effectLst>
                <a:glow rad="127000">
                  <a:srgbClr val="FFFFFF"/>
                </a:glow>
              </a:effectLst>
              <a:uLnTx/>
              <a:uFillTx/>
              <a:latin typeface="ＭＳ Ｐゴシック" charset="-128"/>
              <a:ea typeface="ＭＳ Ｐゴシック" charset="-128"/>
              <a:cs typeface="+mn-cs"/>
            </a:endParaRPr>
          </a:p>
        </p:txBody>
      </p:sp>
      <p:sp>
        <p:nvSpPr>
          <p:cNvPr id="11" name="楕円 10">
            <a:extLst>
              <a:ext uri="{FF2B5EF4-FFF2-40B4-BE49-F238E27FC236}">
                <a16:creationId xmlns:a16="http://schemas.microsoft.com/office/drawing/2014/main" id="{DE4F5B87-4FA5-3DFA-6EC6-151D1BD1270D}"/>
              </a:ext>
            </a:extLst>
          </p:cNvPr>
          <p:cNvSpPr/>
          <p:nvPr/>
        </p:nvSpPr>
        <p:spPr bwMode="auto">
          <a:xfrm>
            <a:off x="3989667" y="3752147"/>
            <a:ext cx="864000" cy="86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20</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2" name="正方形/長方形 11">
            <a:extLst>
              <a:ext uri="{FF2B5EF4-FFF2-40B4-BE49-F238E27FC236}">
                <a16:creationId xmlns:a16="http://schemas.microsoft.com/office/drawing/2014/main" id="{1D9D2890-53A9-DF53-5713-0E889C8DE4B5}"/>
              </a:ext>
            </a:extLst>
          </p:cNvPr>
          <p:cNvSpPr/>
          <p:nvPr/>
        </p:nvSpPr>
        <p:spPr bwMode="auto">
          <a:xfrm>
            <a:off x="65362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循環器系</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13" name="正方形/長方形 12">
            <a:extLst>
              <a:ext uri="{FF2B5EF4-FFF2-40B4-BE49-F238E27FC236}">
                <a16:creationId xmlns:a16="http://schemas.microsoft.com/office/drawing/2014/main" id="{06F5C49E-4424-661C-AA54-D07ECF5DAB6A}"/>
              </a:ext>
            </a:extLst>
          </p:cNvPr>
          <p:cNvSpPr/>
          <p:nvPr/>
        </p:nvSpPr>
        <p:spPr bwMode="auto">
          <a:xfrm>
            <a:off x="291600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総死亡</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14" name="正方形/長方形 13">
            <a:extLst>
              <a:ext uri="{FF2B5EF4-FFF2-40B4-BE49-F238E27FC236}">
                <a16:creationId xmlns:a16="http://schemas.microsoft.com/office/drawing/2014/main" id="{09912D15-37BA-4B08-64CA-769781DDBC0F}"/>
              </a:ext>
            </a:extLst>
          </p:cNvPr>
          <p:cNvSpPr/>
          <p:nvPr/>
        </p:nvSpPr>
        <p:spPr>
          <a:xfrm>
            <a:off x="5068140" y="2713522"/>
            <a:ext cx="409996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③</a:t>
            </a:r>
            <a:r>
              <a:rPr kumimoji="1" lang="en-US" altLang="ja-JP"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人暮らしだと、さらに軽減効果が高まる！</a:t>
            </a:r>
            <a:endParaRPr kumimoji="1" lang="ja-JP" altLang="en-US" sz="1400" b="0" i="0" u="none" strike="noStrike" kern="1200" cap="none" spc="0" normalizeH="0" baseline="0" noProof="0" dirty="0">
              <a:ln>
                <a:noFill/>
              </a:ln>
              <a:solidFill>
                <a:srgbClr val="3E3A39"/>
              </a:solidFill>
              <a:effectLst>
                <a:glow rad="127000">
                  <a:srgbClr val="FFFFFF"/>
                </a:glow>
              </a:effectLst>
              <a:uLnTx/>
              <a:uFillTx/>
              <a:latin typeface="ＭＳ Ｐゴシック" charset="-128"/>
              <a:ea typeface="ＭＳ Ｐゴシック" charset="-128"/>
              <a:cs typeface="+mn-cs"/>
            </a:endParaRPr>
          </a:p>
        </p:txBody>
      </p:sp>
      <p:sp>
        <p:nvSpPr>
          <p:cNvPr id="15" name="正方形/長方形 14">
            <a:extLst>
              <a:ext uri="{FF2B5EF4-FFF2-40B4-BE49-F238E27FC236}">
                <a16:creationId xmlns:a16="http://schemas.microsoft.com/office/drawing/2014/main" id="{79B2DC7A-F61A-DB84-A441-1453E2913BF8}"/>
              </a:ext>
            </a:extLst>
          </p:cNvPr>
          <p:cNvSpPr/>
          <p:nvPr/>
        </p:nvSpPr>
        <p:spPr>
          <a:xfrm>
            <a:off x="820135" y="4712315"/>
            <a:ext cx="4203395"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glow rad="127000">
                    <a:srgbClr val="FFFFFF"/>
                  </a:glow>
                </a:effectLst>
                <a:uLnTx/>
                <a:uFillTx/>
                <a:latin typeface="メイリオ"/>
                <a:ea typeface="メイリオ" panose="020B0604030504040204" pitchFamily="50" charset="-128"/>
                <a:cs typeface="+mn-cs"/>
              </a:rPr>
              <a:t>性別や年齢にかかわらず一貫して認められました</a:t>
            </a:r>
            <a:r>
              <a:rPr kumimoji="1" lang="en-US" altLang="ja-JP" sz="1400" b="1" i="1" u="none" strike="noStrike" kern="1200" cap="none" spc="0" normalizeH="0" baseline="0" noProof="0" dirty="0">
                <a:ln>
                  <a:noFill/>
                </a:ln>
                <a:solidFill>
                  <a:srgbClr val="3E3A39"/>
                </a:solidFill>
                <a:effectLst>
                  <a:glow rad="127000">
                    <a:srgbClr val="FFFFFF"/>
                  </a:glow>
                </a:effectLst>
                <a:uLnTx/>
                <a:uFillTx/>
                <a:latin typeface="メイリオ"/>
                <a:ea typeface="メイリオ" panose="020B0604030504040204" pitchFamily="50" charset="-128"/>
                <a:cs typeface="+mn-cs"/>
              </a:rPr>
              <a:t>!</a:t>
            </a:r>
            <a:endParaRPr kumimoji="1" lang="ja-JP" altLang="en-US" sz="1400" b="0" i="1" u="none" strike="noStrike" kern="1200" cap="none" spc="0" normalizeH="0" baseline="0" noProof="0" dirty="0">
              <a:ln>
                <a:noFill/>
              </a:ln>
              <a:solidFill>
                <a:srgbClr val="3E3A39"/>
              </a:solidFill>
              <a:effectLst>
                <a:glow rad="127000">
                  <a:srgbClr val="FFFFFF"/>
                </a:glow>
              </a:effectLst>
              <a:uLnTx/>
              <a:uFillTx/>
              <a:latin typeface="メイリオ"/>
              <a:ea typeface="メイリオ" panose="020B0604030504040204" pitchFamily="50" charset="-128"/>
              <a:cs typeface="+mn-cs"/>
            </a:endParaRPr>
          </a:p>
        </p:txBody>
      </p:sp>
      <p:sp>
        <p:nvSpPr>
          <p:cNvPr id="16" name="楕円 15">
            <a:extLst>
              <a:ext uri="{FF2B5EF4-FFF2-40B4-BE49-F238E27FC236}">
                <a16:creationId xmlns:a16="http://schemas.microsoft.com/office/drawing/2014/main" id="{4443B2BE-D556-BBE6-30C0-EE889FA13F66}"/>
              </a:ext>
            </a:extLst>
          </p:cNvPr>
          <p:cNvSpPr/>
          <p:nvPr/>
        </p:nvSpPr>
        <p:spPr bwMode="auto">
          <a:xfrm>
            <a:off x="6607040" y="3075735"/>
            <a:ext cx="1044000" cy="104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36</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7" name="楕円 16">
            <a:extLst>
              <a:ext uri="{FF2B5EF4-FFF2-40B4-BE49-F238E27FC236}">
                <a16:creationId xmlns:a16="http://schemas.microsoft.com/office/drawing/2014/main" id="{26875E29-6F14-F3BE-A9E3-40E365A196E7}"/>
              </a:ext>
            </a:extLst>
          </p:cNvPr>
          <p:cNvSpPr/>
          <p:nvPr/>
        </p:nvSpPr>
        <p:spPr bwMode="auto">
          <a:xfrm>
            <a:off x="8864459" y="3075735"/>
            <a:ext cx="1008000" cy="1008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33</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8" name="正方形/長方形 17">
            <a:extLst>
              <a:ext uri="{FF2B5EF4-FFF2-40B4-BE49-F238E27FC236}">
                <a16:creationId xmlns:a16="http://schemas.microsoft.com/office/drawing/2014/main" id="{CCB903F4-E946-8A63-01F8-2B0B4B289A9D}"/>
              </a:ext>
            </a:extLst>
          </p:cNvPr>
          <p:cNvSpPr/>
          <p:nvPr/>
        </p:nvSpPr>
        <p:spPr bwMode="auto">
          <a:xfrm>
            <a:off x="5547670"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循環器系</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19" name="正方形/長方形 18">
            <a:extLst>
              <a:ext uri="{FF2B5EF4-FFF2-40B4-BE49-F238E27FC236}">
                <a16:creationId xmlns:a16="http://schemas.microsoft.com/office/drawing/2014/main" id="{AA83BC6F-7DDB-1F60-6F82-98F24CDFCF55}"/>
              </a:ext>
            </a:extLst>
          </p:cNvPr>
          <p:cNvSpPr/>
          <p:nvPr/>
        </p:nvSpPr>
        <p:spPr bwMode="auto">
          <a:xfrm>
            <a:off x="7800425"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総死亡</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20" name="正方形/長方形 19">
            <a:extLst>
              <a:ext uri="{FF2B5EF4-FFF2-40B4-BE49-F238E27FC236}">
                <a16:creationId xmlns:a16="http://schemas.microsoft.com/office/drawing/2014/main" id="{92C1476A-528D-5769-FA22-DB4AC19B8F68}"/>
              </a:ext>
            </a:extLst>
          </p:cNvPr>
          <p:cNvSpPr/>
          <p:nvPr/>
        </p:nvSpPr>
        <p:spPr>
          <a:xfrm>
            <a:off x="5091764" y="4222884"/>
            <a:ext cx="4814235" cy="96949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今回の結果について、「循環器疾患やそれらによる死亡、総死亡のリスクを高めることが示唆されている</a:t>
            </a: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精神的なストレス</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（社会的隔離や、うつ、孤独など）が、犬を飼うことにより</a:t>
            </a: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減る</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可能性があること、犬と過ごすことによって、</a:t>
            </a: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身体活動量が増え、屋外で過ごす時間も増加</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することが、死亡リスク低減をもたらすのではないか」との考えを示しています！</a:t>
            </a:r>
          </a:p>
        </p:txBody>
      </p:sp>
      <p:sp>
        <p:nvSpPr>
          <p:cNvPr id="21" name="正方形/長方形 20">
            <a:extLst>
              <a:ext uri="{FF2B5EF4-FFF2-40B4-BE49-F238E27FC236}">
                <a16:creationId xmlns:a16="http://schemas.microsoft.com/office/drawing/2014/main" id="{E7F11AC0-FE04-2164-D157-D9A447470EEA}"/>
              </a:ext>
            </a:extLst>
          </p:cNvPr>
          <p:cNvSpPr/>
          <p:nvPr/>
        </p:nvSpPr>
        <p:spPr>
          <a:xfrm>
            <a:off x="1781647" y="3903735"/>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⑬　</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2" name="正方形/長方形 21">
            <a:extLst>
              <a:ext uri="{FF2B5EF4-FFF2-40B4-BE49-F238E27FC236}">
                <a16:creationId xmlns:a16="http://schemas.microsoft.com/office/drawing/2014/main" id="{E5AFD80C-89AB-4474-0083-B77A83BD444C}"/>
              </a:ext>
            </a:extLst>
          </p:cNvPr>
          <p:cNvSpPr/>
          <p:nvPr/>
        </p:nvSpPr>
        <p:spPr>
          <a:xfrm>
            <a:off x="4018095" y="3878351"/>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⑭　</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grpSp>
        <p:nvGrpSpPr>
          <p:cNvPr id="23" name="グループ化 22">
            <a:extLst>
              <a:ext uri="{FF2B5EF4-FFF2-40B4-BE49-F238E27FC236}">
                <a16:creationId xmlns:a16="http://schemas.microsoft.com/office/drawing/2014/main" id="{A4B5FFC1-C436-C186-B319-0355BF59CE76}"/>
              </a:ext>
            </a:extLst>
          </p:cNvPr>
          <p:cNvGrpSpPr/>
          <p:nvPr/>
        </p:nvGrpSpPr>
        <p:grpSpPr>
          <a:xfrm>
            <a:off x="249115" y="2574583"/>
            <a:ext cx="2232000" cy="1495947"/>
            <a:chOff x="554677" y="6027046"/>
            <a:chExt cx="2232000" cy="1495947"/>
          </a:xfrm>
        </p:grpSpPr>
        <p:cxnSp>
          <p:nvCxnSpPr>
            <p:cNvPr id="24" name="直線コネクタ 23">
              <a:extLst>
                <a:ext uri="{FF2B5EF4-FFF2-40B4-BE49-F238E27FC236}">
                  <a16:creationId xmlns:a16="http://schemas.microsoft.com/office/drawing/2014/main" id="{5781BA76-739E-3B62-99CD-905B62C2FBC2}"/>
                </a:ext>
              </a:extLst>
            </p:cNvPr>
            <p:cNvCxnSpPr>
              <a:cxnSpLocks/>
            </p:cNvCxnSpPr>
            <p:nvPr/>
          </p:nvCxnSpPr>
          <p:spPr>
            <a:xfrm>
              <a:off x="2450008" y="6292831"/>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5" name="吹き出し: 四角形 24">
              <a:extLst>
                <a:ext uri="{FF2B5EF4-FFF2-40B4-BE49-F238E27FC236}">
                  <a16:creationId xmlns:a16="http://schemas.microsoft.com/office/drawing/2014/main" id="{97A6F7D9-C983-2629-17EF-29A8E936690E}"/>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⑬ </a:t>
              </a:r>
              <a:r>
                <a:rPr kumimoji="1" lang="en-US" altLang="ja-JP" sz="4000" b="1" dirty="0">
                  <a:latin typeface="Meiryo UI" panose="020B0604030504040204" pitchFamily="50" charset="-128"/>
                  <a:ea typeface="Meiryo UI" panose="020B0604030504040204" pitchFamily="50" charset="-128"/>
                </a:rPr>
                <a:t>23</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26" name="グループ化 25">
            <a:extLst>
              <a:ext uri="{FF2B5EF4-FFF2-40B4-BE49-F238E27FC236}">
                <a16:creationId xmlns:a16="http://schemas.microsoft.com/office/drawing/2014/main" id="{8C1C2AFE-C31B-12DA-F006-C5BBF6BD7DBB}"/>
              </a:ext>
            </a:extLst>
          </p:cNvPr>
          <p:cNvGrpSpPr/>
          <p:nvPr/>
        </p:nvGrpSpPr>
        <p:grpSpPr>
          <a:xfrm>
            <a:off x="2621667" y="2568364"/>
            <a:ext cx="2232000" cy="1458623"/>
            <a:chOff x="554677" y="6027046"/>
            <a:chExt cx="2232000" cy="1458623"/>
          </a:xfrm>
        </p:grpSpPr>
        <p:cxnSp>
          <p:nvCxnSpPr>
            <p:cNvPr id="27" name="直線コネクタ 26">
              <a:extLst>
                <a:ext uri="{FF2B5EF4-FFF2-40B4-BE49-F238E27FC236}">
                  <a16:creationId xmlns:a16="http://schemas.microsoft.com/office/drawing/2014/main" id="{D5C080E2-1AB4-6CA0-F9A9-EE16376AF456}"/>
                </a:ext>
              </a:extLst>
            </p:cNvPr>
            <p:cNvCxnSpPr>
              <a:cxnSpLocks/>
            </p:cNvCxnSpPr>
            <p:nvPr/>
          </p:nvCxnSpPr>
          <p:spPr>
            <a:xfrm>
              <a:off x="2450008" y="6255507"/>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吹き出し: 四角形 27">
              <a:extLst>
                <a:ext uri="{FF2B5EF4-FFF2-40B4-BE49-F238E27FC236}">
                  <a16:creationId xmlns:a16="http://schemas.microsoft.com/office/drawing/2014/main" id="{9D169736-CA9D-6ABD-C1E2-C7833A9D62A8}"/>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⑭ </a:t>
              </a:r>
              <a:r>
                <a:rPr kumimoji="1" lang="en-US" altLang="ja-JP" sz="4000" b="1" dirty="0">
                  <a:latin typeface="Meiryo UI" panose="020B0604030504040204" pitchFamily="50" charset="-128"/>
                  <a:ea typeface="Meiryo UI" panose="020B0604030504040204" pitchFamily="50" charset="-128"/>
                </a:rPr>
                <a:t>20</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sp>
        <p:nvSpPr>
          <p:cNvPr id="29" name="正方形/長方形 28">
            <a:extLst>
              <a:ext uri="{FF2B5EF4-FFF2-40B4-BE49-F238E27FC236}">
                <a16:creationId xmlns:a16="http://schemas.microsoft.com/office/drawing/2014/main" id="{A2B457CF-DF1D-6EC2-96E6-C2A7E7566A55}"/>
              </a:ext>
            </a:extLst>
          </p:cNvPr>
          <p:cNvSpPr/>
          <p:nvPr/>
        </p:nvSpPr>
        <p:spPr bwMode="auto">
          <a:xfrm>
            <a:off x="367748" y="5330633"/>
            <a:ext cx="9423952" cy="936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もうひとつの「トロント大学のキャロライン・クレイマー博士とそのチーム」が行った研究結果では、</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犬を飼っている人</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が何らかの原因で早期に</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死亡する可能性</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は、犬を飼っていない人よりも</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24</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％低い</a:t>
            </a:r>
            <a:r>
              <a:rPr kumimoji="1" lang="ja-JP" altLang="en-US" sz="1050" b="0" i="0" u="none" strike="noStrike" kern="0" cap="none" spc="0" normalizeH="0" baseline="0" noProof="0" dirty="0">
                <a:ln>
                  <a:noFill/>
                </a:ln>
                <a:solidFill>
                  <a:srgbClr val="3E3A39"/>
                </a:solidFill>
                <a:effectLst/>
                <a:uLnTx/>
                <a:uFillTx/>
                <a:latin typeface="メイリオ"/>
              </a:rPr>
              <a:t>ことがわかった。</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また、</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犬を飼っている人は</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心臓発作後に死亡</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する確率は</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65</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％低く</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、さらに</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心血管疾患による死亡</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の可能性は</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31</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％低かった</a:t>
            </a:r>
            <a:endPar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なお、研究対象は、犬を飼っている人に関するこれまでの</a:t>
            </a:r>
            <a:r>
              <a:rPr kumimoji="1" lang="en-US" altLang="ja-JP" sz="1050" b="0" i="0" u="none" strike="noStrike" kern="0" cap="none" spc="0" normalizeH="0" baseline="0" noProof="0" dirty="0">
                <a:ln>
                  <a:noFill/>
                </a:ln>
                <a:solidFill>
                  <a:srgbClr val="3E3A39"/>
                </a:solidFill>
                <a:effectLst/>
                <a:uLnTx/>
                <a:uFillTx/>
                <a:latin typeface="メイリオ"/>
              </a:rPr>
              <a:t>10</a:t>
            </a:r>
            <a:r>
              <a:rPr kumimoji="1" lang="ja-JP" altLang="en-US" sz="1050" b="0" i="0" u="none" strike="noStrike" kern="0" cap="none" spc="0" normalizeH="0" baseline="0" noProof="0" dirty="0">
                <a:ln>
                  <a:noFill/>
                </a:ln>
                <a:solidFill>
                  <a:srgbClr val="3E3A39"/>
                </a:solidFill>
                <a:effectLst/>
                <a:uLnTx/>
                <a:uFillTx/>
                <a:latin typeface="メイリオ"/>
              </a:rPr>
              <a:t>本の研究結果から、飼い主がなんらかの原因で死ぬ確率を調べてﾒﾀ分析を行った結果。研究対象は、</a:t>
            </a:r>
            <a:r>
              <a:rPr kumimoji="1" lang="en-US" altLang="ja-JP" sz="1050" b="0" i="0" u="none" strike="noStrike" kern="0" cap="none" spc="0" normalizeH="0" baseline="0" noProof="0" dirty="0">
                <a:ln>
                  <a:noFill/>
                </a:ln>
                <a:solidFill>
                  <a:srgbClr val="3E3A39"/>
                </a:solidFill>
                <a:effectLst/>
                <a:uLnTx/>
                <a:uFillTx/>
                <a:latin typeface="メイリオ"/>
              </a:rPr>
              <a:t>1950</a:t>
            </a:r>
            <a:r>
              <a:rPr kumimoji="1" lang="ja-JP" altLang="en-US" sz="1050" b="0" i="0" u="none" strike="noStrike" kern="0" cap="none" spc="0" normalizeH="0" baseline="0" noProof="0" dirty="0">
                <a:ln>
                  <a:noFill/>
                </a:ln>
                <a:solidFill>
                  <a:srgbClr val="3E3A39"/>
                </a:solidFill>
                <a:effectLst/>
                <a:uLnTx/>
                <a:uFillTx/>
                <a:latin typeface="メイリオ"/>
              </a:rPr>
              <a:t>～</a:t>
            </a:r>
            <a:r>
              <a:rPr kumimoji="1" lang="en-US" altLang="ja-JP" sz="1050" b="0" i="0" u="none" strike="noStrike" kern="0" cap="none" spc="0" normalizeH="0" baseline="0" noProof="0" dirty="0">
                <a:ln>
                  <a:noFill/>
                </a:ln>
                <a:solidFill>
                  <a:srgbClr val="3E3A39"/>
                </a:solidFill>
                <a:effectLst/>
                <a:uLnTx/>
                <a:uFillTx/>
                <a:latin typeface="メイリオ"/>
              </a:rPr>
              <a:t>2019</a:t>
            </a:r>
            <a:r>
              <a:rPr kumimoji="1" lang="ja-JP" altLang="en-US" sz="1050" b="0" i="0" u="none" strike="noStrike" kern="0" cap="none" spc="0" normalizeH="0" baseline="0" noProof="0" dirty="0">
                <a:ln>
                  <a:noFill/>
                </a:ln>
                <a:solidFill>
                  <a:srgbClr val="3E3A39"/>
                </a:solidFill>
                <a:effectLst/>
                <a:uLnTx/>
                <a:uFillTx/>
                <a:latin typeface="メイリオ"/>
              </a:rPr>
              <a:t>年</a:t>
            </a:r>
            <a:r>
              <a:rPr kumimoji="1" lang="en-US" altLang="ja-JP" sz="1050" b="0" i="0" u="none" strike="noStrike" kern="0" cap="none" spc="0" normalizeH="0" baseline="0" noProof="0" dirty="0">
                <a:ln>
                  <a:noFill/>
                </a:ln>
                <a:solidFill>
                  <a:srgbClr val="3E3A39"/>
                </a:solidFill>
                <a:effectLst/>
                <a:uLnTx/>
                <a:uFillTx/>
                <a:latin typeface="メイリオ"/>
              </a:rPr>
              <a:t>5</a:t>
            </a:r>
            <a:r>
              <a:rPr kumimoji="1" lang="ja-JP" altLang="en-US" sz="1050" b="0" i="0" u="none" strike="noStrike" kern="0" cap="none" spc="0" normalizeH="0" baseline="0" noProof="0" dirty="0">
                <a:ln>
                  <a:noFill/>
                </a:ln>
                <a:solidFill>
                  <a:srgbClr val="3E3A39"/>
                </a:solidFill>
                <a:effectLst/>
                <a:uLnTx/>
                <a:uFillTx/>
                <a:latin typeface="メイリオ"/>
              </a:rPr>
              <a:t>月の約</a:t>
            </a:r>
            <a:r>
              <a:rPr kumimoji="1" lang="en-US" altLang="ja-JP" sz="1050" b="0" i="0" u="none" strike="noStrike" kern="0" cap="none" spc="0" normalizeH="0" baseline="0" noProof="0" dirty="0">
                <a:ln>
                  <a:noFill/>
                </a:ln>
                <a:solidFill>
                  <a:srgbClr val="3E3A39"/>
                </a:solidFill>
                <a:effectLst/>
                <a:uLnTx/>
                <a:uFillTx/>
                <a:latin typeface="メイリオ"/>
              </a:rPr>
              <a:t>70</a:t>
            </a:r>
            <a:r>
              <a:rPr kumimoji="1" lang="ja-JP" altLang="en-US" sz="1050" b="0" i="0" u="none" strike="noStrike" kern="0" cap="none" spc="0" normalizeH="0" baseline="0" noProof="0" dirty="0">
                <a:ln>
                  <a:noFill/>
                </a:ln>
                <a:solidFill>
                  <a:srgbClr val="3E3A39"/>
                </a:solidFill>
                <a:effectLst/>
                <a:uLnTx/>
                <a:uFillTx/>
                <a:latin typeface="メイリオ"/>
              </a:rPr>
              <a:t>年間、およそ</a:t>
            </a:r>
            <a:r>
              <a:rPr kumimoji="1" lang="en-US" altLang="ja-JP" sz="1050" b="0" i="0" u="none" strike="noStrike" kern="0" cap="none" spc="0" normalizeH="0" baseline="0" noProof="0" dirty="0">
                <a:ln>
                  <a:noFill/>
                </a:ln>
                <a:solidFill>
                  <a:srgbClr val="3E3A39"/>
                </a:solidFill>
                <a:effectLst/>
                <a:uLnTx/>
                <a:uFillTx/>
                <a:latin typeface="メイリオ"/>
              </a:rPr>
              <a:t>3</a:t>
            </a:r>
            <a:r>
              <a:rPr kumimoji="1" lang="ja-JP" altLang="en-US" sz="1050" b="0" i="0" u="none" strike="noStrike" kern="0" cap="none" spc="0" normalizeH="0" baseline="0" noProof="0" dirty="0">
                <a:ln>
                  <a:noFill/>
                </a:ln>
                <a:solidFill>
                  <a:srgbClr val="3E3A39"/>
                </a:solidFill>
                <a:effectLst/>
                <a:uLnTx/>
                <a:uFillTx/>
                <a:latin typeface="メイリオ"/>
              </a:rPr>
              <a:t>兆</a:t>
            </a:r>
            <a:r>
              <a:rPr kumimoji="1" lang="en-US" altLang="ja-JP" sz="1050" b="0" i="0" u="none" strike="noStrike" kern="0" cap="none" spc="0" normalizeH="0" baseline="0" noProof="0" dirty="0">
                <a:ln>
                  <a:noFill/>
                </a:ln>
                <a:solidFill>
                  <a:srgbClr val="3E3A39"/>
                </a:solidFill>
                <a:effectLst/>
                <a:uLnTx/>
                <a:uFillTx/>
                <a:latin typeface="メイリオ"/>
              </a:rPr>
              <a:t>8370</a:t>
            </a:r>
            <a:r>
              <a:rPr kumimoji="1" lang="ja-JP" altLang="en-US" sz="1050" b="0" i="0" u="none" strike="noStrike" kern="0" cap="none" spc="0" normalizeH="0" baseline="0" noProof="0" dirty="0">
                <a:ln>
                  <a:noFill/>
                </a:ln>
                <a:solidFill>
                  <a:srgbClr val="3E3A39"/>
                </a:solidFill>
                <a:effectLst/>
                <a:uLnTx/>
                <a:uFillTx/>
                <a:latin typeface="メイリオ"/>
              </a:rPr>
              <a:t>億</a:t>
            </a:r>
            <a:r>
              <a:rPr kumimoji="1" lang="en-US" altLang="ja-JP" sz="1050" b="0" i="0" u="none" strike="noStrike" kern="0" cap="none" spc="0" normalizeH="0" baseline="0" noProof="0" dirty="0">
                <a:ln>
                  <a:noFill/>
                </a:ln>
                <a:solidFill>
                  <a:srgbClr val="3E3A39"/>
                </a:solidFill>
                <a:effectLst/>
                <a:uLnTx/>
                <a:uFillTx/>
                <a:latin typeface="メイリオ"/>
              </a:rPr>
              <a:t>0500</a:t>
            </a:r>
            <a:r>
              <a:rPr kumimoji="1" lang="ja-JP" altLang="en-US" sz="1050" b="0" i="0" u="none" strike="noStrike" kern="0" cap="none" spc="0" normalizeH="0" baseline="0" noProof="0" dirty="0">
                <a:ln>
                  <a:noFill/>
                </a:ln>
                <a:solidFill>
                  <a:srgbClr val="3E3A39"/>
                </a:solidFill>
                <a:effectLst/>
                <a:uLnTx/>
                <a:uFillTx/>
                <a:latin typeface="メイリオ"/>
              </a:rPr>
              <a:t>万人</a:t>
            </a:r>
            <a:endParaRPr kumimoji="1" lang="ja-JP" altLang="en-US" sz="1050" b="1" i="0" u="none" strike="noStrike" kern="0" cap="none" spc="0" normalizeH="0" baseline="0" noProof="0" dirty="0">
              <a:ln>
                <a:noFill/>
              </a:ln>
              <a:solidFill>
                <a:srgbClr val="FF0000"/>
              </a:solidFill>
              <a:effectLst/>
              <a:uLnTx/>
              <a:uFillTx/>
              <a:latin typeface="メイリオ"/>
            </a:endParaRPr>
          </a:p>
        </p:txBody>
      </p:sp>
      <p:sp>
        <p:nvSpPr>
          <p:cNvPr id="30" name="正方形/長方形 29">
            <a:extLst>
              <a:ext uri="{FF2B5EF4-FFF2-40B4-BE49-F238E27FC236}">
                <a16:creationId xmlns:a16="http://schemas.microsoft.com/office/drawing/2014/main" id="{9898D864-4D10-C5A4-7B18-E743C89C6FE6}"/>
              </a:ext>
            </a:extLst>
          </p:cNvPr>
          <p:cNvSpPr/>
          <p:nvPr/>
        </p:nvSpPr>
        <p:spPr>
          <a:xfrm>
            <a:off x="114299" y="916161"/>
            <a:ext cx="9754107" cy="1107996"/>
          </a:xfrm>
          <a:prstGeom prst="rect">
            <a:avLst/>
          </a:prstGeom>
          <a:solidFill>
            <a:schemeClr val="bg1"/>
          </a:solidFill>
        </p:spPr>
        <p:txBody>
          <a:bodyPr wrap="square">
            <a:spAutoFit/>
          </a:bodyPr>
          <a:lstStyle/>
          <a:p>
            <a:pPr defTabSz="914400" fontAlgn="base">
              <a:spcBef>
                <a:spcPct val="0"/>
              </a:spcBef>
              <a:spcAft>
                <a:spcPct val="0"/>
              </a:spcAft>
            </a:pPr>
            <a:r>
              <a:rPr kumimoji="1" lang="ja-JP" altLang="en-US" sz="1600" b="1" dirty="0">
                <a:solidFill>
                  <a:srgbClr val="3E3A39"/>
                </a:solidFill>
                <a:latin typeface="Arial"/>
                <a:cs typeface="メイリオ" pitchFamily="50" charset="-128"/>
              </a:rPr>
              <a:t>答え・・・「ペットを飼う」</a:t>
            </a:r>
            <a:endParaRPr kumimoji="1" lang="en-US" altLang="zh-TW" sz="1600" b="1" dirty="0">
              <a:solidFill>
                <a:srgbClr val="3E3A39"/>
              </a:solidFill>
              <a:latin typeface="Arial"/>
              <a:ea typeface="メイリオ" pitchFamily="50" charset="-128"/>
              <a:cs typeface="メイリオ" pitchFamily="50" charset="-128"/>
            </a:endParaRPr>
          </a:p>
          <a:p>
            <a:pPr marL="179388" defTabSz="914400" fontAlgn="base">
              <a:spcBef>
                <a:spcPct val="0"/>
              </a:spcBef>
              <a:spcAft>
                <a:spcPct val="0"/>
              </a:spcAft>
            </a:pPr>
            <a:endParaRPr kumimoji="1" lang="en-US" altLang="ja-JP" sz="3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200" dirty="0">
                <a:solidFill>
                  <a:srgbClr val="000000"/>
                </a:solidFill>
                <a:latin typeface="メイリオ" panose="020B0604030504040204" pitchFamily="50" charset="-128"/>
              </a:rPr>
              <a:t>犬を飼っていない人に比べ、</a:t>
            </a:r>
            <a:r>
              <a:rPr kumimoji="1" lang="ja-JP" altLang="en-US" sz="1200" b="1" dirty="0">
                <a:solidFill>
                  <a:srgbClr val="EA5550"/>
                </a:solidFill>
                <a:highlight>
                  <a:srgbClr val="FFFF00"/>
                </a:highlight>
                <a:latin typeface="メイリオ" panose="020B0604030504040204" pitchFamily="50" charset="-128"/>
              </a:rPr>
              <a:t>飼っている人では、循環器疾患（狭心症、心筋梗塞、脳卒中など）による死亡と、総死亡（あらゆる原因による死亡）のリスクが低い</a:t>
            </a:r>
            <a:r>
              <a:rPr kumimoji="1" lang="ja-JP" altLang="en-US" sz="1200" dirty="0">
                <a:solidFill>
                  <a:srgbClr val="000000"/>
                </a:solidFill>
                <a:latin typeface="メイリオ" panose="020B0604030504040204" pitchFamily="50" charset="-128"/>
              </a:rPr>
              <a:t>ことが、スウェーデンの中高年の国民を対象に行われた研究で示されました</a:t>
            </a:r>
            <a:endParaRPr kumimoji="1" lang="en-US" altLang="ja-JP" sz="1200" dirty="0">
              <a:solidFill>
                <a:srgbClr val="000000"/>
              </a:solidFill>
              <a:latin typeface="メイリオ" panose="020B0604030504040204" pitchFamily="50" charset="-128"/>
            </a:endParaRPr>
          </a:p>
          <a:p>
            <a:pPr marL="179388" defTabSz="914400" fontAlgn="base">
              <a:spcBef>
                <a:spcPct val="0"/>
              </a:spcBef>
              <a:spcAft>
                <a:spcPct val="0"/>
              </a:spcAft>
            </a:pPr>
            <a:endParaRPr kumimoji="1" lang="en-US" altLang="ja-JP" sz="2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参考論文）英科学誌ｻｲｴﾝﾃｨﾌｨｯｸ･ﾘﾎﾟｰﾂに掲載された調査結果。調査は、ｽｳｪｰﾃﾞﾝのｳﾌﾟｻﾗ大学で、ｽｳｪｰﾃﾞﾝの国家ﾃﾞｰﾀﾍﾞｰｽや双子登録ﾌﾟﾛｼﾞｪｸﾄからｻﾝﾌﾟﾙとして</a:t>
            </a:r>
            <a:endParaRPr kumimoji="1" lang="en-US" altLang="ja-JP" sz="105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　　　　　抽出された</a:t>
            </a:r>
            <a:r>
              <a:rPr kumimoji="1" lang="en-US" altLang="ja-JP" sz="1050" dirty="0">
                <a:solidFill>
                  <a:srgbClr val="000000"/>
                </a:solidFill>
                <a:latin typeface="メイリオ" panose="020B0604030504040204" pitchFamily="50" charset="-128"/>
              </a:rPr>
              <a:t>40</a:t>
            </a:r>
            <a:r>
              <a:rPr kumimoji="1" lang="ja-JP" altLang="en-US" sz="1050" dirty="0">
                <a:solidFill>
                  <a:srgbClr val="000000"/>
                </a:solidFill>
                <a:latin typeface="メイリオ" panose="020B0604030504040204" pitchFamily="50" charset="-128"/>
              </a:rPr>
              <a:t>～</a:t>
            </a:r>
            <a:r>
              <a:rPr kumimoji="1" lang="en-US" altLang="ja-JP" sz="1050" dirty="0">
                <a:solidFill>
                  <a:srgbClr val="000000"/>
                </a:solidFill>
                <a:latin typeface="メイリオ" panose="020B0604030504040204" pitchFamily="50" charset="-128"/>
              </a:rPr>
              <a:t>80</a:t>
            </a:r>
            <a:r>
              <a:rPr kumimoji="1" lang="ja-JP" altLang="en-US" sz="1050" dirty="0">
                <a:solidFill>
                  <a:srgbClr val="000000"/>
                </a:solidFill>
                <a:latin typeface="メイリオ" panose="020B0604030504040204" pitchFamily="50" charset="-128"/>
              </a:rPr>
              <a:t>歳のｽｳｪｰﾃﾞﾝ人</a:t>
            </a:r>
            <a:r>
              <a:rPr kumimoji="1" lang="en-US" altLang="ja-JP" sz="1050" dirty="0">
                <a:solidFill>
                  <a:srgbClr val="000000"/>
                </a:solidFill>
                <a:latin typeface="メイリオ" panose="020B0604030504040204" pitchFamily="50" charset="-128"/>
              </a:rPr>
              <a:t>340</a:t>
            </a:r>
            <a:r>
              <a:rPr kumimoji="1" lang="ja-JP" altLang="en-US" sz="1050" dirty="0">
                <a:solidFill>
                  <a:srgbClr val="000000"/>
                </a:solidFill>
                <a:latin typeface="メイリオ" panose="020B0604030504040204" pitchFamily="50" charset="-128"/>
              </a:rPr>
              <a:t>万人以上を対象に、</a:t>
            </a:r>
            <a:r>
              <a:rPr kumimoji="1" lang="en-US" altLang="ja-JP" sz="1050" dirty="0">
                <a:solidFill>
                  <a:srgbClr val="000000"/>
                </a:solidFill>
                <a:latin typeface="メイリオ" panose="020B0604030504040204" pitchFamily="50" charset="-128"/>
              </a:rPr>
              <a:t>12</a:t>
            </a:r>
            <a:r>
              <a:rPr kumimoji="1" lang="ja-JP" altLang="en-US" sz="1050" dirty="0">
                <a:solidFill>
                  <a:srgbClr val="000000"/>
                </a:solidFill>
                <a:latin typeface="メイリオ" panose="020B0604030504040204" pitchFamily="50" charset="-128"/>
              </a:rPr>
              <a:t>年間にわたり調査</a:t>
            </a:r>
            <a:endParaRPr kumimoji="1" lang="ja-JP" altLang="en-US" sz="1400" dirty="0">
              <a:solidFill>
                <a:srgbClr val="3E3A39"/>
              </a:solidFill>
              <a:latin typeface="ＭＳ Ｐゴシック" charset="-128"/>
              <a:ea typeface="ＭＳ Ｐゴシック" charset="-128"/>
            </a:endParaRPr>
          </a:p>
        </p:txBody>
      </p:sp>
    </p:spTree>
    <p:extLst>
      <p:ext uri="{BB962C8B-B14F-4D97-AF65-F5344CB8AC3E}">
        <p14:creationId xmlns:p14="http://schemas.microsoft.com/office/powerpoint/2010/main" val="998654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down)">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up)">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（１０）チョコレートの効用！～バレンタインデーをきっかけに活用！～</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テキスト ボックス 2">
            <a:extLst>
              <a:ext uri="{FF2B5EF4-FFF2-40B4-BE49-F238E27FC236}">
                <a16:creationId xmlns:a16="http://schemas.microsoft.com/office/drawing/2014/main" id="{349E1997-D6B0-30ED-53B2-DC895AE90905}"/>
              </a:ext>
            </a:extLst>
          </p:cNvPr>
          <p:cNvSpPr txBox="1"/>
          <p:nvPr/>
        </p:nvSpPr>
        <p:spPr>
          <a:xfrm>
            <a:off x="-10160" y="6329807"/>
            <a:ext cx="6423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参考）上記他：</a:t>
            </a:r>
            <a:r>
              <a:rPr kumimoji="0"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日本チョコレート・ココア協会（</a:t>
            </a:r>
            <a:r>
              <a:rPr kumimoji="0"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http://www.chocolate-cocoa.com/</a:t>
            </a:r>
            <a:r>
              <a:rPr kumimoji="0"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正方形/長方形 3">
            <a:extLst>
              <a:ext uri="{FF2B5EF4-FFF2-40B4-BE49-F238E27FC236}">
                <a16:creationId xmlns:a16="http://schemas.microsoft.com/office/drawing/2014/main" id="{E288F9F4-B837-A22F-D545-4CFD69209AA0}"/>
              </a:ext>
            </a:extLst>
          </p:cNvPr>
          <p:cNvSpPr/>
          <p:nvPr/>
        </p:nvSpPr>
        <p:spPr bwMode="auto">
          <a:xfrm>
            <a:off x="367748" y="6010319"/>
            <a:ext cx="9423952" cy="324000"/>
          </a:xfrm>
          <a:prstGeom prst="rect">
            <a:avLst/>
          </a:prstGeom>
          <a:solidFill>
            <a:srgbClr val="FFFFFF"/>
          </a:solidFill>
          <a:ln w="38100" cap="flat" cmpd="sng" algn="ctr">
            <a:solidFill>
              <a:srgbClr val="FFF3D6">
                <a:lumMod val="25000"/>
              </a:srgbClr>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87312"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チョコレートを活用して、お客さまに「健康」と「最適な保障」をお届けしましょう！</a:t>
            </a:r>
            <a:endParaRPr kumimoji="1" lang="en-US" altLang="ja-JP" sz="12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02288E9F-B3FE-93BC-E8E8-CA0659AFDAD5}"/>
              </a:ext>
            </a:extLst>
          </p:cNvPr>
          <p:cNvSpPr/>
          <p:nvPr/>
        </p:nvSpPr>
        <p:spPr>
          <a:xfrm>
            <a:off x="52671" y="928365"/>
            <a:ext cx="9754107"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1</a:t>
            </a:r>
            <a:r>
              <a:rPr kumimoji="1" lang="ja-JP" altLang="en-US"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．チョコレートは、「カラダ」に良い！</a:t>
            </a:r>
            <a:endParaRPr kumimoji="1" lang="en-US" altLang="ja-JP" sz="3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49FBA759-6FD2-9645-693B-0714BE70CE58}"/>
              </a:ext>
            </a:extLst>
          </p:cNvPr>
          <p:cNvSpPr/>
          <p:nvPr/>
        </p:nvSpPr>
        <p:spPr>
          <a:xfrm>
            <a:off x="52671" y="3937370"/>
            <a:ext cx="5806113"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2</a:t>
            </a:r>
            <a:r>
              <a:rPr kumimoji="1" lang="ja-JP" altLang="en-US"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．チョコレートが認知症の要望に効果的</a:t>
            </a:r>
            <a:r>
              <a:rPr kumimoji="1" lang="en-US" altLang="ja-JP" sz="1600" b="1" i="1"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a:t>
            </a:r>
            <a:endParaRPr kumimoji="1" lang="en-US" altLang="ja-JP" sz="3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F7DEC41-9E39-312A-C65E-1D49BB204E09}"/>
              </a:ext>
            </a:extLst>
          </p:cNvPr>
          <p:cNvSpPr/>
          <p:nvPr/>
        </p:nvSpPr>
        <p:spPr>
          <a:xfrm>
            <a:off x="6680201" y="4434574"/>
            <a:ext cx="3168000" cy="1459779"/>
          </a:xfrm>
          <a:prstGeom prst="rect">
            <a:avLst/>
          </a:prstGeom>
          <a:ln w="19050">
            <a:solidFill>
              <a:srgbClr val="FCE2DA"/>
            </a:solidFill>
          </a:ln>
        </p:spPr>
        <p:txBody>
          <a:bodyPr wrap="square" lIns="72000" tIns="72000" rIns="72000" bIns="36000" anchor="b">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バレンタインデーの由来は、３世紀のローマの話です。当時、兵士たちの結婚は禁止されていて、それに疑問を持ったバレンタイン司祭が、皇帝に反対して兵士達を結婚させたようです。皇帝の怒りを買ったバレンタイン司祭は、２月１４日に処刑されて殺されてしまいました。悲しんだローマ人は、 この日を聖バレンタインデーとしました。 後に、「愛の日」として愛の告白をする日と変わっていったようです。ヨーロッパでは、この日に花やケーキやカードなどを送る習慣があるようで、女性が男性にチョコレートを贈るのは、日本独自のようです </a:t>
            </a:r>
            <a:endParaRPr kumimoji="1" lang="ja-JP" altLang="en-US" sz="900" b="0"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8D4A90D5-8B63-B045-5A53-F2912E4911CC}"/>
              </a:ext>
            </a:extLst>
          </p:cNvPr>
          <p:cNvSpPr/>
          <p:nvPr/>
        </p:nvSpPr>
        <p:spPr bwMode="auto">
          <a:xfrm>
            <a:off x="6760633" y="4492041"/>
            <a:ext cx="3024000" cy="216000"/>
          </a:xfrm>
          <a:prstGeom prst="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バレンタインデーの由来</a:t>
            </a:r>
          </a:p>
        </p:txBody>
      </p:sp>
      <p:pic>
        <p:nvPicPr>
          <p:cNvPr id="9" name="図 8">
            <a:extLst>
              <a:ext uri="{FF2B5EF4-FFF2-40B4-BE49-F238E27FC236}">
                <a16:creationId xmlns:a16="http://schemas.microsoft.com/office/drawing/2014/main" id="{678075FA-6489-EE4F-5B29-D19CBCEF9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3056" y="1227249"/>
            <a:ext cx="2148079" cy="2617971"/>
          </a:xfrm>
          <a:prstGeom prst="rect">
            <a:avLst/>
          </a:prstGeom>
        </p:spPr>
      </p:pic>
      <p:sp>
        <p:nvSpPr>
          <p:cNvPr id="10" name="正方形/長方形 9">
            <a:extLst>
              <a:ext uri="{FF2B5EF4-FFF2-40B4-BE49-F238E27FC236}">
                <a16:creationId xmlns:a16="http://schemas.microsoft.com/office/drawing/2014/main" id="{66E4FB50-6FBE-C437-CE64-4AE690861A9A}"/>
              </a:ext>
            </a:extLst>
          </p:cNvPr>
          <p:cNvSpPr/>
          <p:nvPr/>
        </p:nvSpPr>
        <p:spPr>
          <a:xfrm>
            <a:off x="7653056" y="4063904"/>
            <a:ext cx="2482725" cy="123111"/>
          </a:xfrm>
          <a:prstGeom prst="rect">
            <a:avLst/>
          </a:prstGeom>
        </p:spPr>
        <p:txBody>
          <a:bodyPr wrap="square" lIns="0" tIns="0" rIns="0" bIns="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出典：第</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3</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回ﾁｮｺﾚｰﾄ･ｺｺｱ国際ｼﾝﾎﾟｼﾞｳﾑ（</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1997</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a:t>
            </a:r>
          </a:p>
        </p:txBody>
      </p:sp>
      <p:sp>
        <p:nvSpPr>
          <p:cNvPr id="11" name="正方形/長方形 10">
            <a:extLst>
              <a:ext uri="{FF2B5EF4-FFF2-40B4-BE49-F238E27FC236}">
                <a16:creationId xmlns:a16="http://schemas.microsoft.com/office/drawing/2014/main" id="{8189ADFD-0597-4D7B-746C-00D0FC831CBF}"/>
              </a:ext>
            </a:extLst>
          </p:cNvPr>
          <p:cNvSpPr/>
          <p:nvPr/>
        </p:nvSpPr>
        <p:spPr>
          <a:xfrm>
            <a:off x="7552653" y="3830195"/>
            <a:ext cx="2400016" cy="253916"/>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胃がんによる死亡とチョコレートの消費量</a:t>
            </a:r>
          </a:p>
        </p:txBody>
      </p:sp>
      <p:sp>
        <p:nvSpPr>
          <p:cNvPr id="12" name="四角形: 角を丸くする 11">
            <a:extLst>
              <a:ext uri="{FF2B5EF4-FFF2-40B4-BE49-F238E27FC236}">
                <a16:creationId xmlns:a16="http://schemas.microsoft.com/office/drawing/2014/main" id="{A7931CDB-7D9A-90E5-A094-D4A34EF9F18E}"/>
              </a:ext>
            </a:extLst>
          </p:cNvPr>
          <p:cNvSpPr/>
          <p:nvPr/>
        </p:nvSpPr>
        <p:spPr>
          <a:xfrm>
            <a:off x="569909" y="2493830"/>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心臓病</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のリスク低減</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3" name="正方形/長方形 12">
            <a:extLst>
              <a:ext uri="{FF2B5EF4-FFF2-40B4-BE49-F238E27FC236}">
                <a16:creationId xmlns:a16="http://schemas.microsoft.com/office/drawing/2014/main" id="{AC0E0EED-3B56-F698-7927-12F94B9F2400}"/>
              </a:ext>
            </a:extLst>
          </p:cNvPr>
          <p:cNvSpPr/>
          <p:nvPr/>
        </p:nvSpPr>
        <p:spPr>
          <a:xfrm>
            <a:off x="6439516" y="1684855"/>
            <a:ext cx="1268008" cy="198515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がんの発生とチョコレートの関係についての関連データ。</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dirty="0">
                <a:ln>
                  <a:noFill/>
                </a:ln>
                <a:solidFill>
                  <a:srgbClr val="FCE2DA">
                    <a:lumMod val="25000"/>
                  </a:srgbClr>
                </a:solidFill>
                <a:effectLst/>
                <a:uLnTx/>
                <a:uFillTx/>
                <a:latin typeface="Meiryo UI" panose="020B0604030504040204" pitchFamily="50" charset="-128"/>
                <a:ea typeface="Meiryo UI" panose="020B0604030504040204" pitchFamily="50" charset="-128"/>
                <a:cs typeface="+mn-cs"/>
              </a:rPr>
              <a:t>チョコレートをたくさん食べる国では胃がん死亡者が少ない。</a:t>
            </a:r>
            <a:endParaRPr kumimoji="1" lang="en-US" altLang="ja-JP" sz="900" b="0" i="0" u="none" strike="noStrike" kern="1200" cap="none" spc="0" normalizeH="0" baseline="0" noProof="0" dirty="0">
              <a:ln>
                <a:noFill/>
              </a:ln>
              <a:solidFill>
                <a:srgbClr val="FCE2DA">
                  <a:lumMod val="25000"/>
                </a:srgbClr>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一人当たりの年間消費量が最も多い</a:t>
            </a:r>
            <a:r>
              <a:rPr kumimoji="1" lang="ja-JP" altLang="en-US" sz="900" b="1" i="0" u="none" strike="noStrike" kern="1200" cap="none" spc="0" normalizeH="0" baseline="0" noProof="0" dirty="0">
                <a:ln>
                  <a:noFill/>
                </a:ln>
                <a:solidFill>
                  <a:srgbClr val="FCE2DA">
                    <a:lumMod val="25000"/>
                  </a:srgbClr>
                </a:solidFill>
                <a:effectLst/>
                <a:uLnTx/>
                <a:uFillTx/>
                <a:latin typeface="Meiryo UI" panose="020B0604030504040204" pitchFamily="50" charset="-128"/>
                <a:ea typeface="Meiryo UI" panose="020B0604030504040204" pitchFamily="50" charset="-128"/>
                <a:cs typeface="+mn-cs"/>
              </a:rPr>
              <a:t>スイスと日本を比較では</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、スイスのチョコレートの消費量は日本の約</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倍、胃がんによる死亡者数は約</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分の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a:t>
            </a:r>
          </a:p>
        </p:txBody>
      </p:sp>
      <p:cxnSp>
        <p:nvCxnSpPr>
          <p:cNvPr id="14" name="直線矢印コネクタ 13">
            <a:extLst>
              <a:ext uri="{FF2B5EF4-FFF2-40B4-BE49-F238E27FC236}">
                <a16:creationId xmlns:a16="http://schemas.microsoft.com/office/drawing/2014/main" id="{65F72C75-EBBA-A890-925F-642B6A3EA799}"/>
              </a:ext>
            </a:extLst>
          </p:cNvPr>
          <p:cNvCxnSpPr/>
          <p:nvPr/>
        </p:nvCxnSpPr>
        <p:spPr bwMode="auto">
          <a:xfrm>
            <a:off x="7702955" y="1573329"/>
            <a:ext cx="1218109" cy="195394"/>
          </a:xfrm>
          <a:prstGeom prst="straightConnector1">
            <a:avLst/>
          </a:prstGeom>
          <a:solidFill>
            <a:srgbClr val="FF6600"/>
          </a:solidFill>
          <a:ln w="38100" cap="flat" cmpd="sng" algn="ctr">
            <a:solidFill>
              <a:srgbClr val="FCE2DA">
                <a:lumMod val="25000"/>
              </a:srgbClr>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四角形: 角を丸くする 14">
            <a:extLst>
              <a:ext uri="{FF2B5EF4-FFF2-40B4-BE49-F238E27FC236}">
                <a16:creationId xmlns:a16="http://schemas.microsoft.com/office/drawing/2014/main" id="{E2EA5C45-E49C-09D7-9DD1-B7B9FD4C0BBB}"/>
              </a:ext>
            </a:extLst>
          </p:cNvPr>
          <p:cNvSpPr/>
          <p:nvPr/>
        </p:nvSpPr>
        <p:spPr>
          <a:xfrm>
            <a:off x="569909" y="2756534"/>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コレステロール値</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を下げる</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6" name="四角形: 角を丸くする 15">
            <a:extLst>
              <a:ext uri="{FF2B5EF4-FFF2-40B4-BE49-F238E27FC236}">
                <a16:creationId xmlns:a16="http://schemas.microsoft.com/office/drawing/2014/main" id="{94CDD2E5-9E4A-812C-5F58-96129E9BC5D4}"/>
              </a:ext>
            </a:extLst>
          </p:cNvPr>
          <p:cNvSpPr/>
          <p:nvPr/>
        </p:nvSpPr>
        <p:spPr>
          <a:xfrm>
            <a:off x="2609169" y="2489195"/>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動脈硬化</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の抑制</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7" name="四角形: 角を丸くする 16">
            <a:extLst>
              <a:ext uri="{FF2B5EF4-FFF2-40B4-BE49-F238E27FC236}">
                <a16:creationId xmlns:a16="http://schemas.microsoft.com/office/drawing/2014/main" id="{6A4C8DCC-838B-BF22-4893-56288449B681}"/>
              </a:ext>
            </a:extLst>
          </p:cNvPr>
          <p:cNvSpPr/>
          <p:nvPr/>
        </p:nvSpPr>
        <p:spPr>
          <a:xfrm>
            <a:off x="2609168" y="2751899"/>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胃がん</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胃潰瘍</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を予防</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9" name="四角形: 角を丸くする 18">
            <a:extLst>
              <a:ext uri="{FF2B5EF4-FFF2-40B4-BE49-F238E27FC236}">
                <a16:creationId xmlns:a16="http://schemas.microsoft.com/office/drawing/2014/main" id="{D02B142A-AD2B-EB91-7E16-CF2DCBAD7FEC}"/>
              </a:ext>
            </a:extLst>
          </p:cNvPr>
          <p:cNvSpPr/>
          <p:nvPr/>
        </p:nvSpPr>
        <p:spPr>
          <a:xfrm>
            <a:off x="4952999" y="2489195"/>
            <a:ext cx="1366909" cy="1002573"/>
          </a:xfrm>
          <a:prstGeom prst="roundRect">
            <a:avLst/>
          </a:prstGeom>
          <a:solidFill>
            <a:srgbClr val="FCE2DA">
              <a:lumMod val="25000"/>
            </a:srgbClr>
          </a:solid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認知症</a:t>
            </a:r>
            <a:endParaRPr kumimoji="1" lang="en-US" altLang="ja-JP"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の予防</a:t>
            </a:r>
            <a:endParaRPr kumimoji="1" lang="en-US" altLang="ja-JP"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にも効果あり</a:t>
            </a:r>
            <a:r>
              <a:rPr kumimoji="1" lang="en-US" altLang="ja-JP" sz="105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a:t>
            </a:r>
            <a:endParaRPr kumimoji="1" lang="ja-JP" altLang="en-US" sz="900" b="0"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A9622B54-DC7A-21C9-7E3A-B74B4A9D3510}"/>
              </a:ext>
            </a:extLst>
          </p:cNvPr>
          <p:cNvSpPr/>
          <p:nvPr/>
        </p:nvSpPr>
        <p:spPr>
          <a:xfrm>
            <a:off x="4508750" y="2691224"/>
            <a:ext cx="291623"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p>
        </p:txBody>
      </p:sp>
      <p:sp>
        <p:nvSpPr>
          <p:cNvPr id="21" name="四角形: 角を丸くする 20">
            <a:extLst>
              <a:ext uri="{FF2B5EF4-FFF2-40B4-BE49-F238E27FC236}">
                <a16:creationId xmlns:a16="http://schemas.microsoft.com/office/drawing/2014/main" id="{586E81E9-62C4-9CB8-A459-BE45A77E50E3}"/>
              </a:ext>
            </a:extLst>
          </p:cNvPr>
          <p:cNvSpPr/>
          <p:nvPr/>
        </p:nvSpPr>
        <p:spPr>
          <a:xfrm>
            <a:off x="483282" y="3594958"/>
            <a:ext cx="2268000" cy="252000"/>
          </a:xfrm>
          <a:prstGeom prst="roundRect">
            <a:avLst/>
          </a:prstGeom>
          <a:solidFill>
            <a:srgbClr val="FCE2DA">
              <a:lumMod val="25000"/>
            </a:srgbClr>
          </a:solidFill>
          <a:ln w="25400">
            <a:solidFill>
              <a:srgbClr val="FCE2DA">
                <a:lumMod val="25000"/>
              </a:srgbClr>
            </a:solidFill>
          </a:ln>
        </p:spPr>
        <p:txBody>
          <a:bodyPr wrap="square" lIns="0" tIns="72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効果的な摂取量</a:t>
            </a:r>
            <a:endParaRPr kumimoji="1" lang="ja-JP" altLang="en-US" sz="1200" b="0"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8BDEDDDD-962F-D48B-67AE-6E7F2C9261AE}"/>
              </a:ext>
            </a:extLst>
          </p:cNvPr>
          <p:cNvSpPr/>
          <p:nvPr/>
        </p:nvSpPr>
        <p:spPr>
          <a:xfrm>
            <a:off x="457869" y="1216099"/>
            <a:ext cx="5900540" cy="9233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やココアは、これまでの長い歴史の中で、嗜好品としてだけでなく、栄養の面からも様々な効能を持つ食品として愛されてきました。近年、カカオに含まれる成分の研究が進み、健康に役立つことがわかってきています。カカオポリフェノールの抗酸化作用による</a:t>
            </a:r>
            <a:r>
              <a:rPr kumimoji="1" lang="ja-JP" altLang="en-US" sz="11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心臓病のリスク低減や同薬効果の抑制作用、肥満（脂肪蓄積を抑える効果）、生活習慣病の予防、脳機能の改善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などが研究成果として報告されています</a:t>
            </a:r>
          </a:p>
        </p:txBody>
      </p:sp>
      <p:sp>
        <p:nvSpPr>
          <p:cNvPr id="23" name="四角形: 角を丸くする 22">
            <a:extLst>
              <a:ext uri="{FF2B5EF4-FFF2-40B4-BE49-F238E27FC236}">
                <a16:creationId xmlns:a16="http://schemas.microsoft.com/office/drawing/2014/main" id="{3B76DCAF-C328-D2AB-3495-5CD75F3ABE36}"/>
              </a:ext>
            </a:extLst>
          </p:cNvPr>
          <p:cNvSpPr/>
          <p:nvPr/>
        </p:nvSpPr>
        <p:spPr>
          <a:xfrm>
            <a:off x="569909" y="3023578"/>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O-157</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ピロリ菌</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を殺菌</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4" name="四角形: 角を丸くする 23">
            <a:extLst>
              <a:ext uri="{FF2B5EF4-FFF2-40B4-BE49-F238E27FC236}">
                <a16:creationId xmlns:a16="http://schemas.microsoft.com/office/drawing/2014/main" id="{B3930035-BF44-BCEC-1175-7339359B8AFA}"/>
              </a:ext>
            </a:extLst>
          </p:cNvPr>
          <p:cNvSpPr/>
          <p:nvPr/>
        </p:nvSpPr>
        <p:spPr>
          <a:xfrm>
            <a:off x="2609168" y="3018943"/>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ガンの発生</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や進行</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を抑制</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5" name="四角形: 角を丸くする 24">
            <a:extLst>
              <a:ext uri="{FF2B5EF4-FFF2-40B4-BE49-F238E27FC236}">
                <a16:creationId xmlns:a16="http://schemas.microsoft.com/office/drawing/2014/main" id="{9EB62BD3-BBAA-B0FA-FDD1-545888213730}"/>
              </a:ext>
            </a:extLst>
          </p:cNvPr>
          <p:cNvSpPr/>
          <p:nvPr/>
        </p:nvSpPr>
        <p:spPr>
          <a:xfrm>
            <a:off x="569909" y="3281583"/>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アレルギー疾患</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や炎症を</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抑制</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6" name="四角形: 角を丸くする 25">
            <a:extLst>
              <a:ext uri="{FF2B5EF4-FFF2-40B4-BE49-F238E27FC236}">
                <a16:creationId xmlns:a16="http://schemas.microsoft.com/office/drawing/2014/main" id="{269EE071-42E3-7D37-66C0-36F1EC68EBC4}"/>
              </a:ext>
            </a:extLst>
          </p:cNvPr>
          <p:cNvSpPr/>
          <p:nvPr/>
        </p:nvSpPr>
        <p:spPr>
          <a:xfrm>
            <a:off x="2609168" y="3276948"/>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外傷</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の</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治癒</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する細胞の促進</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7" name="四角形: 角を丸くする 26">
            <a:extLst>
              <a:ext uri="{FF2B5EF4-FFF2-40B4-BE49-F238E27FC236}">
                <a16:creationId xmlns:a16="http://schemas.microsoft.com/office/drawing/2014/main" id="{B9961649-CCD3-003A-3376-13BB11E15BDC}"/>
              </a:ext>
            </a:extLst>
          </p:cNvPr>
          <p:cNvSpPr/>
          <p:nvPr/>
        </p:nvSpPr>
        <p:spPr>
          <a:xfrm>
            <a:off x="483282" y="2176598"/>
            <a:ext cx="2268000" cy="252000"/>
          </a:xfrm>
          <a:prstGeom prst="roundRect">
            <a:avLst/>
          </a:prstGeom>
          <a:solidFill>
            <a:srgbClr val="FCE2DA">
              <a:lumMod val="25000"/>
            </a:srgbClr>
          </a:solidFill>
          <a:ln w="25400">
            <a:solidFill>
              <a:srgbClr val="FCE2DA">
                <a:lumMod val="25000"/>
              </a:srgbClr>
            </a:solidFill>
          </a:ln>
        </p:spPr>
        <p:txBody>
          <a:bodyPr wrap="square" lIns="0" tIns="72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チョコレートやココアの効能</a:t>
            </a:r>
            <a:endParaRPr kumimoji="1" lang="ja-JP" altLang="en-US" sz="1200" b="0"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7B312824-7189-351B-0325-B6FDA8A0ABCC}"/>
              </a:ext>
            </a:extLst>
          </p:cNvPr>
          <p:cNvSpPr/>
          <p:nvPr/>
        </p:nvSpPr>
        <p:spPr>
          <a:xfrm>
            <a:off x="457868" y="4221575"/>
            <a:ext cx="4614645" cy="43088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チョコレートの摂取により、アルツハイマー型認知症や記憶・学習などの認知機能と関連性が報告されている</a:t>
            </a:r>
            <a:r>
              <a:rPr kumimoji="1" lang="en-US" altLang="ja-JP"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BDNF</a:t>
            </a:r>
            <a:r>
              <a:rPr kumimoji="1" lang="ja-JP" altLang="en-US"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が増える</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ことがわかりました</a:t>
            </a:r>
            <a:r>
              <a:rPr kumimoji="1" lang="en-US" altLang="ja-JP" sz="1050" b="0" i="1"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a:t>
            </a:r>
            <a:endParaRPr kumimoji="1" lang="ja-JP" altLang="en-US" sz="1050" b="0" i="1"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29" name="正方形/長方形 28">
            <a:extLst>
              <a:ext uri="{FF2B5EF4-FFF2-40B4-BE49-F238E27FC236}">
                <a16:creationId xmlns:a16="http://schemas.microsoft.com/office/drawing/2014/main" id="{66F259C0-69EE-64D8-F71A-47A4CFC59368}"/>
              </a:ext>
            </a:extLst>
          </p:cNvPr>
          <p:cNvSpPr/>
          <p:nvPr/>
        </p:nvSpPr>
        <p:spPr>
          <a:xfrm>
            <a:off x="483281" y="5127066"/>
            <a:ext cx="4888696" cy="90024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これまで、</a:t>
            </a:r>
            <a:r>
              <a:rPr kumimoji="1" lang="ja-JP" altLang="en-US"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運動したり、難しいことを考えたりすると</a:t>
            </a:r>
            <a:r>
              <a:rPr kumimoji="1" lang="en-US" altLang="ja-JP"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BDNF</a:t>
            </a:r>
            <a:r>
              <a:rPr kumimoji="1" lang="ja-JP" altLang="en-US"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が増える</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のではないかといわれてきました。しかし、今回の実証研究では、チョコレートに含まれるカカオの成分であるポリフェノールに</a:t>
            </a: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BDNF</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を増やす可能性があることが初めて分かりました。これは、最終的には認知症を予防できる可能性があることを示すもので、とても大きな期待が持てます。</a:t>
            </a:r>
          </a:p>
        </p:txBody>
      </p:sp>
      <p:pic>
        <p:nvPicPr>
          <p:cNvPr id="30" name="図 29">
            <a:extLst>
              <a:ext uri="{FF2B5EF4-FFF2-40B4-BE49-F238E27FC236}">
                <a16:creationId xmlns:a16="http://schemas.microsoft.com/office/drawing/2014/main" id="{EEEC2DFD-C93B-1C3C-F014-9CB1548ED9FD}"/>
              </a:ext>
            </a:extLst>
          </p:cNvPr>
          <p:cNvPicPr>
            <a:picLocks noChangeAspect="1"/>
          </p:cNvPicPr>
          <p:nvPr/>
        </p:nvPicPr>
        <p:blipFill rotWithShape="1">
          <a:blip r:embed="rId4">
            <a:extLst>
              <a:ext uri="{28A0092B-C50C-407E-A947-70E740481C1C}">
                <a14:useLocalDpi xmlns:a14="http://schemas.microsoft.com/office/drawing/2010/main" val="0"/>
              </a:ext>
            </a:extLst>
          </a:blip>
          <a:srcRect b="6828"/>
          <a:stretch/>
        </p:blipFill>
        <p:spPr>
          <a:xfrm>
            <a:off x="5371976" y="4256935"/>
            <a:ext cx="1268009" cy="1551613"/>
          </a:xfrm>
          <a:prstGeom prst="rect">
            <a:avLst/>
          </a:prstGeom>
        </p:spPr>
      </p:pic>
      <p:sp>
        <p:nvSpPr>
          <p:cNvPr id="31" name="正方形/長方形 30">
            <a:extLst>
              <a:ext uri="{FF2B5EF4-FFF2-40B4-BE49-F238E27FC236}">
                <a16:creationId xmlns:a16="http://schemas.microsoft.com/office/drawing/2014/main" id="{22AF8C87-1C05-F4AE-75FD-5DA2D4DE9B7E}"/>
              </a:ext>
            </a:extLst>
          </p:cNvPr>
          <p:cNvSpPr/>
          <p:nvPr/>
        </p:nvSpPr>
        <p:spPr>
          <a:xfrm>
            <a:off x="5484539" y="5751115"/>
            <a:ext cx="1249060" cy="26161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BDNF</a:t>
            </a: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の測定結果</a:t>
            </a:r>
          </a:p>
        </p:txBody>
      </p:sp>
      <p:cxnSp>
        <p:nvCxnSpPr>
          <p:cNvPr id="32" name="直線矢印コネクタ 31">
            <a:extLst>
              <a:ext uri="{FF2B5EF4-FFF2-40B4-BE49-F238E27FC236}">
                <a16:creationId xmlns:a16="http://schemas.microsoft.com/office/drawing/2014/main" id="{27225328-431B-CE78-FCC4-078F0F68EE52}"/>
              </a:ext>
            </a:extLst>
          </p:cNvPr>
          <p:cNvCxnSpPr/>
          <p:nvPr/>
        </p:nvCxnSpPr>
        <p:spPr bwMode="auto">
          <a:xfrm>
            <a:off x="6409909" y="4145920"/>
            <a:ext cx="0" cy="365654"/>
          </a:xfrm>
          <a:prstGeom prst="straightConnector1">
            <a:avLst/>
          </a:prstGeom>
          <a:solidFill>
            <a:srgbClr val="FF6600"/>
          </a:solidFill>
          <a:ln w="38100" cap="flat" cmpd="sng" algn="ctr">
            <a:solidFill>
              <a:srgbClr val="FCE2DA">
                <a:lumMod val="25000"/>
              </a:srgbClr>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吹き出し: 角を丸めた四角形 32">
            <a:extLst>
              <a:ext uri="{FF2B5EF4-FFF2-40B4-BE49-F238E27FC236}">
                <a16:creationId xmlns:a16="http://schemas.microsoft.com/office/drawing/2014/main" id="{4807F801-A1EF-9699-638B-6CECCF9F3023}"/>
              </a:ext>
            </a:extLst>
          </p:cNvPr>
          <p:cNvSpPr/>
          <p:nvPr/>
        </p:nvSpPr>
        <p:spPr>
          <a:xfrm>
            <a:off x="5468360" y="3943392"/>
            <a:ext cx="1829604" cy="397763"/>
          </a:xfrm>
          <a:prstGeom prst="wedgeRoundRectCallout">
            <a:avLst>
              <a:gd name="adj1" fmla="val 7423"/>
              <a:gd name="adj2" fmla="val 47547"/>
              <a:gd name="adj3" fmla="val 16667"/>
            </a:avLst>
          </a:prstGeom>
          <a:solidFill>
            <a:srgbClr val="FFF3D6">
              <a:lumMod val="90000"/>
            </a:srgbClr>
          </a:solidFill>
          <a:ln w="25400">
            <a:solidFill>
              <a:srgbClr val="FCE2DA">
                <a:lumMod val="25000"/>
              </a:srgbClr>
            </a:solidFill>
          </a:ln>
        </p:spPr>
        <p:txBody>
          <a:bodyPr wrap="square" lIns="0" tIns="36000" rIns="0" bIns="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チョコレートの摂取前後で</a:t>
            </a:r>
            <a:endParaRPr kumimoji="1" lang="en-US" altLang="ja-JP"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被験者の</a:t>
            </a:r>
            <a:r>
              <a:rPr kumimoji="1" lang="en-US" altLang="ja-JP"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BDNF</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が有意に上昇</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34" name="吹き出し: 角を丸めた四角形 33">
            <a:extLst>
              <a:ext uri="{FF2B5EF4-FFF2-40B4-BE49-F238E27FC236}">
                <a16:creationId xmlns:a16="http://schemas.microsoft.com/office/drawing/2014/main" id="{C1D34D5F-C096-7B35-85D5-04ED538DA659}"/>
              </a:ext>
            </a:extLst>
          </p:cNvPr>
          <p:cNvSpPr/>
          <p:nvPr/>
        </p:nvSpPr>
        <p:spPr>
          <a:xfrm>
            <a:off x="6434947" y="1238932"/>
            <a:ext cx="1296000" cy="397763"/>
          </a:xfrm>
          <a:prstGeom prst="wedgeRoundRectCallout">
            <a:avLst>
              <a:gd name="adj1" fmla="val 7423"/>
              <a:gd name="adj2" fmla="val 47547"/>
              <a:gd name="adj3" fmla="val 16667"/>
            </a:avLst>
          </a:prstGeom>
          <a:solidFill>
            <a:srgbClr val="FFF3D6">
              <a:lumMod val="90000"/>
            </a:srgbClr>
          </a:solidFill>
          <a:ln w="25400">
            <a:solidFill>
              <a:srgbClr val="FCE2DA">
                <a:lumMod val="25000"/>
              </a:srgbClr>
            </a:solidFill>
          </a:ln>
        </p:spPr>
        <p:txBody>
          <a:bodyPr wrap="square" lIns="0" tIns="36000" rIns="0" bIns="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スイス</a:t>
            </a:r>
            <a:r>
              <a:rPr kumimoji="1" lang="ja-JP" altLang="en-US" sz="90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は、</a:t>
            </a:r>
            <a:r>
              <a:rPr kumimoji="1" lang="ja-JP" altLang="en-US"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消費量</a:t>
            </a:r>
            <a:r>
              <a:rPr kumimoji="1" lang="en-US" altLang="ja-JP"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6</a:t>
            </a:r>
            <a:r>
              <a:rPr kumimoji="1" lang="ja-JP" altLang="en-US" sz="90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倍で</a:t>
            </a:r>
            <a:r>
              <a:rPr kumimoji="1" lang="ja-JP" altLang="en-US"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死亡者数</a:t>
            </a:r>
            <a:r>
              <a:rPr kumimoji="1" lang="ja-JP" altLang="en-US" sz="90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は</a:t>
            </a:r>
            <a:r>
              <a:rPr kumimoji="1" lang="en-US" altLang="ja-JP"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1/4</a:t>
            </a:r>
            <a:r>
              <a:rPr kumimoji="1" lang="en-US" altLang="ja-JP"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a:t>
            </a:r>
            <a:endParaRPr kumimoji="1" lang="ja-JP" altLang="en-US" sz="1050" b="0"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35" name="正方形/長方形 34">
            <a:extLst>
              <a:ext uri="{FF2B5EF4-FFF2-40B4-BE49-F238E27FC236}">
                <a16:creationId xmlns:a16="http://schemas.microsoft.com/office/drawing/2014/main" id="{329EFEAD-5CF6-F640-40EE-A18204CAC047}"/>
              </a:ext>
            </a:extLst>
          </p:cNvPr>
          <p:cNvSpPr/>
          <p:nvPr/>
        </p:nvSpPr>
        <p:spPr>
          <a:xfrm>
            <a:off x="2437485" y="4616214"/>
            <a:ext cx="2584362"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脳の活動や記憶を司る神経活動</a:t>
            </a:r>
            <a:endParaRPr kumimoji="1" lang="en-US" altLang="ja-JP"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を下支えする非常に重要な物質</a:t>
            </a:r>
            <a:endParaRPr kumimoji="1" lang="ja-JP" altLang="en-US" sz="14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6" name="フローチャート: 結合子 35">
            <a:extLst>
              <a:ext uri="{FF2B5EF4-FFF2-40B4-BE49-F238E27FC236}">
                <a16:creationId xmlns:a16="http://schemas.microsoft.com/office/drawing/2014/main" id="{3041C175-C5EF-34A4-2CEF-2A967E4BB2AC}"/>
              </a:ext>
            </a:extLst>
          </p:cNvPr>
          <p:cNvSpPr/>
          <p:nvPr/>
        </p:nvSpPr>
        <p:spPr>
          <a:xfrm>
            <a:off x="109251" y="927473"/>
            <a:ext cx="288000" cy="288000"/>
          </a:xfrm>
          <a:prstGeom prst="flowChartConnector">
            <a:avLst/>
          </a:prstGeom>
          <a:solidFill>
            <a:srgbClr val="FCE2DA">
              <a:lumMod val="25000"/>
            </a:srgbClr>
          </a:solidFill>
          <a:ln w="25400">
            <a:solidFill>
              <a:srgbClr val="FCE2DA">
                <a:lumMod val="25000"/>
              </a:srgbClr>
            </a:solidFill>
          </a:ln>
        </p:spPr>
        <p:txBody>
          <a:bodyPr wrap="square" lIns="0" tIns="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rPr>
              <a:t>1</a:t>
            </a:r>
            <a:endParaRPr kumimoji="1" lang="ja-JP" altLang="en-US"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endParaRPr>
          </a:p>
        </p:txBody>
      </p:sp>
      <p:sp>
        <p:nvSpPr>
          <p:cNvPr id="37" name="フローチャート: 結合子 36">
            <a:extLst>
              <a:ext uri="{FF2B5EF4-FFF2-40B4-BE49-F238E27FC236}">
                <a16:creationId xmlns:a16="http://schemas.microsoft.com/office/drawing/2014/main" id="{A940ACE7-D84A-622C-6C67-10DBD69E0BD9}"/>
              </a:ext>
            </a:extLst>
          </p:cNvPr>
          <p:cNvSpPr/>
          <p:nvPr/>
        </p:nvSpPr>
        <p:spPr>
          <a:xfrm>
            <a:off x="111866" y="3909391"/>
            <a:ext cx="288000" cy="288000"/>
          </a:xfrm>
          <a:prstGeom prst="flowChartConnector">
            <a:avLst/>
          </a:prstGeom>
          <a:solidFill>
            <a:srgbClr val="FCE2DA">
              <a:lumMod val="25000"/>
            </a:srgbClr>
          </a:solidFill>
          <a:ln w="25400">
            <a:solidFill>
              <a:srgbClr val="FCE2DA">
                <a:lumMod val="25000"/>
              </a:srgbClr>
            </a:solidFill>
          </a:ln>
        </p:spPr>
        <p:txBody>
          <a:bodyPr wrap="square" lIns="0" tIns="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rPr>
              <a:t>2</a:t>
            </a:r>
            <a:endParaRPr kumimoji="1" lang="ja-JP" altLang="en-US"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endParaRPr>
          </a:p>
        </p:txBody>
      </p:sp>
      <p:sp>
        <p:nvSpPr>
          <p:cNvPr id="38" name="四角形: 角を丸くする 37">
            <a:extLst>
              <a:ext uri="{FF2B5EF4-FFF2-40B4-BE49-F238E27FC236}">
                <a16:creationId xmlns:a16="http://schemas.microsoft.com/office/drawing/2014/main" id="{B0A3E045-5746-91F3-1F97-97095816122E}"/>
              </a:ext>
            </a:extLst>
          </p:cNvPr>
          <p:cNvSpPr/>
          <p:nvPr/>
        </p:nvSpPr>
        <p:spPr>
          <a:xfrm>
            <a:off x="569909" y="4628193"/>
            <a:ext cx="1787141" cy="499262"/>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6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BDNF</a:t>
            </a:r>
            <a:r>
              <a:rPr kumimoji="1" lang="ja-JP" altLang="en-US" sz="16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とは</a:t>
            </a:r>
            <a:endParaRPr kumimoji="1" lang="ja-JP" altLang="en-US" sz="120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41" name="正方形/長方形 40">
            <a:extLst>
              <a:ext uri="{FF2B5EF4-FFF2-40B4-BE49-F238E27FC236}">
                <a16:creationId xmlns:a16="http://schemas.microsoft.com/office/drawing/2014/main" id="{68198F0C-DB46-259C-39E3-2EB9BF0C72BE}"/>
              </a:ext>
            </a:extLst>
          </p:cNvPr>
          <p:cNvSpPr/>
          <p:nvPr/>
        </p:nvSpPr>
        <p:spPr>
          <a:xfrm>
            <a:off x="2766580" y="3603084"/>
            <a:ext cx="430574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カカオ　　　　％</a:t>
            </a:r>
            <a:r>
              <a:rPr kumimoji="1" lang="ja-JP" altLang="en-US" sz="1400" b="1" dirty="0">
                <a:solidFill>
                  <a:srgbClr val="FCE2DA">
                    <a:lumMod val="25000"/>
                  </a:srgbClr>
                </a:solidFill>
                <a:latin typeface="メイリオ"/>
                <a:ea typeface="メイリオ" panose="020B0604030504040204" pitchFamily="50" charset="-128"/>
              </a:rPr>
              <a:t>  </a:t>
            </a:r>
            <a:r>
              <a:rPr kumimoji="1" lang="ja-JP" altLang="en-US"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以上を１日　</a:t>
            </a:r>
            <a:r>
              <a:rPr kumimoji="1" lang="en-US" altLang="ja-JP"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25</a:t>
            </a:r>
            <a:r>
              <a:rPr kumimoji="1" lang="ja-JP" altLang="en-US"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ｇ　　が最適</a:t>
            </a:r>
            <a:r>
              <a:rPr kumimoji="1" lang="en-US" altLang="ja-JP" sz="1400" b="1" i="1"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a:t>
            </a:r>
            <a:endParaRPr kumimoji="1" lang="ja-JP" altLang="en-US" sz="1400" b="1" i="1"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42" name="正方形/長方形 41">
            <a:extLst>
              <a:ext uri="{FF2B5EF4-FFF2-40B4-BE49-F238E27FC236}">
                <a16:creationId xmlns:a16="http://schemas.microsoft.com/office/drawing/2014/main" id="{F08A4C4B-B3B7-F4C0-5669-E1B1A8208BB1}"/>
              </a:ext>
            </a:extLst>
          </p:cNvPr>
          <p:cNvSpPr/>
          <p:nvPr/>
        </p:nvSpPr>
        <p:spPr>
          <a:xfrm>
            <a:off x="5329317" y="3584583"/>
            <a:ext cx="870034"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chemeClr val="tx1"/>
                </a:solidFill>
                <a:latin typeface="Meiryo UI" panose="020B0604030504040204" pitchFamily="50" charset="-128"/>
                <a:ea typeface="Meiryo UI" panose="020B0604030504040204" pitchFamily="50" charset="-128"/>
              </a:rPr>
              <a:t>⑯　　</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
        <p:nvSpPr>
          <p:cNvPr id="43" name="正方形/長方形 42">
            <a:extLst>
              <a:ext uri="{FF2B5EF4-FFF2-40B4-BE49-F238E27FC236}">
                <a16:creationId xmlns:a16="http://schemas.microsoft.com/office/drawing/2014/main" id="{C0D2DA5C-2920-DD27-2EA9-F5263C591E5E}"/>
              </a:ext>
            </a:extLst>
          </p:cNvPr>
          <p:cNvSpPr/>
          <p:nvPr/>
        </p:nvSpPr>
        <p:spPr>
          <a:xfrm>
            <a:off x="3431618" y="3589119"/>
            <a:ext cx="870034"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⑮　</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grpSp>
        <p:nvGrpSpPr>
          <p:cNvPr id="18" name="グループ化 17">
            <a:extLst>
              <a:ext uri="{FF2B5EF4-FFF2-40B4-BE49-F238E27FC236}">
                <a16:creationId xmlns:a16="http://schemas.microsoft.com/office/drawing/2014/main" id="{B27540DA-6C79-BC7F-B42B-0C2DF2154C4D}"/>
              </a:ext>
            </a:extLst>
          </p:cNvPr>
          <p:cNvGrpSpPr/>
          <p:nvPr/>
        </p:nvGrpSpPr>
        <p:grpSpPr>
          <a:xfrm>
            <a:off x="2039703" y="3721950"/>
            <a:ext cx="2232000" cy="1041502"/>
            <a:chOff x="554677" y="5669544"/>
            <a:chExt cx="2232000" cy="1041502"/>
          </a:xfrm>
        </p:grpSpPr>
        <p:cxnSp>
          <p:nvCxnSpPr>
            <p:cNvPr id="39" name="直線コネクタ 38">
              <a:extLst>
                <a:ext uri="{FF2B5EF4-FFF2-40B4-BE49-F238E27FC236}">
                  <a16:creationId xmlns:a16="http://schemas.microsoft.com/office/drawing/2014/main" id="{41D2612A-93B5-18FA-0355-AD0C81E61DA8}"/>
                </a:ext>
              </a:extLst>
            </p:cNvPr>
            <p:cNvCxnSpPr>
              <a:cxnSpLocks/>
            </p:cNvCxnSpPr>
            <p:nvPr/>
          </p:nvCxnSpPr>
          <p:spPr>
            <a:xfrm flipV="1">
              <a:off x="2450008"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4" name="吹き出し: 四角形 43">
              <a:extLst>
                <a:ext uri="{FF2B5EF4-FFF2-40B4-BE49-F238E27FC236}">
                  <a16:creationId xmlns:a16="http://schemas.microsoft.com/office/drawing/2014/main" id="{B032798B-3035-2521-AC5C-9439D9C32440}"/>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⑮ </a:t>
              </a:r>
              <a:r>
                <a:rPr kumimoji="1" lang="en-US" altLang="ja-JP" sz="4000" b="1" dirty="0">
                  <a:latin typeface="Meiryo UI" panose="020B0604030504040204" pitchFamily="50" charset="-128"/>
                  <a:ea typeface="Meiryo UI" panose="020B0604030504040204" pitchFamily="50" charset="-128"/>
                </a:rPr>
                <a:t>70</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47" name="グループ化 46">
            <a:extLst>
              <a:ext uri="{FF2B5EF4-FFF2-40B4-BE49-F238E27FC236}">
                <a16:creationId xmlns:a16="http://schemas.microsoft.com/office/drawing/2014/main" id="{23913E94-A566-640D-F2C9-8EF073CBBE68}"/>
              </a:ext>
            </a:extLst>
          </p:cNvPr>
          <p:cNvGrpSpPr/>
          <p:nvPr/>
        </p:nvGrpSpPr>
        <p:grpSpPr>
          <a:xfrm>
            <a:off x="4448201" y="3724840"/>
            <a:ext cx="2232000" cy="1041502"/>
            <a:chOff x="554677" y="5669544"/>
            <a:chExt cx="2232000" cy="1041502"/>
          </a:xfrm>
        </p:grpSpPr>
        <p:cxnSp>
          <p:nvCxnSpPr>
            <p:cNvPr id="48" name="直線コネクタ 47">
              <a:extLst>
                <a:ext uri="{FF2B5EF4-FFF2-40B4-BE49-F238E27FC236}">
                  <a16:creationId xmlns:a16="http://schemas.microsoft.com/office/drawing/2014/main" id="{2B295EB3-79D7-6917-41F0-BD22E9BA84C4}"/>
                </a:ext>
              </a:extLst>
            </p:cNvPr>
            <p:cNvCxnSpPr>
              <a:cxnSpLocks/>
            </p:cNvCxnSpPr>
            <p:nvPr/>
          </p:nvCxnSpPr>
          <p:spPr>
            <a:xfrm flipV="1">
              <a:off x="1904711"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9" name="吹き出し: 四角形 48">
              <a:extLst>
                <a:ext uri="{FF2B5EF4-FFF2-40B4-BE49-F238E27FC236}">
                  <a16:creationId xmlns:a16="http://schemas.microsoft.com/office/drawing/2014/main" id="{832B9974-B61D-D765-5091-A1340341FA58}"/>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⑯ </a:t>
              </a:r>
              <a:r>
                <a:rPr kumimoji="1" lang="en-US" altLang="ja-JP" sz="4000" b="1" dirty="0">
                  <a:latin typeface="Meiryo UI" panose="020B0604030504040204" pitchFamily="50" charset="-128"/>
                  <a:ea typeface="Meiryo UI" panose="020B0604030504040204" pitchFamily="50" charset="-128"/>
                </a:rPr>
                <a:t>25</a:t>
              </a:r>
              <a:r>
                <a:rPr kumimoji="1" lang="en-US" altLang="ja-JP" sz="3200" b="1" dirty="0">
                  <a:latin typeface="Meiryo UI" panose="020B0604030504040204" pitchFamily="50" charset="-128"/>
                  <a:ea typeface="Meiryo UI" panose="020B0604030504040204" pitchFamily="50" charset="-128"/>
                </a:rPr>
                <a:t>g</a:t>
              </a:r>
              <a:endParaRPr kumimoji="1" lang="en-US" altLang="ja-JP" sz="4000" b="1" dirty="0">
                <a:latin typeface="Meiryo UI" panose="020B0604030504040204" pitchFamily="50" charset="-128"/>
                <a:ea typeface="Meiryo UI" panose="020B0604030504040204" pitchFamily="50" charset="-128"/>
              </a:endParaRPr>
            </a:p>
          </p:txBody>
        </p:sp>
      </p:grpSp>
      <p:sp>
        <p:nvSpPr>
          <p:cNvPr id="50" name="正方形/長方形 49">
            <a:extLst>
              <a:ext uri="{FF2B5EF4-FFF2-40B4-BE49-F238E27FC236}">
                <a16:creationId xmlns:a16="http://schemas.microsoft.com/office/drawing/2014/main" id="{D9DAEBBF-DDE1-653F-60DC-BA64002FEAEB}"/>
              </a:ext>
            </a:extLst>
          </p:cNvPr>
          <p:cNvSpPr/>
          <p:nvPr/>
        </p:nvSpPr>
        <p:spPr>
          <a:xfrm>
            <a:off x="397320" y="1209466"/>
            <a:ext cx="5900540" cy="923330"/>
          </a:xfrm>
          <a:prstGeom prst="rect">
            <a:avLst/>
          </a:prstGeom>
          <a:solidFill>
            <a:schemeClr val="bg1"/>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やココアは、これまでの長い歴史の中で、嗜好品としてだけでなく、栄養の面からも様々な効能を持つ食品として愛されてきました。近年、カカオに含まれる成分の研究が進み、健康に役立つことがわかってきています。カカオポリフェノールの抗酸化作用による</a:t>
            </a:r>
            <a:r>
              <a:rPr kumimoji="1" lang="ja-JP" altLang="en-US" sz="1100" b="1" i="0" u="sng" strike="noStrike" kern="1200" cap="none" spc="0" normalizeH="0" baseline="0" noProof="0" dirty="0">
                <a:ln>
                  <a:noFill/>
                </a:ln>
                <a:solidFill>
                  <a:srgbClr val="EA5550"/>
                </a:solidFill>
                <a:effectLst/>
                <a:highlight>
                  <a:srgbClr val="FFFF00"/>
                </a:highlight>
                <a:uLnTx/>
                <a:uFillTx/>
                <a:latin typeface="メイリオ"/>
                <a:ea typeface="メイリオ" panose="020B0604030504040204" pitchFamily="50" charset="-128"/>
                <a:cs typeface="+mn-cs"/>
              </a:rPr>
              <a:t>心臓病のリスク低減や同薬効果の抑制作用、肥満（脂肪蓄積を抑える効果）、生活習慣病の予防、脳機能の改善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などが研究成果として報告されています</a:t>
            </a:r>
          </a:p>
        </p:txBody>
      </p:sp>
    </p:spTree>
    <p:extLst>
      <p:ext uri="{BB962C8B-B14F-4D97-AF65-F5344CB8AC3E}">
        <p14:creationId xmlns:p14="http://schemas.microsoft.com/office/powerpoint/2010/main" val="64107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up)">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up)">
                                      <p:cBhvr>
                                        <p:cTn id="1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第一生命：ブライト</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Way</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230214"/>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死亡の場合の総受け取り額</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3,030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終身保険</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アシストセブン</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アシストセブンプラス</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algn="l"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歳男性、</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歳更新、月払口座振替扱（</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2018</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月）、保険料払込免除特約付加</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47627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5187280"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4" name="正方形/長方形 53">
            <a:extLst>
              <a:ext uri="{FF2B5EF4-FFF2-40B4-BE49-F238E27FC236}">
                <a16:creationId xmlns:a16="http://schemas.microsoft.com/office/drawing/2014/main" id="{25BDB813-6D2B-46F9-867F-991F96F33667}"/>
              </a:ext>
            </a:extLst>
          </p:cNvPr>
          <p:cNvSpPr/>
          <p:nvPr/>
        </p:nvSpPr>
        <p:spPr>
          <a:xfrm>
            <a:off x="6186444" y="4099844"/>
            <a:ext cx="1540234"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主契約払い込み終了</a:t>
            </a:r>
          </a:p>
        </p:txBody>
      </p:sp>
      <p:cxnSp>
        <p:nvCxnSpPr>
          <p:cNvPr id="55" name="直線コネクタ 54">
            <a:extLst>
              <a:ext uri="{FF2B5EF4-FFF2-40B4-BE49-F238E27FC236}">
                <a16:creationId xmlns:a16="http://schemas.microsoft.com/office/drawing/2014/main" id="{B556FBA7-DD7D-4EC9-85FC-AD844C03BEC0}"/>
              </a:ext>
            </a:extLst>
          </p:cNvPr>
          <p:cNvCxnSpPr>
            <a:cxnSpLocks/>
          </p:cNvCxnSpPr>
          <p:nvPr/>
        </p:nvCxnSpPr>
        <p:spPr>
          <a:xfrm flipV="1">
            <a:off x="6606541"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7665182" y="4021413"/>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782326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70457"/>
            <a:ext cx="1720215" cy="83099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53" name="グループ化 52">
            <a:extLst>
              <a:ext uri="{FF2B5EF4-FFF2-40B4-BE49-F238E27FC236}">
                <a16:creationId xmlns:a16="http://schemas.microsoft.com/office/drawing/2014/main" id="{7F370D86-E9C8-4FEA-A36F-9693A915592D}"/>
              </a:ext>
            </a:extLst>
          </p:cNvPr>
          <p:cNvGrpSpPr/>
          <p:nvPr/>
        </p:nvGrpSpPr>
        <p:grpSpPr>
          <a:xfrm>
            <a:off x="843052" y="1537074"/>
            <a:ext cx="4372261" cy="252000"/>
            <a:chOff x="1087241" y="2128034"/>
            <a:chExt cx="4032000" cy="252000"/>
          </a:xfrm>
          <a:solidFill>
            <a:schemeClr val="accent2">
              <a:lumMod val="60000"/>
              <a:lumOff val="40000"/>
            </a:schemeClr>
          </a:solidFill>
        </p:grpSpPr>
        <p:sp>
          <p:nvSpPr>
            <p:cNvPr id="67" name="正方形/長方形 66">
              <a:extLst>
                <a:ext uri="{FF2B5EF4-FFF2-40B4-BE49-F238E27FC236}">
                  <a16:creationId xmlns:a16="http://schemas.microsoft.com/office/drawing/2014/main" id="{57C64A8E-D38E-45C0-A79D-7D80FA99D48E}"/>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アシストセブン</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68" name="正方形/長方形 67">
              <a:extLst>
                <a:ext uri="{FF2B5EF4-FFF2-40B4-BE49-F238E27FC236}">
                  <a16:creationId xmlns:a16="http://schemas.microsoft.com/office/drawing/2014/main" id="{C85A39CD-0E14-425B-9C7C-963B7B56C38C}"/>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2,900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p>
          </p:txBody>
        </p:sp>
      </p:grpSp>
      <p:sp>
        <p:nvSpPr>
          <p:cNvPr id="71" name="正方形/長方形 70">
            <a:extLst>
              <a:ext uri="{FF2B5EF4-FFF2-40B4-BE49-F238E27FC236}">
                <a16:creationId xmlns:a16="http://schemas.microsoft.com/office/drawing/2014/main" id="{8E1AC550-6B6E-4424-9345-5365F5296061}"/>
              </a:ext>
            </a:extLst>
          </p:cNvPr>
          <p:cNvSpPr/>
          <p:nvPr/>
        </p:nvSpPr>
        <p:spPr>
          <a:xfrm>
            <a:off x="138254" y="1537074"/>
            <a:ext cx="648000" cy="56237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重い病気</a:t>
            </a:r>
          </a:p>
        </p:txBody>
      </p:sp>
      <p:sp>
        <p:nvSpPr>
          <p:cNvPr id="72" name="正方形/長方形 71">
            <a:extLst>
              <a:ext uri="{FF2B5EF4-FFF2-40B4-BE49-F238E27FC236}">
                <a16:creationId xmlns:a16="http://schemas.microsoft.com/office/drawing/2014/main" id="{7283D5B7-42E9-4036-9660-F050B7B32819}"/>
              </a:ext>
            </a:extLst>
          </p:cNvPr>
          <p:cNvSpPr/>
          <p:nvPr/>
        </p:nvSpPr>
        <p:spPr>
          <a:xfrm>
            <a:off x="134672" y="2154307"/>
            <a:ext cx="648000" cy="864954"/>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病気</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・ケガ</a:t>
            </a:r>
          </a:p>
        </p:txBody>
      </p:sp>
      <p:cxnSp>
        <p:nvCxnSpPr>
          <p:cNvPr id="76" name="直線コネクタ 75">
            <a:extLst>
              <a:ext uri="{FF2B5EF4-FFF2-40B4-BE49-F238E27FC236}">
                <a16:creationId xmlns:a16="http://schemas.microsoft.com/office/drawing/2014/main" id="{B1A123FE-EF66-401C-A8F1-AC1212C7FB49}"/>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5" name="グループ化 94">
            <a:extLst>
              <a:ext uri="{FF2B5EF4-FFF2-40B4-BE49-F238E27FC236}">
                <a16:creationId xmlns:a16="http://schemas.microsoft.com/office/drawing/2014/main" id="{E95FDB6A-1E5A-4E1A-B8E0-1755F5A1CA45}"/>
              </a:ext>
            </a:extLst>
          </p:cNvPr>
          <p:cNvGrpSpPr/>
          <p:nvPr/>
        </p:nvGrpSpPr>
        <p:grpSpPr>
          <a:xfrm>
            <a:off x="843052" y="2467107"/>
            <a:ext cx="4372261" cy="252000"/>
            <a:chOff x="1090017" y="1853261"/>
            <a:chExt cx="4032000" cy="252000"/>
          </a:xfrm>
          <a:solidFill>
            <a:srgbClr val="FF9999"/>
          </a:solidFill>
        </p:grpSpPr>
        <p:sp>
          <p:nvSpPr>
            <p:cNvPr id="96" name="正方形/長方形 95">
              <a:extLst>
                <a:ext uri="{FF2B5EF4-FFF2-40B4-BE49-F238E27FC236}">
                  <a16:creationId xmlns:a16="http://schemas.microsoft.com/office/drawing/2014/main" id="{E0B4DBD6-34B0-47D8-BAA3-12723F0F036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8</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大生活習慣病入院特約</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D</a:t>
              </a:r>
            </a:p>
          </p:txBody>
        </p:sp>
        <p:sp>
          <p:nvSpPr>
            <p:cNvPr id="97" name="正方形/長方形 96">
              <a:extLst>
                <a:ext uri="{FF2B5EF4-FFF2-40B4-BE49-F238E27FC236}">
                  <a16:creationId xmlns:a16="http://schemas.microsoft.com/office/drawing/2014/main" id="{BFF264F8-F9EF-4FFB-BD48-4CA2C705367F}"/>
                </a:ext>
              </a:extLst>
            </p:cNvPr>
            <p:cNvSpPr/>
            <p:nvPr/>
          </p:nvSpPr>
          <p:spPr>
            <a:xfrm>
              <a:off x="2944577" y="1853261"/>
              <a:ext cx="2175782"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日額</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98" name="グループ化 97">
            <a:extLst>
              <a:ext uri="{FF2B5EF4-FFF2-40B4-BE49-F238E27FC236}">
                <a16:creationId xmlns:a16="http://schemas.microsoft.com/office/drawing/2014/main" id="{F87A8FB7-8865-414C-928D-916EF8F79FE7}"/>
              </a:ext>
            </a:extLst>
          </p:cNvPr>
          <p:cNvGrpSpPr/>
          <p:nvPr/>
        </p:nvGrpSpPr>
        <p:grpSpPr>
          <a:xfrm>
            <a:off x="843051" y="2784520"/>
            <a:ext cx="4385474" cy="252000"/>
            <a:chOff x="1087241" y="2128034"/>
            <a:chExt cx="3189364" cy="252000"/>
          </a:xfrm>
          <a:solidFill>
            <a:srgbClr val="FF9999"/>
          </a:solidFill>
        </p:grpSpPr>
        <p:sp>
          <p:nvSpPr>
            <p:cNvPr id="99" name="正方形/長方形 98">
              <a:extLst>
                <a:ext uri="{FF2B5EF4-FFF2-40B4-BE49-F238E27FC236}">
                  <a16:creationId xmlns:a16="http://schemas.microsoft.com/office/drawing/2014/main" id="{6BA84D04-019C-42E0-B02F-39DF85FF9639}"/>
                </a:ext>
              </a:extLst>
            </p:cNvPr>
            <p:cNvSpPr/>
            <p:nvPr/>
          </p:nvSpPr>
          <p:spPr>
            <a:xfrm>
              <a:off x="1087241" y="2128034"/>
              <a:ext cx="318102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先進医療保険</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0" name="正方形/長方形 99">
              <a:extLst>
                <a:ext uri="{FF2B5EF4-FFF2-40B4-BE49-F238E27FC236}">
                  <a16:creationId xmlns:a16="http://schemas.microsoft.com/office/drawing/2014/main" id="{99C782F0-C632-49B7-AD02-42335F3B8424}"/>
                </a:ext>
              </a:extLst>
            </p:cNvPr>
            <p:cNvSpPr/>
            <p:nvPr/>
          </p:nvSpPr>
          <p:spPr>
            <a:xfrm>
              <a:off x="1850016" y="2128034"/>
              <a:ext cx="242658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付加</a:t>
              </a:r>
            </a:p>
          </p:txBody>
        </p:sp>
      </p:grpSp>
      <p:grpSp>
        <p:nvGrpSpPr>
          <p:cNvPr id="101" name="グループ化 100">
            <a:extLst>
              <a:ext uri="{FF2B5EF4-FFF2-40B4-BE49-F238E27FC236}">
                <a16:creationId xmlns:a16="http://schemas.microsoft.com/office/drawing/2014/main" id="{E0497305-BD0C-4CE1-BBB2-6FD60286C94D}"/>
              </a:ext>
            </a:extLst>
          </p:cNvPr>
          <p:cNvGrpSpPr/>
          <p:nvPr/>
        </p:nvGrpSpPr>
        <p:grpSpPr>
          <a:xfrm>
            <a:off x="843050" y="1230214"/>
            <a:ext cx="6109557" cy="252000"/>
            <a:chOff x="843050" y="1230214"/>
            <a:chExt cx="6109557" cy="252000"/>
          </a:xfrm>
        </p:grpSpPr>
        <p:sp>
          <p:nvSpPr>
            <p:cNvPr id="102" name="矢印: 五方向 101">
              <a:extLst>
                <a:ext uri="{FF2B5EF4-FFF2-40B4-BE49-F238E27FC236}">
                  <a16:creationId xmlns:a16="http://schemas.microsoft.com/office/drawing/2014/main" id="{BFF22E09-B134-4494-9935-8E8FF15814CC}"/>
                </a:ext>
              </a:extLst>
            </p:cNvPr>
            <p:cNvSpPr/>
            <p:nvPr/>
          </p:nvSpPr>
          <p:spPr>
            <a:xfrm>
              <a:off x="843050" y="1230214"/>
              <a:ext cx="6109557" cy="252000"/>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終身保険（主契約）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3" name="正方形/長方形 102">
              <a:extLst>
                <a:ext uri="{FF2B5EF4-FFF2-40B4-BE49-F238E27FC236}">
                  <a16:creationId xmlns:a16="http://schemas.microsoft.com/office/drawing/2014/main" id="{17F5069A-76E9-49EF-A6C6-829AE92DEC40}"/>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107" name="正方形/長方形 106">
            <a:extLst>
              <a:ext uri="{FF2B5EF4-FFF2-40B4-BE49-F238E27FC236}">
                <a16:creationId xmlns:a16="http://schemas.microsoft.com/office/drawing/2014/main" id="{156BA173-51F3-43CE-BF22-54845BD0DB65}"/>
              </a:ext>
            </a:extLst>
          </p:cNvPr>
          <p:cNvSpPr/>
          <p:nvPr/>
        </p:nvSpPr>
        <p:spPr>
          <a:xfrm>
            <a:off x="134672" y="1230214"/>
            <a:ext cx="648000"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万一</a:t>
            </a:r>
          </a:p>
        </p:txBody>
      </p:sp>
      <p:sp>
        <p:nvSpPr>
          <p:cNvPr id="78" name="正方形/長方形 77">
            <a:extLst>
              <a:ext uri="{FF2B5EF4-FFF2-40B4-BE49-F238E27FC236}">
                <a16:creationId xmlns:a16="http://schemas.microsoft.com/office/drawing/2014/main" id="{6AA76092-A97A-4E72-A2DB-06A8BB2B6090}"/>
              </a:ext>
            </a:extLst>
          </p:cNvPr>
          <p:cNvSpPr/>
          <p:nvPr/>
        </p:nvSpPr>
        <p:spPr>
          <a:xfrm>
            <a:off x="7299972" y="3021493"/>
            <a:ext cx="2556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払込保険料</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15,851</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endParaRPr kumimoji="0"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79" name="矢印: 五方向 78">
            <a:extLst>
              <a:ext uri="{FF2B5EF4-FFF2-40B4-BE49-F238E27FC236}">
                <a16:creationId xmlns:a16="http://schemas.microsoft.com/office/drawing/2014/main" id="{BB5AED86-2EB8-48C0-A154-3AD1CFC8E666}"/>
              </a:ext>
            </a:extLst>
          </p:cNvPr>
          <p:cNvSpPr/>
          <p:nvPr/>
        </p:nvSpPr>
        <p:spPr>
          <a:xfrm>
            <a:off x="5267145" y="1537074"/>
            <a:ext cx="1339396" cy="1482187"/>
          </a:xfrm>
          <a:prstGeom prst="homePlate">
            <a:avLst>
              <a:gd name="adj" fmla="val 22188"/>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a:t>
            </a:r>
          </a:p>
        </p:txBody>
      </p:sp>
      <p:sp>
        <p:nvSpPr>
          <p:cNvPr id="87" name="テキスト ボックス 86">
            <a:extLst>
              <a:ext uri="{FF2B5EF4-FFF2-40B4-BE49-F238E27FC236}">
                <a16:creationId xmlns:a16="http://schemas.microsoft.com/office/drawing/2014/main" id="{A3EDB42A-9C84-40FF-AD4B-A007E47BA436}"/>
              </a:ext>
            </a:extLst>
          </p:cNvPr>
          <p:cNvSpPr txBox="1"/>
          <p:nvPr/>
        </p:nvSpPr>
        <p:spPr>
          <a:xfrm>
            <a:off x="114298" y="3131962"/>
            <a:ext cx="7612379" cy="738664"/>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医のいちばん</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NEO</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（手術）</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8775" marR="0" lvl="1" indent="-92075"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災害入院給付金または疾病入院給付金が支払われる入院中に受けられたとき　　　入院給付金日額の</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倍</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8775" marR="0" lvl="1" indent="-92075"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災害入院給付金または疾病入院給付金が支払われる入院中以外に受けられたとき　入院給付金日額の</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倍</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628650" marR="0" lvl="1"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pic>
        <p:nvPicPr>
          <p:cNvPr id="3" name="図 2" descr="QR コード&#10;&#10;自動的に生成された説明">
            <a:extLst>
              <a:ext uri="{FF2B5EF4-FFF2-40B4-BE49-F238E27FC236}">
                <a16:creationId xmlns:a16="http://schemas.microsoft.com/office/drawing/2014/main" id="{3D3DF289-2B25-4486-A7F5-FE0F40CF4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05" y="5407700"/>
            <a:ext cx="1080000" cy="1080000"/>
          </a:xfrm>
          <a:prstGeom prst="rect">
            <a:avLst/>
          </a:prstGeom>
        </p:spPr>
      </p:pic>
      <p:grpSp>
        <p:nvGrpSpPr>
          <p:cNvPr id="6" name="グループ化 5">
            <a:extLst>
              <a:ext uri="{FF2B5EF4-FFF2-40B4-BE49-F238E27FC236}">
                <a16:creationId xmlns:a16="http://schemas.microsoft.com/office/drawing/2014/main" id="{A57ECC4B-CF3F-6771-F862-A831D63E6699}"/>
              </a:ext>
            </a:extLst>
          </p:cNvPr>
          <p:cNvGrpSpPr/>
          <p:nvPr/>
        </p:nvGrpSpPr>
        <p:grpSpPr>
          <a:xfrm>
            <a:off x="839284" y="1847446"/>
            <a:ext cx="4372261" cy="252000"/>
            <a:chOff x="1087241" y="2128034"/>
            <a:chExt cx="4032000" cy="252000"/>
          </a:xfrm>
          <a:solidFill>
            <a:schemeClr val="accent2">
              <a:lumMod val="60000"/>
              <a:lumOff val="40000"/>
            </a:schemeClr>
          </a:solidFill>
        </p:grpSpPr>
        <p:sp>
          <p:nvSpPr>
            <p:cNvPr id="7" name="正方形/長方形 6">
              <a:extLst>
                <a:ext uri="{FF2B5EF4-FFF2-40B4-BE49-F238E27FC236}">
                  <a16:creationId xmlns:a16="http://schemas.microsoft.com/office/drawing/2014/main" id="{77C797B0-0BD9-88EC-F0DB-F038B0DEEA8D}"/>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アシストセブンプラス</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467EAE77-A75A-4215-E0C9-C6BF1A80C283}"/>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p>
          </p:txBody>
        </p:sp>
      </p:grpSp>
      <p:grpSp>
        <p:nvGrpSpPr>
          <p:cNvPr id="9" name="グループ化 8">
            <a:extLst>
              <a:ext uri="{FF2B5EF4-FFF2-40B4-BE49-F238E27FC236}">
                <a16:creationId xmlns:a16="http://schemas.microsoft.com/office/drawing/2014/main" id="{AAF78CC9-6065-8952-3A80-C090A7B98477}"/>
              </a:ext>
            </a:extLst>
          </p:cNvPr>
          <p:cNvGrpSpPr/>
          <p:nvPr/>
        </p:nvGrpSpPr>
        <p:grpSpPr>
          <a:xfrm>
            <a:off x="850623" y="2154306"/>
            <a:ext cx="4372261" cy="252000"/>
            <a:chOff x="1090017" y="1853261"/>
            <a:chExt cx="4032000" cy="252000"/>
          </a:xfrm>
          <a:solidFill>
            <a:srgbClr val="FF9999"/>
          </a:solidFill>
        </p:grpSpPr>
        <p:sp>
          <p:nvSpPr>
            <p:cNvPr id="11" name="正方形/長方形 10">
              <a:extLst>
                <a:ext uri="{FF2B5EF4-FFF2-40B4-BE49-F238E27FC236}">
                  <a16:creationId xmlns:a16="http://schemas.microsoft.com/office/drawing/2014/main" id="{65E96EC8-ACFC-BB42-E365-1E1875628E12}"/>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医のいちばん</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NEO</a:t>
              </a:r>
            </a:p>
          </p:txBody>
        </p:sp>
        <p:sp>
          <p:nvSpPr>
            <p:cNvPr id="12" name="正方形/長方形 11">
              <a:extLst>
                <a:ext uri="{FF2B5EF4-FFF2-40B4-BE49-F238E27FC236}">
                  <a16:creationId xmlns:a16="http://schemas.microsoft.com/office/drawing/2014/main" id="{5695A59E-F21D-2116-1F45-330467BD456B}"/>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日額</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15" name="テキスト プレースホルダー 1">
            <a:extLst>
              <a:ext uri="{FF2B5EF4-FFF2-40B4-BE49-F238E27FC236}">
                <a16:creationId xmlns:a16="http://schemas.microsoft.com/office/drawing/2014/main" id="{F1E85F48-52E5-3346-E86F-97A2AD646A5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17" name="スライド番号プレースホルダー 5">
            <a:extLst>
              <a:ext uri="{FF2B5EF4-FFF2-40B4-BE49-F238E27FC236}">
                <a16:creationId xmlns:a16="http://schemas.microsoft.com/office/drawing/2014/main" id="{7062F8F3-DF68-34AB-4BE7-56D2655CC242}"/>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吹き出し: 四角形 1">
            <a:extLst>
              <a:ext uri="{FF2B5EF4-FFF2-40B4-BE49-F238E27FC236}">
                <a16:creationId xmlns:a16="http://schemas.microsoft.com/office/drawing/2014/main" id="{A16524C8-75FC-7E0A-9C4A-CB353096E4AB}"/>
              </a:ext>
            </a:extLst>
          </p:cNvPr>
          <p:cNvSpPr/>
          <p:nvPr/>
        </p:nvSpPr>
        <p:spPr bwMode="auto">
          <a:xfrm>
            <a:off x="114300" y="5984908"/>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大量の契約が更新の時期が近づき問題に</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826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グループ化 88">
            <a:extLst>
              <a:ext uri="{FF2B5EF4-FFF2-40B4-BE49-F238E27FC236}">
                <a16:creationId xmlns:a16="http://schemas.microsoft.com/office/drawing/2014/main" id="{021A06F7-83DB-4EA1-A8D3-DCADE4045987}"/>
              </a:ext>
            </a:extLst>
          </p:cNvPr>
          <p:cNvGrpSpPr/>
          <p:nvPr/>
        </p:nvGrpSpPr>
        <p:grpSpPr>
          <a:xfrm>
            <a:off x="837598" y="2317046"/>
            <a:ext cx="4372261" cy="252000"/>
            <a:chOff x="1087241" y="2128034"/>
            <a:chExt cx="4032000" cy="252000"/>
          </a:xfrm>
          <a:solidFill>
            <a:schemeClr val="accent2">
              <a:lumMod val="60000"/>
              <a:lumOff val="40000"/>
            </a:schemeClr>
          </a:solidFill>
        </p:grpSpPr>
        <p:sp>
          <p:nvSpPr>
            <p:cNvPr id="90" name="正方形/長方形 89">
              <a:extLst>
                <a:ext uri="{FF2B5EF4-FFF2-40B4-BE49-F238E27FC236}">
                  <a16:creationId xmlns:a16="http://schemas.microsoft.com/office/drawing/2014/main" id="{C940BCC5-4780-44B7-9AB5-BED426396FBF}"/>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がん保障特約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1" name="正方形/長方形 90">
              <a:extLst>
                <a:ext uri="{FF2B5EF4-FFF2-40B4-BE49-F238E27FC236}">
                  <a16:creationId xmlns:a16="http://schemas.microsoft.com/office/drawing/2014/main" id="{EC577DE1-D8B3-4447-BB0A-86F2ED367E84}"/>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100" name="正方形/長方形 99">
            <a:extLst>
              <a:ext uri="{FF2B5EF4-FFF2-40B4-BE49-F238E27FC236}">
                <a16:creationId xmlns:a16="http://schemas.microsoft.com/office/drawing/2014/main" id="{F2617007-24C8-4218-ADAF-B301050ADC3B}"/>
              </a:ext>
            </a:extLst>
          </p:cNvPr>
          <p:cNvSpPr/>
          <p:nvPr/>
        </p:nvSpPr>
        <p:spPr>
          <a:xfrm>
            <a:off x="138254" y="2314854"/>
            <a:ext cx="648000" cy="188443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重い病気</a:t>
            </a:r>
          </a:p>
        </p:txBody>
      </p:sp>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明治安田生命：ベストスタイル</a:t>
            </a: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148031"/>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死亡の場合の総受け取り額</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契約時</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4,000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定期保険特約</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家計補償年金特約</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92075"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×25</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algn="l"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歳男性、</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年更新、月払口座振替扱、健康サポート・キャッシュバック特約付加、がん保険料払込免除特約付加</a:t>
            </a:r>
            <a:endParaRPr kumimoji="0" lang="ja-JP" altLang="en-US" sz="105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B9ACD001-C549-4824-8526-888DE747214A}"/>
              </a:ext>
            </a:extLst>
          </p:cNvPr>
          <p:cNvSpPr/>
          <p:nvPr/>
        </p:nvSpPr>
        <p:spPr>
          <a:xfrm>
            <a:off x="134672" y="4224009"/>
            <a:ext cx="648000" cy="160552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病気</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・ケガ</a:t>
            </a:r>
          </a:p>
        </p:txBody>
      </p:sp>
      <p:grpSp>
        <p:nvGrpSpPr>
          <p:cNvPr id="2" name="グループ化 1">
            <a:extLst>
              <a:ext uri="{FF2B5EF4-FFF2-40B4-BE49-F238E27FC236}">
                <a16:creationId xmlns:a16="http://schemas.microsoft.com/office/drawing/2014/main" id="{1CB775A4-0D5C-47BD-8502-C34F129CE8A5}"/>
              </a:ext>
            </a:extLst>
          </p:cNvPr>
          <p:cNvGrpSpPr/>
          <p:nvPr/>
        </p:nvGrpSpPr>
        <p:grpSpPr>
          <a:xfrm>
            <a:off x="837598" y="4219002"/>
            <a:ext cx="4372261" cy="252000"/>
            <a:chOff x="1092793" y="1299522"/>
            <a:chExt cx="4032000" cy="252000"/>
          </a:xfrm>
          <a:solidFill>
            <a:srgbClr val="FF9999"/>
          </a:solidFill>
        </p:grpSpPr>
        <p:sp>
          <p:nvSpPr>
            <p:cNvPr id="30" name="正方形/長方形 29">
              <a:extLst>
                <a:ext uri="{FF2B5EF4-FFF2-40B4-BE49-F238E27FC236}">
                  <a16:creationId xmlns:a16="http://schemas.microsoft.com/office/drawing/2014/main" id="{E67EE900-0C60-4F69-8982-55E89D7E8144}"/>
                </a:ext>
              </a:extLst>
            </p:cNvPr>
            <p:cNvSpPr/>
            <p:nvPr/>
          </p:nvSpPr>
          <p:spPr>
            <a:xfrm>
              <a:off x="1092793" y="1299522"/>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入院治療保障特約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4AF16D11-6349-424F-B499-B96D53054586}"/>
                </a:ext>
              </a:extLst>
            </p:cNvPr>
            <p:cNvSpPr/>
            <p:nvPr/>
          </p:nvSpPr>
          <p:spPr>
            <a:xfrm>
              <a:off x="2696547" y="1299522"/>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Ⅲ</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型</a:t>
              </a:r>
            </a:p>
          </p:txBody>
        </p:sp>
      </p:gr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89790" y="6042084"/>
            <a:ext cx="8918432"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9232135" y="6017367"/>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9408222" y="597164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01832"/>
            <a:ext cx="1720215" cy="646331"/>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正方形/長方形 58">
            <a:extLst>
              <a:ext uri="{FF2B5EF4-FFF2-40B4-BE49-F238E27FC236}">
                <a16:creationId xmlns:a16="http://schemas.microsoft.com/office/drawing/2014/main" id="{C7A9753C-A0EA-497F-B4C6-D3B1A42A9343}"/>
              </a:ext>
            </a:extLst>
          </p:cNvPr>
          <p:cNvSpPr/>
          <p:nvPr/>
        </p:nvSpPr>
        <p:spPr>
          <a:xfrm>
            <a:off x="7299972" y="2936330"/>
            <a:ext cx="2556000" cy="1601404"/>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払込保険料</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16,903</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5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・キャッシュバック①</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17,995</a:t>
            </a: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円</a:t>
            </a:r>
            <a:r>
              <a:rPr lang="ja-JP" altLang="en-US" sz="1200" dirty="0">
                <a:latin typeface="Meiryo UI" panose="020B0604030504040204" pitchFamily="50" charset="-128"/>
                <a:ea typeface="Meiryo UI" panose="020B0604030504040204" pitchFamily="50" charset="-128"/>
              </a:rPr>
              <a:t>／</a:t>
            </a: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年</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3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a:defRPr/>
            </a:pP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・キャッシュバックをふまえた実質負担額</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15,403</a:t>
            </a: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円</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5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grpSp>
        <p:nvGrpSpPr>
          <p:cNvPr id="4" name="グループ化 3">
            <a:extLst>
              <a:ext uri="{FF2B5EF4-FFF2-40B4-BE49-F238E27FC236}">
                <a16:creationId xmlns:a16="http://schemas.microsoft.com/office/drawing/2014/main" id="{D6C03BC1-EF78-4BC9-92DD-FAC2C534C9F1}"/>
              </a:ext>
            </a:extLst>
          </p:cNvPr>
          <p:cNvGrpSpPr/>
          <p:nvPr/>
        </p:nvGrpSpPr>
        <p:grpSpPr>
          <a:xfrm>
            <a:off x="837598" y="4490710"/>
            <a:ext cx="4372261" cy="252000"/>
            <a:chOff x="1090017" y="1574295"/>
            <a:chExt cx="4032000" cy="252000"/>
          </a:xfrm>
          <a:solidFill>
            <a:srgbClr val="FF9999"/>
          </a:solidFill>
        </p:grpSpPr>
        <p:sp>
          <p:nvSpPr>
            <p:cNvPr id="53" name="正方形/長方形 52">
              <a:extLst>
                <a:ext uri="{FF2B5EF4-FFF2-40B4-BE49-F238E27FC236}">
                  <a16:creationId xmlns:a16="http://schemas.microsoft.com/office/drawing/2014/main" id="{0A35416B-F76B-430C-8C1E-5799B633A153}"/>
                </a:ext>
              </a:extLst>
            </p:cNvPr>
            <p:cNvSpPr/>
            <p:nvPr/>
          </p:nvSpPr>
          <p:spPr>
            <a:xfrm>
              <a:off x="1090017" y="1574295"/>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入院初期一時金給付特約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67" name="正方形/長方形 66">
              <a:extLst>
                <a:ext uri="{FF2B5EF4-FFF2-40B4-BE49-F238E27FC236}">
                  <a16:creationId xmlns:a16="http://schemas.microsoft.com/office/drawing/2014/main" id="{7107FCA8-4AC8-4BA1-ABE2-50648D1A6587}"/>
                </a:ext>
              </a:extLst>
            </p:cNvPr>
            <p:cNvSpPr/>
            <p:nvPr/>
          </p:nvSpPr>
          <p:spPr>
            <a:xfrm>
              <a:off x="2803335" y="1574295"/>
              <a:ext cx="2317025"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5" name="グループ化 4">
            <a:extLst>
              <a:ext uri="{FF2B5EF4-FFF2-40B4-BE49-F238E27FC236}">
                <a16:creationId xmlns:a16="http://schemas.microsoft.com/office/drawing/2014/main" id="{4C41C344-3EBD-4373-9035-7E5695384A37}"/>
              </a:ext>
            </a:extLst>
          </p:cNvPr>
          <p:cNvGrpSpPr/>
          <p:nvPr/>
        </p:nvGrpSpPr>
        <p:grpSpPr>
          <a:xfrm>
            <a:off x="837598" y="4762418"/>
            <a:ext cx="4372261" cy="252000"/>
            <a:chOff x="1090017" y="1853261"/>
            <a:chExt cx="4032000" cy="252000"/>
          </a:xfrm>
          <a:solidFill>
            <a:srgbClr val="FF9999"/>
          </a:solidFill>
        </p:grpSpPr>
        <p:sp>
          <p:nvSpPr>
            <p:cNvPr id="68" name="正方形/長方形 67">
              <a:extLst>
                <a:ext uri="{FF2B5EF4-FFF2-40B4-BE49-F238E27FC236}">
                  <a16:creationId xmlns:a16="http://schemas.microsoft.com/office/drawing/2014/main" id="{2F3037BF-9FDB-45BA-9EE1-E6E6CEB449D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新・入院特約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1" name="正方形/長方形 70">
              <a:extLst>
                <a:ext uri="{FF2B5EF4-FFF2-40B4-BE49-F238E27FC236}">
                  <a16:creationId xmlns:a16="http://schemas.microsoft.com/office/drawing/2014/main" id="{7FE0F95D-8D66-45B8-8A7E-91BDB6D4AA58}"/>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日額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p>
          </p:txBody>
        </p:sp>
      </p:grpSp>
      <p:grpSp>
        <p:nvGrpSpPr>
          <p:cNvPr id="6" name="グループ化 5">
            <a:extLst>
              <a:ext uri="{FF2B5EF4-FFF2-40B4-BE49-F238E27FC236}">
                <a16:creationId xmlns:a16="http://schemas.microsoft.com/office/drawing/2014/main" id="{CE23BD70-5D8B-44F8-A19A-033500DD68DC}"/>
              </a:ext>
            </a:extLst>
          </p:cNvPr>
          <p:cNvGrpSpPr/>
          <p:nvPr/>
        </p:nvGrpSpPr>
        <p:grpSpPr>
          <a:xfrm>
            <a:off x="837598" y="5034126"/>
            <a:ext cx="4372261" cy="252000"/>
            <a:chOff x="1087241" y="2128034"/>
            <a:chExt cx="4032000" cy="252000"/>
          </a:xfrm>
          <a:solidFill>
            <a:srgbClr val="FF9999"/>
          </a:solidFill>
        </p:grpSpPr>
        <p:sp>
          <p:nvSpPr>
            <p:cNvPr id="72" name="正方形/長方形 71">
              <a:extLst>
                <a:ext uri="{FF2B5EF4-FFF2-40B4-BE49-F238E27FC236}">
                  <a16:creationId xmlns:a16="http://schemas.microsoft.com/office/drawing/2014/main" id="{34AEC71A-A630-4EEE-81C2-1802E30EA3DC}"/>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退院後通院治療保障特約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3" name="正方形/長方形 72">
              <a:extLst>
                <a:ext uri="{FF2B5EF4-FFF2-40B4-BE49-F238E27FC236}">
                  <a16:creationId xmlns:a16="http://schemas.microsoft.com/office/drawing/2014/main" id="{0CB27875-7F9B-49D2-A1DA-B8E2F254B845}"/>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Ⅲ</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型</a:t>
              </a:r>
            </a:p>
          </p:txBody>
        </p:sp>
      </p:grpSp>
      <p:grpSp>
        <p:nvGrpSpPr>
          <p:cNvPr id="74" name="グループ化 73">
            <a:extLst>
              <a:ext uri="{FF2B5EF4-FFF2-40B4-BE49-F238E27FC236}">
                <a16:creationId xmlns:a16="http://schemas.microsoft.com/office/drawing/2014/main" id="{3907FF6B-A140-4DC7-8A65-49ABDDCB2DE4}"/>
              </a:ext>
            </a:extLst>
          </p:cNvPr>
          <p:cNvGrpSpPr/>
          <p:nvPr/>
        </p:nvGrpSpPr>
        <p:grpSpPr>
          <a:xfrm>
            <a:off x="837598" y="5305834"/>
            <a:ext cx="4372261" cy="252000"/>
            <a:chOff x="1090017" y="1853261"/>
            <a:chExt cx="4032000" cy="252000"/>
          </a:xfrm>
          <a:solidFill>
            <a:srgbClr val="FF9999"/>
          </a:solidFill>
        </p:grpSpPr>
        <p:sp>
          <p:nvSpPr>
            <p:cNvPr id="75" name="正方形/長方形 74">
              <a:extLst>
                <a:ext uri="{FF2B5EF4-FFF2-40B4-BE49-F238E27FC236}">
                  <a16:creationId xmlns:a16="http://schemas.microsoft.com/office/drawing/2014/main" id="{6A922590-CB43-4B4D-A7D8-6098B97A53BD}"/>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外来時手術保障特約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6" name="正方形/長方形 75">
              <a:extLst>
                <a:ext uri="{FF2B5EF4-FFF2-40B4-BE49-F238E27FC236}">
                  <a16:creationId xmlns:a16="http://schemas.microsoft.com/office/drawing/2014/main" id="{208F6684-936E-41F3-97A5-9AAC263D07CA}"/>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80" name="グループ化 79">
            <a:extLst>
              <a:ext uri="{FF2B5EF4-FFF2-40B4-BE49-F238E27FC236}">
                <a16:creationId xmlns:a16="http://schemas.microsoft.com/office/drawing/2014/main" id="{D4EEAFB5-8802-4295-9B6F-318848F87DC8}"/>
              </a:ext>
            </a:extLst>
          </p:cNvPr>
          <p:cNvGrpSpPr/>
          <p:nvPr/>
        </p:nvGrpSpPr>
        <p:grpSpPr>
          <a:xfrm>
            <a:off x="837598" y="5577537"/>
            <a:ext cx="4372261" cy="252000"/>
            <a:chOff x="1087241" y="2128034"/>
            <a:chExt cx="4032000" cy="252000"/>
          </a:xfrm>
          <a:solidFill>
            <a:srgbClr val="FF9999"/>
          </a:solidFill>
        </p:grpSpPr>
        <p:sp>
          <p:nvSpPr>
            <p:cNvPr id="81" name="正方形/長方形 80">
              <a:extLst>
                <a:ext uri="{FF2B5EF4-FFF2-40B4-BE49-F238E27FC236}">
                  <a16:creationId xmlns:a16="http://schemas.microsoft.com/office/drawing/2014/main" id="{04C229ED-6786-4FEB-A35E-5C513B85B35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先進医療特約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2" name="正方形/長方形 81">
              <a:extLst>
                <a:ext uri="{FF2B5EF4-FFF2-40B4-BE49-F238E27FC236}">
                  <a16:creationId xmlns:a16="http://schemas.microsoft.com/office/drawing/2014/main" id="{DD9536A7-B881-4E20-9DBD-6348A75A66A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（通算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3" name="グループ化 2">
            <a:extLst>
              <a:ext uri="{FF2B5EF4-FFF2-40B4-BE49-F238E27FC236}">
                <a16:creationId xmlns:a16="http://schemas.microsoft.com/office/drawing/2014/main" id="{3DBA4F72-B353-4BAA-8F68-B3E5C422DBEC}"/>
              </a:ext>
            </a:extLst>
          </p:cNvPr>
          <p:cNvGrpSpPr/>
          <p:nvPr/>
        </p:nvGrpSpPr>
        <p:grpSpPr>
          <a:xfrm>
            <a:off x="837598" y="1230214"/>
            <a:ext cx="4372261" cy="252000"/>
            <a:chOff x="843052" y="1230214"/>
            <a:chExt cx="4372261" cy="252000"/>
          </a:xfrm>
        </p:grpSpPr>
        <p:sp>
          <p:nvSpPr>
            <p:cNvPr id="93" name="正方形/長方形 92">
              <a:extLst>
                <a:ext uri="{FF2B5EF4-FFF2-40B4-BE49-F238E27FC236}">
                  <a16:creationId xmlns:a16="http://schemas.microsoft.com/office/drawing/2014/main" id="{54D4CD30-F16B-4C76-A9C6-749EDA37DA9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定期保険特約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4" name="正方形/長方形 93">
              <a:extLst>
                <a:ext uri="{FF2B5EF4-FFF2-40B4-BE49-F238E27FC236}">
                  <a16:creationId xmlns:a16="http://schemas.microsoft.com/office/drawing/2014/main" id="{07C5A1FA-A446-4F67-81F2-69D4B315D2C6}"/>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grpSp>
        <p:nvGrpSpPr>
          <p:cNvPr id="7" name="グループ化 6">
            <a:extLst>
              <a:ext uri="{FF2B5EF4-FFF2-40B4-BE49-F238E27FC236}">
                <a16:creationId xmlns:a16="http://schemas.microsoft.com/office/drawing/2014/main" id="{9CD05E58-70DA-460A-8949-46E5BC5E77B1}"/>
              </a:ext>
            </a:extLst>
          </p:cNvPr>
          <p:cNvGrpSpPr/>
          <p:nvPr/>
        </p:nvGrpSpPr>
        <p:grpSpPr>
          <a:xfrm>
            <a:off x="837598" y="1773630"/>
            <a:ext cx="4372261" cy="252000"/>
            <a:chOff x="843052" y="1498244"/>
            <a:chExt cx="4372261" cy="252000"/>
          </a:xfrm>
        </p:grpSpPr>
        <p:sp>
          <p:nvSpPr>
            <p:cNvPr id="96" name="正方形/長方形 95">
              <a:extLst>
                <a:ext uri="{FF2B5EF4-FFF2-40B4-BE49-F238E27FC236}">
                  <a16:creationId xmlns:a16="http://schemas.microsoft.com/office/drawing/2014/main" id="{FFEB7F8E-CC4A-40AF-82A4-DE77EA997439}"/>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生活サポート終身年金特約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7" name="正方形/長方形 96">
              <a:extLst>
                <a:ext uri="{FF2B5EF4-FFF2-40B4-BE49-F238E27FC236}">
                  <a16:creationId xmlns:a16="http://schemas.microsoft.com/office/drawing/2014/main" id="{77635ECF-32FD-4343-BA80-421D03269940}"/>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年金年額 </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98" name="正方形/長方形 97">
            <a:extLst>
              <a:ext uri="{FF2B5EF4-FFF2-40B4-BE49-F238E27FC236}">
                <a16:creationId xmlns:a16="http://schemas.microsoft.com/office/drawing/2014/main" id="{7D72CAA2-07F9-42C4-9B69-2BAC6DA8E45B}"/>
              </a:ext>
            </a:extLst>
          </p:cNvPr>
          <p:cNvSpPr/>
          <p:nvPr/>
        </p:nvSpPr>
        <p:spPr>
          <a:xfrm>
            <a:off x="134672" y="1230213"/>
            <a:ext cx="648000" cy="52370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万一</a:t>
            </a:r>
          </a:p>
        </p:txBody>
      </p:sp>
      <p:sp>
        <p:nvSpPr>
          <p:cNvPr id="101" name="正方形/長方形 100">
            <a:extLst>
              <a:ext uri="{FF2B5EF4-FFF2-40B4-BE49-F238E27FC236}">
                <a16:creationId xmlns:a16="http://schemas.microsoft.com/office/drawing/2014/main" id="{53353586-9F62-4B4A-BEE8-1ADD15F46E42}"/>
              </a:ext>
            </a:extLst>
          </p:cNvPr>
          <p:cNvSpPr/>
          <p:nvPr/>
        </p:nvSpPr>
        <p:spPr>
          <a:xfrm>
            <a:off x="138254" y="1778639"/>
            <a:ext cx="648000" cy="51869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就業不能</a:t>
            </a:r>
          </a:p>
        </p:txBody>
      </p:sp>
      <p:cxnSp>
        <p:nvCxnSpPr>
          <p:cNvPr id="99" name="直線コネクタ 98">
            <a:extLst>
              <a:ext uri="{FF2B5EF4-FFF2-40B4-BE49-F238E27FC236}">
                <a16:creationId xmlns:a16="http://schemas.microsoft.com/office/drawing/2014/main" id="{4232062A-1589-4830-A72F-55F315F7171F}"/>
              </a:ext>
            </a:extLst>
          </p:cNvPr>
          <p:cNvCxnSpPr>
            <a:cxnSpLocks/>
          </p:cNvCxnSpPr>
          <p:nvPr/>
        </p:nvCxnSpPr>
        <p:spPr>
          <a:xfrm flipV="1">
            <a:off x="5202961" y="5965884"/>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102" name="矢印: 五方向 101">
            <a:extLst>
              <a:ext uri="{FF2B5EF4-FFF2-40B4-BE49-F238E27FC236}">
                <a16:creationId xmlns:a16="http://schemas.microsoft.com/office/drawing/2014/main" id="{10A46824-4A03-4DBD-A3C1-D0C0FB27DF24}"/>
              </a:ext>
            </a:extLst>
          </p:cNvPr>
          <p:cNvSpPr/>
          <p:nvPr/>
        </p:nvSpPr>
        <p:spPr>
          <a:xfrm>
            <a:off x="5257356" y="2341189"/>
            <a:ext cx="1867341" cy="3488348"/>
          </a:xfrm>
          <a:prstGeom prst="homePlate">
            <a:avLst>
              <a:gd name="adj" fmla="val 18081"/>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歳まで可</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92" name="グループ化 91">
            <a:extLst>
              <a:ext uri="{FF2B5EF4-FFF2-40B4-BE49-F238E27FC236}">
                <a16:creationId xmlns:a16="http://schemas.microsoft.com/office/drawing/2014/main" id="{D13CAE8B-C262-40B9-944E-F106C4DA990B}"/>
              </a:ext>
            </a:extLst>
          </p:cNvPr>
          <p:cNvGrpSpPr/>
          <p:nvPr/>
        </p:nvGrpSpPr>
        <p:grpSpPr>
          <a:xfrm>
            <a:off x="837598" y="2045338"/>
            <a:ext cx="4372261" cy="252000"/>
            <a:chOff x="843052" y="1498244"/>
            <a:chExt cx="4372261" cy="252000"/>
          </a:xfrm>
        </p:grpSpPr>
        <p:sp>
          <p:nvSpPr>
            <p:cNvPr id="95" name="正方形/長方形 94">
              <a:extLst>
                <a:ext uri="{FF2B5EF4-FFF2-40B4-BE49-F238E27FC236}">
                  <a16:creationId xmlns:a16="http://schemas.microsoft.com/office/drawing/2014/main" id="{6EB4D04F-658D-403A-8852-9D697DBEFBBD}"/>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給与・家計サポート特約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3" name="正方形/長方形 102">
              <a:extLst>
                <a:ext uri="{FF2B5EF4-FFF2-40B4-BE49-F238E27FC236}">
                  <a16:creationId xmlns:a16="http://schemas.microsoft.com/office/drawing/2014/main" id="{B095EA3F-E35B-433C-87B0-7DEA75A8724E}"/>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ヵ月</a:t>
              </a:r>
            </a:p>
          </p:txBody>
        </p:sp>
      </p:grpSp>
      <p:grpSp>
        <p:nvGrpSpPr>
          <p:cNvPr id="104" name="グループ化 103">
            <a:extLst>
              <a:ext uri="{FF2B5EF4-FFF2-40B4-BE49-F238E27FC236}">
                <a16:creationId xmlns:a16="http://schemas.microsoft.com/office/drawing/2014/main" id="{7EC79987-07AB-4883-875C-E61A05E1E15C}"/>
              </a:ext>
            </a:extLst>
          </p:cNvPr>
          <p:cNvGrpSpPr/>
          <p:nvPr/>
        </p:nvGrpSpPr>
        <p:grpSpPr>
          <a:xfrm>
            <a:off x="837598" y="2588754"/>
            <a:ext cx="4372261" cy="252000"/>
            <a:chOff x="1087241" y="2128034"/>
            <a:chExt cx="4032000" cy="252000"/>
          </a:xfrm>
          <a:solidFill>
            <a:schemeClr val="accent2">
              <a:lumMod val="60000"/>
              <a:lumOff val="40000"/>
            </a:schemeClr>
          </a:solidFill>
        </p:grpSpPr>
        <p:sp>
          <p:nvSpPr>
            <p:cNvPr id="105" name="正方形/長方形 104">
              <a:extLst>
                <a:ext uri="{FF2B5EF4-FFF2-40B4-BE49-F238E27FC236}">
                  <a16:creationId xmlns:a16="http://schemas.microsoft.com/office/drawing/2014/main" id="{C6765022-69DA-40DD-8A38-8B8DBE21DF89}"/>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がん・上皮内新生物保障特約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6" name="正方形/長方形 105">
              <a:extLst>
                <a:ext uri="{FF2B5EF4-FFF2-40B4-BE49-F238E27FC236}">
                  <a16:creationId xmlns:a16="http://schemas.microsoft.com/office/drawing/2014/main" id="{EB44D965-9B37-42C9-9FB2-0DCADA6509FF}"/>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107" name="グループ化 106">
            <a:extLst>
              <a:ext uri="{FF2B5EF4-FFF2-40B4-BE49-F238E27FC236}">
                <a16:creationId xmlns:a16="http://schemas.microsoft.com/office/drawing/2014/main" id="{A9110CD7-2D04-45A3-82DF-0B33D07487BD}"/>
              </a:ext>
            </a:extLst>
          </p:cNvPr>
          <p:cNvGrpSpPr/>
          <p:nvPr/>
        </p:nvGrpSpPr>
        <p:grpSpPr>
          <a:xfrm>
            <a:off x="837598" y="2860462"/>
            <a:ext cx="4372261" cy="252000"/>
            <a:chOff x="1087241" y="2128034"/>
            <a:chExt cx="4032000" cy="252000"/>
          </a:xfrm>
          <a:solidFill>
            <a:schemeClr val="accent2">
              <a:lumMod val="60000"/>
              <a:lumOff val="40000"/>
            </a:schemeClr>
          </a:solidFill>
        </p:grpSpPr>
        <p:sp>
          <p:nvSpPr>
            <p:cNvPr id="108" name="正方形/長方形 107">
              <a:extLst>
                <a:ext uri="{FF2B5EF4-FFF2-40B4-BE49-F238E27FC236}">
                  <a16:creationId xmlns:a16="http://schemas.microsoft.com/office/drawing/2014/main" id="{682DEFE7-F318-438F-8345-01C5F2A90204}"/>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特定自費診療がん薬物治療保障特約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9" name="正方形/長方形 108">
              <a:extLst>
                <a:ext uri="{FF2B5EF4-FFF2-40B4-BE49-F238E27FC236}">
                  <a16:creationId xmlns:a16="http://schemas.microsoft.com/office/drawing/2014/main" id="{583428C7-F76A-4AB4-A331-1D9B71D13BC0}"/>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付加</a:t>
              </a:r>
            </a:p>
          </p:txBody>
        </p:sp>
      </p:grpSp>
      <p:grpSp>
        <p:nvGrpSpPr>
          <p:cNvPr id="110" name="グループ化 109">
            <a:extLst>
              <a:ext uri="{FF2B5EF4-FFF2-40B4-BE49-F238E27FC236}">
                <a16:creationId xmlns:a16="http://schemas.microsoft.com/office/drawing/2014/main" id="{626134AD-1866-485C-9F95-8EF3C81F5DD5}"/>
              </a:ext>
            </a:extLst>
          </p:cNvPr>
          <p:cNvGrpSpPr/>
          <p:nvPr/>
        </p:nvGrpSpPr>
        <p:grpSpPr>
          <a:xfrm>
            <a:off x="837598" y="3675586"/>
            <a:ext cx="4372261" cy="252000"/>
            <a:chOff x="1087241" y="2128034"/>
            <a:chExt cx="4032000" cy="252000"/>
          </a:xfrm>
          <a:solidFill>
            <a:schemeClr val="accent2">
              <a:lumMod val="60000"/>
              <a:lumOff val="40000"/>
            </a:schemeClr>
          </a:solidFill>
        </p:grpSpPr>
        <p:sp>
          <p:nvSpPr>
            <p:cNvPr id="111" name="正方形/長方形 110">
              <a:extLst>
                <a:ext uri="{FF2B5EF4-FFF2-40B4-BE49-F238E27FC236}">
                  <a16:creationId xmlns:a16="http://schemas.microsoft.com/office/drawing/2014/main" id="{57093BA1-F71C-47A7-813D-2037A350AFB1}"/>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特定重度疾病継続保障特約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12" name="正方形/長方形 111">
              <a:extLst>
                <a:ext uri="{FF2B5EF4-FFF2-40B4-BE49-F238E27FC236}">
                  <a16:creationId xmlns:a16="http://schemas.microsoft.com/office/drawing/2014/main" id="{D64D10BA-3614-46A0-B620-A1361EB7B6A2}"/>
                </a:ext>
              </a:extLst>
            </p:cNvPr>
            <p:cNvSpPr/>
            <p:nvPr/>
          </p:nvSpPr>
          <p:spPr>
            <a:xfrm>
              <a:off x="3238055" y="2128034"/>
              <a:ext cx="1879528"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113" name="グループ化 112">
            <a:extLst>
              <a:ext uri="{FF2B5EF4-FFF2-40B4-BE49-F238E27FC236}">
                <a16:creationId xmlns:a16="http://schemas.microsoft.com/office/drawing/2014/main" id="{FE4BAC1E-660D-4F4F-8B6F-854EC58B264B}"/>
              </a:ext>
            </a:extLst>
          </p:cNvPr>
          <p:cNvGrpSpPr/>
          <p:nvPr/>
        </p:nvGrpSpPr>
        <p:grpSpPr>
          <a:xfrm>
            <a:off x="837598" y="3947294"/>
            <a:ext cx="4372261" cy="252000"/>
            <a:chOff x="1087241" y="2128034"/>
            <a:chExt cx="4032000" cy="252000"/>
          </a:xfrm>
          <a:solidFill>
            <a:schemeClr val="accent2">
              <a:lumMod val="60000"/>
              <a:lumOff val="40000"/>
            </a:schemeClr>
          </a:solidFill>
        </p:grpSpPr>
        <p:sp>
          <p:nvSpPr>
            <p:cNvPr id="114" name="正方形/長方形 113">
              <a:extLst>
                <a:ext uri="{FF2B5EF4-FFF2-40B4-BE49-F238E27FC236}">
                  <a16:creationId xmlns:a16="http://schemas.microsoft.com/office/drawing/2014/main" id="{F1CAF4C8-3A7D-4133-B10D-1362D53843A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特定重度疾病重症化予防支援特約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15" name="正方形/長方形 114">
              <a:extLst>
                <a:ext uri="{FF2B5EF4-FFF2-40B4-BE49-F238E27FC236}">
                  <a16:creationId xmlns:a16="http://schemas.microsoft.com/office/drawing/2014/main" id="{5A24025A-1C5F-4920-B422-B57545FB9E68}"/>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63" name="矢印: 五方向 62">
            <a:extLst>
              <a:ext uri="{FF2B5EF4-FFF2-40B4-BE49-F238E27FC236}">
                <a16:creationId xmlns:a16="http://schemas.microsoft.com/office/drawing/2014/main" id="{A5988EF2-EFB4-4199-9C26-7AC2C2E46126}"/>
              </a:ext>
            </a:extLst>
          </p:cNvPr>
          <p:cNvSpPr/>
          <p:nvPr/>
        </p:nvSpPr>
        <p:spPr>
          <a:xfrm>
            <a:off x="5257357" y="2068961"/>
            <a:ext cx="1339396"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a:t>
            </a:r>
          </a:p>
        </p:txBody>
      </p:sp>
      <p:sp>
        <p:nvSpPr>
          <p:cNvPr id="64" name="矢印: 五方向 63">
            <a:extLst>
              <a:ext uri="{FF2B5EF4-FFF2-40B4-BE49-F238E27FC236}">
                <a16:creationId xmlns:a16="http://schemas.microsoft.com/office/drawing/2014/main" id="{DCEAC9D3-A4D0-465F-A293-9DBC13B1A264}"/>
              </a:ext>
            </a:extLst>
          </p:cNvPr>
          <p:cNvSpPr/>
          <p:nvPr/>
        </p:nvSpPr>
        <p:spPr>
          <a:xfrm>
            <a:off x="5257357" y="1518993"/>
            <a:ext cx="900000"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9" name="正方形/長方形 68">
            <a:extLst>
              <a:ext uri="{FF2B5EF4-FFF2-40B4-BE49-F238E27FC236}">
                <a16:creationId xmlns:a16="http://schemas.microsoft.com/office/drawing/2014/main" id="{FE1847DE-0DD4-4795-818C-AD47D56BBD9E}"/>
              </a:ext>
            </a:extLst>
          </p:cNvPr>
          <p:cNvSpPr/>
          <p:nvPr/>
        </p:nvSpPr>
        <p:spPr>
          <a:xfrm>
            <a:off x="6424481" y="6024568"/>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cxnSp>
        <p:nvCxnSpPr>
          <p:cNvPr id="70" name="直線コネクタ 69">
            <a:extLst>
              <a:ext uri="{FF2B5EF4-FFF2-40B4-BE49-F238E27FC236}">
                <a16:creationId xmlns:a16="http://schemas.microsoft.com/office/drawing/2014/main" id="{D737A6DA-1802-4AE7-9FA2-5AAC7B593DEA}"/>
              </a:ext>
            </a:extLst>
          </p:cNvPr>
          <p:cNvCxnSpPr>
            <a:cxnSpLocks/>
          </p:cNvCxnSpPr>
          <p:nvPr/>
        </p:nvCxnSpPr>
        <p:spPr>
          <a:xfrm flipV="1">
            <a:off x="6598242" y="5948368"/>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77" name="矢印: 五方向 76">
            <a:extLst>
              <a:ext uri="{FF2B5EF4-FFF2-40B4-BE49-F238E27FC236}">
                <a16:creationId xmlns:a16="http://schemas.microsoft.com/office/drawing/2014/main" id="{FA503509-44A3-4266-8D8B-CBA1D6285F51}"/>
              </a:ext>
            </a:extLst>
          </p:cNvPr>
          <p:cNvSpPr/>
          <p:nvPr/>
        </p:nvSpPr>
        <p:spPr>
          <a:xfrm>
            <a:off x="5257357" y="1252417"/>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歳まで可</a:t>
            </a:r>
          </a:p>
        </p:txBody>
      </p:sp>
      <p:grpSp>
        <p:nvGrpSpPr>
          <p:cNvPr id="78" name="グループ化 77">
            <a:extLst>
              <a:ext uri="{FF2B5EF4-FFF2-40B4-BE49-F238E27FC236}">
                <a16:creationId xmlns:a16="http://schemas.microsoft.com/office/drawing/2014/main" id="{FE134091-7EFF-4737-8C0C-DC288155A557}"/>
              </a:ext>
            </a:extLst>
          </p:cNvPr>
          <p:cNvGrpSpPr/>
          <p:nvPr/>
        </p:nvGrpSpPr>
        <p:grpSpPr>
          <a:xfrm>
            <a:off x="837598" y="1501922"/>
            <a:ext cx="4372261" cy="252000"/>
            <a:chOff x="843052" y="1230214"/>
            <a:chExt cx="4372261" cy="252000"/>
          </a:xfrm>
        </p:grpSpPr>
        <p:sp>
          <p:nvSpPr>
            <p:cNvPr id="79" name="正方形/長方形 78">
              <a:extLst>
                <a:ext uri="{FF2B5EF4-FFF2-40B4-BE49-F238E27FC236}">
                  <a16:creationId xmlns:a16="http://schemas.microsoft.com/office/drawing/2014/main" id="{96F14D3E-668C-4842-8629-230E3CDB227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家計保障年金特約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3" name="正方形/長方形 82">
              <a:extLst>
                <a:ext uri="{FF2B5EF4-FFF2-40B4-BE49-F238E27FC236}">
                  <a16:creationId xmlns:a16="http://schemas.microsoft.com/office/drawing/2014/main" id="{9590D62B-12D3-4E59-A1C2-349D60F18C5B}"/>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年金年額 </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grpSp>
      <p:sp>
        <p:nvSpPr>
          <p:cNvPr id="85" name="テキスト ボックス 84">
            <a:extLst>
              <a:ext uri="{FF2B5EF4-FFF2-40B4-BE49-F238E27FC236}">
                <a16:creationId xmlns:a16="http://schemas.microsoft.com/office/drawing/2014/main" id="{4D16A1A5-3A4B-4B02-A8CA-07B41FACBC08}"/>
              </a:ext>
            </a:extLst>
          </p:cNvPr>
          <p:cNvSpPr txBox="1"/>
          <p:nvPr/>
        </p:nvSpPr>
        <p:spPr>
          <a:xfrm>
            <a:off x="5255914" y="1493841"/>
            <a:ext cx="538734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年金支払満了期間まで</a:t>
            </a:r>
          </a:p>
        </p:txBody>
      </p:sp>
      <p:sp>
        <p:nvSpPr>
          <p:cNvPr id="86" name="矢印: 五方向 85">
            <a:extLst>
              <a:ext uri="{FF2B5EF4-FFF2-40B4-BE49-F238E27FC236}">
                <a16:creationId xmlns:a16="http://schemas.microsoft.com/office/drawing/2014/main" id="{3EF7B686-33E3-4F3C-B5FB-68EA9FC2EFBE}"/>
              </a:ext>
            </a:extLst>
          </p:cNvPr>
          <p:cNvSpPr/>
          <p:nvPr/>
        </p:nvSpPr>
        <p:spPr>
          <a:xfrm>
            <a:off x="5257357" y="1801094"/>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歳まで可</a:t>
            </a:r>
          </a:p>
        </p:txBody>
      </p:sp>
      <p:grpSp>
        <p:nvGrpSpPr>
          <p:cNvPr id="8" name="グループ化 7">
            <a:extLst>
              <a:ext uri="{FF2B5EF4-FFF2-40B4-BE49-F238E27FC236}">
                <a16:creationId xmlns:a16="http://schemas.microsoft.com/office/drawing/2014/main" id="{2742DBA3-A00D-455E-730B-C6D12CAED759}"/>
              </a:ext>
            </a:extLst>
          </p:cNvPr>
          <p:cNvGrpSpPr/>
          <p:nvPr/>
        </p:nvGrpSpPr>
        <p:grpSpPr>
          <a:xfrm>
            <a:off x="837598" y="3132170"/>
            <a:ext cx="4372261" cy="252000"/>
            <a:chOff x="1087241" y="2128034"/>
            <a:chExt cx="4032000" cy="252000"/>
          </a:xfrm>
          <a:solidFill>
            <a:schemeClr val="accent2">
              <a:lumMod val="60000"/>
              <a:lumOff val="40000"/>
            </a:schemeClr>
          </a:solidFill>
        </p:grpSpPr>
        <p:sp>
          <p:nvSpPr>
            <p:cNvPr id="9" name="正方形/長方形 8">
              <a:extLst>
                <a:ext uri="{FF2B5EF4-FFF2-40B4-BE49-F238E27FC236}">
                  <a16:creationId xmlns:a16="http://schemas.microsoft.com/office/drawing/2014/main" id="{113A3E0A-7BF1-70EE-73EC-814B614A7978}"/>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循環器病継続保障特約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2F99814A-0179-0C99-5BC5-852B38655C7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12" name="グループ化 11">
            <a:extLst>
              <a:ext uri="{FF2B5EF4-FFF2-40B4-BE49-F238E27FC236}">
                <a16:creationId xmlns:a16="http://schemas.microsoft.com/office/drawing/2014/main" id="{1822A88C-74CE-2F68-656A-871AB5217802}"/>
              </a:ext>
            </a:extLst>
          </p:cNvPr>
          <p:cNvGrpSpPr/>
          <p:nvPr/>
        </p:nvGrpSpPr>
        <p:grpSpPr>
          <a:xfrm>
            <a:off x="837598" y="3403878"/>
            <a:ext cx="4372261" cy="252000"/>
            <a:chOff x="1087241" y="2128034"/>
            <a:chExt cx="4032000" cy="252000"/>
          </a:xfrm>
          <a:solidFill>
            <a:schemeClr val="accent2">
              <a:lumMod val="60000"/>
              <a:lumOff val="40000"/>
            </a:schemeClr>
          </a:solidFill>
        </p:grpSpPr>
        <p:sp>
          <p:nvSpPr>
            <p:cNvPr id="13" name="正方形/長方形 12">
              <a:extLst>
                <a:ext uri="{FF2B5EF4-FFF2-40B4-BE49-F238E27FC236}">
                  <a16:creationId xmlns:a16="http://schemas.microsoft.com/office/drawing/2014/main" id="{9CADD2A4-9419-0329-246F-804BF1BC6872}"/>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循環器病重症化予防支援特約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70B428FE-9C53-33AC-1304-2C0FF5BFD86F}"/>
                </a:ext>
              </a:extLst>
            </p:cNvPr>
            <p:cNvSpPr/>
            <p:nvPr/>
          </p:nvSpPr>
          <p:spPr>
            <a:xfrm>
              <a:off x="3146705" y="2128034"/>
              <a:ext cx="197087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19" name="テキスト プレースホルダー 1">
            <a:extLst>
              <a:ext uri="{FF2B5EF4-FFF2-40B4-BE49-F238E27FC236}">
                <a16:creationId xmlns:a16="http://schemas.microsoft.com/office/drawing/2014/main" id="{A4EE223D-1807-981F-2070-E01BB9054B4A}"/>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20" name="スライド番号プレースホルダー 5">
            <a:extLst>
              <a:ext uri="{FF2B5EF4-FFF2-40B4-BE49-F238E27FC236}">
                <a16:creationId xmlns:a16="http://schemas.microsoft.com/office/drawing/2014/main" id="{EEA7F465-CB0B-57D1-AB5D-B8D21D55DC5B}"/>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1860299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utoShape 3">
            <a:extLst>
              <a:ext uri="{FF2B5EF4-FFF2-40B4-BE49-F238E27FC236}">
                <a16:creationId xmlns:a16="http://schemas.microsoft.com/office/drawing/2014/main" id="{5ADA6339-3AAE-42CE-9588-BEDF6D494CD6}"/>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（１１）実際にかかる費用から、「必要な保障額」を知ろう！＜心筋こうそく編＞</a:t>
            </a:r>
          </a:p>
        </p:txBody>
      </p:sp>
      <p:graphicFrame>
        <p:nvGraphicFramePr>
          <p:cNvPr id="36" name="表 35">
            <a:extLst>
              <a:ext uri="{FF2B5EF4-FFF2-40B4-BE49-F238E27FC236}">
                <a16:creationId xmlns:a16="http://schemas.microsoft.com/office/drawing/2014/main" id="{E92417D2-F469-4002-B88E-2FE9920F7CBE}"/>
              </a:ext>
            </a:extLst>
          </p:cNvPr>
          <p:cNvGraphicFramePr>
            <a:graphicFrameLocks noGrp="1"/>
          </p:cNvGraphicFramePr>
          <p:nvPr/>
        </p:nvGraphicFramePr>
        <p:xfrm>
          <a:off x="468700" y="1320306"/>
          <a:ext cx="7596000" cy="2628000"/>
        </p:xfrm>
        <a:graphic>
          <a:graphicData uri="http://schemas.openxmlformats.org/drawingml/2006/table">
            <a:tbl>
              <a:tblPr/>
              <a:tblGrid>
                <a:gridCol w="792000">
                  <a:extLst>
                    <a:ext uri="{9D8B030D-6E8A-4147-A177-3AD203B41FA5}">
                      <a16:colId xmlns:a16="http://schemas.microsoft.com/office/drawing/2014/main" val="770342068"/>
                    </a:ext>
                  </a:extLst>
                </a:gridCol>
                <a:gridCol w="972000">
                  <a:extLst>
                    <a:ext uri="{9D8B030D-6E8A-4147-A177-3AD203B41FA5}">
                      <a16:colId xmlns:a16="http://schemas.microsoft.com/office/drawing/2014/main" val="989779804"/>
                    </a:ext>
                  </a:extLst>
                </a:gridCol>
                <a:gridCol w="972000">
                  <a:extLst>
                    <a:ext uri="{9D8B030D-6E8A-4147-A177-3AD203B41FA5}">
                      <a16:colId xmlns:a16="http://schemas.microsoft.com/office/drawing/2014/main" val="2585753755"/>
                    </a:ext>
                  </a:extLst>
                </a:gridCol>
                <a:gridCol w="972000">
                  <a:extLst>
                    <a:ext uri="{9D8B030D-6E8A-4147-A177-3AD203B41FA5}">
                      <a16:colId xmlns:a16="http://schemas.microsoft.com/office/drawing/2014/main" val="2656808362"/>
                    </a:ext>
                  </a:extLst>
                </a:gridCol>
                <a:gridCol w="972000">
                  <a:extLst>
                    <a:ext uri="{9D8B030D-6E8A-4147-A177-3AD203B41FA5}">
                      <a16:colId xmlns:a16="http://schemas.microsoft.com/office/drawing/2014/main" val="1373938987"/>
                    </a:ext>
                  </a:extLst>
                </a:gridCol>
                <a:gridCol w="972000">
                  <a:extLst>
                    <a:ext uri="{9D8B030D-6E8A-4147-A177-3AD203B41FA5}">
                      <a16:colId xmlns:a16="http://schemas.microsoft.com/office/drawing/2014/main" val="422739616"/>
                    </a:ext>
                  </a:extLst>
                </a:gridCol>
                <a:gridCol w="972000">
                  <a:extLst>
                    <a:ext uri="{9D8B030D-6E8A-4147-A177-3AD203B41FA5}">
                      <a16:colId xmlns:a16="http://schemas.microsoft.com/office/drawing/2014/main" val="1779002127"/>
                    </a:ext>
                  </a:extLst>
                </a:gridCol>
                <a:gridCol w="972000">
                  <a:extLst>
                    <a:ext uri="{9D8B030D-6E8A-4147-A177-3AD203B41FA5}">
                      <a16:colId xmlns:a16="http://schemas.microsoft.com/office/drawing/2014/main" val="2788561977"/>
                    </a:ext>
                  </a:extLst>
                </a:gridCol>
              </a:tblGrid>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患者番号</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gridSpan="2">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氏名</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請求期間（入院の場合）</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25426270"/>
                  </a:ext>
                </a:extLst>
              </a:tr>
              <a:tr h="180000">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1231234</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grid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ケイズ　らぼ　さま</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53898815"/>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478426074"/>
                  </a:ext>
                </a:extLst>
              </a:tr>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受診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入院・外来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領収書</a:t>
                      </a:r>
                      <a:r>
                        <a:rPr lang="en-US" sz="900" b="1"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発行日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費用区分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負担割合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本人・家族</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5396033"/>
                  </a:ext>
                </a:extLst>
              </a:tr>
              <a:tr h="180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外科</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入院</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12345</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9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a:solidFill>
                            <a:srgbClr val="000000"/>
                          </a:solidFill>
                          <a:effectLst/>
                          <a:latin typeface="Meiryo UI" panose="020B0604030504040204" pitchFamily="50" charset="-128"/>
                          <a:ea typeface="Meiryo UI" panose="020B0604030504040204" pitchFamily="50" charset="-128"/>
                        </a:rPr>
                        <a:t>8</a:t>
                      </a:r>
                      <a:r>
                        <a:rPr lang="ja-JP" altLang="en-US" sz="900" b="0" i="0" u="none" strike="noStrike">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a:solidFill>
                            <a:srgbClr val="000000"/>
                          </a:solidFill>
                          <a:effectLst/>
                          <a:latin typeface="Meiryo UI" panose="020B0604030504040204" pitchFamily="50" charset="-128"/>
                          <a:ea typeface="Meiryo UI" panose="020B0604030504040204" pitchFamily="50" charset="-128"/>
                        </a:rPr>
                        <a:t>20</a:t>
                      </a:r>
                      <a:r>
                        <a:rPr lang="ja-JP" altLang="en-US" sz="900" b="0" i="0" u="none" strike="noStrike">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協会けんぽ</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a:solidFill>
                            <a:srgbClr val="000000"/>
                          </a:solidFill>
                          <a:effectLst/>
                          <a:latin typeface="Meiryo UI" panose="020B0604030504040204" pitchFamily="50" charset="-128"/>
                          <a:ea typeface="Meiryo UI" panose="020B0604030504040204" pitchFamily="50" charset="-128"/>
                        </a:rPr>
                        <a:t>割</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本人・家族</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一般</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172550380"/>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83738752"/>
                  </a:ext>
                </a:extLst>
              </a:tr>
              <a:tr h="180000">
                <a:tc rowSpan="6">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初・再受診料</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入院料等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医学管理等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在宅医療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検査</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画像診断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投薬</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1351995373"/>
                  </a:ext>
                </a:extLst>
              </a:tr>
              <a:tr h="180000">
                <a:tc vMerge="1">
                  <a:txBody>
                    <a:bodyPr/>
                    <a:lstStyle/>
                    <a:p>
                      <a:endParaRPr kumimoji="1" lang="ja-JP" altLang="en-US"/>
                    </a:p>
                  </a:txBody>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270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40,093</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1,169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646266263"/>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注射</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ﾘﾊﾋﾞﾘﾃｰｼｮﾝ</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精神科専門療法</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処置</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手術</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麻酔</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放射線治療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2725346936"/>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220,287</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614227201"/>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病理診断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診断群分類</a:t>
                      </a:r>
                      <a:r>
                        <a:rPr lang="en-US" altLang="zh-TW" sz="900" b="1" i="0" u="none" strike="noStrike" dirty="0">
                          <a:solidFill>
                            <a:srgbClr val="000000"/>
                          </a:solidFill>
                          <a:effectLst/>
                          <a:latin typeface="Meiryo UI" panose="020B0604030504040204" pitchFamily="50" charset="-128"/>
                          <a:ea typeface="Meiryo UI" panose="020B0604030504040204" pitchFamily="50" charset="-128"/>
                        </a:rPr>
                        <a:t>(DPC)</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生活療養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511203088"/>
                  </a:ext>
                </a:extLst>
              </a:tr>
              <a:tr h="180000">
                <a:tc vMerge="1">
                  <a:txBody>
                    <a:bodyPr/>
                    <a:lstStyle/>
                    <a:p>
                      <a:endParaRPr kumimoji="1" lang="ja-JP" altLang="en-US"/>
                    </a:p>
                  </a:txBody>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extLst>
                  <a:ext uri="{0D108BD9-81ED-4DB2-BD59-A6C34878D82A}">
                    <a16:rowId xmlns:a16="http://schemas.microsoft.com/office/drawing/2014/main" val="2119986584"/>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1762234590"/>
                  </a:ext>
                </a:extLst>
              </a:tr>
              <a:tr h="180000">
                <a:tc row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a:t>
                      </a:r>
                      <a:br>
                        <a:rPr lang="ja-JP" altLang="en-US" sz="9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選定医療等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その他</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保険外負担</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57015783"/>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2,628,190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12,800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598380072"/>
                  </a:ext>
                </a:extLst>
              </a:tr>
              <a:tr h="180000">
                <a:tc vMerge="1">
                  <a:txBody>
                    <a:bodyPr/>
                    <a:lstStyle/>
                    <a:p>
                      <a:endParaRPr kumimoji="1" lang="ja-JP" altLang="en-US"/>
                    </a:p>
                  </a:txBody>
                  <a:tcPr/>
                </a:tc>
                <a:tc rowSpan="2">
                  <a:txBody>
                    <a:bodyPr/>
                    <a:lstStyle/>
                    <a:p>
                      <a:pPr algn="l" fontAlgn="t"/>
                      <a:r>
                        <a:rPr lang="ja-JP" altLang="en-US" sz="900" b="0" i="0" u="none" strike="noStrike">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rowSpan="2">
                  <a:txBody>
                    <a:bodyPr/>
                    <a:lstStyle/>
                    <a:p>
                      <a:pPr algn="l" fontAlgn="t" latinLnBrk="1"/>
                      <a:r>
                        <a:rPr lang="zh-CN" altLang="en-US" sz="900" b="0" i="0" u="none" strike="noStrike" dirty="0">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負担額</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788,500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9,200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441466467"/>
                  </a:ext>
                </a:extLst>
              </a:tr>
              <a:tr h="180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領収額合計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gridSpan="3">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797,700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6766213"/>
                  </a:ext>
                </a:extLst>
              </a:tr>
            </a:tbl>
          </a:graphicData>
        </a:graphic>
      </p:graphicFrame>
      <p:sp>
        <p:nvSpPr>
          <p:cNvPr id="38" name="正方形/長方形 37">
            <a:extLst>
              <a:ext uri="{FF2B5EF4-FFF2-40B4-BE49-F238E27FC236}">
                <a16:creationId xmlns:a16="http://schemas.microsoft.com/office/drawing/2014/main" id="{8E5E098D-F7B8-4ECC-BAAC-C145B5385293}"/>
              </a:ext>
            </a:extLst>
          </p:cNvPr>
          <p:cNvSpPr/>
          <p:nvPr/>
        </p:nvSpPr>
        <p:spPr>
          <a:xfrm>
            <a:off x="114297" y="896220"/>
            <a:ext cx="821205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❶＜領収書（例）＞</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55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歳男性、心筋こうそくで</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月</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3</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日から</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月</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12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日まで入院された方の領収書（例）</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39" name="正方形/長方形 38">
            <a:extLst>
              <a:ext uri="{FF2B5EF4-FFF2-40B4-BE49-F238E27FC236}">
                <a16:creationId xmlns:a16="http://schemas.microsoft.com/office/drawing/2014/main" id="{8ADBD248-4D65-4D09-B9D4-1B13F0B6E309}"/>
              </a:ext>
            </a:extLst>
          </p:cNvPr>
          <p:cNvSpPr/>
          <p:nvPr/>
        </p:nvSpPr>
        <p:spPr>
          <a:xfrm>
            <a:off x="464533" y="4387732"/>
            <a:ext cx="3708000" cy="28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rPr>
              <a:t>加入されている保険</a:t>
            </a:r>
            <a:endParaRPr kumimoji="0" lang="ja-JP" altLang="en-US" sz="1200" b="0"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6D5F091F-29B8-4948-A120-362BE56A175E}"/>
              </a:ext>
            </a:extLst>
          </p:cNvPr>
          <p:cNvSpPr/>
          <p:nvPr/>
        </p:nvSpPr>
        <p:spPr>
          <a:xfrm>
            <a:off x="4354392" y="4387732"/>
            <a:ext cx="3708000" cy="288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おすすめの保険</a:t>
            </a:r>
            <a:endParaRPr kumimoji="0" lang="ja-JP" altLang="en-US" sz="120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64554751-1AE7-473C-BDA5-09DC4534CE3E}"/>
              </a:ext>
            </a:extLst>
          </p:cNvPr>
          <p:cNvSpPr/>
          <p:nvPr/>
        </p:nvSpPr>
        <p:spPr>
          <a:xfrm>
            <a:off x="115951" y="4014658"/>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❷「加入されている保険」と、「おすすめの保険」で、給付金額の違いを計算してみよう</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4" name="テキスト ボックス 13">
            <a:extLst>
              <a:ext uri="{FF2B5EF4-FFF2-40B4-BE49-F238E27FC236}">
                <a16:creationId xmlns:a16="http://schemas.microsoft.com/office/drawing/2014/main" id="{A2483F60-F765-4CAF-A642-5D150FCCB759}"/>
              </a:ext>
            </a:extLst>
          </p:cNvPr>
          <p:cNvSpPr txBox="1"/>
          <p:nvPr/>
        </p:nvSpPr>
        <p:spPr>
          <a:xfrm>
            <a:off x="0" y="6362558"/>
            <a:ext cx="9860201" cy="200055"/>
          </a:xfrm>
          <a:prstGeom prst="rect">
            <a:avLst/>
          </a:prstGeom>
          <a:noFill/>
        </p:spPr>
        <p:txBody>
          <a:bodyPr wrap="square"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700" b="0" i="0" u="none" strike="noStrike" kern="1200" cap="none" spc="0" normalizeH="0" baseline="0" noProof="0" dirty="0">
                <a:ln>
                  <a:noFill/>
                </a:ln>
                <a:solidFill>
                  <a:srgbClr val="3E3A39"/>
                </a:solidFill>
                <a:effectLst/>
                <a:uLnTx/>
                <a:uFillTx/>
                <a:latin typeface="メイリオ"/>
                <a:ea typeface="メイリオ"/>
                <a:cs typeface="+mn-cs"/>
              </a:rPr>
              <a:t>上記領収書（例）は、実際の領収書（時期含め）をもとに、当社が個人情報等を加工した内容となっております。また領収書は、発行される病院等によっても形式等異なる場合がございます。あわせてご了承ください。</a:t>
            </a:r>
            <a:endParaRPr kumimoji="0" lang="ja-JP" altLang="en-US" sz="7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4" name="テキスト プレースホルダー 1">
            <a:extLst>
              <a:ext uri="{FF2B5EF4-FFF2-40B4-BE49-F238E27FC236}">
                <a16:creationId xmlns:a16="http://schemas.microsoft.com/office/drawing/2014/main" id="{92C5A69E-C60F-BF7D-0DE2-1B95F652121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5" name="スライド番号プレースホルダー 5">
            <a:extLst>
              <a:ext uri="{FF2B5EF4-FFF2-40B4-BE49-F238E27FC236}">
                <a16:creationId xmlns:a16="http://schemas.microsoft.com/office/drawing/2014/main" id="{E61F335C-7802-F00B-5976-0C6D9F947922}"/>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3073482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①．実際にかかる費用から、「必要な保障額」を知ろう！＜心筋こうそく編＞</a:t>
            </a:r>
          </a:p>
        </p:txBody>
      </p:sp>
      <p:sp>
        <p:nvSpPr>
          <p:cNvPr id="14" name="正方形/長方形 13">
            <a:extLst>
              <a:ext uri="{FF2B5EF4-FFF2-40B4-BE49-F238E27FC236}">
                <a16:creationId xmlns:a16="http://schemas.microsoft.com/office/drawing/2014/main" id="{26098BB9-85B4-4F3C-B1CA-DADD87DEBD59}"/>
              </a:ext>
            </a:extLst>
          </p:cNvPr>
          <p:cNvSpPr/>
          <p:nvPr/>
        </p:nvSpPr>
        <p:spPr>
          <a:xfrm>
            <a:off x="114299" y="926997"/>
            <a:ext cx="4680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rPr>
              <a:t>加入されている保険</a:t>
            </a:r>
            <a:endParaRPr kumimoji="0" lang="ja-JP" altLang="en-US" sz="1800" b="0"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067CDE5C-E6F7-48D5-9162-2300FAD29EB8}"/>
              </a:ext>
            </a:extLst>
          </p:cNvPr>
          <p:cNvSpPr/>
          <p:nvPr/>
        </p:nvSpPr>
        <p:spPr>
          <a:xfrm>
            <a:off x="5002614" y="926997"/>
            <a:ext cx="4680000" cy="43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おすすめの保険</a:t>
            </a:r>
            <a:endParaRPr kumimoji="0" lang="ja-JP" altLang="en-US" sz="180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cxnSp>
        <p:nvCxnSpPr>
          <p:cNvPr id="12" name="直線コネクタ 11">
            <a:extLst>
              <a:ext uri="{FF2B5EF4-FFF2-40B4-BE49-F238E27FC236}">
                <a16:creationId xmlns:a16="http://schemas.microsoft.com/office/drawing/2014/main" id="{05502A8F-F424-4595-A4CC-74A38529BE8E}"/>
              </a:ext>
            </a:extLst>
          </p:cNvPr>
          <p:cNvCxnSpPr>
            <a:cxnSpLocks/>
          </p:cNvCxnSpPr>
          <p:nvPr/>
        </p:nvCxnSpPr>
        <p:spPr>
          <a:xfrm>
            <a:off x="4911882" y="893904"/>
            <a:ext cx="13695" cy="552202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EEC09071-F8B4-4EDF-8FA0-99A3F919A943}"/>
              </a:ext>
            </a:extLst>
          </p:cNvPr>
          <p:cNvCxnSpPr>
            <a:cxnSpLocks/>
          </p:cNvCxnSpPr>
          <p:nvPr/>
        </p:nvCxnSpPr>
        <p:spPr>
          <a:xfrm flipH="1">
            <a:off x="464532" y="4897160"/>
            <a:ext cx="8894082" cy="3309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AutoShape 3">
            <a:extLst>
              <a:ext uri="{FF2B5EF4-FFF2-40B4-BE49-F238E27FC236}">
                <a16:creationId xmlns:a16="http://schemas.microsoft.com/office/drawing/2014/main" id="{0773FD84-3631-0EC8-5C47-22113A2ABC82}"/>
              </a:ext>
            </a:extLst>
          </p:cNvPr>
          <p:cNvSpPr>
            <a:spLocks noChangeArrowheads="1"/>
          </p:cNvSpPr>
          <p:nvPr/>
        </p:nvSpPr>
        <p:spPr bwMode="auto">
          <a:xfrm>
            <a:off x="114298" y="5536940"/>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②．くわえて、残る一時金の保障は！？</a:t>
            </a:r>
          </a:p>
        </p:txBody>
      </p:sp>
      <p:sp>
        <p:nvSpPr>
          <p:cNvPr id="5" name="テキスト プレースホルダー 1">
            <a:extLst>
              <a:ext uri="{FF2B5EF4-FFF2-40B4-BE49-F238E27FC236}">
                <a16:creationId xmlns:a16="http://schemas.microsoft.com/office/drawing/2014/main" id="{4E4646A3-75B3-05EE-8DF2-90028E286A6A}"/>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6" name="スライド番号プレースホルダー 5">
            <a:extLst>
              <a:ext uri="{FF2B5EF4-FFF2-40B4-BE49-F238E27FC236}">
                <a16:creationId xmlns:a16="http://schemas.microsoft.com/office/drawing/2014/main" id="{72613225-EE80-6D91-B0C3-C62A6DC1D9B0}"/>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AutoShape 3">
            <a:extLst>
              <a:ext uri="{FF2B5EF4-FFF2-40B4-BE49-F238E27FC236}">
                <a16:creationId xmlns:a16="http://schemas.microsoft.com/office/drawing/2014/main" id="{EE360766-F1F8-3B46-89ED-8378D59057A7}"/>
              </a:ext>
            </a:extLst>
          </p:cNvPr>
          <p:cNvSpPr>
            <a:spLocks noChangeArrowheads="1"/>
          </p:cNvSpPr>
          <p:nvPr/>
        </p:nvSpPr>
        <p:spPr bwMode="auto">
          <a:xfrm>
            <a:off x="3235356" y="4967563"/>
            <a:ext cx="1609334" cy="307777"/>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1,400,000</a:t>
            </a:r>
            <a:r>
              <a:rPr kumimoji="1" lang="ja-JP" altLang="en-US"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endPar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4" name="AutoShape 3">
            <a:extLst>
              <a:ext uri="{FF2B5EF4-FFF2-40B4-BE49-F238E27FC236}">
                <a16:creationId xmlns:a16="http://schemas.microsoft.com/office/drawing/2014/main" id="{3955AE3E-733F-B46A-3664-5155010FD967}"/>
              </a:ext>
            </a:extLst>
          </p:cNvPr>
          <p:cNvSpPr>
            <a:spLocks noChangeArrowheads="1"/>
          </p:cNvSpPr>
          <p:nvPr/>
        </p:nvSpPr>
        <p:spPr bwMode="auto">
          <a:xfrm>
            <a:off x="5026089" y="1504102"/>
            <a:ext cx="3260161"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．新・入院保障特約</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5,000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日</a:t>
            </a:r>
          </a:p>
        </p:txBody>
      </p:sp>
      <p:sp>
        <p:nvSpPr>
          <p:cNvPr id="7" name="AutoShape 3">
            <a:extLst>
              <a:ext uri="{FF2B5EF4-FFF2-40B4-BE49-F238E27FC236}">
                <a16:creationId xmlns:a16="http://schemas.microsoft.com/office/drawing/2014/main" id="{C985FA12-E444-5208-D782-E322FF1638F1}"/>
              </a:ext>
            </a:extLst>
          </p:cNvPr>
          <p:cNvSpPr>
            <a:spLocks noChangeArrowheads="1"/>
          </p:cNvSpPr>
          <p:nvPr/>
        </p:nvSpPr>
        <p:spPr bwMode="auto">
          <a:xfrm>
            <a:off x="8073280" y="1504102"/>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50,000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8" name="AutoShape 3">
            <a:extLst>
              <a:ext uri="{FF2B5EF4-FFF2-40B4-BE49-F238E27FC236}">
                <a16:creationId xmlns:a16="http://schemas.microsoft.com/office/drawing/2014/main" id="{6BE3998F-FB2D-C120-5866-CCC7EFB39C27}"/>
              </a:ext>
            </a:extLst>
          </p:cNvPr>
          <p:cNvSpPr>
            <a:spLocks noChangeArrowheads="1"/>
          </p:cNvSpPr>
          <p:nvPr/>
        </p:nvSpPr>
        <p:spPr bwMode="auto">
          <a:xfrm>
            <a:off x="5026090" y="2014533"/>
            <a:ext cx="3218970"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．入院治療保障特約</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Ⅲ</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型</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r>
              <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 262,819</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点</a:t>
            </a:r>
            <a:r>
              <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×3</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9" name="AutoShape 3">
            <a:extLst>
              <a:ext uri="{FF2B5EF4-FFF2-40B4-BE49-F238E27FC236}">
                <a16:creationId xmlns:a16="http://schemas.microsoft.com/office/drawing/2014/main" id="{0A6E7486-1BC0-0473-85C7-E2B48BA0184F}"/>
              </a:ext>
            </a:extLst>
          </p:cNvPr>
          <p:cNvSpPr>
            <a:spLocks noChangeArrowheads="1"/>
          </p:cNvSpPr>
          <p:nvPr/>
        </p:nvSpPr>
        <p:spPr bwMode="auto">
          <a:xfrm>
            <a:off x="8073280" y="201453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788,457</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11" name="AutoShape 3">
            <a:extLst>
              <a:ext uri="{FF2B5EF4-FFF2-40B4-BE49-F238E27FC236}">
                <a16:creationId xmlns:a16="http://schemas.microsoft.com/office/drawing/2014/main" id="{DC4B0988-A782-1C5F-C894-FED4BEDCD2ED}"/>
              </a:ext>
            </a:extLst>
          </p:cNvPr>
          <p:cNvSpPr>
            <a:spLocks noChangeArrowheads="1"/>
          </p:cNvSpPr>
          <p:nvPr/>
        </p:nvSpPr>
        <p:spPr bwMode="auto">
          <a:xfrm>
            <a:off x="5026090" y="2524963"/>
            <a:ext cx="3104762"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．入院初期一時金給付特約</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AutoShape 3">
            <a:extLst>
              <a:ext uri="{FF2B5EF4-FFF2-40B4-BE49-F238E27FC236}">
                <a16:creationId xmlns:a16="http://schemas.microsoft.com/office/drawing/2014/main" id="{4EDCF976-7160-3F14-B21D-69A0F161D7BD}"/>
              </a:ext>
            </a:extLst>
          </p:cNvPr>
          <p:cNvSpPr>
            <a:spLocks noChangeArrowheads="1"/>
          </p:cNvSpPr>
          <p:nvPr/>
        </p:nvSpPr>
        <p:spPr bwMode="auto">
          <a:xfrm>
            <a:off x="8073280" y="252496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16" name="AutoShape 3">
            <a:extLst>
              <a:ext uri="{FF2B5EF4-FFF2-40B4-BE49-F238E27FC236}">
                <a16:creationId xmlns:a16="http://schemas.microsoft.com/office/drawing/2014/main" id="{9F0B2CFD-2AE4-9069-E78B-5D254CE24AA5}"/>
              </a:ext>
            </a:extLst>
          </p:cNvPr>
          <p:cNvSpPr>
            <a:spLocks noChangeArrowheads="1"/>
          </p:cNvSpPr>
          <p:nvPr/>
        </p:nvSpPr>
        <p:spPr bwMode="auto">
          <a:xfrm>
            <a:off x="7870071" y="4967563"/>
            <a:ext cx="1862934" cy="307777"/>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3,938,457</a:t>
            </a: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p:txBody>
      </p:sp>
      <p:sp>
        <p:nvSpPr>
          <p:cNvPr id="17" name="AutoShape 3">
            <a:extLst>
              <a:ext uri="{FF2B5EF4-FFF2-40B4-BE49-F238E27FC236}">
                <a16:creationId xmlns:a16="http://schemas.microsoft.com/office/drawing/2014/main" id="{1B57C3C3-E921-6B35-51DB-3F68B8323F4D}"/>
              </a:ext>
            </a:extLst>
          </p:cNvPr>
          <p:cNvSpPr>
            <a:spLocks noChangeArrowheads="1"/>
          </p:cNvSpPr>
          <p:nvPr/>
        </p:nvSpPr>
        <p:spPr bwMode="auto">
          <a:xfrm>
            <a:off x="5026090" y="4101162"/>
            <a:ext cx="3104762" cy="73866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endParaRPr kumimoji="1" lang="en-US" altLang="ja-JP"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（退院後通院治療保障</a:t>
            </a:r>
            <a:endParaRPr kumimoji="1" lang="en-US" altLang="ja-JP"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（通院治療一時金</a:t>
            </a:r>
          </a:p>
        </p:txBody>
      </p:sp>
      <p:sp>
        <p:nvSpPr>
          <p:cNvPr id="19" name="AutoShape 3">
            <a:extLst>
              <a:ext uri="{FF2B5EF4-FFF2-40B4-BE49-F238E27FC236}">
                <a16:creationId xmlns:a16="http://schemas.microsoft.com/office/drawing/2014/main" id="{939A4983-716B-F518-7BA6-40714452E80A}"/>
              </a:ext>
            </a:extLst>
          </p:cNvPr>
          <p:cNvSpPr>
            <a:spLocks noChangeArrowheads="1"/>
          </p:cNvSpPr>
          <p:nvPr/>
        </p:nvSpPr>
        <p:spPr bwMode="auto">
          <a:xfrm>
            <a:off x="8073280" y="4309790"/>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endParaRPr kumimoji="1" lang="en-US" altLang="ja-JP"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0" name="AutoShape 3">
            <a:extLst>
              <a:ext uri="{FF2B5EF4-FFF2-40B4-BE49-F238E27FC236}">
                <a16:creationId xmlns:a16="http://schemas.microsoft.com/office/drawing/2014/main" id="{027EA00B-A537-92D2-5C27-0F70E0D1A90F}"/>
              </a:ext>
            </a:extLst>
          </p:cNvPr>
          <p:cNvSpPr>
            <a:spLocks noChangeArrowheads="1"/>
          </p:cNvSpPr>
          <p:nvPr/>
        </p:nvSpPr>
        <p:spPr bwMode="auto">
          <a:xfrm>
            <a:off x="188165" y="1511559"/>
            <a:ext cx="3260161" cy="784830"/>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．医のいちばん</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NEO</a:t>
            </a: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endParaRPr kumimoji="1" lang="en-US" altLang="ja-JP"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入院：</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日</a:t>
            </a: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　　</a:t>
            </a:r>
            <a:r>
              <a:rPr kumimoji="1" lang="ja-JP" altLang="en-US" sz="1600" b="1" i="0" u="none" strike="noStrike" kern="1200" cap="none" spc="0" normalizeH="0" baseline="0" noProof="0" dirty="0">
                <a:ln>
                  <a:noFill/>
                </a:ln>
                <a:solidFill>
                  <a:prstClr val="black"/>
                </a:solidFill>
                <a:effectLst/>
                <a:uLnTx/>
                <a:uFillTx/>
                <a:latin typeface="Arial"/>
                <a:ea typeface="メイリオ" pitchFamily="50" charset="-128"/>
                <a:cs typeface="メイリオ" pitchFamily="50" charset="-128"/>
              </a:rPr>
              <a:t>手術：</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×20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倍</a:t>
            </a:r>
          </a:p>
        </p:txBody>
      </p:sp>
      <p:sp>
        <p:nvSpPr>
          <p:cNvPr id="21" name="AutoShape 3">
            <a:extLst>
              <a:ext uri="{FF2B5EF4-FFF2-40B4-BE49-F238E27FC236}">
                <a16:creationId xmlns:a16="http://schemas.microsoft.com/office/drawing/2014/main" id="{5D48FD15-763B-5262-F1BA-E2FA076592B5}"/>
              </a:ext>
            </a:extLst>
          </p:cNvPr>
          <p:cNvSpPr>
            <a:spLocks noChangeArrowheads="1"/>
          </p:cNvSpPr>
          <p:nvPr/>
        </p:nvSpPr>
        <p:spPr bwMode="auto">
          <a:xfrm>
            <a:off x="3235356" y="18039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300,000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3" name="AutoShape 3">
            <a:extLst>
              <a:ext uri="{FF2B5EF4-FFF2-40B4-BE49-F238E27FC236}">
                <a16:creationId xmlns:a16="http://schemas.microsoft.com/office/drawing/2014/main" id="{ACB5753B-D8C8-727B-3F31-A07345ED1A3E}"/>
              </a:ext>
            </a:extLst>
          </p:cNvPr>
          <p:cNvSpPr>
            <a:spLocks noChangeArrowheads="1"/>
          </p:cNvSpPr>
          <p:nvPr/>
        </p:nvSpPr>
        <p:spPr bwMode="auto">
          <a:xfrm>
            <a:off x="3235356" y="2427668"/>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100,000</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24" name="AutoShape 3">
            <a:extLst>
              <a:ext uri="{FF2B5EF4-FFF2-40B4-BE49-F238E27FC236}">
                <a16:creationId xmlns:a16="http://schemas.microsoft.com/office/drawing/2014/main" id="{20119312-ECB7-6D86-01A0-81C786377242}"/>
              </a:ext>
            </a:extLst>
          </p:cNvPr>
          <p:cNvSpPr>
            <a:spLocks noChangeArrowheads="1"/>
          </p:cNvSpPr>
          <p:nvPr/>
        </p:nvSpPr>
        <p:spPr bwMode="auto">
          <a:xfrm>
            <a:off x="188165" y="2381502"/>
            <a:ext cx="3260161" cy="53860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en-US" altLang="zh-TW"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8</a:t>
            </a:r>
            <a:r>
              <a:rPr kumimoji="1" lang="zh-TW"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大生活習慣病入院特約</a:t>
            </a:r>
            <a:r>
              <a:rPr kumimoji="1" lang="en-US" altLang="zh-TW"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D</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endParaRPr kumimoji="1" lang="en-US" altLang="ja-JP"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入院：</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日</a:t>
            </a:r>
          </a:p>
        </p:txBody>
      </p:sp>
      <p:sp>
        <p:nvSpPr>
          <p:cNvPr id="25" name="AutoShape 3">
            <a:extLst>
              <a:ext uri="{FF2B5EF4-FFF2-40B4-BE49-F238E27FC236}">
                <a16:creationId xmlns:a16="http://schemas.microsoft.com/office/drawing/2014/main" id="{37A1AFE4-34A0-E9D9-69AC-14A247D24979}"/>
              </a:ext>
            </a:extLst>
          </p:cNvPr>
          <p:cNvSpPr>
            <a:spLocks noChangeArrowheads="1"/>
          </p:cNvSpPr>
          <p:nvPr/>
        </p:nvSpPr>
        <p:spPr bwMode="auto">
          <a:xfrm>
            <a:off x="188165" y="3023647"/>
            <a:ext cx="326016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．アシストセブンプラス</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6" name="AutoShape 3">
            <a:extLst>
              <a:ext uri="{FF2B5EF4-FFF2-40B4-BE49-F238E27FC236}">
                <a16:creationId xmlns:a16="http://schemas.microsoft.com/office/drawing/2014/main" id="{5F6D43BC-DC0A-CF71-1CAC-FB793BE8DCA0}"/>
              </a:ext>
            </a:extLst>
          </p:cNvPr>
          <p:cNvSpPr>
            <a:spLocks noChangeArrowheads="1"/>
          </p:cNvSpPr>
          <p:nvPr/>
        </p:nvSpPr>
        <p:spPr bwMode="auto">
          <a:xfrm>
            <a:off x="3235356" y="3023647"/>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1,000,000</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29" name="AutoShape 3">
            <a:extLst>
              <a:ext uri="{FF2B5EF4-FFF2-40B4-BE49-F238E27FC236}">
                <a16:creationId xmlns:a16="http://schemas.microsoft.com/office/drawing/2014/main" id="{3F28AE1E-DA1C-D948-ADB6-22D2AB1818F3}"/>
              </a:ext>
            </a:extLst>
          </p:cNvPr>
          <p:cNvSpPr>
            <a:spLocks noChangeArrowheads="1"/>
          </p:cNvSpPr>
          <p:nvPr/>
        </p:nvSpPr>
        <p:spPr bwMode="auto">
          <a:xfrm>
            <a:off x="5016821" y="5925750"/>
            <a:ext cx="4899173" cy="61555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がんを含め、</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その他の生活習慣病の一時金の保障が残る</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p:txBody>
      </p:sp>
      <p:sp>
        <p:nvSpPr>
          <p:cNvPr id="30" name="AutoShape 3">
            <a:extLst>
              <a:ext uri="{FF2B5EF4-FFF2-40B4-BE49-F238E27FC236}">
                <a16:creationId xmlns:a16="http://schemas.microsoft.com/office/drawing/2014/main" id="{19397302-6638-55D6-C451-2429F650A084}"/>
              </a:ext>
            </a:extLst>
          </p:cNvPr>
          <p:cNvSpPr>
            <a:spLocks noChangeArrowheads="1"/>
          </p:cNvSpPr>
          <p:nvPr/>
        </p:nvSpPr>
        <p:spPr bwMode="auto">
          <a:xfrm>
            <a:off x="53827" y="5925750"/>
            <a:ext cx="4899173" cy="61555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アシストセブンプラスの保障は消滅</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その分の死亡保障も消滅</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p:txBody>
      </p:sp>
      <p:sp>
        <p:nvSpPr>
          <p:cNvPr id="31" name="AutoShape 3">
            <a:extLst>
              <a:ext uri="{FF2B5EF4-FFF2-40B4-BE49-F238E27FC236}">
                <a16:creationId xmlns:a16="http://schemas.microsoft.com/office/drawing/2014/main" id="{E387D9A9-9E05-1328-E201-F17CDD97D9BE}"/>
              </a:ext>
            </a:extLst>
          </p:cNvPr>
          <p:cNvSpPr>
            <a:spLocks noChangeArrowheads="1"/>
          </p:cNvSpPr>
          <p:nvPr/>
        </p:nvSpPr>
        <p:spPr bwMode="auto">
          <a:xfrm>
            <a:off x="5043160" y="3023646"/>
            <a:ext cx="310476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4</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循環器病継続保障特約</a:t>
            </a:r>
          </a:p>
        </p:txBody>
      </p:sp>
      <p:sp>
        <p:nvSpPr>
          <p:cNvPr id="32" name="AutoShape 3">
            <a:extLst>
              <a:ext uri="{FF2B5EF4-FFF2-40B4-BE49-F238E27FC236}">
                <a16:creationId xmlns:a16="http://schemas.microsoft.com/office/drawing/2014/main" id="{D7054E07-404B-8711-7056-1D16A6DD6A5C}"/>
              </a:ext>
            </a:extLst>
          </p:cNvPr>
          <p:cNvSpPr>
            <a:spLocks noChangeArrowheads="1"/>
          </p:cNvSpPr>
          <p:nvPr/>
        </p:nvSpPr>
        <p:spPr bwMode="auto">
          <a:xfrm>
            <a:off x="8090350" y="30236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2,000,000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33" name="AutoShape 3">
            <a:extLst>
              <a:ext uri="{FF2B5EF4-FFF2-40B4-BE49-F238E27FC236}">
                <a16:creationId xmlns:a16="http://schemas.microsoft.com/office/drawing/2014/main" id="{A38E5700-2995-0F8A-0BD7-A55D372D785F}"/>
              </a:ext>
            </a:extLst>
          </p:cNvPr>
          <p:cNvSpPr>
            <a:spLocks noChangeArrowheads="1"/>
          </p:cNvSpPr>
          <p:nvPr/>
        </p:nvSpPr>
        <p:spPr bwMode="auto">
          <a:xfrm>
            <a:off x="5043160" y="3524787"/>
            <a:ext cx="310476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循環器病重症化予防支援特約</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34" name="AutoShape 3">
            <a:extLst>
              <a:ext uri="{FF2B5EF4-FFF2-40B4-BE49-F238E27FC236}">
                <a16:creationId xmlns:a16="http://schemas.microsoft.com/office/drawing/2014/main" id="{0ACB9A85-2301-0B95-93DC-31D333E55E9B}"/>
              </a:ext>
            </a:extLst>
          </p:cNvPr>
          <p:cNvSpPr>
            <a:spLocks noChangeArrowheads="1"/>
          </p:cNvSpPr>
          <p:nvPr/>
        </p:nvSpPr>
        <p:spPr bwMode="auto">
          <a:xfrm>
            <a:off x="8090350" y="3524787"/>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2" name="AutoShape 3">
            <a:extLst>
              <a:ext uri="{FF2B5EF4-FFF2-40B4-BE49-F238E27FC236}">
                <a16:creationId xmlns:a16="http://schemas.microsoft.com/office/drawing/2014/main" id="{D0ACCA07-855B-1757-A234-605E640B1568}"/>
              </a:ext>
            </a:extLst>
          </p:cNvPr>
          <p:cNvSpPr>
            <a:spLocks noChangeArrowheads="1"/>
          </p:cNvSpPr>
          <p:nvPr/>
        </p:nvSpPr>
        <p:spPr bwMode="auto">
          <a:xfrm>
            <a:off x="114299" y="5536940"/>
            <a:ext cx="4680000" cy="246221"/>
          </a:xfrm>
          <a:prstGeom prst="roundRect">
            <a:avLst>
              <a:gd name="adj" fmla="val 0"/>
            </a:avLst>
          </a:prstGeom>
          <a:solidFill>
            <a:schemeClr val="bg1"/>
          </a:solid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r>
              <a:rPr kumimoji="1" lang="ja-JP" altLang="en-US" sz="1600" b="1" i="0" u="none" strike="noStrike" kern="1200" cap="none" spc="0" normalizeH="0" baseline="0" noProof="0" dirty="0">
                <a:ln>
                  <a:noFill/>
                </a:ln>
                <a:solidFill>
                  <a:srgbClr val="FF0000"/>
                </a:solidFill>
                <a:effectLst/>
                <a:highlight>
                  <a:srgbClr val="FFFF00"/>
                </a:highlight>
                <a:uLnTx/>
                <a:uFillTx/>
                <a:latin typeface="Arial"/>
                <a:ea typeface="メイリオ" pitchFamily="50" charset="-128"/>
                <a:cs typeface="メイリオ" pitchFamily="50" charset="-128"/>
              </a:rPr>
              <a:t>②．くわえて、残る一時金の保障は！？</a:t>
            </a:r>
          </a:p>
        </p:txBody>
      </p:sp>
      <p:pic>
        <p:nvPicPr>
          <p:cNvPr id="28" name="図 27">
            <a:extLst>
              <a:ext uri="{FF2B5EF4-FFF2-40B4-BE49-F238E27FC236}">
                <a16:creationId xmlns:a16="http://schemas.microsoft.com/office/drawing/2014/main" id="{629C40DF-342D-7463-4B9D-41ED1116A227}"/>
              </a:ext>
            </a:extLst>
          </p:cNvPr>
          <p:cNvPicPr>
            <a:picLocks noChangeAspect="1"/>
          </p:cNvPicPr>
          <p:nvPr/>
        </p:nvPicPr>
        <p:blipFill>
          <a:blip r:embed="rId2"/>
          <a:stretch>
            <a:fillRect/>
          </a:stretch>
        </p:blipFill>
        <p:spPr>
          <a:xfrm>
            <a:off x="38605" y="603149"/>
            <a:ext cx="9745935" cy="6141550"/>
          </a:xfrm>
          <a:prstGeom prst="rect">
            <a:avLst/>
          </a:prstGeom>
        </p:spPr>
      </p:pic>
      <p:pic>
        <p:nvPicPr>
          <p:cNvPr id="37" name="図 36">
            <a:extLst>
              <a:ext uri="{FF2B5EF4-FFF2-40B4-BE49-F238E27FC236}">
                <a16:creationId xmlns:a16="http://schemas.microsoft.com/office/drawing/2014/main" id="{3B09BFCC-8E9A-0DBC-6751-5C3365264845}"/>
              </a:ext>
            </a:extLst>
          </p:cNvPr>
          <p:cNvPicPr>
            <a:picLocks noChangeAspect="1"/>
          </p:cNvPicPr>
          <p:nvPr/>
        </p:nvPicPr>
        <p:blipFill>
          <a:blip r:embed="rId3"/>
          <a:stretch>
            <a:fillRect/>
          </a:stretch>
        </p:blipFill>
        <p:spPr>
          <a:xfrm>
            <a:off x="2020582" y="2729040"/>
            <a:ext cx="7763958" cy="4058216"/>
          </a:xfrm>
          <a:prstGeom prst="rect">
            <a:avLst/>
          </a:prstGeom>
          <a:solidFill>
            <a:srgbClr val="EA5550"/>
          </a:solidFill>
          <a:ln w="38100">
            <a:solidFill>
              <a:srgbClr val="EA5550"/>
            </a:solidFill>
          </a:ln>
        </p:spPr>
      </p:pic>
      <p:pic>
        <p:nvPicPr>
          <p:cNvPr id="36" name="図 35">
            <a:extLst>
              <a:ext uri="{FF2B5EF4-FFF2-40B4-BE49-F238E27FC236}">
                <a16:creationId xmlns:a16="http://schemas.microsoft.com/office/drawing/2014/main" id="{75FB11E4-7891-B9F5-79A4-64CE1F6040BC}"/>
              </a:ext>
            </a:extLst>
          </p:cNvPr>
          <p:cNvPicPr>
            <a:picLocks noChangeAspect="1"/>
          </p:cNvPicPr>
          <p:nvPr/>
        </p:nvPicPr>
        <p:blipFill rotWithShape="1">
          <a:blip r:embed="rId4"/>
          <a:srcRect b="45274"/>
          <a:stretch/>
        </p:blipFill>
        <p:spPr>
          <a:xfrm>
            <a:off x="2254702" y="1779618"/>
            <a:ext cx="7545059" cy="4974051"/>
          </a:xfrm>
          <a:prstGeom prst="rect">
            <a:avLst/>
          </a:prstGeom>
          <a:ln w="38100">
            <a:solidFill>
              <a:srgbClr val="EA5550"/>
            </a:solidFill>
          </a:ln>
        </p:spPr>
      </p:pic>
      <p:pic>
        <p:nvPicPr>
          <p:cNvPr id="39" name="図 38">
            <a:extLst>
              <a:ext uri="{FF2B5EF4-FFF2-40B4-BE49-F238E27FC236}">
                <a16:creationId xmlns:a16="http://schemas.microsoft.com/office/drawing/2014/main" id="{00E148C5-7A84-F2F6-43C5-4E90A0B9FB45}"/>
              </a:ext>
            </a:extLst>
          </p:cNvPr>
          <p:cNvPicPr>
            <a:picLocks noChangeAspect="1"/>
          </p:cNvPicPr>
          <p:nvPr/>
        </p:nvPicPr>
        <p:blipFill>
          <a:blip r:embed="rId2"/>
          <a:stretch>
            <a:fillRect/>
          </a:stretch>
        </p:blipFill>
        <p:spPr>
          <a:xfrm>
            <a:off x="38604" y="609129"/>
            <a:ext cx="9745935" cy="6141550"/>
          </a:xfrm>
          <a:prstGeom prst="rect">
            <a:avLst/>
          </a:prstGeom>
        </p:spPr>
      </p:pic>
      <p:pic>
        <p:nvPicPr>
          <p:cNvPr id="38" name="図 37">
            <a:extLst>
              <a:ext uri="{FF2B5EF4-FFF2-40B4-BE49-F238E27FC236}">
                <a16:creationId xmlns:a16="http://schemas.microsoft.com/office/drawing/2014/main" id="{1BA714D9-57AF-A00F-C701-D47C1C6423FA}"/>
              </a:ext>
            </a:extLst>
          </p:cNvPr>
          <p:cNvPicPr>
            <a:picLocks noChangeAspect="1"/>
          </p:cNvPicPr>
          <p:nvPr/>
        </p:nvPicPr>
        <p:blipFill>
          <a:blip r:embed="rId5"/>
          <a:stretch>
            <a:fillRect/>
          </a:stretch>
        </p:blipFill>
        <p:spPr>
          <a:xfrm>
            <a:off x="900957" y="3510912"/>
            <a:ext cx="8882560" cy="3302250"/>
          </a:xfrm>
          <a:prstGeom prst="rect">
            <a:avLst/>
          </a:prstGeom>
          <a:ln w="38100">
            <a:solidFill>
              <a:srgbClr val="EA5550"/>
            </a:solidFill>
          </a:ln>
        </p:spPr>
      </p:pic>
      <p:pic>
        <p:nvPicPr>
          <p:cNvPr id="48" name="図 47">
            <a:extLst>
              <a:ext uri="{FF2B5EF4-FFF2-40B4-BE49-F238E27FC236}">
                <a16:creationId xmlns:a16="http://schemas.microsoft.com/office/drawing/2014/main" id="{06E9F2AD-4B6A-45BC-EB95-9D50A582ACB1}"/>
              </a:ext>
            </a:extLst>
          </p:cNvPr>
          <p:cNvPicPr>
            <a:picLocks noChangeAspect="1"/>
          </p:cNvPicPr>
          <p:nvPr/>
        </p:nvPicPr>
        <p:blipFill>
          <a:blip r:embed="rId6"/>
          <a:stretch>
            <a:fillRect/>
          </a:stretch>
        </p:blipFill>
        <p:spPr>
          <a:xfrm>
            <a:off x="-2019041" y="733126"/>
            <a:ext cx="9240540" cy="5515745"/>
          </a:xfrm>
          <a:prstGeom prst="rect">
            <a:avLst/>
          </a:prstGeom>
          <a:ln w="38100">
            <a:solidFill>
              <a:srgbClr val="EA5550"/>
            </a:solidFill>
          </a:ln>
        </p:spPr>
      </p:pic>
      <p:grpSp>
        <p:nvGrpSpPr>
          <p:cNvPr id="49" name="グループ化 48">
            <a:extLst>
              <a:ext uri="{FF2B5EF4-FFF2-40B4-BE49-F238E27FC236}">
                <a16:creationId xmlns:a16="http://schemas.microsoft.com/office/drawing/2014/main" id="{53A3937A-9F41-9E79-3E25-25C6A1156565}"/>
              </a:ext>
            </a:extLst>
          </p:cNvPr>
          <p:cNvGrpSpPr/>
          <p:nvPr/>
        </p:nvGrpSpPr>
        <p:grpSpPr>
          <a:xfrm>
            <a:off x="2611141" y="3666432"/>
            <a:ext cx="4498316" cy="3002690"/>
            <a:chOff x="-1711638" y="5669544"/>
            <a:chExt cx="4498316" cy="3002690"/>
          </a:xfrm>
        </p:grpSpPr>
        <p:cxnSp>
          <p:nvCxnSpPr>
            <p:cNvPr id="50" name="直線コネクタ 49">
              <a:extLst>
                <a:ext uri="{FF2B5EF4-FFF2-40B4-BE49-F238E27FC236}">
                  <a16:creationId xmlns:a16="http://schemas.microsoft.com/office/drawing/2014/main" id="{1321F89E-DD09-B837-14AA-1D5D0B074E8F}"/>
                </a:ext>
              </a:extLst>
            </p:cNvPr>
            <p:cNvCxnSpPr>
              <a:cxnSpLocks/>
            </p:cNvCxnSpPr>
            <p:nvPr/>
          </p:nvCxnSpPr>
          <p:spPr>
            <a:xfrm flipV="1">
              <a:off x="2450008"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1" name="吹き出し: 四角形 50">
              <a:extLst>
                <a:ext uri="{FF2B5EF4-FFF2-40B4-BE49-F238E27FC236}">
                  <a16:creationId xmlns:a16="http://schemas.microsoft.com/office/drawing/2014/main" id="{6625A277-5EB6-375A-15E9-F632BADBD398}"/>
                </a:ext>
              </a:extLst>
            </p:cNvPr>
            <p:cNvSpPr/>
            <p:nvPr/>
          </p:nvSpPr>
          <p:spPr bwMode="auto">
            <a:xfrm>
              <a:off x="-1711638" y="6027045"/>
              <a:ext cx="4498316" cy="2645189"/>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キャッシュバック①</a:t>
              </a:r>
              <a:endParaRPr kumimoji="1" lang="en-US" altLang="ja-JP"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4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17,995</a:t>
              </a:r>
              <a:r>
                <a:rPr kumimoji="1" lang="ja-JP" altLang="en-US"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endParaRPr kumimoji="1" lang="en-US" altLang="ja-JP" sz="4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実質負担額</a:t>
              </a:r>
              <a:endParaRPr kumimoji="1" lang="en-US" altLang="ja-JP"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15,403</a:t>
              </a:r>
              <a:r>
                <a:rPr kumimoji="1"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円</a:t>
              </a:r>
              <a:endParaRPr kumimoji="1"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grpSp>
    </p:spTree>
    <p:extLst>
      <p:ext uri="{BB962C8B-B14F-4D97-AF65-F5344CB8AC3E}">
        <p14:creationId xmlns:p14="http://schemas.microsoft.com/office/powerpoint/2010/main" val="257336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500"/>
                                        <p:tgtEl>
                                          <p:spTgt spid="11"/>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up)">
                                      <p:cBhvr>
                                        <p:cTn id="35" dur="500"/>
                                        <p:tgtEl>
                                          <p:spTgt spid="31"/>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ipe(up)">
                                      <p:cBhvr>
                                        <p:cTn id="44" dur="500"/>
                                        <p:tgtEl>
                                          <p:spTgt spid="33"/>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left)">
                                      <p:cBhvr>
                                        <p:cTn id="48" dur="500"/>
                                        <p:tgtEl>
                                          <p:spTgt spid="3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up)">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up)">
                                      <p:cBhvr>
                                        <p:cTn id="58" dur="500"/>
                                        <p:tgtEl>
                                          <p:spTgt spid="2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left)">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up)">
                                      <p:cBhvr>
                                        <p:cTn id="67" dur="500"/>
                                        <p:tgtEl>
                                          <p:spTgt spid="24"/>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wipe(left)">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wipe(up)">
                                      <p:cBhvr>
                                        <p:cTn id="76" dur="500"/>
                                        <p:tgtEl>
                                          <p:spTgt spid="25"/>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wipe(left)">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wipe(down)">
                                      <p:cBhvr>
                                        <p:cTn id="85" dur="500"/>
                                        <p:tgtEl>
                                          <p:spTgt spid="28"/>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37"/>
                                        </p:tgtEl>
                                        <p:attrNameLst>
                                          <p:attrName>style.visibility</p:attrName>
                                        </p:attrNameLst>
                                      </p:cBhvr>
                                      <p:to>
                                        <p:strVal val="visible"/>
                                      </p:to>
                                    </p:set>
                                    <p:animEffect transition="in" filter="wipe(left)">
                                      <p:cBhvr>
                                        <p:cTn id="90" dur="500"/>
                                        <p:tgtEl>
                                          <p:spTgt spid="37"/>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wipe(left)">
                                      <p:cBhvr>
                                        <p:cTn id="95" dur="500"/>
                                        <p:tgtEl>
                                          <p:spTgt spid="36"/>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xit" presetSubtype="4" fill="hold" nodeType="clickEffect">
                                  <p:stCondLst>
                                    <p:cond delay="0"/>
                                  </p:stCondLst>
                                  <p:childTnLst>
                                    <p:animEffect transition="out" filter="wipe(down)">
                                      <p:cBhvr>
                                        <p:cTn id="99" dur="500"/>
                                        <p:tgtEl>
                                          <p:spTgt spid="28"/>
                                        </p:tgtEl>
                                      </p:cBhvr>
                                    </p:animEffect>
                                    <p:set>
                                      <p:cBhvr>
                                        <p:cTn id="100" dur="1" fill="hold">
                                          <p:stCondLst>
                                            <p:cond delay="499"/>
                                          </p:stCondLst>
                                        </p:cTn>
                                        <p:tgtEl>
                                          <p:spTgt spid="28"/>
                                        </p:tgtEl>
                                        <p:attrNameLst>
                                          <p:attrName>style.visibility</p:attrName>
                                        </p:attrNameLst>
                                      </p:cBhvr>
                                      <p:to>
                                        <p:strVal val="hidden"/>
                                      </p:to>
                                    </p:set>
                                  </p:childTnLst>
                                </p:cTn>
                              </p:par>
                              <p:par>
                                <p:cTn id="101" presetID="22" presetClass="exit" presetSubtype="4" fill="hold" nodeType="withEffect">
                                  <p:stCondLst>
                                    <p:cond delay="0"/>
                                  </p:stCondLst>
                                  <p:childTnLst>
                                    <p:animEffect transition="out" filter="wipe(down)">
                                      <p:cBhvr>
                                        <p:cTn id="102" dur="500"/>
                                        <p:tgtEl>
                                          <p:spTgt spid="37"/>
                                        </p:tgtEl>
                                      </p:cBhvr>
                                    </p:animEffect>
                                    <p:set>
                                      <p:cBhvr>
                                        <p:cTn id="103" dur="1" fill="hold">
                                          <p:stCondLst>
                                            <p:cond delay="499"/>
                                          </p:stCondLst>
                                        </p:cTn>
                                        <p:tgtEl>
                                          <p:spTgt spid="37"/>
                                        </p:tgtEl>
                                        <p:attrNameLst>
                                          <p:attrName>style.visibility</p:attrName>
                                        </p:attrNameLst>
                                      </p:cBhvr>
                                      <p:to>
                                        <p:strVal val="hidden"/>
                                      </p:to>
                                    </p:set>
                                  </p:childTnLst>
                                </p:cTn>
                              </p:par>
                              <p:par>
                                <p:cTn id="104" presetID="22" presetClass="exit" presetSubtype="4" fill="hold" nodeType="withEffect">
                                  <p:stCondLst>
                                    <p:cond delay="0"/>
                                  </p:stCondLst>
                                  <p:childTnLst>
                                    <p:animEffect transition="out" filter="wipe(down)">
                                      <p:cBhvr>
                                        <p:cTn id="105" dur="500"/>
                                        <p:tgtEl>
                                          <p:spTgt spid="36"/>
                                        </p:tgtEl>
                                      </p:cBhvr>
                                    </p:animEffect>
                                    <p:set>
                                      <p:cBhvr>
                                        <p:cTn id="106" dur="1" fill="hold">
                                          <p:stCondLst>
                                            <p:cond delay="499"/>
                                          </p:stCondLst>
                                        </p:cTn>
                                        <p:tgtEl>
                                          <p:spTgt spid="36"/>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22" presetClass="entr" presetSubtype="1" fill="hold" grpId="0" nodeType="click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wipe(up)">
                                      <p:cBhvr>
                                        <p:cTn id="111" dur="500"/>
                                        <p:tgtEl>
                                          <p:spTgt spid="2"/>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1" fill="hold" grpId="0" nodeType="clickEffect">
                                  <p:stCondLst>
                                    <p:cond delay="0"/>
                                  </p:stCondLst>
                                  <p:childTnLst>
                                    <p:set>
                                      <p:cBhvr>
                                        <p:cTn id="115" dur="1" fill="hold">
                                          <p:stCondLst>
                                            <p:cond delay="0"/>
                                          </p:stCondLst>
                                        </p:cTn>
                                        <p:tgtEl>
                                          <p:spTgt spid="17"/>
                                        </p:tgtEl>
                                        <p:attrNameLst>
                                          <p:attrName>style.visibility</p:attrName>
                                        </p:attrNameLst>
                                      </p:cBhvr>
                                      <p:to>
                                        <p:strVal val="visible"/>
                                      </p:to>
                                    </p:set>
                                    <p:animEffect transition="in" filter="wipe(up)">
                                      <p:cBhvr>
                                        <p:cTn id="116" dur="500"/>
                                        <p:tgtEl>
                                          <p:spTgt spid="17"/>
                                        </p:tgtEl>
                                      </p:cBhvr>
                                    </p:animEffect>
                                  </p:childTnLst>
                                </p:cTn>
                              </p:par>
                            </p:childTnLst>
                          </p:cTn>
                        </p:par>
                        <p:par>
                          <p:cTn id="117" fill="hold">
                            <p:stCondLst>
                              <p:cond delay="500"/>
                            </p:stCondLst>
                            <p:childTnLst>
                              <p:par>
                                <p:cTn id="118" presetID="22" presetClass="entr" presetSubtype="8" fill="hold" grpId="0" nodeType="afterEffect">
                                  <p:stCondLst>
                                    <p:cond delay="0"/>
                                  </p:stCondLst>
                                  <p:childTnLst>
                                    <p:set>
                                      <p:cBhvr>
                                        <p:cTn id="119" dur="1" fill="hold">
                                          <p:stCondLst>
                                            <p:cond delay="0"/>
                                          </p:stCondLst>
                                        </p:cTn>
                                        <p:tgtEl>
                                          <p:spTgt spid="19"/>
                                        </p:tgtEl>
                                        <p:attrNameLst>
                                          <p:attrName>style.visibility</p:attrName>
                                        </p:attrNameLst>
                                      </p:cBhvr>
                                      <p:to>
                                        <p:strVal val="visible"/>
                                      </p:to>
                                    </p:set>
                                    <p:animEffect transition="in" filter="wipe(left)">
                                      <p:cBhvr>
                                        <p:cTn id="120" dur="500"/>
                                        <p:tgtEl>
                                          <p:spTgt spid="19"/>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nodeType="clickEffect">
                                  <p:stCondLst>
                                    <p:cond delay="0"/>
                                  </p:stCondLst>
                                  <p:childTnLst>
                                    <p:set>
                                      <p:cBhvr>
                                        <p:cTn id="124" dur="1" fill="hold">
                                          <p:stCondLst>
                                            <p:cond delay="0"/>
                                          </p:stCondLst>
                                        </p:cTn>
                                        <p:tgtEl>
                                          <p:spTgt spid="39"/>
                                        </p:tgtEl>
                                        <p:attrNameLst>
                                          <p:attrName>style.visibility</p:attrName>
                                        </p:attrNameLst>
                                      </p:cBhvr>
                                      <p:to>
                                        <p:strVal val="visible"/>
                                      </p:to>
                                    </p:set>
                                    <p:animEffect transition="in" filter="wipe(down)">
                                      <p:cBhvr>
                                        <p:cTn id="125" dur="500"/>
                                        <p:tgtEl>
                                          <p:spTgt spid="39"/>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nodeType="clickEffect">
                                  <p:stCondLst>
                                    <p:cond delay="0"/>
                                  </p:stCondLst>
                                  <p:childTnLst>
                                    <p:set>
                                      <p:cBhvr>
                                        <p:cTn id="129" dur="1" fill="hold">
                                          <p:stCondLst>
                                            <p:cond delay="0"/>
                                          </p:stCondLst>
                                        </p:cTn>
                                        <p:tgtEl>
                                          <p:spTgt spid="38"/>
                                        </p:tgtEl>
                                        <p:attrNameLst>
                                          <p:attrName>style.visibility</p:attrName>
                                        </p:attrNameLst>
                                      </p:cBhvr>
                                      <p:to>
                                        <p:strVal val="visible"/>
                                      </p:to>
                                    </p:set>
                                    <p:animEffect transition="in" filter="wipe(left)">
                                      <p:cBhvr>
                                        <p:cTn id="130" dur="500"/>
                                        <p:tgtEl>
                                          <p:spTgt spid="38"/>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xit" presetSubtype="8" fill="hold" nodeType="clickEffect">
                                  <p:stCondLst>
                                    <p:cond delay="0"/>
                                  </p:stCondLst>
                                  <p:childTnLst>
                                    <p:animEffect transition="out" filter="wipe(left)">
                                      <p:cBhvr>
                                        <p:cTn id="134" dur="500"/>
                                        <p:tgtEl>
                                          <p:spTgt spid="38"/>
                                        </p:tgtEl>
                                      </p:cBhvr>
                                    </p:animEffect>
                                    <p:set>
                                      <p:cBhvr>
                                        <p:cTn id="135" dur="1" fill="hold">
                                          <p:stCondLst>
                                            <p:cond delay="499"/>
                                          </p:stCondLst>
                                        </p:cTn>
                                        <p:tgtEl>
                                          <p:spTgt spid="38"/>
                                        </p:tgtEl>
                                        <p:attrNameLst>
                                          <p:attrName>style.visibility</p:attrName>
                                        </p:attrNameLst>
                                      </p:cBhvr>
                                      <p:to>
                                        <p:strVal val="hidden"/>
                                      </p:to>
                                    </p:set>
                                  </p:childTnLst>
                                </p:cTn>
                              </p:par>
                            </p:childTnLst>
                          </p:cTn>
                        </p:par>
                      </p:childTnLst>
                    </p:cTn>
                  </p:par>
                  <p:par>
                    <p:cTn id="136" fill="hold">
                      <p:stCondLst>
                        <p:cond delay="indefinite"/>
                      </p:stCondLst>
                      <p:childTnLst>
                        <p:par>
                          <p:cTn id="137" fill="hold">
                            <p:stCondLst>
                              <p:cond delay="0"/>
                            </p:stCondLst>
                            <p:childTnLst>
                              <p:par>
                                <p:cTn id="138" presetID="22" presetClass="entr" presetSubtype="2" fill="hold" nodeType="clickEffect">
                                  <p:stCondLst>
                                    <p:cond delay="0"/>
                                  </p:stCondLst>
                                  <p:childTnLst>
                                    <p:set>
                                      <p:cBhvr>
                                        <p:cTn id="139" dur="1" fill="hold">
                                          <p:stCondLst>
                                            <p:cond delay="0"/>
                                          </p:stCondLst>
                                        </p:cTn>
                                        <p:tgtEl>
                                          <p:spTgt spid="48"/>
                                        </p:tgtEl>
                                        <p:attrNameLst>
                                          <p:attrName>style.visibility</p:attrName>
                                        </p:attrNameLst>
                                      </p:cBhvr>
                                      <p:to>
                                        <p:strVal val="visible"/>
                                      </p:to>
                                    </p:set>
                                    <p:animEffect transition="in" filter="wipe(right)">
                                      <p:cBhvr>
                                        <p:cTn id="140" dur="500"/>
                                        <p:tgtEl>
                                          <p:spTgt spid="48"/>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nodeType="clickEffect">
                                  <p:stCondLst>
                                    <p:cond delay="0"/>
                                  </p:stCondLst>
                                  <p:childTnLst>
                                    <p:set>
                                      <p:cBhvr>
                                        <p:cTn id="144" dur="1" fill="hold">
                                          <p:stCondLst>
                                            <p:cond delay="0"/>
                                          </p:stCondLst>
                                        </p:cTn>
                                        <p:tgtEl>
                                          <p:spTgt spid="49"/>
                                        </p:tgtEl>
                                        <p:attrNameLst>
                                          <p:attrName>style.visibility</p:attrName>
                                        </p:attrNameLst>
                                      </p:cBhvr>
                                      <p:to>
                                        <p:strVal val="visible"/>
                                      </p:to>
                                    </p:set>
                                    <p:animEffect transition="in" filter="wipe(up)">
                                      <p:cBhvr>
                                        <p:cTn id="145" dur="500"/>
                                        <p:tgtEl>
                                          <p:spTgt spid="49"/>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xit" presetSubtype="4" fill="hold" nodeType="clickEffect">
                                  <p:stCondLst>
                                    <p:cond delay="0"/>
                                  </p:stCondLst>
                                  <p:childTnLst>
                                    <p:animEffect transition="out" filter="wipe(down)">
                                      <p:cBhvr>
                                        <p:cTn id="149" dur="500"/>
                                        <p:tgtEl>
                                          <p:spTgt spid="39"/>
                                        </p:tgtEl>
                                      </p:cBhvr>
                                    </p:animEffect>
                                    <p:set>
                                      <p:cBhvr>
                                        <p:cTn id="150" dur="1" fill="hold">
                                          <p:stCondLst>
                                            <p:cond delay="499"/>
                                          </p:stCondLst>
                                        </p:cTn>
                                        <p:tgtEl>
                                          <p:spTgt spid="39"/>
                                        </p:tgtEl>
                                        <p:attrNameLst>
                                          <p:attrName>style.visibility</p:attrName>
                                        </p:attrNameLst>
                                      </p:cBhvr>
                                      <p:to>
                                        <p:strVal val="hidden"/>
                                      </p:to>
                                    </p:set>
                                  </p:childTnLst>
                                </p:cTn>
                              </p:par>
                              <p:par>
                                <p:cTn id="151" presetID="22" presetClass="exit" presetSubtype="4" fill="hold" nodeType="withEffect">
                                  <p:stCondLst>
                                    <p:cond delay="0"/>
                                  </p:stCondLst>
                                  <p:childTnLst>
                                    <p:animEffect transition="out" filter="wipe(down)">
                                      <p:cBhvr>
                                        <p:cTn id="152" dur="500"/>
                                        <p:tgtEl>
                                          <p:spTgt spid="48"/>
                                        </p:tgtEl>
                                      </p:cBhvr>
                                    </p:animEffect>
                                    <p:set>
                                      <p:cBhvr>
                                        <p:cTn id="153" dur="1" fill="hold">
                                          <p:stCondLst>
                                            <p:cond delay="499"/>
                                          </p:stCondLst>
                                        </p:cTn>
                                        <p:tgtEl>
                                          <p:spTgt spid="48"/>
                                        </p:tgtEl>
                                        <p:attrNameLst>
                                          <p:attrName>style.visibility</p:attrName>
                                        </p:attrNameLst>
                                      </p:cBhvr>
                                      <p:to>
                                        <p:strVal val="hidden"/>
                                      </p:to>
                                    </p:set>
                                  </p:childTnLst>
                                </p:cTn>
                              </p:par>
                              <p:par>
                                <p:cTn id="154" presetID="22" presetClass="exit" presetSubtype="4" fill="hold" nodeType="withEffect">
                                  <p:stCondLst>
                                    <p:cond delay="0"/>
                                  </p:stCondLst>
                                  <p:childTnLst>
                                    <p:animEffect transition="out" filter="wipe(down)">
                                      <p:cBhvr>
                                        <p:cTn id="155" dur="500"/>
                                        <p:tgtEl>
                                          <p:spTgt spid="49"/>
                                        </p:tgtEl>
                                      </p:cBhvr>
                                    </p:animEffect>
                                    <p:set>
                                      <p:cBhvr>
                                        <p:cTn id="156" dur="1" fill="hold">
                                          <p:stCondLst>
                                            <p:cond delay="499"/>
                                          </p:stCondLst>
                                        </p:cTn>
                                        <p:tgtEl>
                                          <p:spTgt spid="49"/>
                                        </p:tgtEl>
                                        <p:attrNameLst>
                                          <p:attrName>style.visibility</p:attrName>
                                        </p:attrNameLst>
                                      </p:cBhvr>
                                      <p:to>
                                        <p:strVal val="hidden"/>
                                      </p:to>
                                    </p:se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grpId="0" nodeType="clickEffect">
                                  <p:stCondLst>
                                    <p:cond delay="0"/>
                                  </p:stCondLst>
                                  <p:childTnLst>
                                    <p:set>
                                      <p:cBhvr>
                                        <p:cTn id="160" dur="1" fill="hold">
                                          <p:stCondLst>
                                            <p:cond delay="0"/>
                                          </p:stCondLst>
                                        </p:cTn>
                                        <p:tgtEl>
                                          <p:spTgt spid="22"/>
                                        </p:tgtEl>
                                        <p:attrNameLst>
                                          <p:attrName>style.visibility</p:attrName>
                                        </p:attrNameLst>
                                      </p:cBhvr>
                                      <p:to>
                                        <p:strVal val="visible"/>
                                      </p:to>
                                    </p:set>
                                    <p:animEffect transition="in" filter="wipe(left)">
                                      <p:cBhvr>
                                        <p:cTn id="161" dur="500"/>
                                        <p:tgtEl>
                                          <p:spTgt spid="22"/>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1" fill="hold" grpId="0" nodeType="clickEffect">
                                  <p:stCondLst>
                                    <p:cond delay="0"/>
                                  </p:stCondLst>
                                  <p:childTnLst>
                                    <p:set>
                                      <p:cBhvr>
                                        <p:cTn id="165" dur="1" fill="hold">
                                          <p:stCondLst>
                                            <p:cond delay="0"/>
                                          </p:stCondLst>
                                        </p:cTn>
                                        <p:tgtEl>
                                          <p:spTgt spid="30"/>
                                        </p:tgtEl>
                                        <p:attrNameLst>
                                          <p:attrName>style.visibility</p:attrName>
                                        </p:attrNameLst>
                                      </p:cBhvr>
                                      <p:to>
                                        <p:strVal val="visible"/>
                                      </p:to>
                                    </p:set>
                                    <p:animEffect transition="in" filter="wipe(up)">
                                      <p:cBhvr>
                                        <p:cTn id="166" dur="500"/>
                                        <p:tgtEl>
                                          <p:spTgt spid="30"/>
                                        </p:tgtEl>
                                      </p:cBhvr>
                                    </p:animEffect>
                                  </p:childTnLst>
                                </p:cTn>
                              </p:par>
                            </p:childTnLst>
                          </p:cTn>
                        </p:par>
                      </p:childTnLst>
                    </p:cTn>
                  </p:par>
                  <p:par>
                    <p:cTn id="167" fill="hold">
                      <p:stCondLst>
                        <p:cond delay="indefinite"/>
                      </p:stCondLst>
                      <p:childTnLst>
                        <p:par>
                          <p:cTn id="168" fill="hold">
                            <p:stCondLst>
                              <p:cond delay="0"/>
                            </p:stCondLst>
                            <p:childTnLst>
                              <p:par>
                                <p:cTn id="169" presetID="22" presetClass="entr" presetSubtype="1" fill="hold" grpId="0" nodeType="clickEffect">
                                  <p:stCondLst>
                                    <p:cond delay="0"/>
                                  </p:stCondLst>
                                  <p:childTnLst>
                                    <p:set>
                                      <p:cBhvr>
                                        <p:cTn id="170" dur="1" fill="hold">
                                          <p:stCondLst>
                                            <p:cond delay="0"/>
                                          </p:stCondLst>
                                        </p:cTn>
                                        <p:tgtEl>
                                          <p:spTgt spid="29"/>
                                        </p:tgtEl>
                                        <p:attrNameLst>
                                          <p:attrName>style.visibility</p:attrName>
                                        </p:attrNameLst>
                                      </p:cBhvr>
                                      <p:to>
                                        <p:strVal val="visible"/>
                                      </p:to>
                                    </p:set>
                                    <p:animEffect transition="in" filter="wipe(up)">
                                      <p:cBhvr>
                                        <p:cTn id="17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P spid="8" grpId="0"/>
      <p:bldP spid="9" grpId="0"/>
      <p:bldP spid="11" grpId="0"/>
      <p:bldP spid="13" grpId="0"/>
      <p:bldP spid="16" grpId="0"/>
      <p:bldP spid="17" grpId="0"/>
      <p:bldP spid="19" grpId="0"/>
      <p:bldP spid="20" grpId="0"/>
      <p:bldP spid="21" grpId="0"/>
      <p:bldP spid="23" grpId="0"/>
      <p:bldP spid="24" grpId="0"/>
      <p:bldP spid="25" grpId="0"/>
      <p:bldP spid="26" grpId="0"/>
      <p:bldP spid="29" grpId="0"/>
      <p:bldP spid="30" grpId="0"/>
      <p:bldP spid="31" grpId="0"/>
      <p:bldP spid="32" grpId="0"/>
      <p:bldP spid="33" grpId="0"/>
      <p:bldP spid="34" grpId="0"/>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（１２）会社ごとの脳卒中や急性心筋こうそく（狭心症）の一時金の保障</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	</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1290738"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参考）各社のホームページより</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0" name="表 19">
            <a:extLst>
              <a:ext uri="{FF2B5EF4-FFF2-40B4-BE49-F238E27FC236}">
                <a16:creationId xmlns:a16="http://schemas.microsoft.com/office/drawing/2014/main" id="{F297A010-8AE4-1F54-C9C5-7EBE726041FD}"/>
              </a:ext>
            </a:extLst>
          </p:cNvPr>
          <p:cNvGraphicFramePr>
            <a:graphicFrameLocks noGrp="1"/>
          </p:cNvGraphicFramePr>
          <p:nvPr/>
        </p:nvGraphicFramePr>
        <p:xfrm>
          <a:off x="419780" y="938767"/>
          <a:ext cx="9334538" cy="3312000"/>
        </p:xfrm>
        <a:graphic>
          <a:graphicData uri="http://schemas.openxmlformats.org/drawingml/2006/table">
            <a:tbl>
              <a:tblPr>
                <a:tableStyleId>{5C22544A-7EE6-4342-B048-85BDC9FD1C3A}</a:tableStyleId>
              </a:tblPr>
              <a:tblGrid>
                <a:gridCol w="684000">
                  <a:extLst>
                    <a:ext uri="{9D8B030D-6E8A-4147-A177-3AD203B41FA5}">
                      <a16:colId xmlns:a16="http://schemas.microsoft.com/office/drawing/2014/main" val="3805630136"/>
                    </a:ext>
                  </a:extLst>
                </a:gridCol>
                <a:gridCol w="576000">
                  <a:extLst>
                    <a:ext uri="{9D8B030D-6E8A-4147-A177-3AD203B41FA5}">
                      <a16:colId xmlns:a16="http://schemas.microsoft.com/office/drawing/2014/main" val="3910786910"/>
                    </a:ext>
                  </a:extLst>
                </a:gridCol>
                <a:gridCol w="576000">
                  <a:extLst>
                    <a:ext uri="{9D8B030D-6E8A-4147-A177-3AD203B41FA5}">
                      <a16:colId xmlns:a16="http://schemas.microsoft.com/office/drawing/2014/main" val="3051251469"/>
                    </a:ext>
                  </a:extLst>
                </a:gridCol>
                <a:gridCol w="576000">
                  <a:extLst>
                    <a:ext uri="{9D8B030D-6E8A-4147-A177-3AD203B41FA5}">
                      <a16:colId xmlns:a16="http://schemas.microsoft.com/office/drawing/2014/main" val="2291440959"/>
                    </a:ext>
                  </a:extLst>
                </a:gridCol>
                <a:gridCol w="576000">
                  <a:extLst>
                    <a:ext uri="{9D8B030D-6E8A-4147-A177-3AD203B41FA5}">
                      <a16:colId xmlns:a16="http://schemas.microsoft.com/office/drawing/2014/main" val="3364515902"/>
                    </a:ext>
                  </a:extLst>
                </a:gridCol>
                <a:gridCol w="576000">
                  <a:extLst>
                    <a:ext uri="{9D8B030D-6E8A-4147-A177-3AD203B41FA5}">
                      <a16:colId xmlns:a16="http://schemas.microsoft.com/office/drawing/2014/main" val="3587266605"/>
                    </a:ext>
                  </a:extLst>
                </a:gridCol>
                <a:gridCol w="576000">
                  <a:extLst>
                    <a:ext uri="{9D8B030D-6E8A-4147-A177-3AD203B41FA5}">
                      <a16:colId xmlns:a16="http://schemas.microsoft.com/office/drawing/2014/main" val="3510989080"/>
                    </a:ext>
                  </a:extLst>
                </a:gridCol>
                <a:gridCol w="576000">
                  <a:extLst>
                    <a:ext uri="{9D8B030D-6E8A-4147-A177-3AD203B41FA5}">
                      <a16:colId xmlns:a16="http://schemas.microsoft.com/office/drawing/2014/main" val="2518147948"/>
                    </a:ext>
                  </a:extLst>
                </a:gridCol>
                <a:gridCol w="576000">
                  <a:extLst>
                    <a:ext uri="{9D8B030D-6E8A-4147-A177-3AD203B41FA5}">
                      <a16:colId xmlns:a16="http://schemas.microsoft.com/office/drawing/2014/main" val="3590543144"/>
                    </a:ext>
                  </a:extLst>
                </a:gridCol>
                <a:gridCol w="576000">
                  <a:extLst>
                    <a:ext uri="{9D8B030D-6E8A-4147-A177-3AD203B41FA5}">
                      <a16:colId xmlns:a16="http://schemas.microsoft.com/office/drawing/2014/main" val="3550882313"/>
                    </a:ext>
                  </a:extLst>
                </a:gridCol>
                <a:gridCol w="576000">
                  <a:extLst>
                    <a:ext uri="{9D8B030D-6E8A-4147-A177-3AD203B41FA5}">
                      <a16:colId xmlns:a16="http://schemas.microsoft.com/office/drawing/2014/main" val="1141008724"/>
                    </a:ext>
                  </a:extLst>
                </a:gridCol>
                <a:gridCol w="576000">
                  <a:extLst>
                    <a:ext uri="{9D8B030D-6E8A-4147-A177-3AD203B41FA5}">
                      <a16:colId xmlns:a16="http://schemas.microsoft.com/office/drawing/2014/main" val="3970168751"/>
                    </a:ext>
                  </a:extLst>
                </a:gridCol>
                <a:gridCol w="576000">
                  <a:extLst>
                    <a:ext uri="{9D8B030D-6E8A-4147-A177-3AD203B41FA5}">
                      <a16:colId xmlns:a16="http://schemas.microsoft.com/office/drawing/2014/main" val="2606292159"/>
                    </a:ext>
                  </a:extLst>
                </a:gridCol>
                <a:gridCol w="576000">
                  <a:extLst>
                    <a:ext uri="{9D8B030D-6E8A-4147-A177-3AD203B41FA5}">
                      <a16:colId xmlns:a16="http://schemas.microsoft.com/office/drawing/2014/main" val="2398507585"/>
                    </a:ext>
                  </a:extLst>
                </a:gridCol>
                <a:gridCol w="576000">
                  <a:extLst>
                    <a:ext uri="{9D8B030D-6E8A-4147-A177-3AD203B41FA5}">
                      <a16:colId xmlns:a16="http://schemas.microsoft.com/office/drawing/2014/main" val="3164713648"/>
                    </a:ext>
                  </a:extLst>
                </a:gridCol>
                <a:gridCol w="586538">
                  <a:extLst>
                    <a:ext uri="{9D8B030D-6E8A-4147-A177-3AD203B41FA5}">
                      <a16:colId xmlns:a16="http://schemas.microsoft.com/office/drawing/2014/main" val="2122558469"/>
                    </a:ext>
                  </a:extLst>
                </a:gridCol>
              </a:tblGrid>
              <a:tr h="288000">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2011</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2013</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2015</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2016</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2017</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2018</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2019</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2020</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2021</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2023</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2025</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591982"/>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日本</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863222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第一</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943705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住友</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5646601"/>
                  </a:ext>
                </a:extLst>
              </a:tr>
            </a:tbl>
          </a:graphicData>
        </a:graphic>
      </p:graphicFrame>
      <p:graphicFrame>
        <p:nvGraphicFramePr>
          <p:cNvPr id="21" name="表 20">
            <a:extLst>
              <a:ext uri="{FF2B5EF4-FFF2-40B4-BE49-F238E27FC236}">
                <a16:creationId xmlns:a16="http://schemas.microsoft.com/office/drawing/2014/main" id="{5224E0BF-7369-BA2E-8C72-F714327A1ECD}"/>
              </a:ext>
            </a:extLst>
          </p:cNvPr>
          <p:cNvGraphicFramePr>
            <a:graphicFrameLocks noGrp="1"/>
          </p:cNvGraphicFramePr>
          <p:nvPr/>
        </p:nvGraphicFramePr>
        <p:xfrm>
          <a:off x="1137648"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A</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責任開始期以後の疾病を原因として、この特約の保険期間中に、脳卒中を発病し、その脳卒中の初診日から</a:t>
                      </a:r>
                      <a:r>
                        <a:rPr lang="en-US" altLang="ja-JP" sz="1400" b="1" i="0" u="none" strike="noStrike" dirty="0">
                          <a:solidFill>
                            <a:srgbClr val="FF6562"/>
                          </a:solidFill>
                          <a:effectLst/>
                          <a:latin typeface="Meiryo UI" panose="020B0604030504040204" pitchFamily="50" charset="-128"/>
                          <a:ea typeface="Meiryo UI" panose="020B0604030504040204" pitchFamily="50" charset="-128"/>
                        </a:rPr>
                        <a:t>60</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日以上</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、言語障害、運動失調、麻痺などの他覚的な神経学的後遺症が</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継続したと医師によって診断</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されたとき</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4" name="表 23">
            <a:extLst>
              <a:ext uri="{FF2B5EF4-FFF2-40B4-BE49-F238E27FC236}">
                <a16:creationId xmlns:a16="http://schemas.microsoft.com/office/drawing/2014/main" id="{9B352232-857E-B3E3-6961-2B35812F1678}"/>
              </a:ext>
            </a:extLst>
          </p:cNvPr>
          <p:cNvGraphicFramePr>
            <a:graphicFrameLocks noGrp="1"/>
          </p:cNvGraphicFramePr>
          <p:nvPr/>
        </p:nvGraphicFramePr>
        <p:xfrm>
          <a:off x="4023982"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B</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日以上後遺症が継続したと診断されたとき、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または所定の手術を受けたとき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5" name="表 24">
            <a:extLst>
              <a:ext uri="{FF2B5EF4-FFF2-40B4-BE49-F238E27FC236}">
                <a16:creationId xmlns:a16="http://schemas.microsoft.com/office/drawing/2014/main" id="{8088F177-3DA8-BC40-1F96-93261CC3C400}"/>
              </a:ext>
            </a:extLst>
          </p:cNvPr>
          <p:cNvGraphicFramePr>
            <a:graphicFrameLocks noGrp="1"/>
          </p:cNvGraphicFramePr>
          <p:nvPr/>
        </p:nvGraphicFramePr>
        <p:xfrm>
          <a:off x="6910317"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C</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（左記に加え）責任開始日以後に発病した疾病を原因として、脳卒中を発病し、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その治療を目的として入院をしたとき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sp>
        <p:nvSpPr>
          <p:cNvPr id="26" name="矢印: 五方向 25">
            <a:extLst>
              <a:ext uri="{FF2B5EF4-FFF2-40B4-BE49-F238E27FC236}">
                <a16:creationId xmlns:a16="http://schemas.microsoft.com/office/drawing/2014/main" id="{75EBFAFF-733D-42B6-7C8F-67995F5B2AF7}"/>
              </a:ext>
            </a:extLst>
          </p:cNvPr>
          <p:cNvSpPr/>
          <p:nvPr/>
        </p:nvSpPr>
        <p:spPr>
          <a:xfrm>
            <a:off x="1714500" y="1330725"/>
            <a:ext cx="1765280"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みらいのカタチ</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大疾病保障保険</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矢印: 五方向 27">
            <a:extLst>
              <a:ext uri="{FF2B5EF4-FFF2-40B4-BE49-F238E27FC236}">
                <a16:creationId xmlns:a16="http://schemas.microsoft.com/office/drawing/2014/main" id="{C3C5DA7C-586D-CE4D-01DC-113B8842B5C8}"/>
              </a:ext>
            </a:extLst>
          </p:cNvPr>
          <p:cNvSpPr/>
          <p:nvPr/>
        </p:nvSpPr>
        <p:spPr>
          <a:xfrm>
            <a:off x="3557049" y="1330725"/>
            <a:ext cx="3870118"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みらいのカタチ</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継続サポート</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大疾病保障保険（</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29" name="矢印: 五方向 28">
            <a:extLst>
              <a:ext uri="{FF2B5EF4-FFF2-40B4-BE49-F238E27FC236}">
                <a16:creationId xmlns:a16="http://schemas.microsoft.com/office/drawing/2014/main" id="{4CD32CF2-6A9E-3A1B-7B3B-6002FE5CA252}"/>
              </a:ext>
            </a:extLst>
          </p:cNvPr>
          <p:cNvSpPr/>
          <p:nvPr/>
        </p:nvSpPr>
        <p:spPr>
          <a:xfrm>
            <a:off x="7497676" y="1330725"/>
            <a:ext cx="2256641"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みらいのカタチ</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新</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大疾病保障保険（</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4</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月）</a:t>
            </a:r>
            <a:endPar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0" name="矢印: 五方向 29">
            <a:extLst>
              <a:ext uri="{FF2B5EF4-FFF2-40B4-BE49-F238E27FC236}">
                <a16:creationId xmlns:a16="http://schemas.microsoft.com/office/drawing/2014/main" id="{A3E37953-F6B4-97DD-3DDC-53A08EFC5B3F}"/>
              </a:ext>
            </a:extLst>
          </p:cNvPr>
          <p:cNvSpPr/>
          <p:nvPr/>
        </p:nvSpPr>
        <p:spPr>
          <a:xfrm>
            <a:off x="2277446" y="2342925"/>
            <a:ext cx="3013723"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ブライト</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Way</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アシストセブン・</a:t>
            </a:r>
            <a:r>
              <a:rPr kumimoji="1" lang="ja-JP" altLang="en-US" sz="1200" b="1" i="0" u="none" strike="noStrike" kern="1200" cap="none" spc="0" normalizeH="0" baseline="0" noProof="0" dirty="0">
                <a:ln>
                  <a:noFill/>
                </a:ln>
                <a:solidFill>
                  <a:srgbClr val="ED7D31">
                    <a:lumMod val="75000"/>
                  </a:srgbClr>
                </a:solidFill>
                <a:effectLst/>
                <a:uLnTx/>
                <a:uFillTx/>
                <a:latin typeface="Meiryo UI" panose="020B0604030504040204" pitchFamily="50" charset="-128"/>
                <a:ea typeface="Meiryo UI" panose="020B0604030504040204" pitchFamily="50" charset="-128"/>
                <a:cs typeface="+mn-cs"/>
              </a:rPr>
              <a:t>アシストセブンプラス</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31" name="矢印: 五方向 30">
            <a:extLst>
              <a:ext uri="{FF2B5EF4-FFF2-40B4-BE49-F238E27FC236}">
                <a16:creationId xmlns:a16="http://schemas.microsoft.com/office/drawing/2014/main" id="{862A0B26-053F-F154-D243-DB9313E25D52}"/>
              </a:ext>
            </a:extLst>
          </p:cNvPr>
          <p:cNvSpPr/>
          <p:nvPr/>
        </p:nvSpPr>
        <p:spPr>
          <a:xfrm>
            <a:off x="5396980" y="2339058"/>
            <a:ext cx="212576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ジャスト</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特定疾病定期保険・</a:t>
            </a:r>
            <a:r>
              <a:rPr kumimoji="1" lang="ja-JP" altLang="en-US" sz="1200" b="1" i="0" u="none" strike="noStrike" kern="1200" cap="none" spc="0" normalizeH="0" baseline="0" noProof="0" dirty="0">
                <a:ln>
                  <a:noFill/>
                </a:ln>
                <a:solidFill>
                  <a:srgbClr val="ED7D31">
                    <a:lumMod val="75000"/>
                  </a:srgbClr>
                </a:solidFill>
                <a:effectLst/>
                <a:uLnTx/>
                <a:uFillTx/>
                <a:latin typeface="Meiryo UI" panose="020B0604030504040204" pitchFamily="50" charset="-128"/>
                <a:ea typeface="Meiryo UI" panose="020B0604030504040204" pitchFamily="50" charset="-128"/>
                <a:cs typeface="+mn-cs"/>
              </a:rPr>
              <a:t>特定疾病充実保障定期保険</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32" name="矢印: 五方向 31">
            <a:extLst>
              <a:ext uri="{FF2B5EF4-FFF2-40B4-BE49-F238E27FC236}">
                <a16:creationId xmlns:a16="http://schemas.microsoft.com/office/drawing/2014/main" id="{2E354EE0-2872-8AC8-5E2F-F6CD31D7E4A5}"/>
              </a:ext>
            </a:extLst>
          </p:cNvPr>
          <p:cNvSpPr/>
          <p:nvPr/>
        </p:nvSpPr>
        <p:spPr>
          <a:xfrm>
            <a:off x="7628553" y="2347715"/>
            <a:ext cx="2125764"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ジャスト</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大疾病・介護・身体障害保険</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軽度</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大疾病・介護・身体障害保険（</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7</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月）</a:t>
            </a:r>
          </a:p>
        </p:txBody>
      </p:sp>
      <p:sp>
        <p:nvSpPr>
          <p:cNvPr id="33" name="矢印: 五方向 32">
            <a:extLst>
              <a:ext uri="{FF2B5EF4-FFF2-40B4-BE49-F238E27FC236}">
                <a16:creationId xmlns:a16="http://schemas.microsoft.com/office/drawing/2014/main" id="{71C42193-1E68-5E71-6491-3F37BB3F637F}"/>
              </a:ext>
            </a:extLst>
          </p:cNvPr>
          <p:cNvSpPr/>
          <p:nvPr/>
        </p:nvSpPr>
        <p:spPr>
          <a:xfrm>
            <a:off x="3762082" y="3308115"/>
            <a:ext cx="485007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未来デザイン</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1UP</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特定重度生活習慣病保障特約（</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34" name="矢印: 五方向 33">
            <a:extLst>
              <a:ext uri="{FF2B5EF4-FFF2-40B4-BE49-F238E27FC236}">
                <a16:creationId xmlns:a16="http://schemas.microsoft.com/office/drawing/2014/main" id="{A7359290-68DF-6595-6334-A9348EDFFD45}"/>
              </a:ext>
            </a:extLst>
          </p:cNvPr>
          <p:cNvSpPr/>
          <p:nvPr/>
        </p:nvSpPr>
        <p:spPr>
          <a:xfrm>
            <a:off x="8686800" y="3308115"/>
            <a:ext cx="1067517"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プライムフィット</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疾病継続保障特約（</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9</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月）</a:t>
            </a:r>
          </a:p>
        </p:txBody>
      </p:sp>
      <p:sp>
        <p:nvSpPr>
          <p:cNvPr id="35" name="矢印: 五方向 34">
            <a:extLst>
              <a:ext uri="{FF2B5EF4-FFF2-40B4-BE49-F238E27FC236}">
                <a16:creationId xmlns:a16="http://schemas.microsoft.com/office/drawing/2014/main" id="{AFA8E6D0-2CBF-3221-ED30-F5F091CF85F6}"/>
              </a:ext>
            </a:extLst>
          </p:cNvPr>
          <p:cNvSpPr/>
          <p:nvPr/>
        </p:nvSpPr>
        <p:spPr>
          <a:xfrm>
            <a:off x="1137648" y="1330725"/>
            <a:ext cx="504000"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矢印: 五方向 35">
            <a:extLst>
              <a:ext uri="{FF2B5EF4-FFF2-40B4-BE49-F238E27FC236}">
                <a16:creationId xmlns:a16="http://schemas.microsoft.com/office/drawing/2014/main" id="{4EAAF712-8727-B18E-8207-78EC7F6A0234}"/>
              </a:ext>
            </a:extLst>
          </p:cNvPr>
          <p:cNvSpPr/>
          <p:nvPr/>
        </p:nvSpPr>
        <p:spPr>
          <a:xfrm>
            <a:off x="1137649" y="2339058"/>
            <a:ext cx="1033986"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7" name="矢印: 五方向 36">
            <a:extLst>
              <a:ext uri="{FF2B5EF4-FFF2-40B4-BE49-F238E27FC236}">
                <a16:creationId xmlns:a16="http://schemas.microsoft.com/office/drawing/2014/main" id="{24A91284-8C26-A6E6-64D2-C12DD68F00EB}"/>
              </a:ext>
            </a:extLst>
          </p:cNvPr>
          <p:cNvSpPr/>
          <p:nvPr/>
        </p:nvSpPr>
        <p:spPr>
          <a:xfrm>
            <a:off x="1137649" y="3308115"/>
            <a:ext cx="2549788"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 name="矢印: 五方向 3">
            <a:extLst>
              <a:ext uri="{FF2B5EF4-FFF2-40B4-BE49-F238E27FC236}">
                <a16:creationId xmlns:a16="http://schemas.microsoft.com/office/drawing/2014/main" id="{8CC3078A-64D4-A204-E433-7B568D35B5E3}"/>
              </a:ext>
            </a:extLst>
          </p:cNvPr>
          <p:cNvSpPr/>
          <p:nvPr/>
        </p:nvSpPr>
        <p:spPr>
          <a:xfrm>
            <a:off x="429109" y="4334371"/>
            <a:ext cx="648000" cy="1583999"/>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脳卒中</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・急性心筋こうそく</a:t>
            </a:r>
          </a:p>
        </p:txBody>
      </p:sp>
      <p:sp>
        <p:nvSpPr>
          <p:cNvPr id="5" name="矢印: 五方向 4">
            <a:extLst>
              <a:ext uri="{FF2B5EF4-FFF2-40B4-BE49-F238E27FC236}">
                <a16:creationId xmlns:a16="http://schemas.microsoft.com/office/drawing/2014/main" id="{63EE115E-3C5C-B26F-59BE-7890F76C59F2}"/>
              </a:ext>
            </a:extLst>
          </p:cNvPr>
          <p:cNvSpPr/>
          <p:nvPr/>
        </p:nvSpPr>
        <p:spPr>
          <a:xfrm>
            <a:off x="425359" y="5940670"/>
            <a:ext cx="648000" cy="432000"/>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狭心症など</a:t>
            </a:r>
          </a:p>
        </p:txBody>
      </p:sp>
      <p:graphicFrame>
        <p:nvGraphicFramePr>
          <p:cNvPr id="6" name="表 5">
            <a:extLst>
              <a:ext uri="{FF2B5EF4-FFF2-40B4-BE49-F238E27FC236}">
                <a16:creationId xmlns:a16="http://schemas.microsoft.com/office/drawing/2014/main" id="{B7DF48FC-487A-7B4B-CFBA-8DF7E0D80878}"/>
              </a:ext>
            </a:extLst>
          </p:cNvPr>
          <p:cNvGraphicFramePr>
            <a:graphicFrameLocks noGrp="1"/>
          </p:cNvGraphicFramePr>
          <p:nvPr/>
        </p:nvGraphicFramePr>
        <p:xfrm>
          <a:off x="6910317" y="5940670"/>
          <a:ext cx="2844000" cy="430162"/>
        </p:xfrm>
        <a:graphic>
          <a:graphicData uri="http://schemas.openxmlformats.org/drawingml/2006/table">
            <a:tbl>
              <a:tblPr/>
              <a:tblGrid>
                <a:gridCol w="2844000">
                  <a:extLst>
                    <a:ext uri="{9D8B030D-6E8A-4147-A177-3AD203B41FA5}">
                      <a16:colId xmlns:a16="http://schemas.microsoft.com/office/drawing/2014/main" val="1794276581"/>
                    </a:ext>
                  </a:extLst>
                </a:gridCol>
              </a:tblGrid>
              <a:tr h="430162">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支払い対象</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651101900"/>
                  </a:ext>
                </a:extLst>
              </a:tr>
            </a:tbl>
          </a:graphicData>
        </a:graphic>
      </p:graphicFrame>
      <p:sp>
        <p:nvSpPr>
          <p:cNvPr id="7" name="四角形: 角を丸くする 6">
            <a:extLst>
              <a:ext uri="{FF2B5EF4-FFF2-40B4-BE49-F238E27FC236}">
                <a16:creationId xmlns:a16="http://schemas.microsoft.com/office/drawing/2014/main" id="{D7EACA52-2C33-4863-2B71-2688BF06DB6C}"/>
              </a:ext>
            </a:extLst>
          </p:cNvPr>
          <p:cNvSpPr/>
          <p:nvPr/>
        </p:nvSpPr>
        <p:spPr>
          <a:xfrm>
            <a:off x="8761444" y="2936500"/>
            <a:ext cx="66195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Ⅱ</a:t>
            </a: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型のみ</a:t>
            </a:r>
          </a:p>
        </p:txBody>
      </p:sp>
      <p:sp>
        <p:nvSpPr>
          <p:cNvPr id="8" name="四角形: 角を丸くする 7">
            <a:extLst>
              <a:ext uri="{FF2B5EF4-FFF2-40B4-BE49-F238E27FC236}">
                <a16:creationId xmlns:a16="http://schemas.microsoft.com/office/drawing/2014/main" id="{C926E337-C185-A9C4-2575-AC6CBE803151}"/>
              </a:ext>
            </a:extLst>
          </p:cNvPr>
          <p:cNvSpPr/>
          <p:nvPr/>
        </p:nvSpPr>
        <p:spPr>
          <a:xfrm>
            <a:off x="7529545" y="1870026"/>
            <a:ext cx="179733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対象：保険金額の</a:t>
            </a:r>
            <a:r>
              <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10</a:t>
            </a: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p>
        </p:txBody>
      </p:sp>
      <p:sp>
        <p:nvSpPr>
          <p:cNvPr id="9" name="四角形: 角を丸くする 8">
            <a:extLst>
              <a:ext uri="{FF2B5EF4-FFF2-40B4-BE49-F238E27FC236}">
                <a16:creationId xmlns:a16="http://schemas.microsoft.com/office/drawing/2014/main" id="{773214BB-0B21-09CD-3405-5B56655E5D99}"/>
              </a:ext>
            </a:extLst>
          </p:cNvPr>
          <p:cNvSpPr/>
          <p:nvPr/>
        </p:nvSpPr>
        <p:spPr>
          <a:xfrm>
            <a:off x="8681660" y="4081940"/>
            <a:ext cx="1072657"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対象</a:t>
            </a:r>
            <a:r>
              <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最大</a:t>
            </a:r>
            <a:r>
              <a:rPr kumimoji="1" lang="en-US" altLang="ja-JP" sz="9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100</a:t>
            </a:r>
            <a:r>
              <a:rPr kumimoji="1" lang="ja-JP" altLang="en-US" sz="9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a:t>
            </a:r>
            <a:endPar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537824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sz="1800" dirty="0"/>
              <a:t>当社について</a:t>
            </a:r>
            <a:endParaRPr kumimoji="1" lang="ja-JP" altLang="en-US" sz="1800" dirty="0">
              <a:solidFill>
                <a:schemeClr val="tx1"/>
              </a:solidFill>
            </a:endParaRPr>
          </a:p>
        </p:txBody>
      </p:sp>
      <p:sp>
        <p:nvSpPr>
          <p:cNvPr id="3" name="コンテンツ プレースホルダー 1">
            <a:extLst>
              <a:ext uri="{FF2B5EF4-FFF2-40B4-BE49-F238E27FC236}">
                <a16:creationId xmlns:a16="http://schemas.microsoft.com/office/drawing/2014/main" id="{82E67E8B-493D-E4CE-EBA9-EC26262DB758}"/>
              </a:ext>
            </a:extLst>
          </p:cNvPr>
          <p:cNvSpPr txBox="1">
            <a:spLocks/>
          </p:cNvSpPr>
          <p:nvPr/>
        </p:nvSpPr>
        <p:spPr>
          <a:xfrm>
            <a:off x="-1993" y="4393798"/>
            <a:ext cx="9906000" cy="971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1800"/>
              </a:lnSpc>
              <a:spcBef>
                <a:spcPts val="1000"/>
              </a:spcBef>
              <a:spcAft>
                <a:spcPts val="0"/>
              </a:spcAft>
              <a:buClrTx/>
              <a:buSzTx/>
              <a:buFont typeface="Arial" panose="020B0604020202020204" pitchFamily="34" charset="0"/>
              <a:buNone/>
              <a:tabLst/>
              <a:defRPr/>
            </a:pPr>
            <a:r>
              <a:rPr kumimoji="1" lang="ja-JP" altLang="en-US" sz="1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　</a:t>
            </a:r>
            <a:r>
              <a:rPr kumimoji="1" lang="en-US" altLang="ja-JP" sz="1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appendix</a:t>
            </a:r>
            <a:endParaRPr kumimoji="1" lang="en-US" altLang="ja-JP" sz="300" b="0"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685800" marR="0" lvl="1" indent="-22860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2004</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週刊ダイアモンド（</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2004</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28</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日号）「明治安田生命の誕生で、日本生命を逆転する野望」に特集</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685800" marR="0" lvl="1" indent="-22860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2018</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生命保険経営学会誌「生命保険経営」に同社代表として論文を寄稿。生命保険経営学会創立</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周年記念会優秀論文を受賞（「営業の視点「１＋１＝３の経営」」／生命保険協会協会長　第一生命社長稲垣氏より</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https://www.seihokeiei.jp/publication/detail.php?volume=86&amp;issue=2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719138" marR="0" lvl="1" indent="-261938" algn="l" defTabSz="914400" rtl="0" eaLnBrk="1" fontAlgn="auto" latinLnBrk="0" hangingPunct="1">
              <a:lnSpc>
                <a:spcPts val="2880"/>
              </a:lnSpc>
              <a:spcBef>
                <a:spcPts val="0"/>
              </a:spcBef>
              <a:spcAft>
                <a:spcPts val="0"/>
              </a:spcAft>
              <a:buClrTx/>
              <a:buSzTx/>
              <a:buFont typeface="+mj-lt"/>
              <a:buAutoNum type="romanUcPeriod"/>
              <a:tabLst/>
              <a:defRPr/>
            </a:pP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 name="テキスト ボックス 3">
            <a:extLst>
              <a:ext uri="{FF2B5EF4-FFF2-40B4-BE49-F238E27FC236}">
                <a16:creationId xmlns:a16="http://schemas.microsoft.com/office/drawing/2014/main" id="{C87730AD-BEFA-EC44-0126-2FCEDAB6D57C}"/>
              </a:ext>
            </a:extLst>
          </p:cNvPr>
          <p:cNvSpPr txBox="1"/>
          <p:nvPr/>
        </p:nvSpPr>
        <p:spPr>
          <a:xfrm>
            <a:off x="613536" y="5627609"/>
            <a:ext cx="9271809" cy="542456"/>
          </a:xfrm>
          <a:prstGeom prst="rect">
            <a:avLst/>
          </a:prstGeom>
          <a:noFill/>
        </p:spPr>
        <p:txBody>
          <a:bodyPr wrap="square">
            <a:spAutoFit/>
          </a:bodyPr>
          <a:lstStyle/>
          <a:p>
            <a:pPr marL="457200" marR="0" lvl="1" indent="0" algn="l" defTabSz="457200" rtl="0" eaLnBrk="1" fontAlgn="auto" latinLnBrk="0" hangingPunct="1">
              <a:lnSpc>
                <a:spcPts val="18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営業経営のポイント（法人営業の獲得）・コンセプトパンフレット（初代）・まなビジョン・意向問診コンテンツ・まなび</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457200" marR="0" lvl="1" indent="0" algn="l" defTabSz="457200" rtl="0" eaLnBrk="1" fontAlgn="auto" latinLnBrk="0" hangingPunct="1">
              <a:lnSpc>
                <a:spcPts val="18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MY</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チャレンジ</a:t>
            </a:r>
            <a:r>
              <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BOOK</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SAT</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販売推進マニュアル等各種マニュアル</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5" name="テキスト ボックス 4">
            <a:extLst>
              <a:ext uri="{FF2B5EF4-FFF2-40B4-BE49-F238E27FC236}">
                <a16:creationId xmlns:a16="http://schemas.microsoft.com/office/drawing/2014/main" id="{E6F87144-3D26-9C11-CC9A-6AC18F4909B1}"/>
              </a:ext>
            </a:extLst>
          </p:cNvPr>
          <p:cNvSpPr txBox="1"/>
          <p:nvPr/>
        </p:nvSpPr>
        <p:spPr>
          <a:xfrm>
            <a:off x="272582" y="5674264"/>
            <a:ext cx="984720" cy="461665"/>
          </a:xfrm>
          <a:prstGeom prst="rect">
            <a:avLst/>
          </a:prstGeom>
          <a:noFill/>
        </p:spPr>
        <p:txBody>
          <a:bodyPr wrap="square">
            <a:sp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（社内）</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6" name="テキスト ボックス 5">
            <a:extLst>
              <a:ext uri="{FF2B5EF4-FFF2-40B4-BE49-F238E27FC236}">
                <a16:creationId xmlns:a16="http://schemas.microsoft.com/office/drawing/2014/main" id="{9BFEFC4A-1728-4484-EFA6-7CBECE57986D}"/>
              </a:ext>
            </a:extLst>
          </p:cNvPr>
          <p:cNvSpPr txBox="1"/>
          <p:nvPr/>
        </p:nvSpPr>
        <p:spPr>
          <a:xfrm>
            <a:off x="272581" y="6227588"/>
            <a:ext cx="4806819" cy="276999"/>
          </a:xfrm>
          <a:prstGeom prst="rect">
            <a:avLst/>
          </a:prstGeom>
          <a:noFill/>
        </p:spPr>
        <p:txBody>
          <a:bodyPr wrap="square">
            <a:sp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（媒体）</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D4228355-3CF3-E63B-3A7D-6BC807C259E3}"/>
              </a:ext>
            </a:extLst>
          </p:cNvPr>
          <p:cNvSpPr txBox="1"/>
          <p:nvPr/>
        </p:nvSpPr>
        <p:spPr>
          <a:xfrm>
            <a:off x="1042746" y="6190264"/>
            <a:ext cx="5033864" cy="542456"/>
          </a:xfrm>
          <a:prstGeom prst="rect">
            <a:avLst/>
          </a:prstGeom>
          <a:noFill/>
        </p:spPr>
        <p:txBody>
          <a:bodyPr wrap="square">
            <a:spAutoFit/>
          </a:bodyPr>
          <a:lstStyle/>
          <a:p>
            <a:pPr marL="0" marR="0" lvl="1" indent="0" algn="l" defTabSz="457200" rtl="0" eaLnBrk="1" fontAlgn="auto" latinLnBrk="0" hangingPunct="1">
              <a:lnSpc>
                <a:spcPts val="18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ためしてガッテン出演（同社の営業として実験に参加）</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1" indent="0" algn="l" defTabSz="457200" rtl="0" eaLnBrk="1" fontAlgn="auto" latinLnBrk="0" hangingPunct="1">
              <a:lnSpc>
                <a:spcPts val="18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2009</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同社新商品「明日のミカタ」の</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CM</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出演</a:t>
            </a:r>
          </a:p>
        </p:txBody>
      </p:sp>
      <p:sp>
        <p:nvSpPr>
          <p:cNvPr id="8" name="コンテンツ プレースホルダー 1">
            <a:extLst>
              <a:ext uri="{FF2B5EF4-FFF2-40B4-BE49-F238E27FC236}">
                <a16:creationId xmlns:a16="http://schemas.microsoft.com/office/drawing/2014/main" id="{3D863C1C-F212-2EB1-0FA1-D25F3D46C69A}"/>
              </a:ext>
            </a:extLst>
          </p:cNvPr>
          <p:cNvSpPr txBox="1">
            <a:spLocks/>
          </p:cNvSpPr>
          <p:nvPr/>
        </p:nvSpPr>
        <p:spPr>
          <a:xfrm>
            <a:off x="0" y="561920"/>
            <a:ext cx="9885345" cy="31145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2880"/>
              </a:lnSpc>
              <a:spcBef>
                <a:spcPts val="1000"/>
              </a:spcBef>
              <a:spcAft>
                <a:spcPts val="0"/>
              </a:spcAft>
              <a:buClrTx/>
              <a:buSzTx/>
              <a:buFont typeface="Arial" panose="020B0604020202020204" pitchFamily="34" charset="0"/>
              <a:buNone/>
              <a:tabLst/>
              <a:defRPr/>
            </a:pPr>
            <a:r>
              <a:rPr kumimoji="1" lang="ja-JP" altLang="en-US" sz="1800" b="1" i="0" u="none" strike="noStrike" kern="1200" cap="none" spc="0" normalizeH="0" baseline="0" noProof="0" dirty="0">
                <a:ln>
                  <a:noFill/>
                </a:ln>
                <a:solidFill>
                  <a:srgbClr val="002060"/>
                </a:solidFill>
                <a:effectLst/>
                <a:uLnTx/>
                <a:uFillTx/>
                <a:latin typeface="Calibri" panose="020F0502020204030204"/>
                <a:ea typeface="メイリオ" panose="020B0604030504040204" pitchFamily="50" charset="-128"/>
                <a:cs typeface="+mn-cs"/>
              </a:rPr>
              <a:t>　自己紹介：小板橋 孝司</a:t>
            </a:r>
            <a:r>
              <a:rPr kumimoji="1" lang="ja-JP" altLang="en-US" sz="1400" b="0" i="0" u="none" strike="noStrike" kern="1200" cap="none" spc="0" normalizeH="0" baseline="0" noProof="0" dirty="0">
                <a:ln>
                  <a:noFill/>
                </a:ln>
                <a:solidFill>
                  <a:srgbClr val="002060"/>
                </a:solidFill>
                <a:effectLst/>
                <a:uLnTx/>
                <a:uFillTx/>
                <a:latin typeface="Calibri" panose="020F0502020204030204"/>
                <a:ea typeface="メイリオ" panose="020B0604030504040204" pitchFamily="50" charset="-128"/>
                <a:cs typeface="+mn-cs"/>
              </a:rPr>
              <a:t>（こいたばし たかし）</a:t>
            </a:r>
            <a:endParaRPr kumimoji="1" lang="en-US" altLang="ja-JP" sz="1400" b="0" i="0" u="none" strike="noStrike" kern="1200" cap="none" spc="0" normalizeH="0" baseline="0" noProof="0" dirty="0">
              <a:ln>
                <a:noFill/>
              </a:ln>
              <a:solidFill>
                <a:srgbClr val="002060"/>
              </a:solidFill>
              <a:effectLst/>
              <a:uLnTx/>
              <a:uFillTx/>
              <a:latin typeface="Calibri" panose="020F0502020204030204"/>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1999</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明治安田生命（旧明治生命）入社</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拠点長を、</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場所（武蔵野、大宮、新潟、浜松）</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支社スタッフを</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支社（東京中央営業部、広島、横浜）</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本社を</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部署（人事部、出向、営業教育部、業務部）　　</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2020</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月末退社し現在に至る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143000" marR="0" lvl="2" indent="-228600" algn="l"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現在はコンサル会社で様々な会社のお手伝いをしながら、一事業会社では企画系部門長として、  　　　　　　　　　　　　　　各社の事業計画の策定や新規事業開拓（そのうち保険代理店、少額短期保険会社立ち上げ等）、 　　　　　　　　　　　　　　 各事業領域での</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AI</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導入、基幹システム対応、ビジネスプロセス領域のプロジェクト関連等に従事。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143000" marR="0" lvl="2" indent="-228600" algn="l"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その傍ら、「保険販売」について研究するために「らぼ」を立ち上げる。「らぼ」では、</a:t>
            </a:r>
            <a:r>
              <a:rPr kumimoji="1" lang="ja-JP" altLang="en-US"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毎日・毎朝メルマガと会員向けの情報コンテンツを配信し、皆さんの活動をご支援</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させていただいております！</a:t>
            </a:r>
          </a:p>
          <a:p>
            <a:pPr marL="1143000" marR="0" lvl="2" indent="-228600" algn="l"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また月</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回程度休日等を利用し、同研究の成果等を講演でご紹介！（</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2024</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年度実績：</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32</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回／内容：新契約関連（毎月の行き先）、採用･催事、育成層指導、拠点長マネジメント研修、お客さま向けセミナー他）</a:t>
            </a:r>
          </a:p>
        </p:txBody>
      </p:sp>
      <p:pic>
        <p:nvPicPr>
          <p:cNvPr id="9" name="図 8" descr="QR コード&#10;&#10;自動的に生成された説明">
            <a:extLst>
              <a:ext uri="{FF2B5EF4-FFF2-40B4-BE49-F238E27FC236}">
                <a16:creationId xmlns:a16="http://schemas.microsoft.com/office/drawing/2014/main" id="{F5DDB9F5-EA7E-2002-AA6F-9E4DF1544D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4276" y="5679820"/>
            <a:ext cx="830052" cy="830052"/>
          </a:xfrm>
          <a:prstGeom prst="rect">
            <a:avLst/>
          </a:prstGeom>
        </p:spPr>
      </p:pic>
    </p:spTree>
    <p:extLst>
      <p:ext uri="{BB962C8B-B14F-4D97-AF65-F5344CB8AC3E}">
        <p14:creationId xmlns:p14="http://schemas.microsoft.com/office/powerpoint/2010/main" val="1595911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（１３）</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判明！高額療養費制度見直しの内容</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6721712"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参考）高額療養、平均年収で月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5.8</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万円増　</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25</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年度社保費</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38</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兆円（</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12</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日／日経新聞）</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https://www.nikkei.com/article/DGXZQOUA241ED0U4A221C2000000/</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4" name="表 3">
            <a:extLst>
              <a:ext uri="{FF2B5EF4-FFF2-40B4-BE49-F238E27FC236}">
                <a16:creationId xmlns:a16="http://schemas.microsoft.com/office/drawing/2014/main" id="{34FBC841-379F-6F78-04B5-CA433C74B29A}"/>
              </a:ext>
            </a:extLst>
          </p:cNvPr>
          <p:cNvGraphicFramePr>
            <a:graphicFrameLocks noGrp="1"/>
          </p:cNvGraphicFramePr>
          <p:nvPr/>
        </p:nvGraphicFramePr>
        <p:xfrm>
          <a:off x="544803" y="2027029"/>
          <a:ext cx="9000000" cy="432000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718947188"/>
                    </a:ext>
                  </a:extLst>
                </a:gridCol>
                <a:gridCol w="1296000">
                  <a:extLst>
                    <a:ext uri="{9D8B030D-6E8A-4147-A177-3AD203B41FA5}">
                      <a16:colId xmlns:a16="http://schemas.microsoft.com/office/drawing/2014/main" val="3969823379"/>
                    </a:ext>
                  </a:extLst>
                </a:gridCol>
                <a:gridCol w="1296000">
                  <a:extLst>
                    <a:ext uri="{9D8B030D-6E8A-4147-A177-3AD203B41FA5}">
                      <a16:colId xmlns:a16="http://schemas.microsoft.com/office/drawing/2014/main" val="3575370646"/>
                    </a:ext>
                  </a:extLst>
                </a:gridCol>
                <a:gridCol w="1296000">
                  <a:extLst>
                    <a:ext uri="{9D8B030D-6E8A-4147-A177-3AD203B41FA5}">
                      <a16:colId xmlns:a16="http://schemas.microsoft.com/office/drawing/2014/main" val="1685952484"/>
                    </a:ext>
                  </a:extLst>
                </a:gridCol>
                <a:gridCol w="1296000">
                  <a:extLst>
                    <a:ext uri="{9D8B030D-6E8A-4147-A177-3AD203B41FA5}">
                      <a16:colId xmlns:a16="http://schemas.microsoft.com/office/drawing/2014/main" val="264919396"/>
                    </a:ext>
                  </a:extLst>
                </a:gridCol>
                <a:gridCol w="936000">
                  <a:extLst>
                    <a:ext uri="{9D8B030D-6E8A-4147-A177-3AD203B41FA5}">
                      <a16:colId xmlns:a16="http://schemas.microsoft.com/office/drawing/2014/main" val="2812003864"/>
                    </a:ext>
                  </a:extLst>
                </a:gridCol>
                <a:gridCol w="1296000">
                  <a:extLst>
                    <a:ext uri="{9D8B030D-6E8A-4147-A177-3AD203B41FA5}">
                      <a16:colId xmlns:a16="http://schemas.microsoft.com/office/drawing/2014/main" val="1203423655"/>
                    </a:ext>
                  </a:extLst>
                </a:gridCol>
              </a:tblGrid>
              <a:tr h="288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u="none" strike="noStrike" dirty="0">
                          <a:effectLst/>
                          <a:latin typeface="Meiryo UI" panose="020B0604030504040204" pitchFamily="50" charset="-128"/>
                          <a:ea typeface="Meiryo UI" panose="020B0604030504040204" pitchFamily="50" charset="-128"/>
                        </a:rPr>
                        <a:t>年収</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現行</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2026</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2027</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05961262"/>
                  </a:ext>
                </a:extLst>
              </a:tr>
              <a:tr h="288000">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引き上げ率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月</a:t>
                      </a:r>
                      <a:r>
                        <a:rPr lang="ja-JP" altLang="en-US" sz="1200" u="none" strike="noStrike">
                          <a:effectLst/>
                          <a:latin typeface="Meiryo UI" panose="020B0604030504040204" pitchFamily="50" charset="-128"/>
                          <a:ea typeface="Meiryo UI" panose="020B0604030504040204" pitchFamily="50" charset="-128"/>
                        </a:rPr>
                        <a:t>をまたいだ場合</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424055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25.26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29.0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44.4</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76%</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717621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1410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2622573"/>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1160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29.0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15%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96494123"/>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1040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16.74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25.2</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51%</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004144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950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22.0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32%</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15079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770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56387505"/>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8.01</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13.8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989600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510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11.3</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42%</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3615050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370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1035516"/>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260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5.76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6.06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7.9</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38%</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352937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200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21%</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24579371"/>
                  </a:ext>
                </a:extLst>
              </a:tr>
              <a:tr h="288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万円以下</a:t>
                      </a:r>
                      <a:endParaRPr lang="zh-CN"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6.6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53554370"/>
                  </a:ext>
                </a:extLst>
              </a:tr>
              <a:tr h="288000">
                <a:tc>
                  <a:txBody>
                    <a:bodyPr/>
                    <a:lstStyle/>
                    <a:p>
                      <a:pPr algn="ctr" fontAlgn="ctr"/>
                      <a:r>
                        <a:rPr lang="zh-CN" altLang="en-US" sz="1200" u="none" strike="noStrike" dirty="0">
                          <a:effectLst/>
                          <a:latin typeface="Meiryo UI" panose="020B0604030504040204" pitchFamily="50" charset="-128"/>
                          <a:ea typeface="Meiryo UI" panose="020B0604030504040204" pitchFamily="50" charset="-128"/>
                        </a:rPr>
                        <a:t>住民税非課税世帯</a:t>
                      </a:r>
                      <a:endParaRPr lang="zh-CN"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3.54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3.63</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58269610"/>
                  </a:ext>
                </a:extLst>
              </a:tr>
            </a:tbl>
          </a:graphicData>
        </a:graphic>
      </p:graphicFrame>
      <p:sp>
        <p:nvSpPr>
          <p:cNvPr id="5" name="正方形/長方形 4">
            <a:extLst>
              <a:ext uri="{FF2B5EF4-FFF2-40B4-BE49-F238E27FC236}">
                <a16:creationId xmlns:a16="http://schemas.microsoft.com/office/drawing/2014/main" id="{1BA42786-53BE-4D62-B61B-9BE526D73BDD}"/>
              </a:ext>
            </a:extLst>
          </p:cNvPr>
          <p:cNvSpPr/>
          <p:nvPr/>
        </p:nvSpPr>
        <p:spPr>
          <a:xfrm>
            <a:off x="114297" y="1734300"/>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高額療養費制度見直しの内容</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70</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歳未満、月額、世帯単位）</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35249995-9CD2-94E4-A365-C60B314A2A11}"/>
              </a:ext>
            </a:extLst>
          </p:cNvPr>
          <p:cNvSpPr/>
          <p:nvPr/>
        </p:nvSpPr>
        <p:spPr>
          <a:xfrm>
            <a:off x="129386" y="847987"/>
            <a:ext cx="9776631" cy="907941"/>
          </a:xfrm>
          <a:prstGeom prst="rect">
            <a:avLst/>
          </a:prstGeom>
        </p:spPr>
        <p:txBody>
          <a:bodyPr wrap="square">
            <a:spAutoFit/>
          </a:bodyPr>
          <a:lstStyle/>
          <a:p>
            <a:pPr marL="0" marR="0" lvl="0" indent="0" algn="l" defTabSz="457200" rtl="0" eaLnBrk="1" fontAlgn="auto" latinLnBrk="0" hangingPunct="1">
              <a:lnSpc>
                <a:spcPct val="100000"/>
              </a:lnSpc>
              <a:spcBef>
                <a:spcPts val="30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政府の「高額療養費制度」の見直し案が判明しました。</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月から</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回に分けて自己負担の限度額を引き上げる内容です。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第</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段階として</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月、現在主に</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つある所得区分を維持したまま、自己負担の限度額を</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2.7〜15%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引き上げます。</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26</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月には所得区分を各区分</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つに分け</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区分としそれぞれの上位</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区分で限度額を上げ、</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月には同じ区分で限度額をさらに引き上げる見直しとなります。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一連の制度改正により、加入者全体の保険料負担は減少し、</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人あたりの保険料負担は年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1,100〜5,000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円軽くなる想定となっています。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四角形: 角を丸くする 6">
            <a:extLst>
              <a:ext uri="{FF2B5EF4-FFF2-40B4-BE49-F238E27FC236}">
                <a16:creationId xmlns:a16="http://schemas.microsoft.com/office/drawing/2014/main" id="{FF844EA8-7004-A6B9-7B9D-08E0F4F1B168}"/>
              </a:ext>
            </a:extLst>
          </p:cNvPr>
          <p:cNvSpPr/>
          <p:nvPr/>
        </p:nvSpPr>
        <p:spPr>
          <a:xfrm>
            <a:off x="4871977" y="2685326"/>
            <a:ext cx="1008000" cy="3578419"/>
          </a:xfrm>
          <a:prstGeom prst="roundRect">
            <a:avLst/>
          </a:prstGeom>
          <a:solidFill>
            <a:schemeClr val="bg1">
              <a:lumMod val="75000"/>
              <a:alpha val="43000"/>
            </a:schemeClr>
          </a:solidFill>
          <a:ln w="19050">
            <a:solidFill>
              <a:schemeClr val="bg1">
                <a:lumMod val="7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各区分を　　　</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区分ずつに細分化、計</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区分</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とする。</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それぞれの   </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上位</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区分で限度額を上げ</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る。</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27</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月にはさらに　　引き上げ</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る。</a:t>
            </a:r>
          </a:p>
        </p:txBody>
      </p:sp>
      <p:sp>
        <p:nvSpPr>
          <p:cNvPr id="8" name="正方形/長方形 7">
            <a:extLst>
              <a:ext uri="{FF2B5EF4-FFF2-40B4-BE49-F238E27FC236}">
                <a16:creationId xmlns:a16="http://schemas.microsoft.com/office/drawing/2014/main" id="{24F6D3B6-AFB0-570B-22FE-9F99D7244403}"/>
              </a:ext>
            </a:extLst>
          </p:cNvPr>
          <p:cNvSpPr/>
          <p:nvPr/>
        </p:nvSpPr>
        <p:spPr>
          <a:xfrm>
            <a:off x="6133232" y="2616657"/>
            <a:ext cx="1116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⑰ 　　　　　万円</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8AB6B142-03CC-5F98-7A19-DE170B6C71B6}"/>
              </a:ext>
            </a:extLst>
          </p:cNvPr>
          <p:cNvSpPr/>
          <p:nvPr/>
        </p:nvSpPr>
        <p:spPr>
          <a:xfrm>
            <a:off x="6133232" y="4348535"/>
            <a:ext cx="1116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⑱ 　　　　　万円</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grpSp>
        <p:nvGrpSpPr>
          <p:cNvPr id="9" name="グループ化 8">
            <a:extLst>
              <a:ext uri="{FF2B5EF4-FFF2-40B4-BE49-F238E27FC236}">
                <a16:creationId xmlns:a16="http://schemas.microsoft.com/office/drawing/2014/main" id="{F791F802-7089-ED94-9A97-AB9E281B17CA}"/>
              </a:ext>
            </a:extLst>
          </p:cNvPr>
          <p:cNvGrpSpPr/>
          <p:nvPr/>
        </p:nvGrpSpPr>
        <p:grpSpPr>
          <a:xfrm>
            <a:off x="3797762" y="1255391"/>
            <a:ext cx="3156429" cy="1487266"/>
            <a:chOff x="-336274" y="6035727"/>
            <a:chExt cx="3156429" cy="1487266"/>
          </a:xfrm>
        </p:grpSpPr>
        <p:cxnSp>
          <p:nvCxnSpPr>
            <p:cNvPr id="11" name="直線コネクタ 10">
              <a:extLst>
                <a:ext uri="{FF2B5EF4-FFF2-40B4-BE49-F238E27FC236}">
                  <a16:creationId xmlns:a16="http://schemas.microsoft.com/office/drawing/2014/main" id="{4E61180B-859A-920C-6478-37EFE3E353A9}"/>
                </a:ext>
              </a:extLst>
            </p:cNvPr>
            <p:cNvCxnSpPr>
              <a:cxnSpLocks/>
            </p:cNvCxnSpPr>
            <p:nvPr/>
          </p:nvCxnSpPr>
          <p:spPr>
            <a:xfrm>
              <a:off x="2450008" y="6292831"/>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吹き出し: 四角形 11">
              <a:extLst>
                <a:ext uri="{FF2B5EF4-FFF2-40B4-BE49-F238E27FC236}">
                  <a16:creationId xmlns:a16="http://schemas.microsoft.com/office/drawing/2014/main" id="{6A948D61-8D9C-2FD0-AA23-897468EED341}"/>
                </a:ext>
              </a:extLst>
            </p:cNvPr>
            <p:cNvSpPr/>
            <p:nvPr/>
          </p:nvSpPr>
          <p:spPr bwMode="auto">
            <a:xfrm>
              <a:off x="-336274" y="6035727"/>
              <a:ext cx="315642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⑰ </a:t>
              </a:r>
              <a:r>
                <a:rPr kumimoji="1" lang="ja-JP" altLang="en-US" sz="3200" b="1" dirty="0">
                  <a:latin typeface="Meiryo UI" panose="020B0604030504040204" pitchFamily="50" charset="-128"/>
                  <a:ea typeface="Meiryo UI" panose="020B0604030504040204" pitchFamily="50" charset="-128"/>
                </a:rPr>
                <a:t>約</a:t>
              </a:r>
              <a:r>
                <a:rPr kumimoji="1" lang="en-US" altLang="ja-JP" sz="4000" b="1" dirty="0">
                  <a:latin typeface="Meiryo UI" panose="020B0604030504040204" pitchFamily="50" charset="-128"/>
                  <a:ea typeface="Meiryo UI" panose="020B0604030504040204" pitchFamily="50" charset="-128"/>
                </a:rPr>
                <a:t>44.</a:t>
              </a:r>
              <a:r>
                <a:rPr kumimoji="1" lang="en-US" altLang="ja-JP" sz="3200" b="1" dirty="0">
                  <a:latin typeface="Meiryo UI" panose="020B0604030504040204" pitchFamily="50" charset="-128"/>
                  <a:ea typeface="Meiryo UI" panose="020B0604030504040204" pitchFamily="50" charset="-128"/>
                </a:rPr>
                <a:t>4</a:t>
              </a:r>
              <a:r>
                <a:rPr kumimoji="1" lang="ja-JP" altLang="en-US" sz="3200" b="1" dirty="0">
                  <a:latin typeface="Meiryo UI" panose="020B0604030504040204" pitchFamily="50" charset="-128"/>
                  <a:ea typeface="Meiryo UI" panose="020B0604030504040204" pitchFamily="50" charset="-128"/>
                </a:rPr>
                <a:t>万円</a:t>
              </a:r>
              <a:endParaRPr kumimoji="1" lang="en-US" altLang="ja-JP" sz="4000" b="1" dirty="0">
                <a:latin typeface="Meiryo UI" panose="020B0604030504040204" pitchFamily="50" charset="-128"/>
                <a:ea typeface="Meiryo UI" panose="020B0604030504040204" pitchFamily="50" charset="-128"/>
              </a:endParaRPr>
            </a:p>
          </p:txBody>
        </p:sp>
      </p:grpSp>
      <p:grpSp>
        <p:nvGrpSpPr>
          <p:cNvPr id="13" name="グループ化 12">
            <a:extLst>
              <a:ext uri="{FF2B5EF4-FFF2-40B4-BE49-F238E27FC236}">
                <a16:creationId xmlns:a16="http://schemas.microsoft.com/office/drawing/2014/main" id="{61CE48FE-DD47-399C-88FE-D84EF87362A2}"/>
              </a:ext>
            </a:extLst>
          </p:cNvPr>
          <p:cNvGrpSpPr/>
          <p:nvPr/>
        </p:nvGrpSpPr>
        <p:grpSpPr>
          <a:xfrm>
            <a:off x="3907961" y="4474535"/>
            <a:ext cx="3156429" cy="1554970"/>
            <a:chOff x="-336274" y="5164757"/>
            <a:chExt cx="3156429" cy="1554970"/>
          </a:xfrm>
        </p:grpSpPr>
        <p:cxnSp>
          <p:nvCxnSpPr>
            <p:cNvPr id="14" name="直線コネクタ 13">
              <a:extLst>
                <a:ext uri="{FF2B5EF4-FFF2-40B4-BE49-F238E27FC236}">
                  <a16:creationId xmlns:a16="http://schemas.microsoft.com/office/drawing/2014/main" id="{2F39F67E-C8AA-A7BD-CCC4-58CB9EB82B39}"/>
                </a:ext>
              </a:extLst>
            </p:cNvPr>
            <p:cNvCxnSpPr>
              <a:cxnSpLocks/>
            </p:cNvCxnSpPr>
            <p:nvPr/>
          </p:nvCxnSpPr>
          <p:spPr>
            <a:xfrm flipV="1">
              <a:off x="2450008" y="5164757"/>
              <a:ext cx="0" cy="112807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5" name="吹き出し: 四角形 14">
              <a:extLst>
                <a:ext uri="{FF2B5EF4-FFF2-40B4-BE49-F238E27FC236}">
                  <a16:creationId xmlns:a16="http://schemas.microsoft.com/office/drawing/2014/main" id="{AB6E71DA-D242-0393-8AF6-DA5BF25C5567}"/>
                </a:ext>
              </a:extLst>
            </p:cNvPr>
            <p:cNvSpPr/>
            <p:nvPr/>
          </p:nvSpPr>
          <p:spPr bwMode="auto">
            <a:xfrm>
              <a:off x="-336274" y="6035727"/>
              <a:ext cx="315642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⑱ </a:t>
              </a:r>
              <a:r>
                <a:rPr kumimoji="1" lang="ja-JP" altLang="en-US" sz="3200" b="1" dirty="0">
                  <a:latin typeface="Meiryo UI" panose="020B0604030504040204" pitchFamily="50" charset="-128"/>
                  <a:ea typeface="Meiryo UI" panose="020B0604030504040204" pitchFamily="50" charset="-128"/>
                </a:rPr>
                <a:t>約</a:t>
              </a:r>
              <a:r>
                <a:rPr kumimoji="1" lang="en-US" altLang="ja-JP" sz="4000" b="1" dirty="0">
                  <a:latin typeface="Meiryo UI" panose="020B0604030504040204" pitchFamily="50" charset="-128"/>
                  <a:ea typeface="Meiryo UI" panose="020B0604030504040204" pitchFamily="50" charset="-128"/>
                </a:rPr>
                <a:t>13.</a:t>
              </a:r>
              <a:r>
                <a:rPr kumimoji="1" lang="en-US" altLang="ja-JP" sz="3200" b="1" dirty="0">
                  <a:latin typeface="Meiryo UI" panose="020B0604030504040204" pitchFamily="50" charset="-128"/>
                  <a:ea typeface="Meiryo UI" panose="020B0604030504040204" pitchFamily="50" charset="-128"/>
                </a:rPr>
                <a:t>8</a:t>
              </a:r>
              <a:r>
                <a:rPr kumimoji="1" lang="ja-JP" altLang="en-US" sz="3200" b="1" dirty="0">
                  <a:latin typeface="Meiryo UI" panose="020B0604030504040204" pitchFamily="50" charset="-128"/>
                  <a:ea typeface="Meiryo UI" panose="020B0604030504040204" pitchFamily="50" charset="-128"/>
                </a:rPr>
                <a:t>万円</a:t>
              </a:r>
              <a:endParaRPr kumimoji="1" lang="en-US" altLang="ja-JP" sz="4000" b="1" dirty="0">
                <a:latin typeface="Meiryo UI" panose="020B0604030504040204" pitchFamily="50" charset="-128"/>
                <a:ea typeface="Meiryo UI" panose="020B0604030504040204" pitchFamily="50" charset="-128"/>
              </a:endParaRPr>
            </a:p>
          </p:txBody>
        </p:sp>
      </p:grpSp>
      <p:graphicFrame>
        <p:nvGraphicFramePr>
          <p:cNvPr id="16" name="表 15">
            <a:extLst>
              <a:ext uri="{FF2B5EF4-FFF2-40B4-BE49-F238E27FC236}">
                <a16:creationId xmlns:a16="http://schemas.microsoft.com/office/drawing/2014/main" id="{1645BF7D-5333-49BC-240F-65C67C9E3DC0}"/>
              </a:ext>
            </a:extLst>
          </p:cNvPr>
          <p:cNvGraphicFramePr>
            <a:graphicFrameLocks noGrp="1"/>
          </p:cNvGraphicFramePr>
          <p:nvPr/>
        </p:nvGraphicFramePr>
        <p:xfrm>
          <a:off x="8273146" y="2311709"/>
          <a:ext cx="1296000" cy="4032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2771919850"/>
                    </a:ext>
                  </a:extLst>
                </a:gridCol>
              </a:tblGrid>
              <a:tr h="288000">
                <a:tc>
                  <a:txBody>
                    <a:bodyPr/>
                    <a:lstStyle/>
                    <a:p>
                      <a:pPr algn="ctr" fontAlgn="ctr"/>
                      <a:r>
                        <a:rPr lang="ja-JP" altLang="en-US" sz="1200" b="1" u="none" strike="noStrike" dirty="0">
                          <a:effectLst/>
                          <a:highlight>
                            <a:srgbClr val="FFFF00"/>
                          </a:highlight>
                          <a:latin typeface="Meiryo UI" panose="020B0604030504040204" pitchFamily="50" charset="-128"/>
                          <a:ea typeface="Meiryo UI" panose="020B0604030504040204" pitchFamily="50" charset="-128"/>
                        </a:rPr>
                        <a:t>月をまたいだ場合</a:t>
                      </a:r>
                      <a:endParaRPr lang="ja-JP" altLang="en-US" sz="12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6505768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88.8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68153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72.0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765755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58.0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78404805"/>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50.4</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50983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44.0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3661999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37.6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24640874"/>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070951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22.6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007358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86304418"/>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15.8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77187531"/>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7822510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13.2</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400725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7.3</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3912654406"/>
                  </a:ext>
                </a:extLst>
              </a:tr>
            </a:tbl>
          </a:graphicData>
        </a:graphic>
      </p:graphicFrame>
    </p:spTree>
    <p:extLst>
      <p:ext uri="{BB962C8B-B14F-4D97-AF65-F5344CB8AC3E}">
        <p14:creationId xmlns:p14="http://schemas.microsoft.com/office/powerpoint/2010/main" val="283623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114" name="AutoShape 3">
            <a:extLst>
              <a:ext uri="{FF2B5EF4-FFF2-40B4-BE49-F238E27FC236}">
                <a16:creationId xmlns:a16="http://schemas.microsoft.com/office/drawing/2014/main" id="{9903C1EF-53BC-43B1-833D-AC97FAB57BD6}"/>
              </a:ext>
            </a:extLst>
          </p:cNvPr>
          <p:cNvSpPr>
            <a:spLocks noChangeArrowheads="1"/>
          </p:cNvSpPr>
          <p:nvPr/>
        </p:nvSpPr>
        <p:spPr bwMode="auto">
          <a:xfrm>
            <a:off x="114300" y="621348"/>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本日の深掘りウォッチ：日本人にとって身近な生活習慣病！著名人の「り患」状況について </a:t>
            </a:r>
            <a:r>
              <a:rPr kumimoji="1" lang="en-US" altLang="ja-JP" sz="14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2025.10.9</a:t>
            </a:r>
            <a:endParaRPr kumimoji="1" lang="ja-JP" altLang="en-US" sz="1600" b="0"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endParaRPr>
          </a:p>
        </p:txBody>
      </p:sp>
      <p:sp>
        <p:nvSpPr>
          <p:cNvPr id="7" name="正方形/長方形 6">
            <a:extLst>
              <a:ext uri="{FF2B5EF4-FFF2-40B4-BE49-F238E27FC236}">
                <a16:creationId xmlns:a16="http://schemas.microsoft.com/office/drawing/2014/main" id="{5E3AD6C5-89B8-7B66-D413-E2AD7B28D9B0}"/>
              </a:ext>
            </a:extLst>
          </p:cNvPr>
          <p:cNvSpPr/>
          <p:nvPr/>
        </p:nvSpPr>
        <p:spPr>
          <a:xfrm>
            <a:off x="114299" y="859133"/>
            <a:ext cx="9571468" cy="93871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１．著名人のがん等の</a:t>
            </a:r>
            <a:r>
              <a:rPr kumimoji="1" lang="ja-JP" altLang="en-US" sz="1400" b="1" dirty="0">
                <a:solidFill>
                  <a:srgbClr val="3E3A39"/>
                </a:solidFill>
                <a:latin typeface="メイリオ"/>
                <a:ea typeface="メイリオ"/>
              </a:rPr>
              <a:t>生活習慣</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病や認知症の「り患」状況</a:t>
            </a:r>
          </a:p>
          <a:p>
            <a:pPr marL="35560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3556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一生涯で、</a:t>
            </a:r>
            <a:r>
              <a:rPr kumimoji="1" lang="en-US" altLang="ja-JP" sz="1200" b="0"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人に</a:t>
            </a:r>
            <a:r>
              <a:rPr kumimoji="1" lang="en-US" altLang="ja-JP" sz="1200" b="0" i="0" u="none" strike="noStrike" kern="1200" cap="none" spc="0" normalizeH="0" baseline="0" noProof="0" dirty="0">
                <a:ln>
                  <a:noFill/>
                </a:ln>
                <a:solidFill>
                  <a:srgbClr val="3E3A39"/>
                </a:solidFill>
                <a:effectLst/>
                <a:uLnTx/>
                <a:uFillTx/>
                <a:latin typeface="メイリオ"/>
                <a:ea typeface="メイリオ"/>
                <a:cs typeface="+mn-cs"/>
              </a:rPr>
              <a:t>1</a:t>
            </a: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人がり患するといわれている「がん」。昨今では、</a:t>
            </a:r>
            <a:r>
              <a:rPr kumimoji="1" lang="en-US" altLang="ja-JP" sz="1200" b="0" i="0" u="none" strike="noStrike" kern="1200" cap="none" spc="0" normalizeH="0" baseline="0" noProof="0" dirty="0">
                <a:ln>
                  <a:noFill/>
                </a:ln>
                <a:solidFill>
                  <a:srgbClr val="3E3A39"/>
                </a:solidFill>
                <a:effectLst/>
                <a:uLnTx/>
                <a:uFillTx/>
                <a:latin typeface="メイリオ"/>
                <a:ea typeface="メイリオ"/>
                <a:cs typeface="+mn-cs"/>
              </a:rPr>
              <a:t>SNS</a:t>
            </a: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等の普及もあり、著名人の発信から、がんをより身近に感じることが多くなりました。がんになってからでは遅い備え。現在の保障を確認して、保障の最新化もしくは拡充により、大切なお客さまの万が一に備えましょう！</a:t>
            </a:r>
            <a:r>
              <a:rPr kumimoji="1" lang="en-US" altLang="ja-JP" sz="9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a:t>
            </a:r>
            <a:r>
              <a:rPr kumimoji="1" lang="ja-JP" altLang="en-US" sz="9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（）内は、基本発症年齢（含推定）。享年と記載があるものは、亡くなった年を記載させていただいております。</a:t>
            </a:r>
            <a:endParaRPr kumimoji="1" lang="ja-JP" altLang="en-US" sz="7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8" name="正方形/長方形 7">
            <a:extLst>
              <a:ext uri="{FF2B5EF4-FFF2-40B4-BE49-F238E27FC236}">
                <a16:creationId xmlns:a16="http://schemas.microsoft.com/office/drawing/2014/main" id="{4B0F82CD-6D51-B7E4-F231-9D77DD07C6F3}"/>
              </a:ext>
            </a:extLst>
          </p:cNvPr>
          <p:cNvSpPr/>
          <p:nvPr/>
        </p:nvSpPr>
        <p:spPr>
          <a:xfrm>
            <a:off x="114299" y="5083699"/>
            <a:ext cx="9571468" cy="35394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２．再発・併発をご経験された著名人の例</a:t>
            </a:r>
          </a:p>
          <a:p>
            <a:pPr marL="35560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9" name="表 8">
            <a:extLst>
              <a:ext uri="{FF2B5EF4-FFF2-40B4-BE49-F238E27FC236}">
                <a16:creationId xmlns:a16="http://schemas.microsoft.com/office/drawing/2014/main" id="{23540B76-5C5C-E1DA-A9F2-B1B442A57918}"/>
              </a:ext>
            </a:extLst>
          </p:cNvPr>
          <p:cNvGraphicFramePr>
            <a:graphicFrameLocks noGrp="1"/>
          </p:cNvGraphicFramePr>
          <p:nvPr/>
        </p:nvGraphicFramePr>
        <p:xfrm>
          <a:off x="598656" y="1759095"/>
          <a:ext cx="9000000" cy="1944000"/>
        </p:xfrm>
        <a:graphic>
          <a:graphicData uri="http://schemas.openxmlformats.org/drawingml/2006/table">
            <a:tbl>
              <a:tblPr>
                <a:tableStyleId>{5C22544A-7EE6-4342-B048-85BDC9FD1C3A}</a:tableStyleId>
              </a:tblPr>
              <a:tblGrid>
                <a:gridCol w="1800000">
                  <a:extLst>
                    <a:ext uri="{9D8B030D-6E8A-4147-A177-3AD203B41FA5}">
                      <a16:colId xmlns:a16="http://schemas.microsoft.com/office/drawing/2014/main" val="3475106001"/>
                    </a:ext>
                  </a:extLst>
                </a:gridCol>
                <a:gridCol w="1800000">
                  <a:extLst>
                    <a:ext uri="{9D8B030D-6E8A-4147-A177-3AD203B41FA5}">
                      <a16:colId xmlns:a16="http://schemas.microsoft.com/office/drawing/2014/main" val="1453469407"/>
                    </a:ext>
                  </a:extLst>
                </a:gridCol>
                <a:gridCol w="1800000">
                  <a:extLst>
                    <a:ext uri="{9D8B030D-6E8A-4147-A177-3AD203B41FA5}">
                      <a16:colId xmlns:a16="http://schemas.microsoft.com/office/drawing/2014/main" val="3075244358"/>
                    </a:ext>
                  </a:extLst>
                </a:gridCol>
                <a:gridCol w="1800000">
                  <a:extLst>
                    <a:ext uri="{9D8B030D-6E8A-4147-A177-3AD203B41FA5}">
                      <a16:colId xmlns:a16="http://schemas.microsoft.com/office/drawing/2014/main" val="526389819"/>
                    </a:ext>
                  </a:extLst>
                </a:gridCol>
                <a:gridCol w="1800000">
                  <a:extLst>
                    <a:ext uri="{9D8B030D-6E8A-4147-A177-3AD203B41FA5}">
                      <a16:colId xmlns:a16="http://schemas.microsoft.com/office/drawing/2014/main" val="13762757"/>
                    </a:ext>
                  </a:extLst>
                </a:gridCol>
              </a:tblGrid>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大腸・結腸がん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真矢さん／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LUNA SEA</a:t>
                      </a: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（ロックバンド</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原口文仁さん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（プロ野球選手</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食道がん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石橋貴明さん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（お笑いコンビ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420010"/>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膀胱がん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竹原慎二さん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（元プロボクサー</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松田優作</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（俳優</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享年</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39</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脳腫瘍</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真矢さん／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LUNA SEA</a:t>
                      </a: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（ロックバンド</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97383113"/>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胃がん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宮迫博之さん（タレント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楳図かずおさん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漫画家</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享年</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88)</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市村正親</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（俳優</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/65</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中尾翔太さん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（ﾊﾟﾌｫｰﾏｰ</a:t>
                      </a:r>
                      <a:r>
                        <a:rPr lang="en-US" altLang="ja-JP" sz="1050" b="0" i="0" u="none" strike="noStrike" dirty="0" err="1">
                          <a:solidFill>
                            <a:srgbClr val="000000"/>
                          </a:solidFill>
                          <a:effectLst/>
                          <a:latin typeface="Meiryo UI" panose="020B0604030504040204" pitchFamily="50" charset="-128"/>
                          <a:ea typeface="Meiryo UI" panose="020B0604030504040204" pitchFamily="50" charset="-128"/>
                        </a:rPr>
                        <a:t>Fantastics</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34841958"/>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肺がん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中村獅童</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歌舞伎役者</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/44)</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河村隆一さん</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歌手</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三遊亭円楽さん（落語家</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72</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歳時脳梗塞発症）</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岩井 良明さん　　　　　　　　　　　　　　　　　　　　　　　（実業家</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享年</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65</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69094434"/>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乳がん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麻木久仁子さん（タレント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48</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歳で脳梗塞）</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北斗晶さん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タレント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矢方美紀さん</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（アイドル元</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SKE/25</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ブラザー・コーンさん</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（男性歌手・タレント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/67</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56372055"/>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ダヴィンチ手術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稲川淳二さん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タレント</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zh-TW" sz="1050" b="0" i="0" u="none" strike="noStrike" dirty="0">
                        <a:solidFill>
                          <a:srgbClr val="000000"/>
                        </a:solidFill>
                        <a:effectLst/>
                        <a:latin typeface="Meiryo UI" panose="020B0604030504040204" pitchFamily="50" charset="-128"/>
                        <a:ea typeface="Meiryo UI" panose="020B0604030504040204" pitchFamily="50" charset="-128"/>
                      </a:endParaRPr>
                    </a:p>
                    <a:p>
                      <a:pPr algn="l" rtl="0"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前立腺</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がん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参考サイト🔗</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藤</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あや</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子</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歌手</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zh-TW"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子宮体がん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参考サイト🔗</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竹原慎二</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元プロボクサー</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zh-TW"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前立腺がん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4"/>
                        </a:rPr>
                        <a:t>参考サイト🔗</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小倉智昭氏（ﾌﾘｰｱﾅｳﾝｻｰ）</a:t>
                      </a:r>
                    </a:p>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前立腺がん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5"/>
                        </a:rPr>
                        <a:t>参考サイト🔗</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90265224"/>
                  </a:ext>
                </a:extLst>
              </a:tr>
            </a:tbl>
          </a:graphicData>
        </a:graphic>
      </p:graphicFrame>
      <p:graphicFrame>
        <p:nvGraphicFramePr>
          <p:cNvPr id="10" name="表 9">
            <a:extLst>
              <a:ext uri="{FF2B5EF4-FFF2-40B4-BE49-F238E27FC236}">
                <a16:creationId xmlns:a16="http://schemas.microsoft.com/office/drawing/2014/main" id="{91D3F243-18B6-1EB1-176D-09178DBD3AEF}"/>
              </a:ext>
            </a:extLst>
          </p:cNvPr>
          <p:cNvGraphicFramePr>
            <a:graphicFrameLocks noGrp="1"/>
          </p:cNvGraphicFramePr>
          <p:nvPr/>
        </p:nvGraphicFramePr>
        <p:xfrm>
          <a:off x="598656" y="5369508"/>
          <a:ext cx="7200000" cy="972000"/>
        </p:xfrm>
        <a:graphic>
          <a:graphicData uri="http://schemas.openxmlformats.org/drawingml/2006/table">
            <a:tbl>
              <a:tblPr>
                <a:tableStyleId>{5C22544A-7EE6-4342-B048-85BDC9FD1C3A}</a:tableStyleId>
              </a:tblPr>
              <a:tblGrid>
                <a:gridCol w="1224000">
                  <a:extLst>
                    <a:ext uri="{9D8B030D-6E8A-4147-A177-3AD203B41FA5}">
                      <a16:colId xmlns:a16="http://schemas.microsoft.com/office/drawing/2014/main" val="626102514"/>
                    </a:ext>
                  </a:extLst>
                </a:gridCol>
                <a:gridCol w="576000">
                  <a:extLst>
                    <a:ext uri="{9D8B030D-6E8A-4147-A177-3AD203B41FA5}">
                      <a16:colId xmlns:a16="http://schemas.microsoft.com/office/drawing/2014/main" val="1476924350"/>
                    </a:ext>
                  </a:extLst>
                </a:gridCol>
                <a:gridCol w="900000">
                  <a:extLst>
                    <a:ext uri="{9D8B030D-6E8A-4147-A177-3AD203B41FA5}">
                      <a16:colId xmlns:a16="http://schemas.microsoft.com/office/drawing/2014/main" val="414808069"/>
                    </a:ext>
                  </a:extLst>
                </a:gridCol>
                <a:gridCol w="900000">
                  <a:extLst>
                    <a:ext uri="{9D8B030D-6E8A-4147-A177-3AD203B41FA5}">
                      <a16:colId xmlns:a16="http://schemas.microsoft.com/office/drawing/2014/main" val="1841568023"/>
                    </a:ext>
                  </a:extLst>
                </a:gridCol>
                <a:gridCol w="900000">
                  <a:extLst>
                    <a:ext uri="{9D8B030D-6E8A-4147-A177-3AD203B41FA5}">
                      <a16:colId xmlns:a16="http://schemas.microsoft.com/office/drawing/2014/main" val="3882684810"/>
                    </a:ext>
                  </a:extLst>
                </a:gridCol>
                <a:gridCol w="900000">
                  <a:extLst>
                    <a:ext uri="{9D8B030D-6E8A-4147-A177-3AD203B41FA5}">
                      <a16:colId xmlns:a16="http://schemas.microsoft.com/office/drawing/2014/main" val="4088552725"/>
                    </a:ext>
                  </a:extLst>
                </a:gridCol>
                <a:gridCol w="1800000">
                  <a:extLst>
                    <a:ext uri="{9D8B030D-6E8A-4147-A177-3AD203B41FA5}">
                      <a16:colId xmlns:a16="http://schemas.microsoft.com/office/drawing/2014/main" val="998549548"/>
                    </a:ext>
                  </a:extLst>
                </a:gridCol>
              </a:tblGrid>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渡辺徹さん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俳優</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糖尿病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0" fontAlgn="ctr" latinLnBrk="1"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急性心不全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膵炎</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動脈弁狭窄症</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0" fontAlgn="ctr" latinLnBrk="1"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慢性腎不全</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0" fontAlgn="ctr" latinLnBrk="1"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88367037"/>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hlinkClick r:id="rId6"/>
                        </a:rPr>
                        <a:t>山瀬まみさん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タレント</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子宮体がん（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脳梗塞（</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0" fontAlgn="ctr" latinLnBrk="1" hangingPunct="1">
                        <a:lnSpc>
                          <a:spcPct val="100000"/>
                        </a:lnSpc>
                        <a:spcBef>
                          <a:spcPts val="0"/>
                        </a:spcBef>
                        <a:spcAft>
                          <a:spcPts val="0"/>
                        </a:spcAft>
                        <a:buClrTx/>
                        <a:buSzTx/>
                        <a:buFontTx/>
                        <a:buNone/>
                        <a:tabLst/>
                        <a:defRPr/>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366660282"/>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森喜朗さん</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前首相</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前立腺がん（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gridSpan="2">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肺がん（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508056858"/>
                  </a:ext>
                </a:extLst>
              </a:tr>
            </a:tbl>
          </a:graphicData>
        </a:graphic>
      </p:graphicFrame>
      <p:sp>
        <p:nvSpPr>
          <p:cNvPr id="11" name="吹き出し: 角を丸めた四角形 10">
            <a:extLst>
              <a:ext uri="{FF2B5EF4-FFF2-40B4-BE49-F238E27FC236}">
                <a16:creationId xmlns:a16="http://schemas.microsoft.com/office/drawing/2014/main" id="{AECC7A2C-5FF4-0F9E-A550-5EFD33572DCC}"/>
              </a:ext>
            </a:extLst>
          </p:cNvPr>
          <p:cNvSpPr/>
          <p:nvPr/>
        </p:nvSpPr>
        <p:spPr>
          <a:xfrm>
            <a:off x="7848350" y="5474966"/>
            <a:ext cx="1692000" cy="576000"/>
          </a:xfrm>
          <a:prstGeom prst="wedgeRoundRectCallout">
            <a:avLst>
              <a:gd name="adj1" fmla="val 43381"/>
              <a:gd name="adj2" fmla="val 3380"/>
              <a:gd name="adj3" fmla="val 16667"/>
            </a:avLst>
          </a:prstGeom>
          <a:solidFill>
            <a:schemeClr val="bg1"/>
          </a:solidFill>
          <a:ln w="19050">
            <a:solidFill>
              <a:schemeClr val="bg1">
                <a:lumMod val="85000"/>
              </a:schemeClr>
            </a:solidFill>
          </a:ln>
        </p:spPr>
        <p:txBody>
          <a:bodyPr wrap="square" lIns="0" tIns="72000" rIns="0" bIns="3600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こうやってみると</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「がんや生活習慣病」が</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身近なことがよくわかる～</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テキスト ボックス 11">
            <a:extLst>
              <a:ext uri="{FF2B5EF4-FFF2-40B4-BE49-F238E27FC236}">
                <a16:creationId xmlns:a16="http://schemas.microsoft.com/office/drawing/2014/main" id="{3015737A-66BD-8BCA-490A-3F609FD37458}"/>
              </a:ext>
            </a:extLst>
          </p:cNvPr>
          <p:cNvSpPr txBox="1"/>
          <p:nvPr/>
        </p:nvSpPr>
        <p:spPr>
          <a:xfrm>
            <a:off x="6009576" y="6028290"/>
            <a:ext cx="3881025" cy="64633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←肺がんの治療にオブジーボを使用。</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2021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年現在、オブジーボを</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年間使用した場合、約</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1090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万円で、</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3</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割負担だとしても</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300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万円以上（体重</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66</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日本人男性の平均）</a:t>
            </a:r>
            <a:r>
              <a:rPr kumimoji="1" lang="ja-JP" altLang="en-US" sz="7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a:t>
            </a:r>
            <a:r>
              <a:rPr kumimoji="1" lang="en-US" altLang="ja-JP" sz="7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hlinkClick r:id="rId7"/>
              </a:rPr>
              <a:t>https://www.ganchiryohi.com/treatment/512</a:t>
            </a:r>
            <a:endParaRPr kumimoji="1" lang="en-US" altLang="ja-JP" sz="7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endParaRPr>
          </a:p>
        </p:txBody>
      </p:sp>
      <p:graphicFrame>
        <p:nvGraphicFramePr>
          <p:cNvPr id="13" name="表 12">
            <a:extLst>
              <a:ext uri="{FF2B5EF4-FFF2-40B4-BE49-F238E27FC236}">
                <a16:creationId xmlns:a16="http://schemas.microsoft.com/office/drawing/2014/main" id="{DAF3419C-A1AE-E83C-F351-6D0D05F72A03}"/>
              </a:ext>
            </a:extLst>
          </p:cNvPr>
          <p:cNvGraphicFramePr>
            <a:graphicFrameLocks noGrp="1"/>
          </p:cNvGraphicFramePr>
          <p:nvPr/>
        </p:nvGraphicFramePr>
        <p:xfrm>
          <a:off x="598656" y="3733590"/>
          <a:ext cx="9000000" cy="964080"/>
        </p:xfrm>
        <a:graphic>
          <a:graphicData uri="http://schemas.openxmlformats.org/drawingml/2006/table">
            <a:tbl>
              <a:tblPr>
                <a:tableStyleId>{5C22544A-7EE6-4342-B048-85BDC9FD1C3A}</a:tableStyleId>
              </a:tblPr>
              <a:tblGrid>
                <a:gridCol w="1800000">
                  <a:extLst>
                    <a:ext uri="{9D8B030D-6E8A-4147-A177-3AD203B41FA5}">
                      <a16:colId xmlns:a16="http://schemas.microsoft.com/office/drawing/2014/main" val="3401124494"/>
                    </a:ext>
                  </a:extLst>
                </a:gridCol>
                <a:gridCol w="1800000">
                  <a:extLst>
                    <a:ext uri="{9D8B030D-6E8A-4147-A177-3AD203B41FA5}">
                      <a16:colId xmlns:a16="http://schemas.microsoft.com/office/drawing/2014/main" val="3342825302"/>
                    </a:ext>
                  </a:extLst>
                </a:gridCol>
                <a:gridCol w="1800000">
                  <a:extLst>
                    <a:ext uri="{9D8B030D-6E8A-4147-A177-3AD203B41FA5}">
                      <a16:colId xmlns:a16="http://schemas.microsoft.com/office/drawing/2014/main" val="1277552924"/>
                    </a:ext>
                  </a:extLst>
                </a:gridCol>
                <a:gridCol w="1800000">
                  <a:extLst>
                    <a:ext uri="{9D8B030D-6E8A-4147-A177-3AD203B41FA5}">
                      <a16:colId xmlns:a16="http://schemas.microsoft.com/office/drawing/2014/main" val="3982364734"/>
                    </a:ext>
                  </a:extLst>
                </a:gridCol>
                <a:gridCol w="1800000">
                  <a:extLst>
                    <a:ext uri="{9D8B030D-6E8A-4147-A177-3AD203B41FA5}">
                      <a16:colId xmlns:a16="http://schemas.microsoft.com/office/drawing/2014/main" val="194504307"/>
                    </a:ext>
                  </a:extLst>
                </a:gridCol>
              </a:tblGrid>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心筋梗塞</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lumMod val="20000"/>
                        <a:lumOff val="80000"/>
                      </a:schemeClr>
                    </a:solidFill>
                  </a:tcPr>
                </a:tc>
                <a:tc>
                  <a:txBody>
                    <a:bodyPr/>
                    <a:lstStyle/>
                    <a:p>
                      <a:pPr algn="l" rtl="0" eaLnBrk="0" fontAlgn="ctr" latinLnBrk="1"/>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松村邦洋</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（俳優</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41</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ブラザートムさん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歌手</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50</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松田直樹</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ｻｯｶｰ選手</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享年</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34</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天海祐希さん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ﾀﾚﾝﾄ</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/45</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87837844"/>
                  </a:ext>
                </a:extLst>
              </a:tr>
              <a:tr h="247556">
                <a:tc>
                  <a:txBody>
                    <a:bodyPr/>
                    <a:lstStyle/>
                    <a:p>
                      <a:pPr algn="ctr" rtl="0"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脳血管疾患</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lumMod val="20000"/>
                        <a:lumOff val="80000"/>
                      </a:schemeClr>
                    </a:solidFill>
                  </a:tcPr>
                </a:tc>
                <a:tc>
                  <a:txBody>
                    <a:bodyPr/>
                    <a:lstStyle/>
                    <a:p>
                      <a:pPr algn="l" rtl="0"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大橋未歩</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ﾌﾘｰｱﾅｳﾝｻｰ</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/34</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rtl="0"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脳梗塞</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chemeClr val="tx1"/>
                          </a:solidFill>
                          <a:latin typeface="+mn-ea"/>
                        </a:rPr>
                        <a:t>星野源さん（ﾐｭｰｼﾞｼｬﾝ</a:t>
                      </a:r>
                      <a:r>
                        <a:rPr lang="en-US" altLang="ja-JP" sz="1050" dirty="0">
                          <a:solidFill>
                            <a:schemeClr val="tx1"/>
                          </a:solidFill>
                          <a:latin typeface="+mn-ea"/>
                        </a:rPr>
                        <a:t>/31</a:t>
                      </a:r>
                      <a:r>
                        <a:rPr lang="ja-JP" altLang="en-US" sz="1050" dirty="0">
                          <a:solidFill>
                            <a:schemeClr val="tx1"/>
                          </a:solidFill>
                          <a:latin typeface="+mn-ea"/>
                        </a:rPr>
                        <a:t>･</a:t>
                      </a:r>
                      <a:r>
                        <a:rPr lang="en-US" altLang="ja-JP" sz="1050" dirty="0">
                          <a:solidFill>
                            <a:schemeClr val="tx1"/>
                          </a:solidFill>
                          <a:latin typeface="+mn-ea"/>
                        </a:rPr>
                        <a:t>32</a:t>
                      </a:r>
                      <a:r>
                        <a:rPr lang="ja-JP" altLang="en-US" sz="1050" dirty="0">
                          <a:solidFill>
                            <a:schemeClr val="tx1"/>
                          </a:solidFill>
                          <a:latin typeface="+mn-ea"/>
                        </a:rPr>
                        <a:t>）</a:t>
                      </a:r>
                      <a:r>
                        <a:rPr lang="ja-JP" altLang="en-US" sz="1050" dirty="0">
                          <a:solidFill>
                            <a:schemeClr val="accent5"/>
                          </a:solidFill>
                          <a:latin typeface="+mn-ea"/>
                        </a:rPr>
                        <a:t>くも膜下出血再発</a:t>
                      </a:r>
                      <a:endParaRPr lang="zh-TW" altLang="en-US"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en-US" altLang="ja-JP" sz="1050" dirty="0" err="1">
                          <a:solidFill>
                            <a:schemeClr val="tx1"/>
                          </a:solidFill>
                          <a:latin typeface="+mn-ea"/>
                        </a:rPr>
                        <a:t>keiko</a:t>
                      </a:r>
                      <a:r>
                        <a:rPr lang="en-US" altLang="ja-JP" sz="1050" dirty="0">
                          <a:solidFill>
                            <a:schemeClr val="tx1"/>
                          </a:solidFill>
                          <a:latin typeface="+mn-ea"/>
                        </a:rPr>
                        <a:t>/globe(</a:t>
                      </a:r>
                      <a:r>
                        <a:rPr lang="ja-JP" altLang="en-US" sz="1050" dirty="0">
                          <a:solidFill>
                            <a:schemeClr val="tx1"/>
                          </a:solidFill>
                          <a:latin typeface="+mn-ea"/>
                        </a:rPr>
                        <a:t>ﾐｭｰｼﾞｼｬﾝ</a:t>
                      </a:r>
                      <a:r>
                        <a:rPr lang="en-US" altLang="ja-JP" sz="1050" dirty="0">
                          <a:solidFill>
                            <a:schemeClr val="tx1"/>
                          </a:solidFill>
                          <a:latin typeface="+mn-ea"/>
                        </a:rPr>
                        <a:t>/39)</a:t>
                      </a:r>
                      <a:r>
                        <a:rPr lang="ja-JP" altLang="en-US" sz="1050" dirty="0">
                          <a:solidFill>
                            <a:schemeClr val="tx1"/>
                          </a:solidFill>
                          <a:latin typeface="+mn-ea"/>
                        </a:rPr>
                        <a:t>　くも膜下出血</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chemeClr val="tx1"/>
                          </a:solidFill>
                          <a:latin typeface="+mn-ea"/>
                        </a:rPr>
                        <a:t>藤崎奈々子さん（ﾀﾚﾝﾄ</a:t>
                      </a:r>
                      <a:r>
                        <a:rPr lang="en-US" altLang="ja-JP" sz="1050" dirty="0">
                          <a:solidFill>
                            <a:schemeClr val="tx1"/>
                          </a:solidFill>
                          <a:latin typeface="+mn-ea"/>
                        </a:rPr>
                        <a:t>/46</a:t>
                      </a:r>
                      <a:r>
                        <a:rPr lang="ja-JP" altLang="en-US" sz="1050" dirty="0">
                          <a:solidFill>
                            <a:schemeClr val="tx1"/>
                          </a:solidFill>
                          <a:latin typeface="+mn-ea"/>
                        </a:rPr>
                        <a:t>）脳梗塞</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06195017"/>
                  </a:ext>
                </a:extLst>
              </a:tr>
              <a:tr h="247556">
                <a:tc>
                  <a:txBody>
                    <a:bodyPr/>
                    <a:lstStyle/>
                    <a:p>
                      <a:pPr algn="ctr" rtl="0"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大動脈瘤・解離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lumMod val="20000"/>
                        <a:lumOff val="80000"/>
                      </a:schemeClr>
                    </a:solidFill>
                  </a:tcPr>
                </a:tc>
                <a:tc>
                  <a:txBody>
                    <a:bodyPr/>
                    <a:lstStyle/>
                    <a:p>
                      <a:pPr algn="l" rtl="0"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笑福亭笑瓶さん（落語家</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/59</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66</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のとき）</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大動脈解離再発</a:t>
                      </a:r>
                      <a:endParaRPr lang="zh-TW" altLang="en-US"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chemeClr val="tx1"/>
                          </a:solidFill>
                          <a:latin typeface="+mn-ea"/>
                        </a:rPr>
                        <a:t>加藤茶さん（お笑いﾀﾚﾝﾄ</a:t>
                      </a:r>
                      <a:r>
                        <a:rPr lang="en-US" altLang="ja-JP" sz="1050" dirty="0">
                          <a:solidFill>
                            <a:schemeClr val="tx1"/>
                          </a:solidFill>
                          <a:latin typeface="+mn-ea"/>
                        </a:rPr>
                        <a:t>/63</a:t>
                      </a:r>
                      <a:r>
                        <a:rPr lang="ja-JP" altLang="en-US" sz="1050" dirty="0">
                          <a:solidFill>
                            <a:schemeClr val="tx1"/>
                          </a:solidFill>
                          <a:latin typeface="+mn-ea"/>
                        </a:rPr>
                        <a:t>）大動脈解離</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chemeClr val="tx1"/>
                          </a:solidFill>
                          <a:latin typeface="+mn-ea"/>
                        </a:rPr>
                        <a:t>大滝栄一さん</a:t>
                      </a:r>
                      <a:r>
                        <a:rPr lang="en-US" altLang="ja-JP" sz="1050" dirty="0">
                          <a:solidFill>
                            <a:schemeClr val="tx1"/>
                          </a:solidFill>
                          <a:latin typeface="+mn-ea"/>
                        </a:rPr>
                        <a:t>(</a:t>
                      </a:r>
                      <a:r>
                        <a:rPr lang="ja-JP" altLang="en-US" sz="1050" dirty="0">
                          <a:solidFill>
                            <a:schemeClr val="tx1"/>
                          </a:solidFill>
                          <a:latin typeface="+mn-ea"/>
                        </a:rPr>
                        <a:t>ﾐｭｰｼﾞｼｬﾝ</a:t>
                      </a:r>
                      <a:r>
                        <a:rPr lang="en-US" altLang="ja-JP" sz="1050" dirty="0">
                          <a:solidFill>
                            <a:schemeClr val="tx1"/>
                          </a:solidFill>
                          <a:latin typeface="+mn-ea"/>
                        </a:rPr>
                        <a:t>/65)</a:t>
                      </a:r>
                      <a:r>
                        <a:rPr lang="ja-JP" altLang="en-US" sz="1050" dirty="0">
                          <a:solidFill>
                            <a:schemeClr val="tx1"/>
                          </a:solidFill>
                          <a:latin typeface="+mn-ea"/>
                        </a:rPr>
                        <a:t>　大動脈解離</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chemeClr val="tx1"/>
                          </a:solidFill>
                          <a:latin typeface="+mn-ea"/>
                        </a:rPr>
                        <a:t>石原裕次郎さん（俳優</a:t>
                      </a:r>
                      <a:r>
                        <a:rPr lang="en-US" altLang="ja-JP" sz="1050" dirty="0">
                          <a:solidFill>
                            <a:schemeClr val="tx1"/>
                          </a:solidFill>
                          <a:latin typeface="+mn-ea"/>
                        </a:rPr>
                        <a:t>/47</a:t>
                      </a:r>
                      <a:r>
                        <a:rPr lang="ja-JP" altLang="en-US" sz="1050" dirty="0">
                          <a:solidFill>
                            <a:schemeClr val="tx1"/>
                          </a:solidFill>
                          <a:latin typeface="+mn-ea"/>
                        </a:rPr>
                        <a:t>）</a:t>
                      </a:r>
                      <a:r>
                        <a:rPr lang="ja-JP" altLang="en-US" sz="1050" dirty="0">
                          <a:solidFill>
                            <a:schemeClr val="accent5"/>
                          </a:solidFill>
                          <a:latin typeface="+mn-ea"/>
                        </a:rPr>
                        <a:t>大動脈瘤･舌がん･肝細胞がん</a:t>
                      </a:r>
                      <a:endParaRPr lang="zh-TW" altLang="en-US"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8528667"/>
                  </a:ext>
                </a:extLst>
              </a:tr>
            </a:tbl>
          </a:graphicData>
        </a:graphic>
      </p:graphicFrame>
      <p:pic>
        <p:nvPicPr>
          <p:cNvPr id="14" name="図 13">
            <a:extLst>
              <a:ext uri="{FF2B5EF4-FFF2-40B4-BE49-F238E27FC236}">
                <a16:creationId xmlns:a16="http://schemas.microsoft.com/office/drawing/2014/main" id="{3A1CF1D2-F82D-97A3-24EB-5D33DE4367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85261" y="5438197"/>
            <a:ext cx="405340" cy="405340"/>
          </a:xfrm>
          <a:prstGeom prst="rect">
            <a:avLst/>
          </a:prstGeom>
        </p:spPr>
      </p:pic>
      <p:graphicFrame>
        <p:nvGraphicFramePr>
          <p:cNvPr id="3" name="表 2">
            <a:extLst>
              <a:ext uri="{FF2B5EF4-FFF2-40B4-BE49-F238E27FC236}">
                <a16:creationId xmlns:a16="http://schemas.microsoft.com/office/drawing/2014/main" id="{8CCCF81C-BBDB-8D46-D219-29A37A184C1B}"/>
              </a:ext>
            </a:extLst>
          </p:cNvPr>
          <p:cNvGraphicFramePr>
            <a:graphicFrameLocks noGrp="1"/>
          </p:cNvGraphicFramePr>
          <p:nvPr/>
        </p:nvGraphicFramePr>
        <p:xfrm>
          <a:off x="598656" y="4722973"/>
          <a:ext cx="9000000" cy="324000"/>
        </p:xfrm>
        <a:graphic>
          <a:graphicData uri="http://schemas.openxmlformats.org/drawingml/2006/table">
            <a:tbl>
              <a:tblPr>
                <a:tableStyleId>{5C22544A-7EE6-4342-B048-85BDC9FD1C3A}</a:tableStyleId>
              </a:tblPr>
              <a:tblGrid>
                <a:gridCol w="1800000">
                  <a:extLst>
                    <a:ext uri="{9D8B030D-6E8A-4147-A177-3AD203B41FA5}">
                      <a16:colId xmlns:a16="http://schemas.microsoft.com/office/drawing/2014/main" val="628101620"/>
                    </a:ext>
                  </a:extLst>
                </a:gridCol>
                <a:gridCol w="1800000">
                  <a:extLst>
                    <a:ext uri="{9D8B030D-6E8A-4147-A177-3AD203B41FA5}">
                      <a16:colId xmlns:a16="http://schemas.microsoft.com/office/drawing/2014/main" val="4121656291"/>
                    </a:ext>
                  </a:extLst>
                </a:gridCol>
                <a:gridCol w="1800000">
                  <a:extLst>
                    <a:ext uri="{9D8B030D-6E8A-4147-A177-3AD203B41FA5}">
                      <a16:colId xmlns:a16="http://schemas.microsoft.com/office/drawing/2014/main" val="3736644334"/>
                    </a:ext>
                  </a:extLst>
                </a:gridCol>
                <a:gridCol w="1800000">
                  <a:extLst>
                    <a:ext uri="{9D8B030D-6E8A-4147-A177-3AD203B41FA5}">
                      <a16:colId xmlns:a16="http://schemas.microsoft.com/office/drawing/2014/main" val="345302187"/>
                    </a:ext>
                  </a:extLst>
                </a:gridCol>
                <a:gridCol w="1800000">
                  <a:extLst>
                    <a:ext uri="{9D8B030D-6E8A-4147-A177-3AD203B41FA5}">
                      <a16:colId xmlns:a16="http://schemas.microsoft.com/office/drawing/2014/main" val="520375311"/>
                    </a:ext>
                  </a:extLst>
                </a:gridCol>
              </a:tblGrid>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認知症</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橋幸夫さん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歌手</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82</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蛭子能収さん（漫画家</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72</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　</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ﾌﾞﾙｰｽ･ｳｨﾙｽさん</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ハリウッド俳優</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67</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丹野智文さん（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一般人</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/39</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　</a:t>
                      </a:r>
                    </a:p>
                    <a:p>
                      <a:pPr algn="l" eaLnBrk="0" fontAlgn="ctr" latinLnBrk="1"/>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映画化</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zh-TW" altLang="en-US" sz="1050" b="0" i="0" u="none" strike="noStrike" dirty="0">
                          <a:solidFill>
                            <a:schemeClr val="tx1"/>
                          </a:solidFill>
                          <a:effectLst/>
                          <a:latin typeface="Meiryo UI" panose="020B0604030504040204" pitchFamily="50" charset="-128"/>
                          <a:ea typeface="Meiryo UI" panose="020B0604030504040204" pitchFamily="50" charset="-128"/>
                          <a:hlinkClick r:id="rId9"/>
                        </a:rPr>
                        <a:t>日経新聞紹介記事🔗</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4126866"/>
                  </a:ext>
                </a:extLst>
              </a:tr>
            </a:tbl>
          </a:graphicData>
        </a:graphic>
      </p:graphicFrame>
      <p:sp>
        <p:nvSpPr>
          <p:cNvPr id="4" name="四角形: 角を丸くする 3">
            <a:extLst>
              <a:ext uri="{FF2B5EF4-FFF2-40B4-BE49-F238E27FC236}">
                <a16:creationId xmlns:a16="http://schemas.microsoft.com/office/drawing/2014/main" id="{D16F958C-233E-DCCB-4307-E80F7FF88C8E}"/>
              </a:ext>
            </a:extLst>
          </p:cNvPr>
          <p:cNvSpPr/>
          <p:nvPr/>
        </p:nvSpPr>
        <p:spPr>
          <a:xfrm>
            <a:off x="1568918" y="5640867"/>
            <a:ext cx="292100" cy="159471"/>
          </a:xfrm>
          <a:prstGeom prst="roundRect">
            <a:avLst/>
          </a:prstGeom>
          <a:solidFill>
            <a:srgbClr val="EA5550"/>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800" b="1" dirty="0"/>
              <a:t>NEW</a:t>
            </a:r>
            <a:endParaRPr kumimoji="1" lang="ja-JP" altLang="en-US" sz="800" b="1" dirty="0"/>
          </a:p>
        </p:txBody>
      </p:sp>
      <p:sp>
        <p:nvSpPr>
          <p:cNvPr id="5" name="テキスト プレースホルダー 1">
            <a:extLst>
              <a:ext uri="{FF2B5EF4-FFF2-40B4-BE49-F238E27FC236}">
                <a16:creationId xmlns:a16="http://schemas.microsoft.com/office/drawing/2014/main" id="{E9A81BDF-51E7-5602-830B-98041278813D}"/>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6" name="スライド番号プレースホルダー 5">
            <a:extLst>
              <a:ext uri="{FF2B5EF4-FFF2-40B4-BE49-F238E27FC236}">
                <a16:creationId xmlns:a16="http://schemas.microsoft.com/office/drawing/2014/main" id="{7BA18F93-3551-688D-3C0C-33C0DFD95B2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3638632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今日のまとめ：冬場に気を付ける病気は何でしょう？</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BD124DFC-139B-1111-2BC5-D238A3EDF67C}"/>
              </a:ext>
            </a:extLst>
          </p:cNvPr>
          <p:cNvGraphicFramePr>
            <a:graphicFrameLocks noGrp="1"/>
          </p:cNvGraphicFramePr>
          <p:nvPr>
            <p:extLst>
              <p:ext uri="{D42A27DB-BD31-4B8C-83A1-F6EECF244321}">
                <p14:modId xmlns:p14="http://schemas.microsoft.com/office/powerpoint/2010/main" val="2836532480"/>
              </p:ext>
            </p:extLst>
          </p:nvPr>
        </p:nvGraphicFramePr>
        <p:xfrm>
          <a:off x="279821" y="938767"/>
          <a:ext cx="9504000" cy="5550929"/>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4293304457"/>
                    </a:ext>
                  </a:extLst>
                </a:gridCol>
                <a:gridCol w="4392000">
                  <a:extLst>
                    <a:ext uri="{9D8B030D-6E8A-4147-A177-3AD203B41FA5}">
                      <a16:colId xmlns:a16="http://schemas.microsoft.com/office/drawing/2014/main" val="2447835451"/>
                    </a:ext>
                  </a:extLst>
                </a:gridCol>
                <a:gridCol w="4392000">
                  <a:extLst>
                    <a:ext uri="{9D8B030D-6E8A-4147-A177-3AD203B41FA5}">
                      <a16:colId xmlns:a16="http://schemas.microsoft.com/office/drawing/2014/main" val="2947577382"/>
                    </a:ext>
                  </a:extLst>
                </a:gridCol>
              </a:tblGrid>
              <a:tr h="258929">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SAT</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ポイント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テーマ</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04273452"/>
                  </a:ext>
                </a:extLst>
              </a:tr>
              <a:tr h="378000">
                <a:tc rowSpan="4">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それは、循環器系の病気なんです。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冬場に気を付ける病気の「脳卒中」</a:t>
                      </a:r>
                      <a:r>
                        <a:rPr lang="en-US" altLang="ja-JP" sz="1100" u="none" strike="noStrike" dirty="0">
                          <a:effectLst/>
                          <a:latin typeface="Meiryo UI" panose="020B0604030504040204" pitchFamily="50" charset="-128"/>
                          <a:ea typeface="Meiryo UI" panose="020B0604030504040204" pitchFamily="50" charset="-128"/>
                        </a:rPr>
                        <a:t>...</a:t>
                      </a:r>
                      <a:r>
                        <a:rPr lang="ja-JP" altLang="en-US" sz="1100" u="none" strike="noStrike" dirty="0">
                          <a:effectLst/>
                          <a:latin typeface="Meiryo UI" panose="020B0604030504040204" pitchFamily="50" charset="-128"/>
                          <a:ea typeface="Meiryo UI" panose="020B0604030504040204" pitchFamily="50" charset="-128"/>
                        </a:rPr>
                        <a:t>前ぶれを知って予防を</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796925"/>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ヒートショックなんて言葉も聞いたことありますよね</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冬場に気をつける病気は、ヒートショックによる心筋梗塞や脳卒中！？</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59767070"/>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特に休み明けはなおさらなんです。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休み明けに気をつける病気とは</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4376174"/>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皆さんは大丈夫ですか？</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かんたん！？病気リスクチェック！！</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4342107"/>
                  </a:ext>
                </a:extLst>
              </a:tr>
              <a:tr h="378000">
                <a:tc rowSpan="6">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p>
                    <a:p>
                      <a:pPr algn="ctr" fontAlgn="ct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実は日本人の</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人に</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人が循環器系の病気になっているんです。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日本人の約</a:t>
                      </a:r>
                      <a:r>
                        <a:rPr lang="en-US" altLang="ja-JP" sz="1100" u="none" strike="noStrike" dirty="0">
                          <a:effectLst/>
                          <a:latin typeface="Meiryo UI" panose="020B0604030504040204" pitchFamily="50" charset="-128"/>
                          <a:ea typeface="Meiryo UI" panose="020B0604030504040204" pitchFamily="50" charset="-128"/>
                        </a:rPr>
                        <a:t>4</a:t>
                      </a:r>
                      <a:r>
                        <a:rPr lang="ja-JP" altLang="en-US" sz="1100" u="none" strike="noStrike" dirty="0">
                          <a:effectLst/>
                          <a:latin typeface="Meiryo UI" panose="020B0604030504040204" pitchFamily="50" charset="-128"/>
                          <a:ea typeface="Meiryo UI" panose="020B0604030504040204" pitchFamily="50" charset="-128"/>
                        </a:rPr>
                        <a:t>人に一人が、循環器病、</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もしくは循環器病と密接な関係のある病気にかかっています！</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7623180"/>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特に自分の住んでいる地域はどうなの？</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我が町のメタボ者の割合が増えている！？</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都道府県別特定健康診査の実施状況に関するデータ</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1851768"/>
                  </a:ext>
                </a:extLst>
              </a:tr>
              <a:tr h="378000">
                <a:tc vMerge="1">
                  <a:txBody>
                    <a:bodyPr/>
                    <a:lstStyle/>
                    <a:p>
                      <a:pPr algn="ctr" fontAlgn="ctr"/>
                      <a:r>
                        <a:rPr lang="ja-JP" altLang="en-US" sz="1100" u="none" strike="noStrike">
                          <a:effectLst/>
                          <a:latin typeface="Meiryo UI" panose="020B0604030504040204" pitchFamily="50" charset="-128"/>
                          <a:ea typeface="Meiryo UI" panose="020B0604030504040204" pitchFamily="50" charset="-128"/>
                        </a:rPr>
                        <a:t>アプローチ</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お酒を飲む人も気を付ける必要があるんですよね</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飲酒ががんや脳卒中等に影響！？</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少量でもリスクと説く、厚労省「飲酒ガイドライン」を紹介！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0382292"/>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雑誌「女性自身」でも紹介！？脳梗塞のリスクを抑える意外な方法！</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国立がん研究センター</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86618816"/>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「循環器系疾患」や「死亡リスク」を抑制する方法は！？</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8153730"/>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チョコレートの効用！～バレンタインデーをきっかけに活用！～</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9793741"/>
                  </a:ext>
                </a:extLst>
              </a:tr>
              <a:tr h="378000">
                <a:tc rowSpan="4">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でもなるときはなるんです。そんなときはどの保険がいい？</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実際にかかる費用から、「必要な保障額」を知ろう！＜心筋こうそく編＞</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8313726"/>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今の保険って、いつ加入されていますか？</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a:effectLst/>
                          <a:latin typeface="Meiryo UI" panose="020B0604030504040204" pitchFamily="50" charset="-128"/>
                          <a:ea typeface="Meiryo UI" panose="020B0604030504040204" pitchFamily="50" charset="-128"/>
                        </a:rPr>
                        <a:t>会社ごとの脳卒中や急性心筋こうそく（狭心症）の一時金の保障</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60017267"/>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しかも、これから医療保障も自己負担が増えていきます！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判明！高額療養費制度見直しの内容</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2990952"/>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著名人の方も、</a:t>
                      </a:r>
                      <a:r>
                        <a:rPr lang="en-US" altLang="ja-JP" sz="1200" b="1" u="none" strike="noStrike" dirty="0">
                          <a:effectLst/>
                          <a:latin typeface="Meiryo UI" panose="020B0604030504040204" pitchFamily="50" charset="-128"/>
                          <a:ea typeface="Meiryo UI" panose="020B0604030504040204" pitchFamily="50" charset="-128"/>
                        </a:rPr>
                        <a:t>SNS</a:t>
                      </a:r>
                      <a:r>
                        <a:rPr lang="ja-JP" altLang="en-US" sz="1200" b="1" u="none" strike="noStrike" dirty="0">
                          <a:effectLst/>
                          <a:latin typeface="Meiryo UI" panose="020B0604030504040204" pitchFamily="50" charset="-128"/>
                          <a:ea typeface="Meiryo UI" panose="020B0604030504040204" pitchFamily="50" charset="-128"/>
                        </a:rPr>
                        <a:t>等で自身の症状等を発信しています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日本人にとって身近な生活習慣病！著名人の「り患」状況について</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95156516"/>
                  </a:ext>
                </a:extLst>
              </a:tr>
            </a:tbl>
          </a:graphicData>
        </a:graphic>
      </p:graphicFrame>
    </p:spTree>
    <p:extLst>
      <p:ext uri="{BB962C8B-B14F-4D97-AF65-F5344CB8AC3E}">
        <p14:creationId xmlns:p14="http://schemas.microsoft.com/office/powerpoint/2010/main" val="3048564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6E074F4-39AE-2F2E-41B3-4C588BF79309}"/>
              </a:ext>
            </a:extLst>
          </p:cNvPr>
          <p:cNvGrpSpPr/>
          <p:nvPr/>
        </p:nvGrpSpPr>
        <p:grpSpPr>
          <a:xfrm>
            <a:off x="0" y="2813818"/>
            <a:ext cx="9906000" cy="4044182"/>
            <a:chOff x="0" y="2813818"/>
            <a:chExt cx="9906000" cy="3866900"/>
          </a:xfrm>
          <a:solidFill>
            <a:schemeClr val="bg1">
              <a:lumMod val="85000"/>
            </a:schemeClr>
          </a:solidFill>
        </p:grpSpPr>
        <p:sp>
          <p:nvSpPr>
            <p:cNvPr id="5" name="正方形/長方形 4">
              <a:extLst>
                <a:ext uri="{FF2B5EF4-FFF2-40B4-BE49-F238E27FC236}">
                  <a16:creationId xmlns:a16="http://schemas.microsoft.com/office/drawing/2014/main" id="{285010FA-0A0C-D66F-82B5-7601CF6108A6}"/>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6" name="正方形/長方形 5">
              <a:extLst>
                <a:ext uri="{FF2B5EF4-FFF2-40B4-BE49-F238E27FC236}">
                  <a16:creationId xmlns:a16="http://schemas.microsoft.com/office/drawing/2014/main" id="{53C904F5-EAB8-D26B-4CE4-D4C8DC4A66DB}"/>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7" name="平行四辺形 6">
              <a:extLst>
                <a:ext uri="{FF2B5EF4-FFF2-40B4-BE49-F238E27FC236}">
                  <a16:creationId xmlns:a16="http://schemas.microsoft.com/office/drawing/2014/main" id="{00B6C6CD-5BA1-2A9B-3084-F9582E2DC571}"/>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grpSp>
      <p:sp>
        <p:nvSpPr>
          <p:cNvPr id="8" name="テキスト プレースホルダー 2">
            <a:extLst>
              <a:ext uri="{FF2B5EF4-FFF2-40B4-BE49-F238E27FC236}">
                <a16:creationId xmlns:a16="http://schemas.microsoft.com/office/drawing/2014/main" id="{F5E5766C-AC3A-788A-9AD9-80DEE8A8CA24}"/>
              </a:ext>
            </a:extLst>
          </p:cNvPr>
          <p:cNvSpPr txBox="1">
            <a:spLocks/>
          </p:cNvSpPr>
          <p:nvPr/>
        </p:nvSpPr>
        <p:spPr>
          <a:xfrm>
            <a:off x="0" y="2528292"/>
            <a:ext cx="8115300" cy="40481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1" lang="en-US" altLang="ja-JP"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Ⅱ</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a:t>
            </a:r>
            <a:r>
              <a:rPr kumimoji="1" lang="en-US" altLang="ja-JP" sz="2800" b="1" dirty="0">
                <a:solidFill>
                  <a:prstClr val="black"/>
                </a:solidFill>
                <a:latin typeface="メイリオ" panose="020B0604030504040204" pitchFamily="50" charset="-128"/>
                <a:ea typeface="メイリオ" panose="020B0604030504040204" pitchFamily="50" charset="-128"/>
              </a:rPr>
              <a:t>10</a:t>
            </a:r>
            <a:r>
              <a:rPr kumimoji="1" lang="ja-JP" altLang="en-US" sz="2800" b="1" dirty="0">
                <a:solidFill>
                  <a:prstClr val="black"/>
                </a:solidFill>
                <a:latin typeface="メイリオ" panose="020B0604030504040204" pitchFamily="50" charset="-128"/>
                <a:ea typeface="メイリオ" panose="020B0604030504040204" pitchFamily="50" charset="-128"/>
              </a:rPr>
              <a:t>月からの活動のポイントはこれ！</a:t>
            </a:r>
            <a:endParaRPr kumimoji="1" lang="en-US" altLang="ja-JP" sz="2800" b="1" dirty="0">
              <a:solidFill>
                <a:prstClr val="black"/>
              </a:solidFill>
              <a:latin typeface="メイリオ" panose="020B0604030504040204" pitchFamily="50" charset="-128"/>
              <a:ea typeface="メイリオ" panose="020B0604030504040204" pitchFamily="50" charset="-128"/>
            </a:endParaRPr>
          </a:p>
        </p:txBody>
      </p:sp>
      <p:sp>
        <p:nvSpPr>
          <p:cNvPr id="2" name="スライド番号プレースホルダー 5">
            <a:extLst>
              <a:ext uri="{FF2B5EF4-FFF2-40B4-BE49-F238E27FC236}">
                <a16:creationId xmlns:a16="http://schemas.microsoft.com/office/drawing/2014/main" id="{8718A26B-2358-697F-C3D0-D5636E3246FD}"/>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152584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4B041-C1CD-1CDD-DAC5-7D5E28E4EFA4}"/>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E843603-3E8E-9945-AC99-7F1BEE295898}"/>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4" name="スライド番号プレースホルダー 5">
            <a:extLst>
              <a:ext uri="{FF2B5EF4-FFF2-40B4-BE49-F238E27FC236}">
                <a16:creationId xmlns:a16="http://schemas.microsoft.com/office/drawing/2014/main" id="{99498DCA-E083-B0DC-A029-C22BA700E15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5" name="AutoShape 3">
            <a:extLst>
              <a:ext uri="{FF2B5EF4-FFF2-40B4-BE49-F238E27FC236}">
                <a16:creationId xmlns:a16="http://schemas.microsoft.com/office/drawing/2014/main" id="{F5A5F0DF-00FC-6581-0F1B-98C9B28A7C05}"/>
              </a:ext>
            </a:extLst>
          </p:cNvPr>
          <p:cNvSpPr>
            <a:spLocks noChangeArrowheads="1"/>
          </p:cNvSpPr>
          <p:nvPr/>
        </p:nvSpPr>
        <p:spPr bwMode="auto">
          <a:xfrm>
            <a:off x="114300" y="58492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（１）みんなは知っているのか？「</a:t>
            </a:r>
            <a:r>
              <a:rPr kumimoji="1" lang="ja-JP" altLang="en-US" sz="1600" b="1" i="0" u="none" strike="noStrike" kern="1200" cap="none" spc="0" normalizeH="0" baseline="0" noProof="0" dirty="0">
                <a:ln>
                  <a:noFill/>
                </a:ln>
                <a:solidFill>
                  <a:prstClr val="black"/>
                </a:solidFill>
                <a:effectLst/>
                <a:uLnTx/>
                <a:uFillTx/>
                <a:latin typeface="メイリオ"/>
                <a:ea typeface="メイリオ"/>
                <a:cs typeface="+mn-cs"/>
              </a:rPr>
              <a:t>生命保険料控除制度」の認知</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6" name="テキスト ボックス 5">
            <a:extLst>
              <a:ext uri="{FF2B5EF4-FFF2-40B4-BE49-F238E27FC236}">
                <a16:creationId xmlns:a16="http://schemas.microsoft.com/office/drawing/2014/main" id="{9EFB9189-B13A-62DA-DC21-389EB3400DBA}"/>
              </a:ext>
            </a:extLst>
          </p:cNvPr>
          <p:cNvSpPr txBox="1"/>
          <p:nvPr/>
        </p:nvSpPr>
        <p:spPr>
          <a:xfrm>
            <a:off x="85797" y="842719"/>
            <a:ext cx="9705904" cy="1569660"/>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に加入した際、所得税や住民税が軽減される、「生命保険料控除制度」があります。そんな「生命保険料控除制度」に対する認知の調査を生命保険文化センターが実施しています。結果として、まだまだ認知されていない現状がわかります。今日はそんな調査結果を下記に紹介していますので、お客さまの「生命保険料控除制度」の利用状況を確認し、その優位性を説明していきましょう！</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現在の生命保険料控除制度が遺族保障などの自助努力を支援する「一般生命保険料控除制度」と介護医療保障などの自助努力を支援する「介護医療保険料控除制度」（従来の制度はこれらをあわせて「生命保険料控除制度」）、老後保障の自助努力を支援する「個人年金保険料控除制度」）の３種類となっていることを知っているかどうかを調べた調査結果。</a:t>
            </a:r>
          </a:p>
        </p:txBody>
      </p:sp>
      <p:sp>
        <p:nvSpPr>
          <p:cNvPr id="7" name="テキスト ボックス 6">
            <a:extLst>
              <a:ext uri="{FF2B5EF4-FFF2-40B4-BE49-F238E27FC236}">
                <a16:creationId xmlns:a16="http://schemas.microsoft.com/office/drawing/2014/main" id="{21EFEE5B-9796-6DD8-E4B4-12AFA376A028}"/>
              </a:ext>
            </a:extLst>
          </p:cNvPr>
          <p:cNvSpPr txBox="1"/>
          <p:nvPr/>
        </p:nvSpPr>
        <p:spPr>
          <a:xfrm>
            <a:off x="8755367" y="2523234"/>
            <a:ext cx="1082349" cy="230832"/>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（単位：％）</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BDD6F59F-8CE3-275E-1FD4-3B2994C51A1E}"/>
              </a:ext>
            </a:extLst>
          </p:cNvPr>
          <p:cNvSpPr/>
          <p:nvPr/>
        </p:nvSpPr>
        <p:spPr>
          <a:xfrm>
            <a:off x="0" y="6341312"/>
            <a:ext cx="4291559" cy="307777"/>
          </a:xfrm>
          <a:prstGeom prst="rect">
            <a:avLst/>
          </a:prstGeom>
        </p:spPr>
        <p:txBody>
          <a:bodyPr wrap="none">
            <a:spAutoFit/>
          </a:bodyPr>
          <a:lstStyle/>
          <a:p>
            <a:pPr lvl="0" defTabSz="914400" fontAlgn="base">
              <a:spcBef>
                <a:spcPct val="0"/>
              </a:spcBef>
              <a:spcAft>
                <a:spcPct val="0"/>
              </a:spcAf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（令和</a:t>
            </a:r>
            <a:r>
              <a:rPr kumimoji="1" lang="en-US" altLang="ja-JP" sz="700" dirty="0">
                <a:solidFill>
                  <a:prstClr val="black"/>
                </a:solidFill>
                <a:latin typeface="HGPｺﾞｼｯｸM" panose="020B0600000000000000" pitchFamily="50" charset="-128"/>
                <a:ea typeface="HGPｺﾞｼｯｸM" panose="020B0600000000000000" pitchFamily="50" charset="-128"/>
              </a:rPr>
              <a:t>6</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）年度　生命保険に関する全国実態調査</a:t>
            </a:r>
            <a:r>
              <a:rPr kumimoji="1" lang="en-US" altLang="ja-JP" sz="700" dirty="0">
                <a:solidFill>
                  <a:prstClr val="black"/>
                </a:solidFill>
                <a:latin typeface="HGPｺﾞｼｯｸM" panose="020B0600000000000000" pitchFamily="50" charset="-128"/>
                <a:ea typeface="HGPｺﾞｼｯｸM" panose="020B0600000000000000" pitchFamily="50" charset="-128"/>
                <a:hlinkClick r:id="rId2"/>
              </a:rPr>
              <a:t>https://www.jili.or.jp/research/report/9849.html</a:t>
            </a:r>
            <a:endParaRPr kumimoji="1" lang="en-US" altLang="ja-JP" sz="700" dirty="0">
              <a:solidFill>
                <a:prstClr val="black"/>
              </a:solidFill>
              <a:latin typeface="HGPｺﾞｼｯｸM" panose="020B0600000000000000" pitchFamily="50" charset="-128"/>
              <a:ea typeface="HGPｺﾞｼｯｸM" panose="020B0600000000000000" pitchFamily="50" charset="-128"/>
            </a:endParaRPr>
          </a:p>
          <a:p>
            <a:pPr lvl="0" defTabSz="914400" fontAlgn="base">
              <a:spcBef>
                <a:spcPct val="0"/>
              </a:spcBef>
              <a:spcAft>
                <a:spcPct val="0"/>
              </a:spcAf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1" name="正方形/長方形 10">
            <a:extLst>
              <a:ext uri="{FF2B5EF4-FFF2-40B4-BE49-F238E27FC236}">
                <a16:creationId xmlns:a16="http://schemas.microsoft.com/office/drawing/2014/main" id="{A91E1F30-2175-7445-1E0E-FF92610AB0F6}"/>
              </a:ext>
            </a:extLst>
          </p:cNvPr>
          <p:cNvSpPr/>
          <p:nvPr/>
        </p:nvSpPr>
        <p:spPr>
          <a:xfrm>
            <a:off x="-12032" y="2404674"/>
            <a:ext cx="340203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（１）．生命保険料控除制度の認知</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正方形/長方形 11">
            <a:extLst>
              <a:ext uri="{FF2B5EF4-FFF2-40B4-BE49-F238E27FC236}">
                <a16:creationId xmlns:a16="http://schemas.microsoft.com/office/drawing/2014/main" id="{B21E699A-15FC-4A90-9081-84539A61532F}"/>
              </a:ext>
            </a:extLst>
          </p:cNvPr>
          <p:cNvSpPr/>
          <p:nvPr/>
        </p:nvSpPr>
        <p:spPr>
          <a:xfrm>
            <a:off x="3389999" y="2404674"/>
            <a:ext cx="491678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（２）．生命保険料控除制度の認知（世帯主年齢別）</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3" name="AutoShape 3">
            <a:extLst>
              <a:ext uri="{FF2B5EF4-FFF2-40B4-BE49-F238E27FC236}">
                <a16:creationId xmlns:a16="http://schemas.microsoft.com/office/drawing/2014/main" id="{065D7DAD-C6B7-A458-9E8E-B98DA8A0CECF}"/>
              </a:ext>
            </a:extLst>
          </p:cNvPr>
          <p:cNvSpPr>
            <a:spLocks noChangeArrowheads="1"/>
          </p:cNvSpPr>
          <p:nvPr/>
        </p:nvSpPr>
        <p:spPr bwMode="auto">
          <a:xfrm>
            <a:off x="114299" y="1537178"/>
            <a:ext cx="9776631"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生命保険料控除制度の認知度</a:t>
            </a:r>
            <a:endParaRPr kumimoji="1" lang="ja-JP" altLang="en-US" sz="10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4" name="正方形/長方形 13">
            <a:extLst>
              <a:ext uri="{FF2B5EF4-FFF2-40B4-BE49-F238E27FC236}">
                <a16:creationId xmlns:a16="http://schemas.microsoft.com/office/drawing/2014/main" id="{35560E5C-20C8-293F-4D0F-E60FB2F82F16}"/>
              </a:ext>
            </a:extLst>
          </p:cNvPr>
          <p:cNvSpPr/>
          <p:nvPr/>
        </p:nvSpPr>
        <p:spPr>
          <a:xfrm>
            <a:off x="8729471" y="5939586"/>
            <a:ext cx="1108245" cy="534947"/>
          </a:xfrm>
          <a:prstGeom prst="rect">
            <a:avLst/>
          </a:prstGeom>
          <a:solidFill>
            <a:srgbClr val="FFFFCC"/>
          </a:solidFill>
          <a:ln w="349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2239A38E-CA94-0FB4-290F-A9AA1CD3BD50}"/>
              </a:ext>
            </a:extLst>
          </p:cNvPr>
          <p:cNvSpPr/>
          <p:nvPr/>
        </p:nvSpPr>
        <p:spPr>
          <a:xfrm>
            <a:off x="9253710" y="5988741"/>
            <a:ext cx="504000" cy="43199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該当資料</a:t>
            </a:r>
            <a:r>
              <a:rPr kumimoji="1" lang="en-US" altLang="ja-JP" sz="14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P200</a:t>
            </a:r>
            <a:endParaRPr kumimoji="1" lang="ja-JP" altLang="en-US" sz="14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pic>
        <p:nvPicPr>
          <p:cNvPr id="16" name="図 15">
            <a:extLst>
              <a:ext uri="{FF2B5EF4-FFF2-40B4-BE49-F238E27FC236}">
                <a16:creationId xmlns:a16="http://schemas.microsoft.com/office/drawing/2014/main" id="{F4A1F8E4-89F3-7BAA-C7C3-D2A4684C39EF}"/>
              </a:ext>
            </a:extLst>
          </p:cNvPr>
          <p:cNvPicPr>
            <a:picLocks noChangeAspect="1"/>
          </p:cNvPicPr>
          <p:nvPr/>
        </p:nvPicPr>
        <p:blipFill>
          <a:blip r:embed="rId3"/>
          <a:stretch>
            <a:fillRect/>
          </a:stretch>
        </p:blipFill>
        <p:spPr>
          <a:xfrm>
            <a:off x="8793717" y="5988741"/>
            <a:ext cx="432000" cy="432000"/>
          </a:xfrm>
          <a:prstGeom prst="rect">
            <a:avLst/>
          </a:prstGeom>
        </p:spPr>
      </p:pic>
      <p:graphicFrame>
        <p:nvGraphicFramePr>
          <p:cNvPr id="3" name="グラフ 2">
            <a:extLst>
              <a:ext uri="{FF2B5EF4-FFF2-40B4-BE49-F238E27FC236}">
                <a16:creationId xmlns:a16="http://schemas.microsoft.com/office/drawing/2014/main" id="{852D76C5-376E-D46A-C315-BF2A4D94DED2}"/>
              </a:ext>
            </a:extLst>
          </p:cNvPr>
          <p:cNvGraphicFramePr>
            <a:graphicFrameLocks/>
          </p:cNvGraphicFramePr>
          <p:nvPr/>
        </p:nvGraphicFramePr>
        <p:xfrm>
          <a:off x="480559" y="2860114"/>
          <a:ext cx="2778359" cy="3560626"/>
        </p:xfrm>
        <a:graphic>
          <a:graphicData uri="http://schemas.openxmlformats.org/drawingml/2006/chart">
            <c:chart xmlns:c="http://schemas.openxmlformats.org/drawingml/2006/chart" xmlns:r="http://schemas.openxmlformats.org/officeDocument/2006/relationships" r:id="rId4"/>
          </a:graphicData>
        </a:graphic>
      </p:graphicFrame>
      <p:sp>
        <p:nvSpPr>
          <p:cNvPr id="17" name="正方形/長方形 16">
            <a:extLst>
              <a:ext uri="{FF2B5EF4-FFF2-40B4-BE49-F238E27FC236}">
                <a16:creationId xmlns:a16="http://schemas.microsoft.com/office/drawing/2014/main" id="{4EF5507E-AE6D-B9FD-0B7F-17A2F86CC8BF}"/>
              </a:ext>
            </a:extLst>
          </p:cNvPr>
          <p:cNvSpPr/>
          <p:nvPr/>
        </p:nvSpPr>
        <p:spPr>
          <a:xfrm>
            <a:off x="974460" y="5845382"/>
            <a:ext cx="79338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①</a:t>
            </a:r>
          </a:p>
        </p:txBody>
      </p:sp>
      <p:sp>
        <p:nvSpPr>
          <p:cNvPr id="18" name="正方形/長方形 17">
            <a:extLst>
              <a:ext uri="{FF2B5EF4-FFF2-40B4-BE49-F238E27FC236}">
                <a16:creationId xmlns:a16="http://schemas.microsoft.com/office/drawing/2014/main" id="{346F95CF-3729-4263-592F-94D5A78A157B}"/>
              </a:ext>
            </a:extLst>
          </p:cNvPr>
          <p:cNvSpPr/>
          <p:nvPr/>
        </p:nvSpPr>
        <p:spPr>
          <a:xfrm>
            <a:off x="2114869" y="5845382"/>
            <a:ext cx="79338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②</a:t>
            </a:r>
          </a:p>
        </p:txBody>
      </p:sp>
      <p:graphicFrame>
        <p:nvGraphicFramePr>
          <p:cNvPr id="19" name="グラフ 18">
            <a:extLst>
              <a:ext uri="{FF2B5EF4-FFF2-40B4-BE49-F238E27FC236}">
                <a16:creationId xmlns:a16="http://schemas.microsoft.com/office/drawing/2014/main" id="{9A97AA15-652F-459D-A41A-C6F8872DD2CF}"/>
              </a:ext>
            </a:extLst>
          </p:cNvPr>
          <p:cNvGraphicFramePr>
            <a:graphicFrameLocks/>
          </p:cNvGraphicFramePr>
          <p:nvPr/>
        </p:nvGraphicFramePr>
        <p:xfrm>
          <a:off x="3389998" y="2693226"/>
          <a:ext cx="6516002" cy="3727514"/>
        </p:xfrm>
        <a:graphic>
          <a:graphicData uri="http://schemas.openxmlformats.org/drawingml/2006/chart">
            <c:chart xmlns:c="http://schemas.openxmlformats.org/drawingml/2006/chart" xmlns:r="http://schemas.openxmlformats.org/officeDocument/2006/relationships" r:id="rId5"/>
          </a:graphicData>
        </a:graphic>
      </p:graphicFrame>
      <p:sp>
        <p:nvSpPr>
          <p:cNvPr id="9" name="吹き出し: 四角形 8">
            <a:extLst>
              <a:ext uri="{FF2B5EF4-FFF2-40B4-BE49-F238E27FC236}">
                <a16:creationId xmlns:a16="http://schemas.microsoft.com/office/drawing/2014/main" id="{75CC3270-8EEC-8369-790B-47B66054F91C}"/>
              </a:ext>
            </a:extLst>
          </p:cNvPr>
          <p:cNvSpPr/>
          <p:nvPr/>
        </p:nvSpPr>
        <p:spPr bwMode="auto">
          <a:xfrm>
            <a:off x="68284" y="6106733"/>
            <a:ext cx="680469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① 知っている　② 知らなかった</a:t>
            </a:r>
            <a:endParaRPr kumimoji="1" lang="en-US" altLang="ja-JP" sz="2000" dirty="0">
              <a:latin typeface="Meiryo UI" panose="020B0604030504040204" pitchFamily="50" charset="-128"/>
              <a:ea typeface="Meiryo UI" panose="020B0604030504040204" pitchFamily="50" charset="-128"/>
            </a:endParaRPr>
          </a:p>
        </p:txBody>
      </p:sp>
      <p:sp>
        <p:nvSpPr>
          <p:cNvPr id="10" name="吹き出し: 四角形 9">
            <a:extLst>
              <a:ext uri="{FF2B5EF4-FFF2-40B4-BE49-F238E27FC236}">
                <a16:creationId xmlns:a16="http://schemas.microsoft.com/office/drawing/2014/main" id="{00EC887B-C96F-0D2D-C70B-559F284A3C24}"/>
              </a:ext>
            </a:extLst>
          </p:cNvPr>
          <p:cNvSpPr/>
          <p:nvPr/>
        </p:nvSpPr>
        <p:spPr bwMode="auto">
          <a:xfrm>
            <a:off x="85796" y="1310294"/>
            <a:ext cx="3204000" cy="792000"/>
          </a:xfrm>
          <a:prstGeom prst="wedgeRectCallout">
            <a:avLst>
              <a:gd name="adj1" fmla="val -6082"/>
              <a:gd name="adj2" fmla="val 8959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認知度は</a:t>
            </a:r>
            <a:r>
              <a:rPr kumimoji="1" lang="ja-JP" altLang="en-US" sz="4000" b="1" dirty="0">
                <a:solidFill>
                  <a:srgbClr val="EA5550"/>
                </a:solidFill>
                <a:latin typeface="Meiryo UI" panose="020B0604030504040204" pitchFamily="50" charset="-128"/>
                <a:ea typeface="Meiryo UI" panose="020B0604030504040204" pitchFamily="50" charset="-128"/>
              </a:rPr>
              <a:t>低下</a:t>
            </a:r>
            <a:endParaRPr kumimoji="1" lang="ja-JP" altLang="en-US" sz="48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
        <p:nvSpPr>
          <p:cNvPr id="20" name="吹き出し: 四角形 19">
            <a:extLst>
              <a:ext uri="{FF2B5EF4-FFF2-40B4-BE49-F238E27FC236}">
                <a16:creationId xmlns:a16="http://schemas.microsoft.com/office/drawing/2014/main" id="{EFD97B1D-1384-2E60-7FCB-6F952A9240D6}"/>
              </a:ext>
            </a:extLst>
          </p:cNvPr>
          <p:cNvSpPr/>
          <p:nvPr/>
        </p:nvSpPr>
        <p:spPr bwMode="auto">
          <a:xfrm>
            <a:off x="3893612" y="649819"/>
            <a:ext cx="5612098" cy="1296000"/>
          </a:xfrm>
          <a:prstGeom prst="wedgeRectCallout">
            <a:avLst>
              <a:gd name="adj1" fmla="val -6082"/>
              <a:gd name="adj2" fmla="val 8959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半数以上</a:t>
            </a:r>
            <a:r>
              <a:rPr kumimoji="1" lang="ja-JP" altLang="en-US" sz="4000" b="1" dirty="0">
                <a:latin typeface="Meiryo UI" panose="020B0604030504040204" pitchFamily="50" charset="-128"/>
                <a:ea typeface="Meiryo UI" panose="020B0604030504040204" pitchFamily="50" charset="-128"/>
              </a:rPr>
              <a:t>は知らず、</a:t>
            </a:r>
            <a:endParaRPr kumimoji="1" lang="en-US" altLang="ja-JP" sz="4000" b="1" dirty="0">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特に</a:t>
            </a:r>
            <a:r>
              <a:rPr kumimoji="1" lang="ja-JP" altLang="en-US" sz="4000" b="1" dirty="0">
                <a:solidFill>
                  <a:srgbClr val="EA5550"/>
                </a:solidFill>
                <a:latin typeface="Meiryo UI" panose="020B0604030504040204" pitchFamily="50" charset="-128"/>
                <a:ea typeface="Meiryo UI" panose="020B0604030504040204" pitchFamily="50" charset="-128"/>
              </a:rPr>
              <a:t>若年層</a:t>
            </a:r>
            <a:r>
              <a:rPr kumimoji="1" lang="ja-JP" altLang="en-US" sz="4000" b="1" dirty="0">
                <a:latin typeface="Meiryo UI" panose="020B0604030504040204" pitchFamily="50" charset="-128"/>
                <a:ea typeface="Meiryo UI" panose="020B0604030504040204" pitchFamily="50" charset="-128"/>
              </a:rPr>
              <a:t>は知らない</a:t>
            </a:r>
            <a:endParaRPr kumimoji="1" lang="ja-JP" altLang="en-US" sz="48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8586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65D10498-F4F9-603C-A5C1-5C1B373EB372}"/>
              </a:ext>
            </a:extLst>
          </p:cNvPr>
          <p:cNvSpPr>
            <a:spLocks noChangeArrowheads="1"/>
          </p:cNvSpPr>
          <p:nvPr/>
        </p:nvSpPr>
        <p:spPr bwMode="auto">
          <a:xfrm>
            <a:off x="114300" y="58492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（２</a:t>
            </a:r>
            <a:r>
              <a:rPr kumimoji="1" lang="ja-JP" altLang="en-US" sz="1600" b="1" dirty="0">
                <a:solidFill>
                  <a:prstClr val="black"/>
                </a:solidFill>
                <a:latin typeface="Arial"/>
                <a:ea typeface="メイリオ" panose="020B0604030504040204" pitchFamily="50" charset="-128"/>
                <a:cs typeface="メイリオ" pitchFamily="50" charset="-128"/>
              </a:rPr>
              <a:t>）</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みんなは活用していますか？各種（一般・介護医療・個人年金）生命保険料控除制度！</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5" name="テキスト ボックス 4">
            <a:extLst>
              <a:ext uri="{FF2B5EF4-FFF2-40B4-BE49-F238E27FC236}">
                <a16:creationId xmlns:a16="http://schemas.microsoft.com/office/drawing/2014/main" id="{09E05C3D-90C2-0A58-79FE-E352434AAF8D}"/>
              </a:ext>
            </a:extLst>
          </p:cNvPr>
          <p:cNvSpPr txBox="1"/>
          <p:nvPr/>
        </p:nvSpPr>
        <p:spPr>
          <a:xfrm>
            <a:off x="214603" y="842719"/>
            <a:ext cx="9577097" cy="64633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に加入した際、所得税や住民税が軽減される、「生命保険料控除制度」があります。これは、「生命保険」が社会保障制度の補完として、重要な役割を担っているという証明でもあります。その「生命保険料控除制度」に対し、制度を有効にご活用されているか、保障とともに確認しましょう！</a:t>
            </a:r>
          </a:p>
        </p:txBody>
      </p:sp>
      <p:sp>
        <p:nvSpPr>
          <p:cNvPr id="6" name="正方形/長方形 5">
            <a:extLst>
              <a:ext uri="{FF2B5EF4-FFF2-40B4-BE49-F238E27FC236}">
                <a16:creationId xmlns:a16="http://schemas.microsoft.com/office/drawing/2014/main" id="{40A38B9C-3C2E-6432-666A-9EDF831CD7B9}"/>
              </a:ext>
            </a:extLst>
          </p:cNvPr>
          <p:cNvSpPr/>
          <p:nvPr/>
        </p:nvSpPr>
        <p:spPr>
          <a:xfrm>
            <a:off x="0" y="6341312"/>
            <a:ext cx="9921190" cy="20005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a:t>
            </a:r>
            <a:r>
              <a:rPr kumimoji="1" lang="zh-TW"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民間給与実態統計調査</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結果／国税庁（令和</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https://www.nta.go.jp/publication/statistics/kokuzeicho/minkan2021/minkan.htm</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平成</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30</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https://www.nta.go.jp/publication/statistics/kokuzeicho/minkan2018/minkan.htm</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7" name="正方形/長方形 6">
            <a:extLst>
              <a:ext uri="{FF2B5EF4-FFF2-40B4-BE49-F238E27FC236}">
                <a16:creationId xmlns:a16="http://schemas.microsoft.com/office/drawing/2014/main" id="{818D8544-32D5-17BD-4C1D-18ED2875021D}"/>
              </a:ext>
            </a:extLst>
          </p:cNvPr>
          <p:cNvSpPr/>
          <p:nvPr/>
        </p:nvSpPr>
        <p:spPr>
          <a:xfrm>
            <a:off x="-12033" y="1512766"/>
            <a:ext cx="8596196"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（１）．各種生命保険料控除制度の利用状況</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（年末調整を行った１年を通じて勤務した給与所得者を対象／国税庁）</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8" name="表 7">
            <a:extLst>
              <a:ext uri="{FF2B5EF4-FFF2-40B4-BE49-F238E27FC236}">
                <a16:creationId xmlns:a16="http://schemas.microsoft.com/office/drawing/2014/main" id="{02C34AD9-9FF0-BDDB-BE8B-B298ED300B08}"/>
              </a:ext>
            </a:extLst>
          </p:cNvPr>
          <p:cNvGraphicFramePr>
            <a:graphicFrameLocks noGrp="1"/>
          </p:cNvGraphicFramePr>
          <p:nvPr/>
        </p:nvGraphicFramePr>
        <p:xfrm>
          <a:off x="242596" y="1807912"/>
          <a:ext cx="9635966" cy="1389780"/>
        </p:xfrm>
        <a:graphic>
          <a:graphicData uri="http://schemas.openxmlformats.org/drawingml/2006/table">
            <a:tbl>
              <a:tblPr>
                <a:tableStyleId>{5C22544A-7EE6-4342-B048-85BDC9FD1C3A}</a:tableStyleId>
              </a:tblPr>
              <a:tblGrid>
                <a:gridCol w="563966">
                  <a:extLst>
                    <a:ext uri="{9D8B030D-6E8A-4147-A177-3AD203B41FA5}">
                      <a16:colId xmlns:a16="http://schemas.microsoft.com/office/drawing/2014/main" val="861135116"/>
                    </a:ext>
                  </a:extLst>
                </a:gridCol>
                <a:gridCol w="1008000">
                  <a:extLst>
                    <a:ext uri="{9D8B030D-6E8A-4147-A177-3AD203B41FA5}">
                      <a16:colId xmlns:a16="http://schemas.microsoft.com/office/drawing/2014/main" val="4086100854"/>
                    </a:ext>
                  </a:extLst>
                </a:gridCol>
                <a:gridCol w="828000">
                  <a:extLst>
                    <a:ext uri="{9D8B030D-6E8A-4147-A177-3AD203B41FA5}">
                      <a16:colId xmlns:a16="http://schemas.microsoft.com/office/drawing/2014/main" val="2293633411"/>
                    </a:ext>
                  </a:extLst>
                </a:gridCol>
                <a:gridCol w="612000">
                  <a:extLst>
                    <a:ext uri="{9D8B030D-6E8A-4147-A177-3AD203B41FA5}">
                      <a16:colId xmlns:a16="http://schemas.microsoft.com/office/drawing/2014/main" val="1840542000"/>
                    </a:ext>
                  </a:extLst>
                </a:gridCol>
                <a:gridCol w="576000">
                  <a:extLst>
                    <a:ext uri="{9D8B030D-6E8A-4147-A177-3AD203B41FA5}">
                      <a16:colId xmlns:a16="http://schemas.microsoft.com/office/drawing/2014/main" val="1168593639"/>
                    </a:ext>
                  </a:extLst>
                </a:gridCol>
                <a:gridCol w="828000">
                  <a:extLst>
                    <a:ext uri="{9D8B030D-6E8A-4147-A177-3AD203B41FA5}">
                      <a16:colId xmlns:a16="http://schemas.microsoft.com/office/drawing/2014/main" val="2743796781"/>
                    </a:ext>
                  </a:extLst>
                </a:gridCol>
                <a:gridCol w="612000">
                  <a:extLst>
                    <a:ext uri="{9D8B030D-6E8A-4147-A177-3AD203B41FA5}">
                      <a16:colId xmlns:a16="http://schemas.microsoft.com/office/drawing/2014/main" val="621540995"/>
                    </a:ext>
                  </a:extLst>
                </a:gridCol>
                <a:gridCol w="576000">
                  <a:extLst>
                    <a:ext uri="{9D8B030D-6E8A-4147-A177-3AD203B41FA5}">
                      <a16:colId xmlns:a16="http://schemas.microsoft.com/office/drawing/2014/main" val="1576659073"/>
                    </a:ext>
                  </a:extLst>
                </a:gridCol>
                <a:gridCol w="828000">
                  <a:extLst>
                    <a:ext uri="{9D8B030D-6E8A-4147-A177-3AD203B41FA5}">
                      <a16:colId xmlns:a16="http://schemas.microsoft.com/office/drawing/2014/main" val="2308959706"/>
                    </a:ext>
                  </a:extLst>
                </a:gridCol>
                <a:gridCol w="612000">
                  <a:extLst>
                    <a:ext uri="{9D8B030D-6E8A-4147-A177-3AD203B41FA5}">
                      <a16:colId xmlns:a16="http://schemas.microsoft.com/office/drawing/2014/main" val="1886343890"/>
                    </a:ext>
                  </a:extLst>
                </a:gridCol>
                <a:gridCol w="576000">
                  <a:extLst>
                    <a:ext uri="{9D8B030D-6E8A-4147-A177-3AD203B41FA5}">
                      <a16:colId xmlns:a16="http://schemas.microsoft.com/office/drawing/2014/main" val="4038109132"/>
                    </a:ext>
                  </a:extLst>
                </a:gridCol>
                <a:gridCol w="828000">
                  <a:extLst>
                    <a:ext uri="{9D8B030D-6E8A-4147-A177-3AD203B41FA5}">
                      <a16:colId xmlns:a16="http://schemas.microsoft.com/office/drawing/2014/main" val="1281207778"/>
                    </a:ext>
                  </a:extLst>
                </a:gridCol>
                <a:gridCol w="612000">
                  <a:extLst>
                    <a:ext uri="{9D8B030D-6E8A-4147-A177-3AD203B41FA5}">
                      <a16:colId xmlns:a16="http://schemas.microsoft.com/office/drawing/2014/main" val="1452323193"/>
                    </a:ext>
                  </a:extLst>
                </a:gridCol>
                <a:gridCol w="576000">
                  <a:extLst>
                    <a:ext uri="{9D8B030D-6E8A-4147-A177-3AD203B41FA5}">
                      <a16:colId xmlns:a16="http://schemas.microsoft.com/office/drawing/2014/main" val="709419730"/>
                    </a:ext>
                  </a:extLst>
                </a:gridCol>
              </a:tblGrid>
              <a:tr h="252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給与所得者数</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gridSpan="12">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生命保険料控除申告者</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737615344"/>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うち一般</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うち介護医療</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うち個人年金</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73055926"/>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585570648"/>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2021</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48,936,975</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34,314,236</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70.1%</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ja-JP" altLang="en-US" sz="105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u="none" strike="noStrike" dirty="0">
                          <a:solidFill>
                            <a:srgbClr val="FF0000"/>
                          </a:solidFill>
                          <a:effectLst/>
                          <a:latin typeface="Meiryo UI" panose="020B0604030504040204" pitchFamily="50" charset="-128"/>
                          <a:ea typeface="Meiryo UI" panose="020B0604030504040204" pitchFamily="50" charset="-128"/>
                        </a:rPr>
                        <a:t>2.5%</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32,458,136</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94.6%</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ja-JP" altLang="en-US" sz="105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u="none" strike="noStrike" dirty="0">
                          <a:solidFill>
                            <a:srgbClr val="FF0000"/>
                          </a:solidFill>
                          <a:effectLst/>
                          <a:latin typeface="Meiryo UI" panose="020B0604030504040204" pitchFamily="50" charset="-128"/>
                          <a:ea typeface="Meiryo UI" panose="020B0604030504040204" pitchFamily="50" charset="-128"/>
                        </a:rPr>
                        <a:t>1.3%</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25,349,534</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73.9%</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8.8%</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7,641,341</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22.3%</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ja-JP" altLang="en-US" sz="105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u="none" strike="noStrike" dirty="0">
                          <a:solidFill>
                            <a:srgbClr val="FF0000"/>
                          </a:solidFill>
                          <a:effectLst/>
                          <a:latin typeface="Meiryo UI" panose="020B0604030504040204" pitchFamily="50" charset="-128"/>
                          <a:ea typeface="Meiryo UI" panose="020B0604030504040204" pitchFamily="50" charset="-128"/>
                        </a:rPr>
                        <a:t>0.3%</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15822116"/>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2018</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45,397,834</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32,960,909</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72.6%</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31,596,011</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95.9%</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a:effectLst/>
                          <a:latin typeface="Meiryo UI" panose="020B0604030504040204" pitchFamily="50" charset="-128"/>
                          <a:ea typeface="Meiryo UI" panose="020B0604030504040204" pitchFamily="50" charset="-128"/>
                        </a:rPr>
                        <a:t>21,458,554</a:t>
                      </a:r>
                      <a:endParaRPr lang="en-US" altLang="ja-JP" sz="1050" b="0" i="0" u="none" strike="noStrike">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65.1%</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7,430,703</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22.5%</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47656297"/>
                  </a:ext>
                </a:extLst>
              </a:tr>
            </a:tbl>
          </a:graphicData>
        </a:graphic>
      </p:graphicFrame>
      <p:sp>
        <p:nvSpPr>
          <p:cNvPr id="9" name="テキスト ボックス 8">
            <a:extLst>
              <a:ext uri="{FF2B5EF4-FFF2-40B4-BE49-F238E27FC236}">
                <a16:creationId xmlns:a16="http://schemas.microsoft.com/office/drawing/2014/main" id="{9187FF2A-30EE-B25B-260A-FB38A275902B}"/>
              </a:ext>
            </a:extLst>
          </p:cNvPr>
          <p:cNvSpPr txBox="1"/>
          <p:nvPr/>
        </p:nvSpPr>
        <p:spPr>
          <a:xfrm>
            <a:off x="8803650" y="1591412"/>
            <a:ext cx="1102350" cy="230832"/>
          </a:xfrm>
          <a:prstGeom prst="rect">
            <a:avLst/>
          </a:prstGeom>
          <a:noFill/>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（単位：人）</a:t>
            </a:r>
          </a:p>
        </p:txBody>
      </p:sp>
      <p:graphicFrame>
        <p:nvGraphicFramePr>
          <p:cNvPr id="10" name="表 9">
            <a:extLst>
              <a:ext uri="{FF2B5EF4-FFF2-40B4-BE49-F238E27FC236}">
                <a16:creationId xmlns:a16="http://schemas.microsoft.com/office/drawing/2014/main" id="{730790FB-30CB-D206-90D8-2034C709B419}"/>
              </a:ext>
            </a:extLst>
          </p:cNvPr>
          <p:cNvGraphicFramePr>
            <a:graphicFrameLocks noGrp="1"/>
          </p:cNvGraphicFramePr>
          <p:nvPr/>
        </p:nvGraphicFramePr>
        <p:xfrm>
          <a:off x="783675" y="5225074"/>
          <a:ext cx="5040000" cy="11349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732422576"/>
                    </a:ext>
                  </a:extLst>
                </a:gridCol>
                <a:gridCol w="828000">
                  <a:extLst>
                    <a:ext uri="{9D8B030D-6E8A-4147-A177-3AD203B41FA5}">
                      <a16:colId xmlns:a16="http://schemas.microsoft.com/office/drawing/2014/main" val="2226871195"/>
                    </a:ext>
                  </a:extLst>
                </a:gridCol>
                <a:gridCol w="612000">
                  <a:extLst>
                    <a:ext uri="{9D8B030D-6E8A-4147-A177-3AD203B41FA5}">
                      <a16:colId xmlns:a16="http://schemas.microsoft.com/office/drawing/2014/main" val="4103756745"/>
                    </a:ext>
                  </a:extLst>
                </a:gridCol>
                <a:gridCol w="576000">
                  <a:extLst>
                    <a:ext uri="{9D8B030D-6E8A-4147-A177-3AD203B41FA5}">
                      <a16:colId xmlns:a16="http://schemas.microsoft.com/office/drawing/2014/main" val="2881373157"/>
                    </a:ext>
                  </a:extLst>
                </a:gridCol>
                <a:gridCol w="828000">
                  <a:extLst>
                    <a:ext uri="{9D8B030D-6E8A-4147-A177-3AD203B41FA5}">
                      <a16:colId xmlns:a16="http://schemas.microsoft.com/office/drawing/2014/main" val="3470089391"/>
                    </a:ext>
                  </a:extLst>
                </a:gridCol>
                <a:gridCol w="612000">
                  <a:extLst>
                    <a:ext uri="{9D8B030D-6E8A-4147-A177-3AD203B41FA5}">
                      <a16:colId xmlns:a16="http://schemas.microsoft.com/office/drawing/2014/main" val="567322343"/>
                    </a:ext>
                  </a:extLst>
                </a:gridCol>
                <a:gridCol w="576000">
                  <a:extLst>
                    <a:ext uri="{9D8B030D-6E8A-4147-A177-3AD203B41FA5}">
                      <a16:colId xmlns:a16="http://schemas.microsoft.com/office/drawing/2014/main" val="3515931827"/>
                    </a:ext>
                  </a:extLst>
                </a:gridCol>
              </a:tblGrid>
              <a:tr h="252000">
                <a:tc>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給与所得者数</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gridSpan="3">
                  <a:txBody>
                    <a:bodyPr/>
                    <a:lstStyle/>
                    <a:p>
                      <a:pPr algn="l" fontAlgn="b"/>
                      <a:r>
                        <a:rPr lang="zh-TW" altLang="en-US" sz="1200" u="none" strike="noStrike" dirty="0">
                          <a:effectLst/>
                          <a:latin typeface="Meiryo UI" panose="020B0604030504040204" pitchFamily="50" charset="-128"/>
                          <a:ea typeface="Meiryo UI" panose="020B0604030504040204" pitchFamily="50" charset="-128"/>
                        </a:rPr>
                        <a:t>小規模企業共済等掛金控除</a:t>
                      </a:r>
                      <a:endParaRPr lang="zh-TW"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地震保険料控除</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13410019"/>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08007465"/>
                  </a:ext>
                </a:extLst>
              </a:tr>
              <a:tr h="324000">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48,936,975</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2,754,151</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5.6%</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1.7%</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9,408,557</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19.2%</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1.2%</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7755563"/>
                  </a:ext>
                </a:extLst>
              </a:tr>
              <a:tr h="324000">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45,397,834</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1,772,950</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3.9%</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8,156,853</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18.0%</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45205776"/>
                  </a:ext>
                </a:extLst>
              </a:tr>
            </a:tbl>
          </a:graphicData>
        </a:graphic>
      </p:graphicFrame>
      <p:graphicFrame>
        <p:nvGraphicFramePr>
          <p:cNvPr id="11" name="表 10">
            <a:extLst>
              <a:ext uri="{FF2B5EF4-FFF2-40B4-BE49-F238E27FC236}">
                <a16:creationId xmlns:a16="http://schemas.microsoft.com/office/drawing/2014/main" id="{2C2B61B5-B0B1-1362-B28F-EEBA797A8461}"/>
              </a:ext>
            </a:extLst>
          </p:cNvPr>
          <p:cNvGraphicFramePr>
            <a:graphicFrameLocks noGrp="1"/>
          </p:cNvGraphicFramePr>
          <p:nvPr/>
        </p:nvGraphicFramePr>
        <p:xfrm>
          <a:off x="219709" y="5224895"/>
          <a:ext cx="563966" cy="1137600"/>
        </p:xfrm>
        <a:graphic>
          <a:graphicData uri="http://schemas.openxmlformats.org/drawingml/2006/table">
            <a:tbl>
              <a:tblPr>
                <a:tableStyleId>{5C22544A-7EE6-4342-B048-85BDC9FD1C3A}</a:tableStyleId>
              </a:tblPr>
              <a:tblGrid>
                <a:gridCol w="563966">
                  <a:extLst>
                    <a:ext uri="{9D8B030D-6E8A-4147-A177-3AD203B41FA5}">
                      <a16:colId xmlns:a16="http://schemas.microsoft.com/office/drawing/2014/main" val="3456857622"/>
                    </a:ext>
                  </a:extLst>
                </a:gridCol>
              </a:tblGrid>
              <a:tr h="255600">
                <a:tc>
                  <a:txBody>
                    <a:bodyPr/>
                    <a:lstStyle/>
                    <a:p>
                      <a:pPr algn="l" fontAlgn="b"/>
                      <a:r>
                        <a:rPr lang="ja-JP" altLang="en-US" sz="1200" b="0" i="0" u="none" strike="noStrike" dirty="0">
                          <a:effectLst/>
                          <a:latin typeface="Meiryo UI" panose="020B0604030504040204" pitchFamily="50" charset="-128"/>
                          <a:ea typeface="Meiryo UI" panose="020B0604030504040204" pitchFamily="50" charset="-128"/>
                        </a:rPr>
                        <a:t>参考</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16342041"/>
                  </a:ext>
                </a:extLst>
              </a:tr>
              <a:tr h="234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46436092"/>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2021</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8528329"/>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2018</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26774481"/>
                  </a:ext>
                </a:extLst>
              </a:tr>
            </a:tbl>
          </a:graphicData>
        </a:graphic>
      </p:graphicFrame>
      <p:graphicFrame>
        <p:nvGraphicFramePr>
          <p:cNvPr id="12" name="グラフ 11">
            <a:extLst>
              <a:ext uri="{FF2B5EF4-FFF2-40B4-BE49-F238E27FC236}">
                <a16:creationId xmlns:a16="http://schemas.microsoft.com/office/drawing/2014/main" id="{B7F6EEEF-C27E-1C83-AA57-24E14DBFB379}"/>
              </a:ext>
            </a:extLst>
          </p:cNvPr>
          <p:cNvGraphicFramePr>
            <a:graphicFrameLocks/>
          </p:cNvGraphicFramePr>
          <p:nvPr/>
        </p:nvGraphicFramePr>
        <p:xfrm>
          <a:off x="201000" y="3197692"/>
          <a:ext cx="4752000" cy="2196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グラフ 12">
            <a:extLst>
              <a:ext uri="{FF2B5EF4-FFF2-40B4-BE49-F238E27FC236}">
                <a16:creationId xmlns:a16="http://schemas.microsoft.com/office/drawing/2014/main" id="{D355F446-55F1-FFBE-7E1D-BA6E41347949}"/>
              </a:ext>
            </a:extLst>
          </p:cNvPr>
          <p:cNvGraphicFramePr>
            <a:graphicFrameLocks/>
          </p:cNvGraphicFramePr>
          <p:nvPr/>
        </p:nvGraphicFramePr>
        <p:xfrm>
          <a:off x="5169190" y="3197691"/>
          <a:ext cx="4752000" cy="2124000"/>
        </p:xfrm>
        <a:graphic>
          <a:graphicData uri="http://schemas.openxmlformats.org/drawingml/2006/chart">
            <c:chart xmlns:c="http://schemas.openxmlformats.org/drawingml/2006/chart" xmlns:r="http://schemas.openxmlformats.org/officeDocument/2006/relationships" r:id="rId5"/>
          </a:graphicData>
        </a:graphic>
      </p:graphicFrame>
      <p:sp>
        <p:nvSpPr>
          <p:cNvPr id="14" name="正方形/長方形 13">
            <a:extLst>
              <a:ext uri="{FF2B5EF4-FFF2-40B4-BE49-F238E27FC236}">
                <a16:creationId xmlns:a16="http://schemas.microsoft.com/office/drawing/2014/main" id="{48202469-7A9E-1E32-42AC-AC23DA3D4BEB}"/>
              </a:ext>
            </a:extLst>
          </p:cNvPr>
          <p:cNvSpPr/>
          <p:nvPr/>
        </p:nvSpPr>
        <p:spPr>
          <a:xfrm>
            <a:off x="5992010" y="4739845"/>
            <a:ext cx="107823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生命保険料控除</a:t>
            </a:r>
            <a:endParaRPr kumimoji="1" lang="en-US" altLang="ja-JP"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申告者</a:t>
            </a:r>
          </a:p>
        </p:txBody>
      </p:sp>
      <p:sp>
        <p:nvSpPr>
          <p:cNvPr id="15" name="正方形/長方形 14">
            <a:extLst>
              <a:ext uri="{FF2B5EF4-FFF2-40B4-BE49-F238E27FC236}">
                <a16:creationId xmlns:a16="http://schemas.microsoft.com/office/drawing/2014/main" id="{55E4A7E9-5794-02C2-8A19-971171459634}"/>
              </a:ext>
            </a:extLst>
          </p:cNvPr>
          <p:cNvSpPr/>
          <p:nvPr/>
        </p:nvSpPr>
        <p:spPr>
          <a:xfrm>
            <a:off x="7160577" y="4739844"/>
            <a:ext cx="136398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小規模企業共済等</a:t>
            </a:r>
            <a:endParaRPr kumimoji="1" lang="en-US" altLang="ja-JP"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掛金控除申告者</a:t>
            </a:r>
          </a:p>
        </p:txBody>
      </p:sp>
      <p:sp>
        <p:nvSpPr>
          <p:cNvPr id="16" name="正方形/長方形 15">
            <a:extLst>
              <a:ext uri="{FF2B5EF4-FFF2-40B4-BE49-F238E27FC236}">
                <a16:creationId xmlns:a16="http://schemas.microsoft.com/office/drawing/2014/main" id="{B7462009-20AE-922C-5529-31DA38A338C2}"/>
              </a:ext>
            </a:extLst>
          </p:cNvPr>
          <p:cNvSpPr/>
          <p:nvPr/>
        </p:nvSpPr>
        <p:spPr>
          <a:xfrm>
            <a:off x="8452167" y="4746200"/>
            <a:ext cx="136398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地震保険料控除</a:t>
            </a:r>
            <a:endParaRPr kumimoji="1" lang="en-US" altLang="ja-JP"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申告者</a:t>
            </a:r>
          </a:p>
        </p:txBody>
      </p:sp>
      <p:pic>
        <p:nvPicPr>
          <p:cNvPr id="17" name="図 16">
            <a:extLst>
              <a:ext uri="{FF2B5EF4-FFF2-40B4-BE49-F238E27FC236}">
                <a16:creationId xmlns:a16="http://schemas.microsoft.com/office/drawing/2014/main" id="{FDEE3522-0126-5F1C-8BFB-7480929AAE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32668" y="5975524"/>
            <a:ext cx="461240" cy="461240"/>
          </a:xfrm>
          <a:prstGeom prst="rect">
            <a:avLst/>
          </a:prstGeom>
        </p:spPr>
      </p:pic>
      <p:sp>
        <p:nvSpPr>
          <p:cNvPr id="18" name="吹き出し: 角を丸めた四角形 17">
            <a:extLst>
              <a:ext uri="{FF2B5EF4-FFF2-40B4-BE49-F238E27FC236}">
                <a16:creationId xmlns:a16="http://schemas.microsoft.com/office/drawing/2014/main" id="{E9BB6F37-B369-9B1F-638B-B82A8170E587}"/>
              </a:ext>
            </a:extLst>
          </p:cNvPr>
          <p:cNvSpPr/>
          <p:nvPr/>
        </p:nvSpPr>
        <p:spPr>
          <a:xfrm>
            <a:off x="5918260" y="5668595"/>
            <a:ext cx="3204065" cy="693371"/>
          </a:xfrm>
          <a:prstGeom prst="wedgeRoundRectCallout">
            <a:avLst>
              <a:gd name="adj1" fmla="val 55424"/>
              <a:gd name="adj2" fmla="val 26711"/>
              <a:gd name="adj3" fmla="val 16667"/>
            </a:avLst>
          </a:prstGeom>
          <a:ln w="19050">
            <a:solidFill>
              <a:srgbClr val="FFFFFF">
                <a:lumMod val="85000"/>
              </a:srgbClr>
            </a:solidFill>
          </a:ln>
        </p:spPr>
        <p:txBody>
          <a:bodyPr wrap="square" lIns="36000" tIns="36000" rIns="36000" bIns="3600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一般と個人年金の生命保険料控除申告者が減っているということは、加入者自体も減っているということ！制度の有効性をしっかりお伝えしていこう！！</a:t>
            </a:r>
            <a:endParaRPr kumimoji="1" lang="en-US" altLang="ja-JP" sz="1200" b="0" i="1"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271304CD-3392-6BC1-AEE3-B8B52218A2FC}"/>
              </a:ext>
            </a:extLst>
          </p:cNvPr>
          <p:cNvSpPr/>
          <p:nvPr/>
        </p:nvSpPr>
        <p:spPr bwMode="auto">
          <a:xfrm>
            <a:off x="3508833" y="3412132"/>
            <a:ext cx="1444167" cy="432000"/>
          </a:xfrm>
          <a:prstGeom prst="rect">
            <a:avLst/>
          </a:prstGeom>
          <a:solidFill>
            <a:schemeClr val="bg1"/>
          </a:solidFill>
          <a:ln w="25400" cap="flat" cmpd="sng" algn="ctr">
            <a:solidFill>
              <a:srgbClr val="FF9999"/>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一般と個人年金の</a:t>
            </a:r>
            <a:endParaRPr kumimoji="0" lang="en-US" altLang="ja-JP"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申告者が減少</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している。</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7264C639-512F-6BD7-5E0C-AE5ADF93769E}"/>
              </a:ext>
            </a:extLst>
          </p:cNvPr>
          <p:cNvSpPr/>
          <p:nvPr/>
        </p:nvSpPr>
        <p:spPr bwMode="auto">
          <a:xfrm>
            <a:off x="8400241" y="3410173"/>
            <a:ext cx="1444167" cy="432000"/>
          </a:xfrm>
          <a:prstGeom prst="rect">
            <a:avLst/>
          </a:prstGeom>
          <a:solidFill>
            <a:schemeClr val="bg1"/>
          </a:solidFill>
          <a:ln w="25400" cap="flat" cmpd="sng" algn="ctr">
            <a:solidFill>
              <a:srgbClr val="FF9999"/>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生命保険料控除申告者自体も減っている。</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1" name="正方形/長方形 20">
            <a:extLst>
              <a:ext uri="{FF2B5EF4-FFF2-40B4-BE49-F238E27FC236}">
                <a16:creationId xmlns:a16="http://schemas.microsoft.com/office/drawing/2014/main" id="{17055948-7A5F-F839-EF7F-43220AD78D4F}"/>
              </a:ext>
            </a:extLst>
          </p:cNvPr>
          <p:cNvSpPr/>
          <p:nvPr/>
        </p:nvSpPr>
        <p:spPr>
          <a:xfrm>
            <a:off x="6017298" y="4746128"/>
            <a:ext cx="1052941" cy="295849"/>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④</a:t>
            </a:r>
          </a:p>
        </p:txBody>
      </p:sp>
      <p:sp>
        <p:nvSpPr>
          <p:cNvPr id="22" name="正方形/長方形 21">
            <a:extLst>
              <a:ext uri="{FF2B5EF4-FFF2-40B4-BE49-F238E27FC236}">
                <a16:creationId xmlns:a16="http://schemas.microsoft.com/office/drawing/2014/main" id="{69B6DC8A-783D-EC7A-0833-C33D64496215}"/>
              </a:ext>
            </a:extLst>
          </p:cNvPr>
          <p:cNvSpPr/>
          <p:nvPr/>
        </p:nvSpPr>
        <p:spPr>
          <a:xfrm>
            <a:off x="9332668" y="2583794"/>
            <a:ext cx="51174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③</a:t>
            </a:r>
          </a:p>
        </p:txBody>
      </p:sp>
      <p:sp>
        <p:nvSpPr>
          <p:cNvPr id="23" name="正方形/長方形 22">
            <a:extLst>
              <a:ext uri="{FF2B5EF4-FFF2-40B4-BE49-F238E27FC236}">
                <a16:creationId xmlns:a16="http://schemas.microsoft.com/office/drawing/2014/main" id="{855853C4-6E8D-D6EB-9AB8-9A9808C6A57C}"/>
              </a:ext>
            </a:extLst>
          </p:cNvPr>
          <p:cNvSpPr/>
          <p:nvPr/>
        </p:nvSpPr>
        <p:spPr>
          <a:xfrm>
            <a:off x="7321472" y="4746128"/>
            <a:ext cx="1052941" cy="295849"/>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⑤</a:t>
            </a:r>
          </a:p>
        </p:txBody>
      </p:sp>
      <p:sp>
        <p:nvSpPr>
          <p:cNvPr id="24" name="正方形/長方形 23">
            <a:extLst>
              <a:ext uri="{FF2B5EF4-FFF2-40B4-BE49-F238E27FC236}">
                <a16:creationId xmlns:a16="http://schemas.microsoft.com/office/drawing/2014/main" id="{C5FFBD75-5B6D-3FB1-3852-59D217740BF6}"/>
              </a:ext>
            </a:extLst>
          </p:cNvPr>
          <p:cNvSpPr/>
          <p:nvPr/>
        </p:nvSpPr>
        <p:spPr>
          <a:xfrm>
            <a:off x="8625645" y="4746128"/>
            <a:ext cx="1052941" cy="295849"/>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⑥</a:t>
            </a:r>
          </a:p>
        </p:txBody>
      </p:sp>
      <p:sp>
        <p:nvSpPr>
          <p:cNvPr id="25" name="テキスト プレースホルダー 1">
            <a:extLst>
              <a:ext uri="{FF2B5EF4-FFF2-40B4-BE49-F238E27FC236}">
                <a16:creationId xmlns:a16="http://schemas.microsoft.com/office/drawing/2014/main" id="{AAB101E7-A26A-0D34-0B2C-A7358349E112}"/>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4" name="スライド番号プレースホルダー 5">
            <a:extLst>
              <a:ext uri="{FF2B5EF4-FFF2-40B4-BE49-F238E27FC236}">
                <a16:creationId xmlns:a16="http://schemas.microsoft.com/office/drawing/2014/main" id="{FC6961E5-1B15-9C47-E421-41A937DA335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nvGrpSpPr>
          <p:cNvPr id="2" name="グループ化 1">
            <a:extLst>
              <a:ext uri="{FF2B5EF4-FFF2-40B4-BE49-F238E27FC236}">
                <a16:creationId xmlns:a16="http://schemas.microsoft.com/office/drawing/2014/main" id="{3100B3C6-93DD-985E-0969-0325D8DDC546}"/>
              </a:ext>
            </a:extLst>
          </p:cNvPr>
          <p:cNvGrpSpPr/>
          <p:nvPr/>
        </p:nvGrpSpPr>
        <p:grpSpPr>
          <a:xfrm>
            <a:off x="7070239" y="1196932"/>
            <a:ext cx="2762204" cy="1498281"/>
            <a:chOff x="1549247" y="5265578"/>
            <a:chExt cx="2762204" cy="1498281"/>
          </a:xfrm>
        </p:grpSpPr>
        <p:sp>
          <p:nvSpPr>
            <p:cNvPr id="26" name="吹き出し: 四角形 25">
              <a:extLst>
                <a:ext uri="{FF2B5EF4-FFF2-40B4-BE49-F238E27FC236}">
                  <a16:creationId xmlns:a16="http://schemas.microsoft.com/office/drawing/2014/main" id="{3ABA0B3B-C6E0-2EB6-6A3B-A52F14DB5C9E}"/>
                </a:ext>
              </a:extLst>
            </p:cNvPr>
            <p:cNvSpPr/>
            <p:nvPr/>
          </p:nvSpPr>
          <p:spPr bwMode="auto">
            <a:xfrm>
              <a:off x="1549247" y="5265578"/>
              <a:ext cx="276220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③ ▲</a:t>
              </a:r>
              <a:r>
                <a:rPr kumimoji="1" lang="en-US" altLang="ja-JP" sz="4000" b="1" dirty="0">
                  <a:latin typeface="Meiryo UI" panose="020B0604030504040204" pitchFamily="50" charset="-128"/>
                  <a:ea typeface="Meiryo UI" panose="020B0604030504040204" pitchFamily="50" charset="-128"/>
                </a:rPr>
                <a:t>0.3</a:t>
              </a:r>
              <a:r>
                <a:rPr kumimoji="1" lang="en-US" altLang="ja-JP" sz="3200" b="1" dirty="0">
                  <a:latin typeface="Meiryo UI" panose="020B0604030504040204" pitchFamily="50" charset="-128"/>
                  <a:ea typeface="Meiryo UI" panose="020B0604030504040204" pitchFamily="50" charset="-128"/>
                </a:rPr>
                <a:t>%</a:t>
              </a:r>
              <a:endParaRPr kumimoji="1" lang="en-US" altLang="ja-JP" sz="2000" dirty="0">
                <a:latin typeface="Meiryo UI" panose="020B0604030504040204" pitchFamily="50" charset="-128"/>
                <a:ea typeface="Meiryo UI" panose="020B0604030504040204" pitchFamily="50" charset="-128"/>
              </a:endParaRPr>
            </a:p>
          </p:txBody>
        </p:sp>
        <p:cxnSp>
          <p:nvCxnSpPr>
            <p:cNvPr id="27" name="直線矢印コネクタ 26">
              <a:extLst>
                <a:ext uri="{FF2B5EF4-FFF2-40B4-BE49-F238E27FC236}">
                  <a16:creationId xmlns:a16="http://schemas.microsoft.com/office/drawing/2014/main" id="{A4E80D23-D464-9BB2-A00A-008E824EB484}"/>
                </a:ext>
              </a:extLst>
            </p:cNvPr>
            <p:cNvCxnSpPr>
              <a:cxnSpLocks/>
            </p:cNvCxnSpPr>
            <p:nvPr/>
          </p:nvCxnSpPr>
          <p:spPr>
            <a:xfrm>
              <a:off x="4082949" y="5949578"/>
              <a:ext cx="0" cy="814281"/>
            </a:xfrm>
            <a:prstGeom prst="straightConnector1">
              <a:avLst/>
            </a:prstGeom>
            <a:ln w="38100">
              <a:solidFill>
                <a:srgbClr val="EA5550"/>
              </a:solidFill>
              <a:tailEnd type="oval"/>
            </a:ln>
          </p:spPr>
          <p:style>
            <a:lnRef idx="1">
              <a:schemeClr val="accent1"/>
            </a:lnRef>
            <a:fillRef idx="0">
              <a:schemeClr val="accent1"/>
            </a:fillRef>
            <a:effectRef idx="0">
              <a:schemeClr val="accent1"/>
            </a:effectRef>
            <a:fontRef idx="minor">
              <a:schemeClr val="tx1"/>
            </a:fontRef>
          </p:style>
        </p:cxnSp>
      </p:grpSp>
      <p:sp>
        <p:nvSpPr>
          <p:cNvPr id="28" name="吹き出し: 四角形 27">
            <a:extLst>
              <a:ext uri="{FF2B5EF4-FFF2-40B4-BE49-F238E27FC236}">
                <a16:creationId xmlns:a16="http://schemas.microsoft.com/office/drawing/2014/main" id="{7ED0E2CE-C4D2-F6C4-0D0F-48AD8C49BD30}"/>
              </a:ext>
            </a:extLst>
          </p:cNvPr>
          <p:cNvSpPr/>
          <p:nvPr/>
        </p:nvSpPr>
        <p:spPr bwMode="auto">
          <a:xfrm>
            <a:off x="1944156" y="1877596"/>
            <a:ext cx="3600000" cy="1296000"/>
          </a:xfrm>
          <a:prstGeom prst="wedgeRectCallout">
            <a:avLst>
              <a:gd name="adj1" fmla="val 1953"/>
              <a:gd name="adj2" fmla="val 9031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一般と</a:t>
            </a:r>
            <a:r>
              <a:rPr kumimoji="1" lang="ja-JP" altLang="en-US" sz="4000" b="1" dirty="0">
                <a:solidFill>
                  <a:srgbClr val="EA5550"/>
                </a:solidFill>
                <a:latin typeface="Meiryo UI" panose="020B0604030504040204" pitchFamily="50" charset="-128"/>
                <a:ea typeface="Meiryo UI" panose="020B0604030504040204" pitchFamily="50" charset="-128"/>
              </a:rPr>
              <a:t>個人年金</a:t>
            </a:r>
            <a:endParaRPr kumimoji="1" lang="en-US" altLang="ja-JP" sz="4000" b="1" dirty="0">
              <a:solidFill>
                <a:srgbClr val="EA5550"/>
              </a:solidFill>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が減少</a:t>
            </a:r>
            <a:endParaRPr kumimoji="1" lang="ja-JP" altLang="en-US" sz="48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pSp>
        <p:nvGrpSpPr>
          <p:cNvPr id="29" name="グループ化 28">
            <a:extLst>
              <a:ext uri="{FF2B5EF4-FFF2-40B4-BE49-F238E27FC236}">
                <a16:creationId xmlns:a16="http://schemas.microsoft.com/office/drawing/2014/main" id="{CDB58FC4-8127-3EFB-CCAC-0994650E0058}"/>
              </a:ext>
            </a:extLst>
          </p:cNvPr>
          <p:cNvGrpSpPr/>
          <p:nvPr/>
        </p:nvGrpSpPr>
        <p:grpSpPr>
          <a:xfrm>
            <a:off x="869472" y="4532630"/>
            <a:ext cx="5339488" cy="684000"/>
            <a:chOff x="869472" y="4532630"/>
            <a:chExt cx="5339488" cy="684000"/>
          </a:xfrm>
        </p:grpSpPr>
        <p:cxnSp>
          <p:nvCxnSpPr>
            <p:cNvPr id="30" name="直線コネクタ 29">
              <a:extLst>
                <a:ext uri="{FF2B5EF4-FFF2-40B4-BE49-F238E27FC236}">
                  <a16:creationId xmlns:a16="http://schemas.microsoft.com/office/drawing/2014/main" id="{60A38F20-2327-ADEA-5C97-8BB3D25212E4}"/>
                </a:ext>
              </a:extLst>
            </p:cNvPr>
            <p:cNvCxnSpPr>
              <a:cxnSpLocks/>
            </p:cNvCxnSpPr>
            <p:nvPr/>
          </p:nvCxnSpPr>
          <p:spPr>
            <a:xfrm>
              <a:off x="5218960" y="4914968"/>
              <a:ext cx="990000"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1" name="吹き出し: 四角形 30">
              <a:extLst>
                <a:ext uri="{FF2B5EF4-FFF2-40B4-BE49-F238E27FC236}">
                  <a16:creationId xmlns:a16="http://schemas.microsoft.com/office/drawing/2014/main" id="{B314B57A-EDB8-3E52-75D2-6A87AAD73206}"/>
                </a:ext>
              </a:extLst>
            </p:cNvPr>
            <p:cNvSpPr/>
            <p:nvPr/>
          </p:nvSpPr>
          <p:spPr bwMode="auto">
            <a:xfrm>
              <a:off x="869472" y="4532630"/>
              <a:ext cx="4356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④ 生命保険料控除</a:t>
              </a:r>
              <a:endParaRPr kumimoji="1" lang="en-US" altLang="ja-JP" sz="2000" dirty="0">
                <a:latin typeface="Meiryo UI" panose="020B0604030504040204" pitchFamily="50" charset="-128"/>
                <a:ea typeface="Meiryo UI" panose="020B0604030504040204" pitchFamily="50" charset="-128"/>
              </a:endParaRPr>
            </a:p>
          </p:txBody>
        </p:sp>
      </p:grpSp>
      <p:grpSp>
        <p:nvGrpSpPr>
          <p:cNvPr id="32" name="グループ化 31">
            <a:extLst>
              <a:ext uri="{FF2B5EF4-FFF2-40B4-BE49-F238E27FC236}">
                <a16:creationId xmlns:a16="http://schemas.microsoft.com/office/drawing/2014/main" id="{F1D945B2-8CA8-9497-60FC-264B9746A8B8}"/>
              </a:ext>
            </a:extLst>
          </p:cNvPr>
          <p:cNvGrpSpPr/>
          <p:nvPr/>
        </p:nvGrpSpPr>
        <p:grpSpPr>
          <a:xfrm>
            <a:off x="869472" y="4921917"/>
            <a:ext cx="6893934" cy="1089683"/>
            <a:chOff x="869472" y="4921917"/>
            <a:chExt cx="6893934" cy="1089683"/>
          </a:xfrm>
        </p:grpSpPr>
        <p:cxnSp>
          <p:nvCxnSpPr>
            <p:cNvPr id="33" name="直線コネクタ 32">
              <a:extLst>
                <a:ext uri="{FF2B5EF4-FFF2-40B4-BE49-F238E27FC236}">
                  <a16:creationId xmlns:a16="http://schemas.microsoft.com/office/drawing/2014/main" id="{6976C6D0-9564-E701-ED3B-D1D821E3BA04}"/>
                </a:ext>
              </a:extLst>
            </p:cNvPr>
            <p:cNvCxnSpPr>
              <a:cxnSpLocks/>
            </p:cNvCxnSpPr>
            <p:nvPr/>
          </p:nvCxnSpPr>
          <p:spPr>
            <a:xfrm flipV="1">
              <a:off x="7666408" y="4921917"/>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4" name="吹き出し: 四角形 33">
              <a:extLst>
                <a:ext uri="{FF2B5EF4-FFF2-40B4-BE49-F238E27FC236}">
                  <a16:creationId xmlns:a16="http://schemas.microsoft.com/office/drawing/2014/main" id="{FBCF2EA7-3422-7466-1699-C8F52DBA877A}"/>
                </a:ext>
              </a:extLst>
            </p:cNvPr>
            <p:cNvSpPr/>
            <p:nvPr/>
          </p:nvSpPr>
          <p:spPr bwMode="auto">
            <a:xfrm>
              <a:off x="869472" y="5327600"/>
              <a:ext cx="689393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⑤ 小規模企業共済等掛金控除</a:t>
              </a:r>
              <a:endParaRPr kumimoji="1" lang="en-US" altLang="ja-JP" sz="4000" b="1" dirty="0">
                <a:latin typeface="Meiryo UI" panose="020B0604030504040204" pitchFamily="50" charset="-128"/>
                <a:ea typeface="Meiryo UI" panose="020B0604030504040204" pitchFamily="50" charset="-128"/>
              </a:endParaRPr>
            </a:p>
          </p:txBody>
        </p:sp>
      </p:grpSp>
      <p:grpSp>
        <p:nvGrpSpPr>
          <p:cNvPr id="35" name="グループ化 34">
            <a:extLst>
              <a:ext uri="{FF2B5EF4-FFF2-40B4-BE49-F238E27FC236}">
                <a16:creationId xmlns:a16="http://schemas.microsoft.com/office/drawing/2014/main" id="{165CD5DA-972F-08EA-7329-2555DBF83A42}"/>
              </a:ext>
            </a:extLst>
          </p:cNvPr>
          <p:cNvGrpSpPr/>
          <p:nvPr/>
        </p:nvGrpSpPr>
        <p:grpSpPr>
          <a:xfrm>
            <a:off x="5488408" y="4899297"/>
            <a:ext cx="4356000" cy="1907273"/>
            <a:chOff x="5488408" y="4899297"/>
            <a:chExt cx="4356000" cy="1907273"/>
          </a:xfrm>
        </p:grpSpPr>
        <p:sp>
          <p:nvSpPr>
            <p:cNvPr id="36" name="吹き出し: 四角形 35">
              <a:extLst>
                <a:ext uri="{FF2B5EF4-FFF2-40B4-BE49-F238E27FC236}">
                  <a16:creationId xmlns:a16="http://schemas.microsoft.com/office/drawing/2014/main" id="{00CB4C05-9DCE-4537-1809-76D4B3191748}"/>
                </a:ext>
              </a:extLst>
            </p:cNvPr>
            <p:cNvSpPr/>
            <p:nvPr/>
          </p:nvSpPr>
          <p:spPr bwMode="auto">
            <a:xfrm>
              <a:off x="5488408" y="6122570"/>
              <a:ext cx="4356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⑥ 地震保険料控除</a:t>
              </a:r>
              <a:endParaRPr kumimoji="1" lang="en-US" altLang="ja-JP" sz="2000" dirty="0">
                <a:latin typeface="Meiryo UI" panose="020B0604030504040204" pitchFamily="50" charset="-128"/>
                <a:ea typeface="Meiryo UI" panose="020B0604030504040204" pitchFamily="50" charset="-128"/>
              </a:endParaRPr>
            </a:p>
          </p:txBody>
        </p:sp>
        <p:cxnSp>
          <p:nvCxnSpPr>
            <p:cNvPr id="37" name="直線コネクタ 36">
              <a:extLst>
                <a:ext uri="{FF2B5EF4-FFF2-40B4-BE49-F238E27FC236}">
                  <a16:creationId xmlns:a16="http://schemas.microsoft.com/office/drawing/2014/main" id="{CED34564-B392-18EC-A54F-2F3B33760DC5}"/>
                </a:ext>
              </a:extLst>
            </p:cNvPr>
            <p:cNvCxnSpPr>
              <a:cxnSpLocks/>
            </p:cNvCxnSpPr>
            <p:nvPr/>
          </p:nvCxnSpPr>
          <p:spPr>
            <a:xfrm flipV="1">
              <a:off x="9298650" y="4899297"/>
              <a:ext cx="0" cy="1223273"/>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630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down)">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right)">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up)">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wipe(up)">
                                      <p:cBhvr>
                                        <p:cTn id="2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矢印: 五方向 2">
            <a:extLst>
              <a:ext uri="{FF2B5EF4-FFF2-40B4-BE49-F238E27FC236}">
                <a16:creationId xmlns:a16="http://schemas.microsoft.com/office/drawing/2014/main" id="{52F55405-5B85-D6EA-7AED-5C79237AD14D}"/>
              </a:ext>
            </a:extLst>
          </p:cNvPr>
          <p:cNvSpPr/>
          <p:nvPr/>
        </p:nvSpPr>
        <p:spPr>
          <a:xfrm>
            <a:off x="5722990" y="2769267"/>
            <a:ext cx="2897335" cy="3243615"/>
          </a:xfrm>
          <a:prstGeom prst="homePlate">
            <a:avLst>
              <a:gd name="adj" fmla="val 12463"/>
            </a:avLst>
          </a:prstGeom>
          <a:pattFill prst="ltHorz">
            <a:fgClr>
              <a:schemeClr val="bg1">
                <a:lumMod val="7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AutoShape 3">
            <a:extLst>
              <a:ext uri="{FF2B5EF4-FFF2-40B4-BE49-F238E27FC236}">
                <a16:creationId xmlns:a16="http://schemas.microsoft.com/office/drawing/2014/main" id="{2CFF30A8-477D-E1A4-5879-44593904BAF8}"/>
              </a:ext>
            </a:extLst>
          </p:cNvPr>
          <p:cNvSpPr>
            <a:spLocks noChangeArrowheads="1"/>
          </p:cNvSpPr>
          <p:nvPr/>
        </p:nvSpPr>
        <p:spPr bwMode="auto">
          <a:xfrm>
            <a:off x="114300" y="594254"/>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（３</a:t>
            </a:r>
            <a:r>
              <a:rPr kumimoji="1" lang="ja-JP" altLang="en-US" sz="1600" b="1" dirty="0">
                <a:solidFill>
                  <a:prstClr val="black"/>
                </a:solidFill>
                <a:latin typeface="Arial"/>
                <a:ea typeface="メイリオ" panose="020B0604030504040204" pitchFamily="50" charset="-128"/>
                <a:cs typeface="メイリオ" pitchFamily="50" charset="-128"/>
              </a:rPr>
              <a:t>）</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生命保険料控除はバカにできない！？その効果を「投資効果」で検証する！？</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6" name="正方形/長方形 5">
            <a:extLst>
              <a:ext uri="{FF2B5EF4-FFF2-40B4-BE49-F238E27FC236}">
                <a16:creationId xmlns:a16="http://schemas.microsoft.com/office/drawing/2014/main" id="{BC049936-65BB-8A35-0A7C-5F1A5FC41339}"/>
              </a:ext>
            </a:extLst>
          </p:cNvPr>
          <p:cNvSpPr/>
          <p:nvPr/>
        </p:nvSpPr>
        <p:spPr>
          <a:xfrm>
            <a:off x="129386" y="847987"/>
            <a:ext cx="9776631"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生命保険料控除を活用した税金軽減効果を加味すれば、</a:t>
            </a:r>
            <a:r>
              <a:rPr kumimoji="0" lang="en-US" altLang="ja-JP" sz="1200" b="0" i="0" u="none" strike="noStrike" kern="1200" cap="none" spc="0" normalizeH="0" baseline="0" noProof="0" dirty="0" err="1">
                <a:ln>
                  <a:noFill/>
                </a:ln>
                <a:solidFill>
                  <a:prstClr val="black"/>
                </a:solidFill>
                <a:effectLst/>
                <a:uLnTx/>
                <a:uFillTx/>
                <a:latin typeface="メイリオ" panose="020B0604030504040204" pitchFamily="50" charset="-128"/>
                <a:ea typeface="メイリオ" panose="020B0604030504040204" pitchFamily="50" charset="-128"/>
                <a:cs typeface="+mn-cs"/>
              </a:rPr>
              <a:t>iDeCo</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NISA</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などの様々な税制優遇が受けられる金融商品と並んで、資産形成の効果が高いといえます。今日は、そんな「生命保険料控除」の効果について深掘りします！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90CCD50D-F627-B92C-2D3A-2576BEC17FE9}"/>
              </a:ext>
            </a:extLst>
          </p:cNvPr>
          <p:cNvGraphicFramePr>
            <a:graphicFrameLocks noGrp="1"/>
          </p:cNvGraphicFramePr>
          <p:nvPr/>
        </p:nvGraphicFramePr>
        <p:xfrm>
          <a:off x="303175" y="2098349"/>
          <a:ext cx="5256000" cy="4284000"/>
        </p:xfrm>
        <a:graphic>
          <a:graphicData uri="http://schemas.openxmlformats.org/drawingml/2006/table">
            <a:tbl>
              <a:tblPr>
                <a:tableStyleId>{5C22544A-7EE6-4342-B048-85BDC9FD1C3A}</a:tableStyleId>
              </a:tblPr>
              <a:tblGrid>
                <a:gridCol w="1224000">
                  <a:extLst>
                    <a:ext uri="{9D8B030D-6E8A-4147-A177-3AD203B41FA5}">
                      <a16:colId xmlns:a16="http://schemas.microsoft.com/office/drawing/2014/main" val="2162585614"/>
                    </a:ext>
                  </a:extLst>
                </a:gridCol>
                <a:gridCol w="1008000">
                  <a:extLst>
                    <a:ext uri="{9D8B030D-6E8A-4147-A177-3AD203B41FA5}">
                      <a16:colId xmlns:a16="http://schemas.microsoft.com/office/drawing/2014/main" val="1217199573"/>
                    </a:ext>
                  </a:extLst>
                </a:gridCol>
                <a:gridCol w="1008000">
                  <a:extLst>
                    <a:ext uri="{9D8B030D-6E8A-4147-A177-3AD203B41FA5}">
                      <a16:colId xmlns:a16="http://schemas.microsoft.com/office/drawing/2014/main" val="254143580"/>
                    </a:ext>
                  </a:extLst>
                </a:gridCol>
                <a:gridCol w="1008000">
                  <a:extLst>
                    <a:ext uri="{9D8B030D-6E8A-4147-A177-3AD203B41FA5}">
                      <a16:colId xmlns:a16="http://schemas.microsoft.com/office/drawing/2014/main" val="3360564002"/>
                    </a:ext>
                  </a:extLst>
                </a:gridCol>
                <a:gridCol w="1008000">
                  <a:extLst>
                    <a:ext uri="{9D8B030D-6E8A-4147-A177-3AD203B41FA5}">
                      <a16:colId xmlns:a16="http://schemas.microsoft.com/office/drawing/2014/main" val="2191099619"/>
                    </a:ext>
                  </a:extLst>
                </a:gridCol>
              </a:tblGrid>
              <a:tr h="25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家族構成</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年収</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u="none" strike="noStrike" dirty="0">
                          <a:effectLst/>
                          <a:latin typeface="Meiryo UI" panose="020B0604030504040204" pitchFamily="50" charset="-128"/>
                          <a:ea typeface="Meiryo UI" panose="020B0604030504040204" pitchFamily="50" charset="-128"/>
                        </a:rPr>
                        <a:t>軽減額合計</a:t>
                      </a:r>
                      <a:r>
                        <a:rPr lang="en-US" altLang="ja-JP" sz="800" u="none" strike="noStrike" dirty="0">
                          <a:effectLst/>
                          <a:latin typeface="Meiryo UI" panose="020B0604030504040204" pitchFamily="50" charset="-128"/>
                          <a:ea typeface="Meiryo UI" panose="020B0604030504040204" pitchFamily="50" charset="-128"/>
                        </a:rPr>
                        <a:t>※1</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69366965"/>
                  </a:ext>
                </a:extLst>
              </a:tr>
              <a:tr h="252000">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1200" u="none" strike="noStrike" dirty="0">
                          <a:effectLst/>
                          <a:latin typeface="Meiryo UI" panose="020B0604030504040204" pitchFamily="50" charset="-128"/>
                          <a:ea typeface="Meiryo UI" panose="020B0604030504040204" pitchFamily="50" charset="-128"/>
                        </a:rPr>
                        <a:t>所得税軽減額</a:t>
                      </a: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1200" u="none" strike="noStrike" dirty="0">
                          <a:effectLst/>
                          <a:latin typeface="Meiryo UI" panose="020B0604030504040204" pitchFamily="50" charset="-128"/>
                          <a:ea typeface="Meiryo UI" panose="020B0604030504040204" pitchFamily="50" charset="-128"/>
                        </a:rPr>
                        <a:t>住民税軽減額</a:t>
                      </a: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55911222"/>
                  </a:ext>
                </a:extLst>
              </a:tr>
              <a:tr h="252000">
                <a:tc rowSpan="5">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単身世帯</a:t>
                      </a:r>
                    </a:p>
                  </a:txBody>
                  <a:tcPr marL="36000" marR="3600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13352325"/>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23590762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8,200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3328678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8,200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333345488"/>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13,500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17606319"/>
                  </a:ext>
                </a:extLst>
              </a:tr>
              <a:tr h="252000">
                <a:tc rowSpan="5">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夫婦のみ</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332978373"/>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500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2,000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1578104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325133951"/>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1,000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11,000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8,200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9414839"/>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13,500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459318227"/>
                  </a:ext>
                </a:extLst>
              </a:tr>
              <a:tr h="252000">
                <a:tc rowSpan="5">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夫婦と扶養する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子ども</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人</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300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42789470"/>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35102464"/>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700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4684801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8,100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989619003"/>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1,500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16,200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13,400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8672298"/>
                  </a:ext>
                </a:extLst>
              </a:tr>
            </a:tbl>
          </a:graphicData>
        </a:graphic>
      </p:graphicFrame>
      <p:sp>
        <p:nvSpPr>
          <p:cNvPr id="8" name="正方形/長方形 7">
            <a:extLst>
              <a:ext uri="{FF2B5EF4-FFF2-40B4-BE49-F238E27FC236}">
                <a16:creationId xmlns:a16="http://schemas.microsoft.com/office/drawing/2014/main" id="{3C8CE7FB-3E19-1122-77CA-71F26AA3C5FA}"/>
              </a:ext>
            </a:extLst>
          </p:cNvPr>
          <p:cNvSpPr/>
          <p:nvPr/>
        </p:nvSpPr>
        <p:spPr>
          <a:xfrm>
            <a:off x="407950" y="6339490"/>
            <a:ext cx="7411103" cy="20005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．所得税</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4</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万円、住民税</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2.8</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万円の生命保険料控除を受けた場合。</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．配偶者控除あり。</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．配偶者控除あり、ならびに子どもは大学生と</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16</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歳以上の高校生。</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pic>
        <p:nvPicPr>
          <p:cNvPr id="9" name="図 8">
            <a:extLst>
              <a:ext uri="{FF2B5EF4-FFF2-40B4-BE49-F238E27FC236}">
                <a16:creationId xmlns:a16="http://schemas.microsoft.com/office/drawing/2014/main" id="{8488CC8F-365E-C856-BF13-CF6058000716}"/>
              </a:ext>
            </a:extLst>
          </p:cNvPr>
          <p:cNvPicPr>
            <a:picLocks noChangeAspect="1"/>
          </p:cNvPicPr>
          <p:nvPr/>
        </p:nvPicPr>
        <p:blipFill>
          <a:blip r:embed="rId2"/>
          <a:stretch>
            <a:fillRect/>
          </a:stretch>
        </p:blipFill>
        <p:spPr>
          <a:xfrm>
            <a:off x="838017" y="4276162"/>
            <a:ext cx="582131" cy="608295"/>
          </a:xfrm>
          <a:prstGeom prst="rect">
            <a:avLst/>
          </a:prstGeom>
        </p:spPr>
      </p:pic>
      <p:pic>
        <p:nvPicPr>
          <p:cNvPr id="10" name="図 9">
            <a:extLst>
              <a:ext uri="{FF2B5EF4-FFF2-40B4-BE49-F238E27FC236}">
                <a16:creationId xmlns:a16="http://schemas.microsoft.com/office/drawing/2014/main" id="{F25B8792-2159-E7C5-7FC6-89286B324010}"/>
              </a:ext>
            </a:extLst>
          </p:cNvPr>
          <p:cNvPicPr>
            <a:picLocks noChangeAspect="1"/>
          </p:cNvPicPr>
          <p:nvPr/>
        </p:nvPicPr>
        <p:blipFill>
          <a:blip r:embed="rId3"/>
          <a:stretch>
            <a:fillRect/>
          </a:stretch>
        </p:blipFill>
        <p:spPr>
          <a:xfrm>
            <a:off x="659975" y="3055060"/>
            <a:ext cx="497101" cy="601754"/>
          </a:xfrm>
          <a:prstGeom prst="rect">
            <a:avLst/>
          </a:prstGeom>
        </p:spPr>
      </p:pic>
      <p:pic>
        <p:nvPicPr>
          <p:cNvPr id="11" name="図 10">
            <a:extLst>
              <a:ext uri="{FF2B5EF4-FFF2-40B4-BE49-F238E27FC236}">
                <a16:creationId xmlns:a16="http://schemas.microsoft.com/office/drawing/2014/main" id="{4D445983-FC06-1C8A-52C6-8457BFD38C16}"/>
              </a:ext>
            </a:extLst>
          </p:cNvPr>
          <p:cNvPicPr>
            <a:picLocks noChangeAspect="1"/>
          </p:cNvPicPr>
          <p:nvPr/>
        </p:nvPicPr>
        <p:blipFill>
          <a:blip r:embed="rId3"/>
          <a:stretch>
            <a:fillRect/>
          </a:stretch>
        </p:blipFill>
        <p:spPr>
          <a:xfrm>
            <a:off x="419365" y="4282703"/>
            <a:ext cx="497101" cy="601754"/>
          </a:xfrm>
          <a:prstGeom prst="rect">
            <a:avLst/>
          </a:prstGeom>
        </p:spPr>
      </p:pic>
      <p:pic>
        <p:nvPicPr>
          <p:cNvPr id="12" name="図 11">
            <a:extLst>
              <a:ext uri="{FF2B5EF4-FFF2-40B4-BE49-F238E27FC236}">
                <a16:creationId xmlns:a16="http://schemas.microsoft.com/office/drawing/2014/main" id="{99E20D22-3942-290B-AF90-855F5021D5B3}"/>
              </a:ext>
            </a:extLst>
          </p:cNvPr>
          <p:cNvPicPr>
            <a:picLocks noChangeAspect="1"/>
          </p:cNvPicPr>
          <p:nvPr/>
        </p:nvPicPr>
        <p:blipFill>
          <a:blip r:embed="rId2"/>
          <a:stretch>
            <a:fillRect/>
          </a:stretch>
        </p:blipFill>
        <p:spPr>
          <a:xfrm>
            <a:off x="838017" y="5518074"/>
            <a:ext cx="582131" cy="608295"/>
          </a:xfrm>
          <a:prstGeom prst="rect">
            <a:avLst/>
          </a:prstGeom>
        </p:spPr>
      </p:pic>
      <p:pic>
        <p:nvPicPr>
          <p:cNvPr id="13" name="図 12">
            <a:extLst>
              <a:ext uri="{FF2B5EF4-FFF2-40B4-BE49-F238E27FC236}">
                <a16:creationId xmlns:a16="http://schemas.microsoft.com/office/drawing/2014/main" id="{AD0FBE05-9895-5FDC-A2E4-FC9E3F3B3818}"/>
              </a:ext>
            </a:extLst>
          </p:cNvPr>
          <p:cNvPicPr>
            <a:picLocks noChangeAspect="1"/>
          </p:cNvPicPr>
          <p:nvPr/>
        </p:nvPicPr>
        <p:blipFill>
          <a:blip r:embed="rId3"/>
          <a:stretch>
            <a:fillRect/>
          </a:stretch>
        </p:blipFill>
        <p:spPr>
          <a:xfrm>
            <a:off x="419365" y="5536736"/>
            <a:ext cx="497101" cy="601754"/>
          </a:xfrm>
          <a:prstGeom prst="rect">
            <a:avLst/>
          </a:prstGeom>
        </p:spPr>
      </p:pic>
      <p:pic>
        <p:nvPicPr>
          <p:cNvPr id="14" name="図 13">
            <a:extLst>
              <a:ext uri="{FF2B5EF4-FFF2-40B4-BE49-F238E27FC236}">
                <a16:creationId xmlns:a16="http://schemas.microsoft.com/office/drawing/2014/main" id="{A9843412-B156-4B6B-8F8F-2A91307E4FD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6822" b="81308" l="25472" r="76415">
                        <a14:foregroundMark x1="50000" y1="16822" x2="50000" y2="16822"/>
                        <a14:foregroundMark x1="52830" y1="53271" x2="52830" y2="53271"/>
                        <a14:foregroundMark x1="57547" y1="47664" x2="57547" y2="47664"/>
                        <a14:foregroundMark x1="57547" y1="47664" x2="57547" y2="47664"/>
                        <a14:foregroundMark x1="57547" y1="47664" x2="57547" y2="47664"/>
                        <a14:foregroundMark x1="49057" y1="41121" x2="59434" y2="52336"/>
                        <a14:foregroundMark x1="34906" y1="73832" x2="34906" y2="73832"/>
                        <a14:foregroundMark x1="34906" y1="73832" x2="34906" y2="73832"/>
                        <a14:foregroundMark x1="40566" y1="76636" x2="69811" y2="76636"/>
                        <a14:backgroundMark x1="22642" y1="21495" x2="25472" y2="53271"/>
                        <a14:backgroundMark x1="82075" y1="20561" x2="85849" y2="62617"/>
                      </a14:backgroundRemoval>
                    </a14:imgEffect>
                  </a14:imgLayer>
                </a14:imgProps>
              </a:ext>
            </a:extLst>
          </a:blip>
          <a:srcRect l="19281" t="12869" r="16417" b="10665"/>
          <a:stretch/>
        </p:blipFill>
        <p:spPr>
          <a:xfrm>
            <a:off x="903445" y="6012883"/>
            <a:ext cx="290222" cy="348375"/>
          </a:xfrm>
          <a:prstGeom prst="rect">
            <a:avLst/>
          </a:prstGeom>
        </p:spPr>
      </p:pic>
      <p:pic>
        <p:nvPicPr>
          <p:cNvPr id="15" name="図 14">
            <a:extLst>
              <a:ext uri="{FF2B5EF4-FFF2-40B4-BE49-F238E27FC236}">
                <a16:creationId xmlns:a16="http://schemas.microsoft.com/office/drawing/2014/main" id="{880E089F-8605-4967-53DE-5C29EA296887}"/>
              </a:ext>
            </a:extLst>
          </p:cNvPr>
          <p:cNvPicPr>
            <a:picLocks noChangeAspect="1"/>
          </p:cNvPicPr>
          <p:nvPr/>
        </p:nvPicPr>
        <p:blipFill rotWithShape="1">
          <a:blip r:embed="rId6">
            <a:duotone>
              <a:prstClr val="black"/>
              <a:prstClr val="white">
                <a:tint val="45000"/>
                <a:satMod val="400000"/>
              </a:prstClr>
            </a:duotone>
            <a:extLst>
              <a:ext uri="{BEBA8EAE-BF5A-486C-A8C5-ECC9F3942E4B}">
                <a14:imgProps xmlns:a14="http://schemas.microsoft.com/office/drawing/2010/main">
                  <a14:imgLayer r:embed="rId7">
                    <a14:imgEffect>
                      <a14:backgroundRemoval t="10000" b="90000" l="10000" r="90000">
                        <a14:foregroundMark x1="41333" y1="41758" x2="54667" y2="57143"/>
                      </a14:backgroundRemoval>
                    </a14:imgEffect>
                  </a14:imgLayer>
                </a14:imgProps>
              </a:ext>
            </a:extLst>
          </a:blip>
          <a:srcRect/>
          <a:stretch/>
        </p:blipFill>
        <p:spPr>
          <a:xfrm>
            <a:off x="605337" y="5971647"/>
            <a:ext cx="338491" cy="410702"/>
          </a:xfrm>
          <a:prstGeom prst="rect">
            <a:avLst/>
          </a:prstGeom>
        </p:spPr>
      </p:pic>
      <p:graphicFrame>
        <p:nvGraphicFramePr>
          <p:cNvPr id="16" name="表 15">
            <a:extLst>
              <a:ext uri="{FF2B5EF4-FFF2-40B4-BE49-F238E27FC236}">
                <a16:creationId xmlns:a16="http://schemas.microsoft.com/office/drawing/2014/main" id="{11D5C465-5A9D-39D0-F7AB-409C851B0B19}"/>
              </a:ext>
            </a:extLst>
          </p:cNvPr>
          <p:cNvGraphicFramePr>
            <a:graphicFrameLocks noGrp="1"/>
          </p:cNvGraphicFramePr>
          <p:nvPr/>
        </p:nvGraphicFramePr>
        <p:xfrm>
          <a:off x="8754322" y="2098349"/>
          <a:ext cx="1008000" cy="42840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3459409312"/>
                    </a:ext>
                  </a:extLst>
                </a:gridCol>
              </a:tblGrid>
              <a:tr h="252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投資効果</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89272690"/>
                  </a:ext>
                </a:extLst>
              </a:tr>
              <a:tr h="252000">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81430964"/>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03376027"/>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14031714"/>
                  </a:ext>
                </a:extLst>
              </a:tr>
              <a:tr h="252000">
                <a:tc>
                  <a:txBody>
                    <a:bodyPr/>
                    <a:lstStyle/>
                    <a:p>
                      <a:pPr algn="ctr" fontAlgn="ct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61183618"/>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7257143"/>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4225057"/>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743704047"/>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2202856"/>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45884572"/>
                  </a:ext>
                </a:extLst>
              </a:tr>
              <a:tr h="252000">
                <a:tc>
                  <a:txBody>
                    <a:bodyPr/>
                    <a:lstStyle/>
                    <a:p>
                      <a:pPr algn="ctr" fontAlgn="ct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3839266"/>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44261973"/>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97977958"/>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530945513"/>
                  </a:ext>
                </a:extLst>
              </a:tr>
              <a:tr h="252000">
                <a:tc>
                  <a:txBody>
                    <a:bodyPr/>
                    <a:lstStyle/>
                    <a:p>
                      <a:pPr algn="ctr" fontAlgn="ct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3596231"/>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634084343"/>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81783007"/>
                  </a:ext>
                </a:extLst>
              </a:tr>
            </a:tbl>
          </a:graphicData>
        </a:graphic>
      </p:graphicFrame>
      <p:sp>
        <p:nvSpPr>
          <p:cNvPr id="18" name="正方形/長方形 17">
            <a:extLst>
              <a:ext uri="{FF2B5EF4-FFF2-40B4-BE49-F238E27FC236}">
                <a16:creationId xmlns:a16="http://schemas.microsoft.com/office/drawing/2014/main" id="{C524C537-D3F5-2EF3-E27B-28CE9B0F0C10}"/>
              </a:ext>
            </a:extLst>
          </p:cNvPr>
          <p:cNvSpPr/>
          <p:nvPr/>
        </p:nvSpPr>
        <p:spPr>
          <a:xfrm>
            <a:off x="200336" y="1619178"/>
            <a:ext cx="5850295"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下表は、給与所得者である世帯主が保険料を年間</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万円以上支払った場合、</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所得税と住民税がそれぞれどれくらい軽減されるかの目安を示したものです。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33CE41DC-38CB-BEAD-F434-60101D6E6B32}"/>
              </a:ext>
            </a:extLst>
          </p:cNvPr>
          <p:cNvSpPr/>
          <p:nvPr/>
        </p:nvSpPr>
        <p:spPr>
          <a:xfrm>
            <a:off x="6018576" y="1626179"/>
            <a:ext cx="3820749"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年間保険料が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万円で、</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．の「軽減額合計」の効果</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を「投資効果（利回り）」で考えてみましよう！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1CF6A2C0-23F4-160B-241E-CFA6A9A350C2}"/>
              </a:ext>
            </a:extLst>
          </p:cNvPr>
          <p:cNvSpPr/>
          <p:nvPr/>
        </p:nvSpPr>
        <p:spPr>
          <a:xfrm>
            <a:off x="6014750" y="2344119"/>
            <a:ext cx="2129125" cy="4031873"/>
          </a:xfrm>
          <a:prstGeom prst="rect">
            <a:avLst/>
          </a:prstGeom>
          <a:solidFill>
            <a:schemeClr val="bg1"/>
          </a:solidFill>
          <a:ln w="25400">
            <a:solidFill>
              <a:schemeClr val="bg1">
                <a:lumMod val="85000"/>
              </a:schemeClr>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例えば、</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単身世帯</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年収</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700</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で考えると</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①</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年間保険料</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80,000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 軽減額合計</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①</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・・・よって、</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上記例であれば、</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円の節税効果は、</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13.8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a:t>
            </a:r>
            <a:r>
              <a:rPr kumimoji="0" lang="ja-JP" altLang="en-US" sz="1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投資効果</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（利回り）があるといえることができます</a:t>
            </a:r>
            <a:r>
              <a:rPr kumimoji="0" lang="en-US" altLang="ja-JP"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21" name="正方形/長方形 20">
            <a:extLst>
              <a:ext uri="{FF2B5EF4-FFF2-40B4-BE49-F238E27FC236}">
                <a16:creationId xmlns:a16="http://schemas.microsoft.com/office/drawing/2014/main" id="{4FF66954-CA1C-4BC3-5A48-3BC95EA5DD87}"/>
              </a:ext>
            </a:extLst>
          </p:cNvPr>
          <p:cNvSpPr/>
          <p:nvPr/>
        </p:nvSpPr>
        <p:spPr>
          <a:xfrm>
            <a:off x="6264967" y="4677391"/>
            <a:ext cx="104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⑦</a:t>
            </a:r>
          </a:p>
        </p:txBody>
      </p:sp>
      <p:sp>
        <p:nvSpPr>
          <p:cNvPr id="22" name="正方形/長方形 21">
            <a:extLst>
              <a:ext uri="{FF2B5EF4-FFF2-40B4-BE49-F238E27FC236}">
                <a16:creationId xmlns:a16="http://schemas.microsoft.com/office/drawing/2014/main" id="{F3B6630C-BE33-35A5-7E16-6E1411A97448}"/>
              </a:ext>
            </a:extLst>
          </p:cNvPr>
          <p:cNvSpPr/>
          <p:nvPr/>
        </p:nvSpPr>
        <p:spPr>
          <a:xfrm>
            <a:off x="6940964" y="5620333"/>
            <a:ext cx="104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⑦</a:t>
            </a:r>
          </a:p>
        </p:txBody>
      </p:sp>
      <p:sp>
        <p:nvSpPr>
          <p:cNvPr id="23" name="正方形/長方形 22">
            <a:extLst>
              <a:ext uri="{FF2B5EF4-FFF2-40B4-BE49-F238E27FC236}">
                <a16:creationId xmlns:a16="http://schemas.microsoft.com/office/drawing/2014/main" id="{9CBAB32A-DF4D-8880-FE5D-652CA268EB58}"/>
              </a:ext>
            </a:extLst>
          </p:cNvPr>
          <p:cNvSpPr/>
          <p:nvPr/>
        </p:nvSpPr>
        <p:spPr>
          <a:xfrm>
            <a:off x="-85725" y="1333652"/>
            <a:ext cx="6071900"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（１）．生命保険料控除を受けた場合の税金の軽減額の例</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4" name="正方形/長方形 23">
            <a:extLst>
              <a:ext uri="{FF2B5EF4-FFF2-40B4-BE49-F238E27FC236}">
                <a16:creationId xmlns:a16="http://schemas.microsoft.com/office/drawing/2014/main" id="{FBF21FAD-A794-4906-DB01-A3DF239D6C27}"/>
              </a:ext>
            </a:extLst>
          </p:cNvPr>
          <p:cNvSpPr/>
          <p:nvPr/>
        </p:nvSpPr>
        <p:spPr>
          <a:xfrm>
            <a:off x="5370565" y="1362575"/>
            <a:ext cx="6071900"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（２）．年間保険料に対する「投資効果」の視点では</a:t>
            </a: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p>
        </p:txBody>
      </p:sp>
      <p:sp>
        <p:nvSpPr>
          <p:cNvPr id="17" name="テキスト プレースホルダー 1">
            <a:extLst>
              <a:ext uri="{FF2B5EF4-FFF2-40B4-BE49-F238E27FC236}">
                <a16:creationId xmlns:a16="http://schemas.microsoft.com/office/drawing/2014/main" id="{6AF6CF92-91D6-995F-3079-76D751F61EF7}"/>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25" name="スライド番号プレースホルダー 5">
            <a:extLst>
              <a:ext uri="{FF2B5EF4-FFF2-40B4-BE49-F238E27FC236}">
                <a16:creationId xmlns:a16="http://schemas.microsoft.com/office/drawing/2014/main" id="{2CCFCC16-05EF-CAD7-591E-1D03CF1F6C4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吹き出し: 四角形 1">
            <a:extLst>
              <a:ext uri="{FF2B5EF4-FFF2-40B4-BE49-F238E27FC236}">
                <a16:creationId xmlns:a16="http://schemas.microsoft.com/office/drawing/2014/main" id="{A84A6671-3CC8-C783-98B6-26434D8BF57A}"/>
              </a:ext>
            </a:extLst>
          </p:cNvPr>
          <p:cNvSpPr/>
          <p:nvPr/>
        </p:nvSpPr>
        <p:spPr bwMode="auto">
          <a:xfrm>
            <a:off x="112745" y="4032720"/>
            <a:ext cx="7164000" cy="2700000"/>
          </a:xfrm>
          <a:prstGeom prst="wedgeRectCallout">
            <a:avLst>
              <a:gd name="adj1" fmla="val -7745"/>
              <a:gd name="adj2" fmla="val 36319"/>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108000" tIns="36000" rIns="36000" bIns="36000" numCol="1" spcCol="0" rtlCol="0" fromWordArt="0" anchor="ctr" anchorCtr="1"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en-US" altLang="ja-JP" sz="4000" b="1" dirty="0">
                <a:latin typeface="Meiryo UI" panose="020B0604030504040204" pitchFamily="50" charset="-128"/>
                <a:ea typeface="Meiryo UI" panose="020B0604030504040204" pitchFamily="50" charset="-128"/>
              </a:rPr>
              <a:t>80,000</a:t>
            </a:r>
            <a:r>
              <a:rPr kumimoji="1" lang="ja-JP" altLang="en-US" sz="3200" b="1" dirty="0">
                <a:latin typeface="Meiryo UI" panose="020B0604030504040204" pitchFamily="50" charset="-128"/>
                <a:ea typeface="Meiryo UI" panose="020B0604030504040204" pitchFamily="50" charset="-128"/>
              </a:rPr>
              <a:t>円</a:t>
            </a:r>
            <a:r>
              <a:rPr kumimoji="1" lang="ja-JP" altLang="en-US" sz="4000" b="1" dirty="0">
                <a:latin typeface="Meiryo UI" panose="020B0604030504040204" pitchFamily="50" charset="-128"/>
                <a:ea typeface="Meiryo UI" panose="020B0604030504040204" pitchFamily="50" charset="-128"/>
              </a:rPr>
              <a:t>の</a:t>
            </a:r>
            <a:r>
              <a:rPr kumimoji="1" lang="ja-JP" altLang="en-US" sz="4000" b="1" dirty="0">
                <a:solidFill>
                  <a:srgbClr val="EA5550"/>
                </a:solidFill>
                <a:latin typeface="Meiryo UI" panose="020B0604030504040204" pitchFamily="50" charset="-128"/>
                <a:ea typeface="Meiryo UI" panose="020B0604030504040204" pitchFamily="50" charset="-128"/>
              </a:rPr>
              <a:t>保険料の支払い</a:t>
            </a:r>
            <a:r>
              <a:rPr kumimoji="1" lang="ja-JP" altLang="en-US" sz="4000" b="1" dirty="0">
                <a:latin typeface="Meiryo UI" panose="020B0604030504040204" pitchFamily="50" charset="-128"/>
                <a:ea typeface="Meiryo UI" panose="020B0604030504040204" pitchFamily="50" charset="-128"/>
              </a:rPr>
              <a:t>が、</a:t>
            </a:r>
            <a:endParaRPr kumimoji="1" lang="en-US" altLang="ja-JP" sz="4000" b="1"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en-US" altLang="ja-JP" sz="4000" b="1" dirty="0">
                <a:latin typeface="Meiryo UI" panose="020B0604030504040204" pitchFamily="50" charset="-128"/>
                <a:ea typeface="Meiryo UI" panose="020B0604030504040204" pitchFamily="50" charset="-128"/>
              </a:rPr>
              <a:t>11,000</a:t>
            </a:r>
            <a:r>
              <a:rPr kumimoji="1" lang="ja-JP" altLang="en-US" sz="3200" b="1" dirty="0">
                <a:latin typeface="Meiryo UI" panose="020B0604030504040204" pitchFamily="50" charset="-128"/>
                <a:ea typeface="Meiryo UI" panose="020B0604030504040204" pitchFamily="50" charset="-128"/>
              </a:rPr>
              <a:t>円</a:t>
            </a:r>
            <a:r>
              <a:rPr kumimoji="1" lang="ja-JP" altLang="en-US" sz="4000" b="1" dirty="0">
                <a:latin typeface="Meiryo UI" panose="020B0604030504040204" pitchFamily="50" charset="-128"/>
                <a:ea typeface="Meiryo UI" panose="020B0604030504040204" pitchFamily="50" charset="-128"/>
              </a:rPr>
              <a:t>の</a:t>
            </a:r>
            <a:r>
              <a:rPr kumimoji="1" lang="ja-JP" altLang="en-US" sz="4000" b="1" dirty="0">
                <a:solidFill>
                  <a:srgbClr val="EA5550"/>
                </a:solidFill>
                <a:latin typeface="Meiryo UI" panose="020B0604030504040204" pitchFamily="50" charset="-128"/>
                <a:ea typeface="Meiryo UI" panose="020B0604030504040204" pitchFamily="50" charset="-128"/>
              </a:rPr>
              <a:t>節税効果</a:t>
            </a:r>
            <a:r>
              <a:rPr kumimoji="1" lang="ja-JP" altLang="en-US" sz="4000" b="1" dirty="0">
                <a:latin typeface="Meiryo UI" panose="020B0604030504040204" pitchFamily="50" charset="-128"/>
                <a:ea typeface="Meiryo UI" panose="020B0604030504040204" pitchFamily="50" charset="-128"/>
              </a:rPr>
              <a:t>を生む。</a:t>
            </a:r>
            <a:endParaRPr kumimoji="1" lang="en-US" altLang="ja-JP" sz="4000" b="1"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endParaRPr kumimoji="1" lang="en-US" altLang="ja-JP" sz="600" b="1" i="0" u="none" strike="noStrike" cap="none" normalizeH="0" baseline="0" dirty="0">
              <a:ln>
                <a:noFill/>
              </a:ln>
              <a:effectLst/>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11,000÷80,000</a:t>
            </a:r>
            <a:r>
              <a:rPr kumimoji="1" lang="en-US" altLang="ja-JP" sz="4000" b="1" dirty="0">
                <a:latin typeface="Meiryo UI" panose="020B0604030504040204" pitchFamily="50" charset="-128"/>
                <a:ea typeface="Meiryo UI" panose="020B0604030504040204" pitchFamily="50" charset="-128"/>
              </a:rPr>
              <a:t>×100</a:t>
            </a:r>
            <a:r>
              <a:rPr kumimoji="1" lang="ja-JP" altLang="en-US" sz="3200" b="1" dirty="0">
                <a:latin typeface="Meiryo UI" panose="020B0604030504040204" pitchFamily="50" charset="-128"/>
                <a:ea typeface="Meiryo UI" panose="020B0604030504040204" pitchFamily="50" charset="-128"/>
              </a:rPr>
              <a:t>（％）</a:t>
            </a:r>
            <a:endParaRPr kumimoji="1" lang="en-US" altLang="ja-JP" sz="3200" b="1" dirty="0">
              <a:latin typeface="Meiryo UI" panose="020B0604030504040204" pitchFamily="50" charset="-128"/>
              <a:ea typeface="Meiryo UI" panose="020B0604030504040204" pitchFamily="50" charset="-128"/>
            </a:endParaRPr>
          </a:p>
          <a:p>
            <a:pPr marL="0" marR="0" indent="0" algn="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⑦＝</a:t>
            </a:r>
            <a:r>
              <a:rPr kumimoji="1" lang="en-US" altLang="ja-JP" sz="4000" b="1" dirty="0">
                <a:solidFill>
                  <a:srgbClr val="EA5550"/>
                </a:solidFill>
                <a:latin typeface="Meiryo UI" panose="020B0604030504040204" pitchFamily="50" charset="-128"/>
                <a:ea typeface="Meiryo UI" panose="020B0604030504040204" pitchFamily="50" charset="-128"/>
              </a:rPr>
              <a:t>13.8</a:t>
            </a:r>
            <a:r>
              <a:rPr kumimoji="1" lang="en-US" altLang="ja-JP" sz="3200" b="1" dirty="0">
                <a:solidFill>
                  <a:srgbClr val="EA5550"/>
                </a:solidFill>
                <a:latin typeface="Meiryo UI" panose="020B0604030504040204" pitchFamily="50" charset="-128"/>
                <a:ea typeface="Meiryo UI" panose="020B0604030504040204" pitchFamily="50" charset="-128"/>
              </a:rPr>
              <a:t>%</a:t>
            </a:r>
            <a:endParaRPr kumimoji="1" lang="en-US" altLang="ja-JP"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aphicFrame>
        <p:nvGraphicFramePr>
          <p:cNvPr id="4" name="表 3">
            <a:extLst>
              <a:ext uri="{FF2B5EF4-FFF2-40B4-BE49-F238E27FC236}">
                <a16:creationId xmlns:a16="http://schemas.microsoft.com/office/drawing/2014/main" id="{87438B9C-477C-3869-1A34-91AB380D902B}"/>
              </a:ext>
            </a:extLst>
          </p:cNvPr>
          <p:cNvGraphicFramePr>
            <a:graphicFrameLocks noGrp="1"/>
          </p:cNvGraphicFramePr>
          <p:nvPr/>
        </p:nvGraphicFramePr>
        <p:xfrm>
          <a:off x="8754322" y="2060249"/>
          <a:ext cx="1008000" cy="42840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3459409312"/>
                    </a:ext>
                  </a:extLst>
                </a:gridCol>
              </a:tblGrid>
              <a:tr h="252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投資効果</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89272690"/>
                  </a:ext>
                </a:extLst>
              </a:tr>
              <a:tr h="252000">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81430964"/>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03376027"/>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14031714"/>
                  </a:ext>
                </a:extLst>
              </a:tr>
              <a:tr h="252000">
                <a:tc>
                  <a:txBody>
                    <a:bodyPr/>
                    <a:lstStyle/>
                    <a:p>
                      <a:pPr algn="ctr" fontAlgn="ctr"/>
                      <a:r>
                        <a:rPr lang="en-US" altLang="ja-JP" sz="1600" b="1" i="0" u="none" strike="noStrike" dirty="0">
                          <a:solidFill>
                            <a:srgbClr val="EA5550"/>
                          </a:solidFill>
                          <a:effectLst/>
                          <a:latin typeface="Meiryo UI" panose="020B0604030504040204" pitchFamily="50" charset="-128"/>
                          <a:ea typeface="Meiryo UI" panose="020B0604030504040204" pitchFamily="50" charset="-128"/>
                        </a:rPr>
                        <a:t>13.8%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61183618"/>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13.8%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725714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20.4%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4225057"/>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743704047"/>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2202856"/>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45884572"/>
                  </a:ext>
                </a:extLst>
              </a:tr>
              <a:tr h="252000">
                <a:tc>
                  <a:txBody>
                    <a:bodyPr/>
                    <a:lstStyle/>
                    <a:p>
                      <a:pPr algn="ctr" fontAlgn="ctr"/>
                      <a:r>
                        <a:rPr lang="en-US" altLang="ja-JP" sz="1600" b="1" i="0" u="none" strike="noStrike">
                          <a:solidFill>
                            <a:srgbClr val="000000"/>
                          </a:solidFill>
                          <a:effectLst/>
                          <a:latin typeface="Meiryo UI" panose="020B0604030504040204" pitchFamily="50" charset="-128"/>
                          <a:ea typeface="Meiryo UI" panose="020B0604030504040204" pitchFamily="50" charset="-128"/>
                        </a:rPr>
                        <a:t>13.8%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3839266"/>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20.4%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4426197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97977958"/>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53094551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3596231"/>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13.6%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63408434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20.3%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81783007"/>
                  </a:ext>
                </a:extLst>
              </a:tr>
            </a:tbl>
          </a:graphicData>
        </a:graphic>
      </p:graphicFrame>
    </p:spTree>
    <p:extLst>
      <p:ext uri="{BB962C8B-B14F-4D97-AF65-F5344CB8AC3E}">
        <p14:creationId xmlns:p14="http://schemas.microsoft.com/office/powerpoint/2010/main" val="78586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（４）日本生命の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99228" y="1261898"/>
            <a:ext cx="9791702"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日本生命の「生命保険料控除証明書」の発送の時期について（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　　「生命保険料控除証明書」は、原則</a:t>
            </a:r>
            <a:r>
              <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rPr>
              <a:t>9</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月分までの保険料のお払込みが当社で確認できたご契約から契約者様の登録住所あてに送付いたします。</a:t>
            </a:r>
            <a:endPar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rPr>
              <a:t>       </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送付時期は、以下のとおり保険料の払込状況等によって異なります。</a:t>
            </a: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参照：日本生命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「「生命保険料控除証明書」の送付時期について」：</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https://www.nissay.co.jp/info/hokenryokojo.html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4" name="テキスト ボックス 13">
            <a:extLst>
              <a:ext uri="{FF2B5EF4-FFF2-40B4-BE49-F238E27FC236}">
                <a16:creationId xmlns:a16="http://schemas.microsoft.com/office/drawing/2014/main" id="{6FE3EE57-A490-4C85-893D-D25370784B98}"/>
              </a:ext>
            </a:extLst>
          </p:cNvPr>
          <p:cNvSpPr txBox="1"/>
          <p:nvPr/>
        </p:nvSpPr>
        <p:spPr>
          <a:xfrm>
            <a:off x="442458" y="6092996"/>
            <a:ext cx="9401307" cy="307777"/>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0"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生命保険料控除の“申告”にあたってのご案内」は生命保険料控除の申告額を事前にお知らせする通知です。記載の申告額を、保険料控除申告書にご記入いただき、後日、保険料のお払込後に送付する「生命保険料控除証明書」を提出することで、</a:t>
            </a:r>
            <a:endParaRPr kumimoji="0"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年末調整の手続きができます。</a:t>
            </a:r>
          </a:p>
        </p:txBody>
      </p:sp>
      <p:sp>
        <p:nvSpPr>
          <p:cNvPr id="9" name="正方形/長方形 8">
            <a:extLst>
              <a:ext uri="{FF2B5EF4-FFF2-40B4-BE49-F238E27FC236}">
                <a16:creationId xmlns:a16="http://schemas.microsoft.com/office/drawing/2014/main" id="{0F8E40E2-16FF-49EF-9191-B777C2824A18}"/>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8" name="表 7">
            <a:extLst>
              <a:ext uri="{FF2B5EF4-FFF2-40B4-BE49-F238E27FC236}">
                <a16:creationId xmlns:a16="http://schemas.microsoft.com/office/drawing/2014/main" id="{93679AC5-3A45-DDE8-2B5B-3833ECA86793}"/>
              </a:ext>
            </a:extLst>
          </p:cNvPr>
          <p:cNvGraphicFramePr>
            <a:graphicFrameLocks noGrp="1"/>
          </p:cNvGraphicFramePr>
          <p:nvPr/>
        </p:nvGraphicFramePr>
        <p:xfrm>
          <a:off x="519765" y="1907565"/>
          <a:ext cx="9324000" cy="4176000"/>
        </p:xfrm>
        <a:graphic>
          <a:graphicData uri="http://schemas.openxmlformats.org/drawingml/2006/table">
            <a:tbl>
              <a:tblPr/>
              <a:tblGrid>
                <a:gridCol w="1584000">
                  <a:extLst>
                    <a:ext uri="{9D8B030D-6E8A-4147-A177-3AD203B41FA5}">
                      <a16:colId xmlns:a16="http://schemas.microsoft.com/office/drawing/2014/main" val="1775341940"/>
                    </a:ext>
                  </a:extLst>
                </a:gridCol>
                <a:gridCol w="828000">
                  <a:extLst>
                    <a:ext uri="{9D8B030D-6E8A-4147-A177-3AD203B41FA5}">
                      <a16:colId xmlns:a16="http://schemas.microsoft.com/office/drawing/2014/main" val="368484534"/>
                    </a:ext>
                  </a:extLst>
                </a:gridCol>
                <a:gridCol w="2052000">
                  <a:extLst>
                    <a:ext uri="{9D8B030D-6E8A-4147-A177-3AD203B41FA5}">
                      <a16:colId xmlns:a16="http://schemas.microsoft.com/office/drawing/2014/main" val="3179910136"/>
                    </a:ext>
                  </a:extLst>
                </a:gridCol>
                <a:gridCol w="4860000">
                  <a:extLst>
                    <a:ext uri="{9D8B030D-6E8A-4147-A177-3AD203B41FA5}">
                      <a16:colId xmlns:a16="http://schemas.microsoft.com/office/drawing/2014/main" val="3901784403"/>
                    </a:ext>
                  </a:extLst>
                </a:gridCol>
              </a:tblGrid>
              <a:tr h="288000">
                <a:tc gridSpan="3">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a:txBody>
                    <a:bodyPr/>
                    <a:lstStyle/>
                    <a:p>
                      <a:pPr algn="ctr" fontAlgn="ctr"/>
                      <a:r>
                        <a:rPr lang="ja-JP" altLang="en-US" sz="1050" b="1" i="0" dirty="0">
                          <a:solidFill>
                            <a:schemeClr val="tx1"/>
                          </a:solidFill>
                          <a:effectLst/>
                          <a:latin typeface="+mn-ea"/>
                          <a:ea typeface="+mn-ea"/>
                        </a:rPr>
                        <a:t>発送時期</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432000">
                <a:tc rowSpan="2">
                  <a:txBody>
                    <a:bodyPr/>
                    <a:lstStyle/>
                    <a:p>
                      <a:pPr algn="ctr" fontAlgn="ctr"/>
                      <a:r>
                        <a:rPr lang="ja-JP" altLang="en-US" sz="1200" b="1" dirty="0">
                          <a:effectLst/>
                          <a:latin typeface="+mn-ea"/>
                          <a:ea typeface="+mn-ea"/>
                        </a:rPr>
                        <a:t>月払</a:t>
                      </a: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dirty="0">
                          <a:effectLst/>
                          <a:latin typeface="Meiryo UI" panose="020B0604030504040204" pitchFamily="50" charset="-128"/>
                          <a:ea typeface="Meiryo UI" panose="020B0604030504040204" pitchFamily="50" charset="-128"/>
                        </a:rPr>
                        <a:t>までに</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11</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16</a:t>
                      </a:r>
                      <a:r>
                        <a:rPr lang="ja-JP" altLang="en-US" sz="1050" b="1" dirty="0">
                          <a:solidFill>
                            <a:srgbClr val="EA5550"/>
                          </a:solidFill>
                          <a:effectLst/>
                          <a:latin typeface="Meiryo UI" panose="020B0604030504040204" pitchFamily="50" charset="-128"/>
                          <a:ea typeface="Meiryo UI" panose="020B0604030504040204" pitchFamily="50" charset="-128"/>
                        </a:rPr>
                        <a:t>日</a:t>
                      </a:r>
                      <a:endParaRPr lang="ja-JP" altLang="en-US" sz="10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432000">
                <a:tc vMerge="1">
                  <a:txBody>
                    <a:bodyPr/>
                    <a:lstStyle/>
                    <a:p>
                      <a:pPr algn="ctr" fontAlgn="ctr"/>
                      <a:endParaRPr lang="ja-JP" altLang="en-US"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7</a:t>
                      </a:r>
                      <a:r>
                        <a:rPr lang="ja-JP" altLang="en-US" sz="1050" dirty="0">
                          <a:effectLst/>
                          <a:latin typeface="Meiryo UI" panose="020B0604030504040204" pitchFamily="50" charset="-128"/>
                          <a:ea typeface="Meiryo UI" panose="020B0604030504040204" pitchFamily="50" charset="-128"/>
                        </a:rPr>
                        <a:t>日以降に</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en-US" altLang="ja-JP" sz="1050" b="0" dirty="0">
                          <a:solidFill>
                            <a:schemeClr val="tx1"/>
                          </a:solidFill>
                          <a:effectLst/>
                          <a:latin typeface="Meiryo UI" panose="020B0604030504040204" pitchFamily="50" charset="-128"/>
                          <a:ea typeface="Meiryo UI" panose="020B0604030504040204" pitchFamily="50" charset="-128"/>
                        </a:rPr>
                        <a:t>9</a:t>
                      </a:r>
                      <a:r>
                        <a:rPr lang="ja-JP" altLang="en-US" sz="1050" b="0" dirty="0">
                          <a:solidFill>
                            <a:schemeClr val="tx1"/>
                          </a:solidFill>
                          <a:effectLst/>
                          <a:latin typeface="Meiryo UI" panose="020B0604030504040204" pitchFamily="50" charset="-128"/>
                          <a:ea typeface="Meiryo UI" panose="020B0604030504040204" pitchFamily="50" charset="-128"/>
                        </a:rPr>
                        <a:t>月分までの保険料のお払込みが確認でき次第、</a:t>
                      </a:r>
                      <a:r>
                        <a:rPr lang="ja-JP" altLang="en-US" sz="900" b="0" dirty="0">
                          <a:solidFill>
                            <a:schemeClr val="tx1"/>
                          </a:solidFill>
                          <a:effectLst/>
                          <a:latin typeface="Meiryo UI" panose="020B0604030504040204" pitchFamily="50" charset="-128"/>
                          <a:ea typeface="Meiryo UI" panose="020B0604030504040204" pitchFamily="50" charset="-128"/>
                        </a:rPr>
                        <a:t>順次送付</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26114579"/>
                  </a:ext>
                </a:extLst>
              </a:tr>
              <a:tr h="432000">
                <a:tc rowSpan="3">
                  <a:txBody>
                    <a:bodyPr/>
                    <a:lstStyle/>
                    <a:p>
                      <a:pPr algn="ctr" fontAlgn="ctr"/>
                      <a:r>
                        <a:rPr lang="ja-JP" altLang="en-US" sz="1200" b="1" dirty="0">
                          <a:effectLst/>
                          <a:latin typeface="+mn-ea"/>
                          <a:ea typeface="+mn-ea"/>
                        </a:rPr>
                        <a:t>年払</a:t>
                      </a:r>
                      <a:endParaRPr lang="en-US" altLang="ja-JP" sz="1200" b="1" dirty="0">
                        <a:effectLst/>
                        <a:latin typeface="+mn-ea"/>
                        <a:ea typeface="+mn-ea"/>
                      </a:endParaRPr>
                    </a:p>
                    <a:p>
                      <a:pPr algn="ctr" fontAlgn="ctr"/>
                      <a:r>
                        <a:rPr lang="ja-JP" altLang="en-US" sz="1200" b="1" dirty="0">
                          <a:effectLst/>
                          <a:latin typeface="+mn-ea"/>
                          <a:ea typeface="+mn-ea"/>
                        </a:rPr>
                        <a:t>半年払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dirty="0">
                          <a:effectLst/>
                          <a:latin typeface="Meiryo UI" panose="020B0604030504040204" pitchFamily="50" charset="-128"/>
                          <a:ea typeface="Meiryo UI" panose="020B0604030504040204" pitchFamily="50" charset="-128"/>
                        </a:rPr>
                        <a:t>までに保険料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11</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16</a:t>
                      </a:r>
                      <a:r>
                        <a:rPr lang="ja-JP" altLang="en-US" sz="1050" b="1" dirty="0">
                          <a:solidFill>
                            <a:srgbClr val="EA5550"/>
                          </a:solidFill>
                          <a:effectLst/>
                          <a:latin typeface="Meiryo UI" panose="020B0604030504040204" pitchFamily="50" charset="-128"/>
                          <a:ea typeface="Meiryo UI" panose="020B0604030504040204" pitchFamily="50" charset="-128"/>
                        </a:rPr>
                        <a:t>日</a:t>
                      </a:r>
                      <a:endParaRPr lang="ja-JP" altLang="en-US" sz="10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432000">
                <a:tc vMerge="1">
                  <a:txBody>
                    <a:bodyPr/>
                    <a:lstStyle/>
                    <a:p>
                      <a:endParaRPr kumimoji="1" lang="ja-JP" altLang="en-US"/>
                    </a:p>
                  </a:txBody>
                  <a:tcPr/>
                </a:tc>
                <a:tc gridSpan="2">
                  <a:txBody>
                    <a:bodyPr/>
                    <a:lstStyle/>
                    <a:p>
                      <a:pPr algn="ctr" fontAlgn="ct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7</a:t>
                      </a:r>
                      <a:r>
                        <a:rPr lang="ja-JP" altLang="en-US" sz="1050" dirty="0">
                          <a:effectLst/>
                          <a:latin typeface="Meiryo UI" panose="020B0604030504040204" pitchFamily="50" charset="-128"/>
                          <a:ea typeface="Meiryo UI" panose="020B0604030504040204" pitchFamily="50" charset="-128"/>
                        </a:rPr>
                        <a:t>日以降に保険料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ja-JP" altLang="en-US" sz="1050" b="0" dirty="0">
                          <a:solidFill>
                            <a:schemeClr val="tx1"/>
                          </a:solidFill>
                          <a:effectLst/>
                          <a:latin typeface="Meiryo UI" panose="020B0604030504040204" pitchFamily="50" charset="-128"/>
                          <a:ea typeface="Meiryo UI" panose="020B0604030504040204" pitchFamily="50" charset="-128"/>
                        </a:rPr>
                        <a:t>保険料のお払込みが当社で確認でき次第、順次送付</a:t>
                      </a:r>
                      <a:endParaRPr lang="ja-JP" altLang="en-US" sz="7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8256840"/>
                  </a:ext>
                </a:extLst>
              </a:tr>
              <a:tr h="432000">
                <a:tc vMerge="1">
                  <a:txBody>
                    <a:bodyPr/>
                    <a:lstStyle/>
                    <a:p>
                      <a:pPr algn="ctr" fontAlgn="ctr"/>
                      <a:endParaRPr lang="ja-JP" altLang="en-US" sz="1000" b="1"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払込期月が</a:t>
                      </a:r>
                      <a:endParaRPr lang="en-US" altLang="ja-JP" sz="1050" dirty="0">
                        <a:effectLst/>
                        <a:latin typeface="Meiryo UI" panose="020B0604030504040204" pitchFamily="50" charset="-128"/>
                        <a:ea typeface="Meiryo UI" panose="020B0604030504040204" pitchFamily="50" charset="-128"/>
                      </a:endParaRPr>
                    </a:p>
                    <a:p>
                      <a:pPr algn="ctr" fontAlgn="ctr"/>
                      <a:r>
                        <a:rPr lang="en-US" altLang="ja-JP" sz="1050" dirty="0">
                          <a:effectLst/>
                          <a:latin typeface="Meiryo UI" panose="020B0604030504040204" pitchFamily="50" charset="-128"/>
                          <a:ea typeface="Meiryo UI" panose="020B0604030504040204" pitchFamily="50" charset="-128"/>
                        </a:rPr>
                        <a:t>11</a:t>
                      </a:r>
                      <a:r>
                        <a:rPr lang="ja-JP" altLang="en-US" sz="1050" dirty="0">
                          <a:effectLst/>
                          <a:latin typeface="Meiryo UI" panose="020B0604030504040204" pitchFamily="50" charset="-128"/>
                          <a:ea typeface="Meiryo UI" panose="020B0604030504040204" pitchFamily="50" charset="-128"/>
                        </a:rPr>
                        <a:t>・</a:t>
                      </a:r>
                      <a:r>
                        <a:rPr lang="en-US" altLang="ja-JP" sz="1050" dirty="0">
                          <a:effectLst/>
                          <a:latin typeface="Meiryo UI" panose="020B0604030504040204" pitchFamily="50" charset="-128"/>
                          <a:ea typeface="Meiryo UI" panose="020B0604030504040204" pitchFamily="50" charset="-128"/>
                        </a:rPr>
                        <a:t>12</a:t>
                      </a:r>
                      <a:r>
                        <a:rPr lang="ja-JP" altLang="en-US" sz="1050" dirty="0">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endParaRPr kumimoji="1" lang="ja-JP" altLang="en-US" b="0" u="sng"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indent="0" algn="l" fontAlgn="ctr">
                        <a:buFontTx/>
                        <a:buNone/>
                      </a:pPr>
                      <a:r>
                        <a:rPr lang="ja-JP" altLang="en-US" sz="1050" b="0" u="none" dirty="0">
                          <a:solidFill>
                            <a:schemeClr val="tx1"/>
                          </a:solidFill>
                          <a:effectLst/>
                          <a:latin typeface="Meiryo UI" panose="020B0604030504040204" pitchFamily="50" charset="-128"/>
                          <a:ea typeface="Meiryo UI" panose="020B0604030504040204" pitchFamily="50" charset="-128"/>
                        </a:rPr>
                        <a:t>「生命保険料控除の“申告”にあたってのご案内」を、</a:t>
                      </a:r>
                      <a:endParaRPr lang="en-US" altLang="ja-JP" sz="1050" b="0" u="none" dirty="0">
                        <a:solidFill>
                          <a:schemeClr val="tx1"/>
                        </a:solidFill>
                        <a:effectLst/>
                        <a:latin typeface="Meiryo UI" panose="020B0604030504040204" pitchFamily="50" charset="-128"/>
                        <a:ea typeface="Meiryo UI" panose="020B0604030504040204" pitchFamily="50" charset="-128"/>
                      </a:endParaRPr>
                    </a:p>
                    <a:p>
                      <a:pPr marL="0" indent="0" algn="l" fontAlgn="ctr">
                        <a:buFontTx/>
                        <a:buNone/>
                      </a:pPr>
                      <a:r>
                        <a:rPr lang="en-US" altLang="ja-JP" sz="1050" b="1" u="none" dirty="0">
                          <a:solidFill>
                            <a:srgbClr val="EA5550"/>
                          </a:solidFill>
                          <a:effectLst/>
                          <a:latin typeface="Meiryo UI" panose="020B0604030504040204" pitchFamily="50" charset="-128"/>
                          <a:ea typeface="Meiryo UI" panose="020B0604030504040204" pitchFamily="50" charset="-128"/>
                        </a:rPr>
                        <a:t>10</a:t>
                      </a:r>
                      <a:r>
                        <a:rPr lang="ja-JP" altLang="en-US" sz="1050" b="1" u="none" dirty="0">
                          <a:solidFill>
                            <a:srgbClr val="EA5550"/>
                          </a:solidFill>
                          <a:effectLst/>
                          <a:latin typeface="Meiryo UI" panose="020B0604030504040204" pitchFamily="50" charset="-128"/>
                          <a:ea typeface="Meiryo UI" panose="020B0604030504040204" pitchFamily="50" charset="-128"/>
                        </a:rPr>
                        <a:t>月</a:t>
                      </a:r>
                      <a:r>
                        <a:rPr lang="en-US" altLang="ja-JP" sz="1050" b="1" u="none" dirty="0">
                          <a:solidFill>
                            <a:srgbClr val="EA5550"/>
                          </a:solidFill>
                          <a:effectLst/>
                          <a:latin typeface="Meiryo UI" panose="020B0604030504040204" pitchFamily="50" charset="-128"/>
                          <a:ea typeface="Meiryo UI" panose="020B0604030504040204" pitchFamily="50" charset="-128"/>
                        </a:rPr>
                        <a:t>16</a:t>
                      </a:r>
                      <a:r>
                        <a:rPr lang="ja-JP" altLang="en-US" sz="1050" b="1" u="none" dirty="0">
                          <a:solidFill>
                            <a:srgbClr val="EA5550"/>
                          </a:solidFill>
                          <a:effectLst/>
                          <a:latin typeface="Meiryo UI" panose="020B0604030504040204" pitchFamily="50" charset="-128"/>
                          <a:ea typeface="Meiryo UI" panose="020B0604030504040204" pitchFamily="50" charset="-128"/>
                        </a:rPr>
                        <a:t>日</a:t>
                      </a:r>
                      <a:r>
                        <a:rPr lang="ja-JP" altLang="en-US" sz="1050" b="0" u="none" dirty="0">
                          <a:solidFill>
                            <a:schemeClr val="tx1"/>
                          </a:solidFill>
                          <a:effectLst/>
                          <a:latin typeface="Meiryo UI" panose="020B0604030504040204" pitchFamily="50" charset="-128"/>
                          <a:ea typeface="Meiryo UI" panose="020B0604030504040204" pitchFamily="50" charset="-128"/>
                        </a:rPr>
                        <a:t>に送付</a:t>
                      </a:r>
                      <a:endParaRPr lang="ja-JP" altLang="en-US" sz="6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6133465"/>
                  </a:ext>
                </a:extLst>
              </a:tr>
              <a:tr h="432000">
                <a:tc rowSpan="2">
                  <a:txBody>
                    <a:bodyPr/>
                    <a:lstStyle/>
                    <a:p>
                      <a:pPr algn="ctr"/>
                      <a:r>
                        <a:rPr kumimoji="1" lang="ja-JP" altLang="en-US" sz="1200" b="1" dirty="0">
                          <a:latin typeface="+mn-ea"/>
                          <a:ea typeface="+mn-ea"/>
                        </a:rPr>
                        <a:t>前納</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 typeface="Arial" panose="020B0604020202020204" pitchFamily="34" charset="0"/>
                        <a:buNone/>
                      </a:pPr>
                      <a:r>
                        <a:rPr lang="ja-JP" altLang="en-US" sz="1050" b="0" dirty="0">
                          <a:solidFill>
                            <a:schemeClr val="tx1"/>
                          </a:solidFill>
                          <a:effectLst/>
                          <a:latin typeface="Meiryo UI" panose="020B0604030504040204" pitchFamily="50" charset="-128"/>
                          <a:ea typeface="Meiryo UI" panose="020B0604030504040204" pitchFamily="50" charset="-128"/>
                        </a:rPr>
                        <a:t>契約月の翌月上旬に「保険料充当通知・生命保険料控除証明書」を送付。</a:t>
                      </a:r>
                    </a:p>
                    <a:p>
                      <a:pPr marL="0" indent="0" algn="l" fontAlgn="ctr">
                        <a:buFont typeface="Arial" panose="020B0604020202020204" pitchFamily="34" charset="0"/>
                        <a:buNone/>
                      </a:pPr>
                      <a:r>
                        <a:rPr lang="ja-JP" altLang="en-US" sz="900" b="0" dirty="0">
                          <a:solidFill>
                            <a:schemeClr val="tx1"/>
                          </a:solidFill>
                          <a:effectLst/>
                          <a:latin typeface="Meiryo UI" panose="020B0604030504040204" pitchFamily="50" charset="-128"/>
                          <a:ea typeface="Meiryo UI" panose="020B0604030504040204" pitchFamily="50" charset="-128"/>
                        </a:rPr>
                        <a:t>例）契約月が</a:t>
                      </a:r>
                      <a:r>
                        <a:rPr lang="en-US" altLang="ja-JP" sz="900" b="0" dirty="0">
                          <a:solidFill>
                            <a:schemeClr val="tx1"/>
                          </a:solidFill>
                          <a:effectLst/>
                          <a:latin typeface="Meiryo UI" panose="020B0604030504040204" pitchFamily="50" charset="-128"/>
                          <a:ea typeface="Meiryo UI" panose="020B0604030504040204" pitchFamily="50" charset="-128"/>
                        </a:rPr>
                        <a:t>10</a:t>
                      </a:r>
                      <a:r>
                        <a:rPr lang="ja-JP" altLang="en-US" sz="900" b="0" dirty="0">
                          <a:solidFill>
                            <a:schemeClr val="tx1"/>
                          </a:solidFill>
                          <a:effectLst/>
                          <a:latin typeface="Meiryo UI" panose="020B0604030504040204" pitchFamily="50" charset="-128"/>
                          <a:ea typeface="Meiryo UI" panose="020B0604030504040204" pitchFamily="50" charset="-128"/>
                        </a:rPr>
                        <a:t>月のご契約→</a:t>
                      </a:r>
                      <a:r>
                        <a:rPr lang="en-US" altLang="ja-JP" sz="900" b="0" dirty="0">
                          <a:solidFill>
                            <a:schemeClr val="tx1"/>
                          </a:solidFill>
                          <a:effectLst/>
                          <a:latin typeface="Meiryo UI" panose="020B0604030504040204" pitchFamily="50" charset="-128"/>
                          <a:ea typeface="Meiryo UI" panose="020B0604030504040204" pitchFamily="50" charset="-128"/>
                        </a:rPr>
                        <a:t>11</a:t>
                      </a:r>
                      <a:r>
                        <a:rPr lang="ja-JP" altLang="en-US" sz="900" b="0" dirty="0">
                          <a:solidFill>
                            <a:schemeClr val="tx1"/>
                          </a:solidFill>
                          <a:effectLst/>
                          <a:latin typeface="Meiryo UI" panose="020B0604030504040204" pitchFamily="50" charset="-128"/>
                          <a:ea typeface="Meiryo UI" panose="020B0604030504040204" pitchFamily="50" charset="-128"/>
                        </a:rPr>
                        <a:t>月上旬に送付</a:t>
                      </a:r>
                      <a:r>
                        <a:rPr lang="en-US" altLang="ja-JP" sz="900" b="0" dirty="0">
                          <a:solidFill>
                            <a:schemeClr val="tx1"/>
                          </a:solidFill>
                          <a:effectLst/>
                          <a:latin typeface="Meiryo UI" panose="020B0604030504040204" pitchFamily="50" charset="-128"/>
                          <a:ea typeface="Meiryo UI" panose="020B0604030504040204" pitchFamily="50" charset="-128"/>
                        </a:rPr>
                        <a:t>※</a:t>
                      </a:r>
                      <a:r>
                        <a:rPr lang="ja-JP" altLang="en-US" sz="900" b="0" dirty="0">
                          <a:solidFill>
                            <a:schemeClr val="tx1"/>
                          </a:solidFill>
                          <a:effectLst/>
                          <a:latin typeface="Meiryo UI" panose="020B0604030504040204" pitchFamily="50" charset="-128"/>
                          <a:ea typeface="Meiryo UI" panose="020B0604030504040204" pitchFamily="50" charset="-128"/>
                        </a:rPr>
                        <a:t>ただし、契約月が</a:t>
                      </a:r>
                      <a:r>
                        <a:rPr lang="en-US" altLang="ja-JP" sz="900" b="0" dirty="0">
                          <a:solidFill>
                            <a:schemeClr val="tx1"/>
                          </a:solidFill>
                          <a:effectLst/>
                          <a:latin typeface="Meiryo UI" panose="020B0604030504040204" pitchFamily="50" charset="-128"/>
                          <a:ea typeface="Meiryo UI" panose="020B0604030504040204" pitchFamily="50" charset="-128"/>
                        </a:rPr>
                        <a:t>4</a:t>
                      </a:r>
                      <a:r>
                        <a:rPr lang="ja-JP" altLang="en-US" sz="900" b="0" dirty="0">
                          <a:solidFill>
                            <a:schemeClr val="tx1"/>
                          </a:solidFill>
                          <a:effectLst/>
                          <a:latin typeface="Meiryo UI" panose="020B0604030504040204" pitchFamily="50" charset="-128"/>
                          <a:ea typeface="Meiryo UI" panose="020B0604030504040204" pitchFamily="50" charset="-128"/>
                        </a:rPr>
                        <a:t>月のご契約は</a:t>
                      </a:r>
                      <a:r>
                        <a:rPr lang="en-US" altLang="ja-JP" sz="900" b="0" dirty="0">
                          <a:solidFill>
                            <a:schemeClr val="tx1"/>
                          </a:solidFill>
                          <a:effectLst/>
                          <a:latin typeface="Meiryo UI" panose="020B0604030504040204" pitchFamily="50" charset="-128"/>
                          <a:ea typeface="Meiryo UI" panose="020B0604030504040204" pitchFamily="50" charset="-128"/>
                        </a:rPr>
                        <a:t>6</a:t>
                      </a:r>
                      <a:r>
                        <a:rPr lang="ja-JP" altLang="en-US" sz="900" b="0" dirty="0">
                          <a:solidFill>
                            <a:schemeClr val="tx1"/>
                          </a:solidFill>
                          <a:effectLst/>
                          <a:latin typeface="Meiryo UI" panose="020B0604030504040204" pitchFamily="50" charset="-128"/>
                          <a:ea typeface="Meiryo UI" panose="020B0604030504040204" pitchFamily="50" charset="-128"/>
                        </a:rPr>
                        <a:t>月送付。</a:t>
                      </a:r>
                      <a:endParaRPr lang="ja-JP" altLang="en-US" sz="7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432000">
                <a:tc vMerge="1">
                  <a:txBody>
                    <a:bodyPr/>
                    <a:lstStyle/>
                    <a:p>
                      <a:pPr algn="ctr"/>
                      <a:endParaRPr kumimoji="1" lang="ja-JP" altLang="en-US" sz="900" b="0" dirty="0">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契約月が</a:t>
                      </a:r>
                      <a:endParaRPr lang="en-US" altLang="ja-JP" sz="1050" dirty="0">
                        <a:effectLst/>
                        <a:latin typeface="Meiryo UI" panose="020B0604030504040204" pitchFamily="50" charset="-128"/>
                        <a:ea typeface="Meiryo UI" panose="020B0604030504040204" pitchFamily="50" charset="-128"/>
                      </a:endParaRPr>
                    </a:p>
                    <a:p>
                      <a:pPr algn="ctr" fontAlgn="ctr"/>
                      <a:r>
                        <a:rPr lang="en-US" altLang="ja-JP" sz="1050" dirty="0">
                          <a:effectLst/>
                          <a:latin typeface="Meiryo UI" panose="020B0604030504040204" pitchFamily="50" charset="-128"/>
                          <a:ea typeface="Meiryo UI" panose="020B0604030504040204" pitchFamily="50" charset="-128"/>
                        </a:rPr>
                        <a:t>11</a:t>
                      </a:r>
                      <a:r>
                        <a:rPr lang="ja-JP" altLang="en-US" sz="1050" dirty="0">
                          <a:effectLst/>
                          <a:latin typeface="Meiryo UI" panose="020B0604030504040204" pitchFamily="50" charset="-128"/>
                          <a:ea typeface="Meiryo UI" panose="020B0604030504040204" pitchFamily="50" charset="-128"/>
                        </a:rPr>
                        <a:t>・</a:t>
                      </a:r>
                      <a:r>
                        <a:rPr lang="en-US" altLang="ja-JP" sz="1050" dirty="0">
                          <a:effectLst/>
                          <a:latin typeface="Meiryo UI" panose="020B0604030504040204" pitchFamily="50" charset="-128"/>
                          <a:ea typeface="Meiryo UI" panose="020B0604030504040204" pitchFamily="50" charset="-128"/>
                        </a:rPr>
                        <a:t>12</a:t>
                      </a:r>
                      <a:r>
                        <a:rPr lang="ja-JP" altLang="en-US" sz="1050" dirty="0">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endParaRPr kumimoji="1" lang="ja-JP" altLang="en-US" b="0" u="sng"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indent="0" algn="l" fontAlgn="ctr">
                        <a:buFontTx/>
                        <a:buNone/>
                      </a:pPr>
                      <a:r>
                        <a:rPr lang="ja-JP" altLang="en-US" sz="1050" b="0" u="none" dirty="0">
                          <a:solidFill>
                            <a:schemeClr val="tx1"/>
                          </a:solidFill>
                          <a:effectLst/>
                          <a:latin typeface="Meiryo UI" panose="020B0604030504040204" pitchFamily="50" charset="-128"/>
                          <a:ea typeface="Meiryo UI" panose="020B0604030504040204" pitchFamily="50" charset="-128"/>
                        </a:rPr>
                        <a:t>「生命保険料控除の“申告”にあたってのご案内」を、</a:t>
                      </a:r>
                      <a:endParaRPr lang="en-US" altLang="ja-JP" sz="1050" b="0" u="none" dirty="0">
                        <a:solidFill>
                          <a:schemeClr val="tx1"/>
                        </a:solidFill>
                        <a:effectLst/>
                        <a:latin typeface="Meiryo UI" panose="020B0604030504040204" pitchFamily="50" charset="-128"/>
                        <a:ea typeface="Meiryo UI" panose="020B0604030504040204" pitchFamily="50" charset="-128"/>
                      </a:endParaRPr>
                    </a:p>
                    <a:p>
                      <a:pPr marL="0" indent="0" algn="l" fontAlgn="ctr">
                        <a:buFontTx/>
                        <a:buNone/>
                      </a:pPr>
                      <a:r>
                        <a:rPr lang="en-US" altLang="ja-JP" sz="1050" b="1" u="none" dirty="0">
                          <a:solidFill>
                            <a:srgbClr val="EA5550"/>
                          </a:solidFill>
                          <a:effectLst/>
                          <a:latin typeface="Meiryo UI" panose="020B0604030504040204" pitchFamily="50" charset="-128"/>
                          <a:ea typeface="Meiryo UI" panose="020B0604030504040204" pitchFamily="50" charset="-128"/>
                        </a:rPr>
                        <a:t>10</a:t>
                      </a:r>
                      <a:r>
                        <a:rPr lang="ja-JP" altLang="en-US" sz="1050" b="1" u="none" dirty="0">
                          <a:solidFill>
                            <a:srgbClr val="EA5550"/>
                          </a:solidFill>
                          <a:effectLst/>
                          <a:latin typeface="Meiryo UI" panose="020B0604030504040204" pitchFamily="50" charset="-128"/>
                          <a:ea typeface="Meiryo UI" panose="020B0604030504040204" pitchFamily="50" charset="-128"/>
                        </a:rPr>
                        <a:t>月</a:t>
                      </a:r>
                      <a:r>
                        <a:rPr lang="en-US" altLang="ja-JP" sz="1050" b="1" u="none" dirty="0">
                          <a:solidFill>
                            <a:srgbClr val="EA5550"/>
                          </a:solidFill>
                          <a:effectLst/>
                          <a:latin typeface="Meiryo UI" panose="020B0604030504040204" pitchFamily="50" charset="-128"/>
                          <a:ea typeface="Meiryo UI" panose="020B0604030504040204" pitchFamily="50" charset="-128"/>
                        </a:rPr>
                        <a:t>16</a:t>
                      </a:r>
                      <a:r>
                        <a:rPr lang="ja-JP" altLang="en-US" sz="1050" b="1" u="none" dirty="0">
                          <a:solidFill>
                            <a:srgbClr val="EA5550"/>
                          </a:solidFill>
                          <a:effectLst/>
                          <a:latin typeface="Meiryo UI" panose="020B0604030504040204" pitchFamily="50" charset="-128"/>
                          <a:ea typeface="Meiryo UI" panose="020B0604030504040204" pitchFamily="50" charset="-128"/>
                        </a:rPr>
                        <a:t>日</a:t>
                      </a:r>
                      <a:r>
                        <a:rPr lang="ja-JP" altLang="en-US" sz="1050" b="0" u="none" dirty="0">
                          <a:solidFill>
                            <a:schemeClr val="tx1"/>
                          </a:solidFill>
                          <a:effectLst/>
                          <a:latin typeface="Meiryo UI" panose="020B0604030504040204" pitchFamily="50" charset="-128"/>
                          <a:ea typeface="Meiryo UI" panose="020B0604030504040204" pitchFamily="50" charset="-128"/>
                        </a:rPr>
                        <a:t>に送付</a:t>
                      </a:r>
                      <a:endParaRPr lang="ja-JP" altLang="en-US" sz="6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12591563"/>
                  </a:ext>
                </a:extLst>
              </a:tr>
              <a:tr h="432000">
                <a:tc>
                  <a:txBody>
                    <a:bodyPr/>
                    <a:lstStyle/>
                    <a:p>
                      <a:pPr algn="ctr"/>
                      <a:r>
                        <a:rPr kumimoji="1" lang="ja-JP" altLang="en-US" sz="1200" b="1" dirty="0">
                          <a:latin typeface="+mn-ea"/>
                          <a:ea typeface="+mn-ea"/>
                        </a:rPr>
                        <a:t>一時払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11</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16</a:t>
                      </a:r>
                      <a:r>
                        <a:rPr lang="ja-JP" altLang="en-US" sz="1050" b="1" dirty="0">
                          <a:solidFill>
                            <a:srgbClr val="EA5550"/>
                          </a:solidFill>
                          <a:effectLst/>
                          <a:latin typeface="Meiryo UI" panose="020B0604030504040204" pitchFamily="50" charset="-128"/>
                          <a:ea typeface="Meiryo UI" panose="020B0604030504040204" pitchFamily="50" charset="-128"/>
                        </a:rPr>
                        <a:t>日</a:t>
                      </a:r>
                    </a:p>
                    <a:p>
                      <a:pPr marL="0" indent="0" algn="l" fontAlgn="ctr">
                        <a:buFontTx/>
                        <a:buNone/>
                      </a:pPr>
                      <a:r>
                        <a:rPr lang="en-US" altLang="ja-JP" sz="900" b="0" dirty="0">
                          <a:solidFill>
                            <a:schemeClr val="tx1"/>
                          </a:solidFill>
                          <a:effectLst/>
                          <a:latin typeface="Meiryo UI" panose="020B0604030504040204" pitchFamily="50" charset="-128"/>
                          <a:ea typeface="Meiryo UI" panose="020B0604030504040204" pitchFamily="50" charset="-128"/>
                        </a:rPr>
                        <a:t>※</a:t>
                      </a:r>
                      <a:r>
                        <a:rPr lang="ja-JP" altLang="en-US" sz="900" b="0" dirty="0">
                          <a:solidFill>
                            <a:schemeClr val="tx1"/>
                          </a:solidFill>
                          <a:effectLst/>
                          <a:latin typeface="Meiryo UI" panose="020B0604030504040204" pitchFamily="50" charset="-128"/>
                          <a:ea typeface="Meiryo UI" panose="020B0604030504040204" pitchFamily="50" charset="-128"/>
                        </a:rPr>
                        <a:t>ご契約の成立と保険料のお払込みが</a:t>
                      </a:r>
                      <a:r>
                        <a:rPr lang="en-US" altLang="ja-JP" sz="900" b="0" dirty="0">
                          <a:solidFill>
                            <a:schemeClr val="tx1"/>
                          </a:solidFill>
                          <a:effectLst/>
                          <a:latin typeface="Meiryo UI" panose="020B0604030504040204" pitchFamily="50" charset="-128"/>
                          <a:ea typeface="Meiryo UI" panose="020B0604030504040204" pitchFamily="50" charset="-128"/>
                        </a:rPr>
                        <a:t>10</a:t>
                      </a:r>
                      <a:r>
                        <a:rPr lang="ja-JP" altLang="en-US" sz="900" b="0" dirty="0">
                          <a:solidFill>
                            <a:schemeClr val="tx1"/>
                          </a:solidFill>
                          <a:effectLst/>
                          <a:latin typeface="Meiryo UI" panose="020B0604030504040204" pitchFamily="50" charset="-128"/>
                          <a:ea typeface="Meiryo UI" panose="020B0604030504040204" pitchFamily="50" charset="-128"/>
                        </a:rPr>
                        <a:t>月</a:t>
                      </a:r>
                      <a:r>
                        <a:rPr lang="en-US" altLang="ja-JP" sz="900" b="0" dirty="0">
                          <a:solidFill>
                            <a:schemeClr val="tx1"/>
                          </a:solidFill>
                          <a:effectLst/>
                          <a:latin typeface="Meiryo UI" panose="020B0604030504040204" pitchFamily="50" charset="-128"/>
                          <a:ea typeface="Meiryo UI" panose="020B0604030504040204" pitchFamily="50" charset="-128"/>
                        </a:rPr>
                        <a:t>7</a:t>
                      </a:r>
                      <a:r>
                        <a:rPr lang="ja-JP" altLang="en-US" sz="900" b="0" dirty="0">
                          <a:solidFill>
                            <a:schemeClr val="tx1"/>
                          </a:solidFill>
                          <a:effectLst/>
                          <a:latin typeface="Meiryo UI" panose="020B0604030504040204" pitchFamily="50" charset="-128"/>
                          <a:ea typeface="Meiryo UI" panose="020B0604030504040204" pitchFamily="50" charset="-128"/>
                        </a:rPr>
                        <a:t>日以降の場合、当社で確認でき次第、順次送付</a:t>
                      </a:r>
                      <a:endParaRPr lang="ja-JP" altLang="en-US" sz="6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16348206"/>
                  </a:ext>
                </a:extLst>
              </a:tr>
              <a:tr h="432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団体扱</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dirty="0">
                          <a:effectLst/>
                          <a:latin typeface="Meiryo UI" panose="020B0604030504040204" pitchFamily="50" charset="-128"/>
                          <a:ea typeface="Meiryo UI" panose="020B0604030504040204" pitchFamily="50" charset="-128"/>
                        </a:rPr>
                        <a:t>保険料を給与等から引去りしているご契約</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ja-JP" altLang="en-US" sz="1050" b="0" dirty="0">
                          <a:solidFill>
                            <a:schemeClr val="tx1"/>
                          </a:solidFill>
                          <a:effectLst/>
                          <a:latin typeface="Meiryo UI" panose="020B0604030504040204" pitchFamily="50" charset="-128"/>
                          <a:ea typeface="Meiryo UI" panose="020B0604030504040204" pitchFamily="50" charset="-128"/>
                        </a:rPr>
                        <a:t>当社より直接勤務先等に送付しておりますので、勤務先のご担当者へお問合せください。</a:t>
                      </a:r>
                    </a:p>
                    <a:p>
                      <a:pPr marL="0" indent="0" algn="l" fontAlgn="ctr">
                        <a:buFontTx/>
                        <a:buNone/>
                      </a:pPr>
                      <a:r>
                        <a:rPr lang="ja-JP" altLang="en-US" sz="900" b="0" dirty="0">
                          <a:solidFill>
                            <a:schemeClr val="tx1"/>
                          </a:solidFill>
                          <a:effectLst/>
                          <a:latin typeface="Meiryo UI" panose="020B0604030504040204" pitchFamily="50" charset="-128"/>
                          <a:ea typeface="Meiryo UI" panose="020B0604030504040204" pitchFamily="50" charset="-128"/>
                        </a:rPr>
                        <a:t>（契約者さまには送付しておりません）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5173064"/>
                  </a:ext>
                </a:extLst>
              </a:tr>
            </a:tbl>
          </a:graphicData>
        </a:graphic>
      </p:graphicFrame>
      <p:graphicFrame>
        <p:nvGraphicFramePr>
          <p:cNvPr id="10" name="表 9">
            <a:extLst>
              <a:ext uri="{FF2B5EF4-FFF2-40B4-BE49-F238E27FC236}">
                <a16:creationId xmlns:a16="http://schemas.microsoft.com/office/drawing/2014/main" id="{3DA3A096-C566-07B3-28FB-46FE82141404}"/>
              </a:ext>
            </a:extLst>
          </p:cNvPr>
          <p:cNvGraphicFramePr>
            <a:graphicFrameLocks noGrp="1"/>
          </p:cNvGraphicFramePr>
          <p:nvPr/>
        </p:nvGraphicFramePr>
        <p:xfrm>
          <a:off x="7827765" y="1358305"/>
          <a:ext cx="2016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231396934"/>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2" name="テキスト プレースホルダー 1">
            <a:extLst>
              <a:ext uri="{FF2B5EF4-FFF2-40B4-BE49-F238E27FC236}">
                <a16:creationId xmlns:a16="http://schemas.microsoft.com/office/drawing/2014/main" id="{E6E7E748-370E-4A4A-6BDF-B2AC0DCF493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5" name="スライド番号プレースホルダー 5">
            <a:extLst>
              <a:ext uri="{FF2B5EF4-FFF2-40B4-BE49-F238E27FC236}">
                <a16:creationId xmlns:a16="http://schemas.microsoft.com/office/drawing/2014/main" id="{42F62593-DA9F-1C57-6240-D4AFF6F23F6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373569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（５）第一生命の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1" name="正方形/長方形 10">
            <a:extLst>
              <a:ext uri="{FF2B5EF4-FFF2-40B4-BE49-F238E27FC236}">
                <a16:creationId xmlns:a16="http://schemas.microsoft.com/office/drawing/2014/main" id="{363F12DD-9B5D-453F-8BF3-F6A9FA08E2D2}"/>
              </a:ext>
            </a:extLst>
          </p:cNvPr>
          <p:cNvSpPr/>
          <p:nvPr/>
        </p:nvSpPr>
        <p:spPr>
          <a:xfrm>
            <a:off x="519764" y="876880"/>
            <a:ext cx="9284632" cy="4770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E8315A53-78B3-4912-8C7B-8F562E2B42FD}"/>
              </a:ext>
            </a:extLst>
          </p:cNvPr>
          <p:cNvSpPr/>
          <p:nvPr/>
        </p:nvSpPr>
        <p:spPr>
          <a:xfrm>
            <a:off x="114299" y="1444758"/>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第一生命の「生命保険料控除証明書」の送付時期について（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6" name="テキスト ボックス 15">
            <a:extLst>
              <a:ext uri="{FF2B5EF4-FFF2-40B4-BE49-F238E27FC236}">
                <a16:creationId xmlns:a16="http://schemas.microsoft.com/office/drawing/2014/main" id="{DD0CDEF5-2B57-45EB-A3B3-8978AD2422C8}"/>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参照：第一生命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「控除証明書はいつごろ届くのでしょうか？」について：</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https://www.qa.dai-ichi-life.co.jp/faq/show/283?category_id=29&amp;site_domain=default</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7" name="テキスト ボックス 16">
            <a:extLst>
              <a:ext uri="{FF2B5EF4-FFF2-40B4-BE49-F238E27FC236}">
                <a16:creationId xmlns:a16="http://schemas.microsoft.com/office/drawing/2014/main" id="{1BA7678D-BE0D-4A99-A4E4-C04EDD694619}"/>
              </a:ext>
            </a:extLst>
          </p:cNvPr>
          <p:cNvSpPr txBox="1"/>
          <p:nvPr/>
        </p:nvSpPr>
        <p:spPr>
          <a:xfrm>
            <a:off x="489622" y="5741151"/>
            <a:ext cx="8202143" cy="530915"/>
          </a:xfrm>
          <a:prstGeom prst="rect">
            <a:avLst/>
          </a:prstGeom>
          <a:noFill/>
        </p:spPr>
        <p:txBody>
          <a:bodyPr wrap="square">
            <a:spAutoFit/>
          </a:bodyPr>
          <a:lstStyle/>
          <a:p>
            <a:pPr marL="92075" marR="0" lvl="0" indent="-92075" algn="l" defTabSz="457200" rtl="0" eaLnBrk="1" fontAlgn="base" latinLnBrk="0" hangingPunct="1">
              <a:lnSpc>
                <a:spcPct val="100000"/>
              </a:lnSpc>
              <a:spcBef>
                <a:spcPts val="0"/>
              </a:spcBef>
              <a:spcAft>
                <a:spcPts val="0"/>
              </a:spcAft>
              <a:buClrTx/>
              <a:buSzTx/>
              <a:buFont typeface="Yu Gothic" panose="020B0400000000000000" pitchFamily="50" charset="-128"/>
              <a:buChar char="※"/>
              <a:tabLst/>
              <a:defRPr/>
            </a:pP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月が契約日の年（一括）払込契約については、年末調整の際にご使用いただく「申告予定額のお知らせ」を</a:t>
            </a:r>
            <a:r>
              <a:rPr kumimoji="0"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0"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月中旬</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に送付。</a:t>
            </a:r>
          </a:p>
          <a:p>
            <a:pPr marL="92075" marR="0" lvl="0" indent="-92075" algn="l" defTabSz="457200" rtl="0" eaLnBrk="1" fontAlgn="base" latinLnBrk="0" hangingPunct="1">
              <a:lnSpc>
                <a:spcPct val="100000"/>
              </a:lnSpc>
              <a:spcBef>
                <a:spcPts val="0"/>
              </a:spcBef>
              <a:spcAft>
                <a:spcPts val="0"/>
              </a:spcAft>
              <a:buClrTx/>
              <a:buSzTx/>
              <a:buFont typeface="Yu Gothic" panose="020B0400000000000000" pitchFamily="50" charset="-128"/>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ご契約状況によっては、上表と発送が異なる場合がある。発送後</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到着まで</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3</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日から</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7</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日程度かかる場合があるため注意</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92075" marR="0" lvl="0" indent="-92075" algn="l" defTabSz="457200" rtl="0" eaLnBrk="1" fontAlgn="base" latinLnBrk="0" hangingPunct="1">
              <a:lnSpc>
                <a:spcPct val="100000"/>
              </a:lnSpc>
              <a:spcBef>
                <a:spcPts val="0"/>
              </a:spcBef>
              <a:spcAft>
                <a:spcPts val="0"/>
              </a:spcAft>
              <a:buClrTx/>
              <a:buSzTx/>
              <a:buFont typeface="Yu Gothic" panose="020B0400000000000000" pitchFamily="50" charset="-128"/>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団体扱い契約については、団体（企業）に一括して送付しており、ご契約者さまには送付していない。</a:t>
            </a:r>
          </a:p>
        </p:txBody>
      </p:sp>
      <p:graphicFrame>
        <p:nvGraphicFramePr>
          <p:cNvPr id="18" name="表 17">
            <a:extLst>
              <a:ext uri="{FF2B5EF4-FFF2-40B4-BE49-F238E27FC236}">
                <a16:creationId xmlns:a16="http://schemas.microsoft.com/office/drawing/2014/main" id="{A3477209-F84A-475A-805D-A4E4F3AF9F4F}"/>
              </a:ext>
            </a:extLst>
          </p:cNvPr>
          <p:cNvGraphicFramePr>
            <a:graphicFrameLocks noGrp="1"/>
          </p:cNvGraphicFramePr>
          <p:nvPr/>
        </p:nvGraphicFramePr>
        <p:xfrm>
          <a:off x="519765" y="1990638"/>
          <a:ext cx="9036000" cy="3744000"/>
        </p:xfrm>
        <a:graphic>
          <a:graphicData uri="http://schemas.openxmlformats.org/drawingml/2006/table">
            <a:tbl>
              <a:tblPr/>
              <a:tblGrid>
                <a:gridCol w="936000">
                  <a:extLst>
                    <a:ext uri="{9D8B030D-6E8A-4147-A177-3AD203B41FA5}">
                      <a16:colId xmlns:a16="http://schemas.microsoft.com/office/drawing/2014/main" val="1775341940"/>
                    </a:ext>
                  </a:extLst>
                </a:gridCol>
                <a:gridCol w="1548000">
                  <a:extLst>
                    <a:ext uri="{9D8B030D-6E8A-4147-A177-3AD203B41FA5}">
                      <a16:colId xmlns:a16="http://schemas.microsoft.com/office/drawing/2014/main" val="2411784373"/>
                    </a:ext>
                  </a:extLst>
                </a:gridCol>
                <a:gridCol w="3060000">
                  <a:extLst>
                    <a:ext uri="{9D8B030D-6E8A-4147-A177-3AD203B41FA5}">
                      <a16:colId xmlns:a16="http://schemas.microsoft.com/office/drawing/2014/main" val="368484534"/>
                    </a:ext>
                  </a:extLst>
                </a:gridCol>
                <a:gridCol w="3492000">
                  <a:extLst>
                    <a:ext uri="{9D8B030D-6E8A-4147-A177-3AD203B41FA5}">
                      <a16:colId xmlns:a16="http://schemas.microsoft.com/office/drawing/2014/main" val="3047629355"/>
                    </a:ext>
                  </a:extLst>
                </a:gridCol>
              </a:tblGrid>
              <a:tr h="288000">
                <a:tc gridSpan="2">
                  <a:txBody>
                    <a:bodyPr/>
                    <a:lstStyle/>
                    <a:p>
                      <a:pPr algn="ctr" fontAlgn="ctr"/>
                      <a:r>
                        <a:rPr lang="ja-JP" altLang="en-US" sz="1050" b="1" i="0" dirty="0">
                          <a:solidFill>
                            <a:schemeClr val="tx1"/>
                          </a:solidFill>
                          <a:effectLst/>
                          <a:latin typeface="+mn-ea"/>
                          <a:ea typeface="+mn-ea"/>
                        </a:rPr>
                        <a:t>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a:txBody>
                    <a:bodyPr/>
                    <a:lstStyle/>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送付時期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432000">
                <a:tc rowSpan="4">
                  <a:txBody>
                    <a:bodyPr/>
                    <a:lstStyle/>
                    <a:p>
                      <a:pPr algn="ctr" fontAlgn="ctr"/>
                      <a:r>
                        <a:rPr lang="ja-JP" altLang="en-US" sz="1200" b="1" dirty="0">
                          <a:effectLst/>
                          <a:latin typeface="+mn-ea"/>
                          <a:ea typeface="+mn-ea"/>
                        </a:rPr>
                        <a:t>口座振替扱</a:t>
                      </a:r>
                      <a:endParaRPr lang="en-US" altLang="ja-JP" sz="1200" b="1" dirty="0">
                        <a:effectLst/>
                        <a:latin typeface="+mn-ea"/>
                        <a:ea typeface="+mn-ea"/>
                      </a:endParaRPr>
                    </a:p>
                    <a:p>
                      <a:pPr algn="ctr" fontAlgn="ctr"/>
                      <a:r>
                        <a:rPr lang="ja-JP" altLang="en-US" sz="1200" b="1" dirty="0">
                          <a:effectLst/>
                          <a:latin typeface="+mn-ea"/>
                          <a:ea typeface="+mn-ea"/>
                        </a:rPr>
                        <a:t>送金扱</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a:effectLst/>
                          <a:latin typeface="+mn-ea"/>
                          <a:ea typeface="+mn-ea"/>
                        </a:rPr>
                        <a:t>月払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r>
                        <a:rPr lang="ja-JP" altLang="en-US" sz="1050" dirty="0">
                          <a:effectLst/>
                          <a:latin typeface="Meiryo UI" panose="020B0604030504040204" pitchFamily="50" charset="-128"/>
                          <a:ea typeface="Meiryo UI" panose="020B0604030504040204" pitchFamily="50" charset="-128"/>
                        </a:rPr>
                        <a:t>保険料（</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月分）をお払込み済の場合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432000">
                <a:tc vMerge="1">
                  <a:txBody>
                    <a:bodyPr/>
                    <a:lstStyle/>
                    <a:p>
                      <a:endParaRPr kumimoji="1" lang="ja-JP" altLang="en-US"/>
                    </a:p>
                  </a:txBody>
                  <a:tcPr/>
                </a:tc>
                <a:tc vMerge="1">
                  <a:txBody>
                    <a:bodyPr/>
                    <a:lstStyle/>
                    <a:p>
                      <a:endParaRPr kumimoji="1" lang="ja-JP" altLang="en-US"/>
                    </a:p>
                  </a:txBody>
                  <a:tcPr/>
                </a:tc>
                <a:tc>
                  <a:txBody>
                    <a:bodyPr/>
                    <a:lstStyle/>
                    <a:p>
                      <a:pPr fontAlgn="ctr"/>
                      <a:r>
                        <a:rPr lang="ja-JP" altLang="en-US" sz="1050" dirty="0">
                          <a:effectLst/>
                          <a:latin typeface="Meiryo UI" panose="020B0604030504040204" pitchFamily="50" charset="-128"/>
                          <a:ea typeface="Meiryo UI" panose="020B0604030504040204" pitchFamily="50" charset="-128"/>
                        </a:rPr>
                        <a:t>保険料（</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月分）をお払込み済ではない場合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月分保険料のご入金が確認でき次第、順次送付。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432000">
                <a:tc vMerge="1">
                  <a:txBody>
                    <a:bodyPr/>
                    <a:lstStyle/>
                    <a:p>
                      <a:pPr algn="ctr" fontAlgn="ctr"/>
                      <a:r>
                        <a:rPr lang="ja-JP" altLang="en-US" sz="1000" b="1" dirty="0">
                          <a:effectLst/>
                          <a:latin typeface="+mn-ea"/>
                          <a:ea typeface="+mn-ea"/>
                        </a:rPr>
                        <a:t>口座振替扱</a:t>
                      </a:r>
                      <a:endParaRPr lang="en-US" altLang="ja-JP" sz="1000" b="1" dirty="0">
                        <a:effectLst/>
                        <a:latin typeface="+mn-ea"/>
                        <a:ea typeface="+mn-ea"/>
                      </a:endParaRPr>
                    </a:p>
                    <a:p>
                      <a:pPr algn="ctr" fontAlgn="ctr"/>
                      <a:r>
                        <a:rPr lang="ja-JP" altLang="en-US" sz="1000" b="1" dirty="0">
                          <a:effectLst/>
                          <a:latin typeface="+mn-ea"/>
                          <a:ea typeface="+mn-ea"/>
                        </a:rPr>
                        <a:t>送金扱い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r>
                        <a:rPr lang="ja-JP" altLang="en-US" sz="1200" b="1" dirty="0">
                          <a:effectLst/>
                          <a:latin typeface="+mn-ea"/>
                          <a:ea typeface="+mn-ea"/>
                        </a:rPr>
                        <a:t>年（一括）払</a:t>
                      </a:r>
                      <a:r>
                        <a:rPr lang="en-US" altLang="ja-JP" sz="1200" b="1" dirty="0">
                          <a:effectLst/>
                          <a:latin typeface="+mn-ea"/>
                          <a:ea typeface="+mn-ea"/>
                        </a:rPr>
                        <a:t>※</a:t>
                      </a:r>
                    </a:p>
                    <a:p>
                      <a:pPr algn="ctr" fontAlgn="ctr"/>
                      <a:r>
                        <a:rPr lang="ja-JP" altLang="en-US" sz="1200" b="1" dirty="0">
                          <a:effectLst/>
                          <a:latin typeface="+mn-ea"/>
                          <a:ea typeface="+mn-ea"/>
                        </a:rPr>
                        <a:t>・半年（一括）払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r>
                        <a:rPr lang="ja-JP" altLang="en-US" sz="1050" dirty="0">
                          <a:effectLst/>
                          <a:latin typeface="Meiryo UI" panose="020B0604030504040204" pitchFamily="50" charset="-128"/>
                          <a:ea typeface="Meiryo UI" panose="020B0604030504040204" pitchFamily="50" charset="-128"/>
                        </a:rPr>
                        <a:t>当年分の保険料をお払込み済み</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432000">
                <a:tc vMerge="1">
                  <a:txBody>
                    <a:bodyPr/>
                    <a:lstStyle/>
                    <a:p>
                      <a:endParaRPr kumimoji="1" lang="ja-JP" altLang="en-US"/>
                    </a:p>
                  </a:txBody>
                  <a:tcPr/>
                </a:tc>
                <a:tc vMerge="1">
                  <a:txBody>
                    <a:bodyPr/>
                    <a:lstStyle/>
                    <a:p>
                      <a:endParaRPr kumimoji="1" lang="ja-JP" altLang="en-US" dirty="0"/>
                    </a:p>
                  </a:txBody>
                  <a:tcPr/>
                </a:tc>
                <a:tc>
                  <a:txBody>
                    <a:bodyPr/>
                    <a:lstStyle/>
                    <a:p>
                      <a:pPr fontAlgn="ctr"/>
                      <a:r>
                        <a:rPr lang="ja-JP" altLang="en-US" sz="1050" dirty="0">
                          <a:effectLst/>
                          <a:latin typeface="Meiryo UI" panose="020B0604030504040204" pitchFamily="50" charset="-128"/>
                          <a:ea typeface="Meiryo UI" panose="020B0604030504040204" pitchFamily="50" charset="-128"/>
                        </a:rPr>
                        <a:t>当年分の保険料をお払込み済みでない</a:t>
                      </a:r>
                      <a:endParaRPr lang="en-US" altLang="ja-JP"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当年分保険料のご入金が確認でき次第、順次送付。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5675600"/>
                  </a:ext>
                </a:extLst>
              </a:tr>
              <a:tr h="432000">
                <a:tc rowSpan="2" gridSpan="2">
                  <a:txBody>
                    <a:bodyPr/>
                    <a:lstStyle/>
                    <a:p>
                      <a:pPr algn="ctr" fontAlgn="ctr"/>
                      <a:r>
                        <a:rPr lang="ja-JP" altLang="en-US" sz="1200" b="1" dirty="0">
                          <a:effectLst/>
                          <a:latin typeface="+mn-ea"/>
                          <a:ea typeface="+mn-ea"/>
                        </a:rPr>
                        <a:t>前納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hMerge="1">
                  <a:txBody>
                    <a:bodyPr/>
                    <a:lstStyle/>
                    <a:p>
                      <a:endParaRPr kumimoji="1" lang="ja-JP" altLang="en-US"/>
                    </a:p>
                  </a:txBody>
                  <a:tcPr/>
                </a:tc>
                <a:tc>
                  <a:txBody>
                    <a:bodyPr/>
                    <a:lstStyle/>
                    <a:p>
                      <a:pPr fontAlgn="ct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月上旬までに前納いただいた場合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713998"/>
                  </a:ext>
                </a:extLst>
              </a:tr>
              <a:tr h="432000">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上記以外</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前納保険料のご入金が確認でき次第、順次送付。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80859409"/>
                  </a:ext>
                </a:extLst>
              </a:tr>
              <a:tr h="432000">
                <a:tc gridSpan="2">
                  <a:txBody>
                    <a:bodyPr/>
                    <a:lstStyle/>
                    <a:p>
                      <a:pPr algn="ctr" fontAlgn="ctr"/>
                      <a:r>
                        <a:rPr lang="ja-JP" altLang="en-US" sz="1200" b="1" dirty="0">
                          <a:effectLst/>
                          <a:latin typeface="+mn-ea"/>
                          <a:ea typeface="+mn-ea"/>
                        </a:rPr>
                        <a:t>一括払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fontAlgn="ct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5173064"/>
                  </a:ext>
                </a:extLst>
              </a:tr>
              <a:tr h="432000">
                <a:tc gridSpan="2">
                  <a:txBody>
                    <a:bodyPr/>
                    <a:lstStyle/>
                    <a:p>
                      <a:pPr algn="ctr" fontAlgn="ctr"/>
                      <a:r>
                        <a:rPr lang="ja-JP" altLang="en-US" sz="1200" b="1" dirty="0">
                          <a:effectLst/>
                          <a:latin typeface="+mn-ea"/>
                          <a:ea typeface="+mn-ea"/>
                        </a:rPr>
                        <a:t>団体扱</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fontAlgn="ct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原則、団体（企業）宛てに一括して送付しておりますので、</a:t>
                      </a:r>
                      <a:endParaRPr lang="en-US" altLang="ja-JP" sz="1050"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ご契約者様には送付しておりません。</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6391676"/>
                  </a:ext>
                </a:extLst>
              </a:tr>
            </a:tbl>
          </a:graphicData>
        </a:graphic>
      </p:graphicFrame>
      <p:sp>
        <p:nvSpPr>
          <p:cNvPr id="19" name="正方形/長方形 18">
            <a:extLst>
              <a:ext uri="{FF2B5EF4-FFF2-40B4-BE49-F238E27FC236}">
                <a16:creationId xmlns:a16="http://schemas.microsoft.com/office/drawing/2014/main" id="{F61252D0-F12A-4BAE-809C-30C4C7213134}"/>
              </a:ext>
            </a:extLst>
          </p:cNvPr>
          <p:cNvSpPr/>
          <p:nvPr/>
        </p:nvSpPr>
        <p:spPr>
          <a:xfrm>
            <a:off x="7660433" y="1693912"/>
            <a:ext cx="1306877"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2" name="表 1">
            <a:extLst>
              <a:ext uri="{FF2B5EF4-FFF2-40B4-BE49-F238E27FC236}">
                <a16:creationId xmlns:a16="http://schemas.microsoft.com/office/drawing/2014/main" id="{5CD0B3EB-D7A8-1DCF-3A0D-EB2E564CC039}"/>
              </a:ext>
            </a:extLst>
          </p:cNvPr>
          <p:cNvGraphicFramePr>
            <a:graphicFrameLocks noGrp="1"/>
          </p:cNvGraphicFramePr>
          <p:nvPr/>
        </p:nvGraphicFramePr>
        <p:xfrm>
          <a:off x="6531765" y="1464560"/>
          <a:ext cx="3024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5" name="テキスト プレースホルダー 1">
            <a:extLst>
              <a:ext uri="{FF2B5EF4-FFF2-40B4-BE49-F238E27FC236}">
                <a16:creationId xmlns:a16="http://schemas.microsoft.com/office/drawing/2014/main" id="{90ABFCBB-5695-1793-0886-1FE783F3E02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6" name="スライド番号プレースホルダー 5">
            <a:extLst>
              <a:ext uri="{FF2B5EF4-FFF2-40B4-BE49-F238E27FC236}">
                <a16:creationId xmlns:a16="http://schemas.microsoft.com/office/drawing/2014/main" id="{0DE19BB3-3B72-1CD3-3917-AF76A5592AB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66024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6FE3EE57-A490-4C85-893D-D25370784B98}"/>
              </a:ext>
            </a:extLst>
          </p:cNvPr>
          <p:cNvSpPr txBox="1"/>
          <p:nvPr/>
        </p:nvSpPr>
        <p:spPr>
          <a:xfrm>
            <a:off x="519764" y="6050545"/>
            <a:ext cx="9324000" cy="338554"/>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（注）</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9</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8</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時点で「主契約払込中のご契約または主契約払込満了後特約保険料払込中のご契約」かつ「通常配当、健康サポート・キャッシュバック、ＭＹミューチュアル配当、</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L.A.</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ボーナス、ペイバック」の各金額が確定　　　</a:t>
            </a:r>
            <a:endPar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しているご契約が対象となります。なお、対象とならないご契約は、表の</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以降のタイミングで投函いたします。</a:t>
            </a:r>
            <a:endParaRPr kumimoji="0" lang="ja-JP" altLang="en-US" sz="8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endParaRPr>
          </a:p>
        </p:txBody>
      </p:sp>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（６）明治安田生命の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8" y="1301966"/>
            <a:ext cx="9791702" cy="49244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明治安田生命の「生命保険料控除証明書」の発送の時期について（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2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srgbClr val="3E3A39"/>
                </a:solidFill>
                <a:effectLst/>
                <a:uLnTx/>
                <a:uFillTx/>
                <a:latin typeface="メイリオ"/>
                <a:ea typeface="メイリオ"/>
                <a:cs typeface="+mn-cs"/>
              </a:rPr>
              <a:t>　　</a:t>
            </a: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4711700" y="6354920"/>
            <a:ext cx="5257970" cy="200055"/>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＜参照＞明治安田生命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「生命保険料控除証明書の発行時期」：</a:t>
            </a:r>
            <a:r>
              <a:rPr kumimoji="0" lang="en-US" altLang="ja-JP"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https://www.meijiyasuda.co.jp/contractor/deduction/issue.html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834477"/>
          <a:ext cx="9324000" cy="4176000"/>
        </p:xfrm>
        <a:graphic>
          <a:graphicData uri="http://schemas.openxmlformats.org/drawingml/2006/table">
            <a:tbl>
              <a:tblPr/>
              <a:tblGrid>
                <a:gridCol w="1368000">
                  <a:extLst>
                    <a:ext uri="{9D8B030D-6E8A-4147-A177-3AD203B41FA5}">
                      <a16:colId xmlns:a16="http://schemas.microsoft.com/office/drawing/2014/main" val="1775341940"/>
                    </a:ext>
                  </a:extLst>
                </a:gridCol>
                <a:gridCol w="1368000">
                  <a:extLst>
                    <a:ext uri="{9D8B030D-6E8A-4147-A177-3AD203B41FA5}">
                      <a16:colId xmlns:a16="http://schemas.microsoft.com/office/drawing/2014/main" val="368484534"/>
                    </a:ext>
                  </a:extLst>
                </a:gridCol>
                <a:gridCol w="3420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1925954615"/>
                    </a:ext>
                  </a:extLst>
                </a:gridCol>
                <a:gridCol w="1584000">
                  <a:extLst>
                    <a:ext uri="{9D8B030D-6E8A-4147-A177-3AD203B41FA5}">
                      <a16:colId xmlns:a16="http://schemas.microsoft.com/office/drawing/2014/main" val="1314809566"/>
                    </a:ext>
                  </a:extLst>
                </a:gridCol>
              </a:tblGrid>
              <a:tr h="288000">
                <a:tc gridSpan="2">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050" b="1" i="0" dirty="0">
                          <a:solidFill>
                            <a:schemeClr val="tx1"/>
                          </a:solidFill>
                          <a:effectLst/>
                          <a:latin typeface="+mn-ea"/>
                          <a:ea typeface="+mn-ea"/>
                        </a:rPr>
                        <a:t>投函時期</a:t>
                      </a:r>
                      <a:endParaRPr kumimoji="1" lang="ja-JP" altLang="en-US" sz="105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kumimoji="1" lang="ja-JP" altLang="en-US" sz="1050" b="1" dirty="0"/>
                        <a:t>到着予定日</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504000">
                <a:tc rowSpan="2">
                  <a:txBody>
                    <a:bodyPr/>
                    <a:lstStyle/>
                    <a:p>
                      <a:pPr algn="ctr" fontAlgn="ctr"/>
                      <a:r>
                        <a:rPr lang="ja-JP" altLang="en-US" sz="1200" b="1" dirty="0">
                          <a:effectLst/>
                          <a:latin typeface="+mn-ea"/>
                          <a:ea typeface="+mn-ea"/>
                        </a:rPr>
                        <a:t>月掛</a:t>
                      </a: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5</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 </a:t>
                      </a:r>
                      <a:r>
                        <a:rPr lang="ja-JP" altLang="en-US" sz="1050" dirty="0">
                          <a:effectLst/>
                          <a:latin typeface="Meiryo UI" panose="020B0604030504040204" pitchFamily="50" charset="-128"/>
                          <a:ea typeface="Meiryo UI" panose="020B0604030504040204" pitchFamily="50" charset="-128"/>
                        </a:rPr>
                        <a:t>に、</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月分の保険料、または当年分　　　</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の保険料のお払込みが当社で確認できた契約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2025</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16</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木</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algn="ct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17</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金</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22</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水</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ごろ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792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以降</a:t>
                      </a:r>
                      <a:r>
                        <a:rPr lang="ja-JP" altLang="en-US" sz="1050" dirty="0">
                          <a:effectLst/>
                          <a:latin typeface="Meiryo UI" panose="020B0604030504040204" pitchFamily="50" charset="-128"/>
                          <a:ea typeface="Meiryo UI" panose="020B0604030504040204" pitchFamily="50" charset="-128"/>
                        </a:rPr>
                        <a:t>に、当社で保険料のお払込みが</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確認できたご契約</a:t>
                      </a:r>
                      <a:endParaRPr lang="en-US" altLang="ja-JP" sz="1050" dirty="0">
                        <a:effectLst/>
                        <a:latin typeface="Meiryo UI" panose="020B0604030504040204" pitchFamily="50" charset="-128"/>
                        <a:ea typeface="Meiryo UI" panose="020B0604030504040204" pitchFamily="50" charset="-128"/>
                      </a:endParaRPr>
                    </a:p>
                    <a:p>
                      <a:pPr marL="0" indent="0" algn="l" fontAlgn="ctr">
                        <a:spcBef>
                          <a:spcPts val="300"/>
                        </a:spcBef>
                        <a:buFontTx/>
                        <a:buNone/>
                      </a:pPr>
                      <a:r>
                        <a:rPr lang="ja-JP" altLang="en-US" sz="900" dirty="0">
                          <a:effectLst/>
                          <a:latin typeface="Meiryo UI" panose="020B0604030504040204" pitchFamily="50" charset="-128"/>
                          <a:ea typeface="Meiryo UI" panose="020B0604030504040204" pitchFamily="50" charset="-128"/>
                        </a:rPr>
                        <a:t>新契約にご加入いただいた場合、お払込みいただいた保険料が当年中に当社で確認できた契約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dirty="0">
                          <a:latin typeface="Meiryo UI" panose="020B0604030504040204" pitchFamily="50" charset="-128"/>
                          <a:ea typeface="Meiryo UI" panose="020B0604030504040204" pitchFamily="50" charset="-128"/>
                        </a:rPr>
                        <a:t>2025</a:t>
                      </a:r>
                      <a:r>
                        <a:rPr kumimoji="1" lang="zh-TW" altLang="en-US" sz="1050" dirty="0">
                          <a:latin typeface="Meiryo UI" panose="020B0604030504040204" pitchFamily="50" charset="-128"/>
                          <a:ea typeface="Meiryo UI" panose="020B0604030504040204" pitchFamily="50" charset="-128"/>
                        </a:rPr>
                        <a:t>年</a:t>
                      </a:r>
                      <a:r>
                        <a:rPr kumimoji="1" lang="en-US" altLang="zh-TW" sz="1050" dirty="0">
                          <a:latin typeface="Meiryo UI" panose="020B0604030504040204" pitchFamily="50" charset="-128"/>
                          <a:ea typeface="Meiryo UI" panose="020B0604030504040204" pitchFamily="50" charset="-128"/>
                        </a:rPr>
                        <a:t>10</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27</a:t>
                      </a:r>
                      <a:r>
                        <a:rPr kumimoji="1" lang="zh-TW" altLang="en-US" sz="1050" dirty="0">
                          <a:latin typeface="Meiryo UI" panose="020B0604030504040204" pitchFamily="50" charset="-128"/>
                          <a:ea typeface="Meiryo UI" panose="020B0604030504040204" pitchFamily="50" charset="-128"/>
                        </a:rPr>
                        <a:t>日</a:t>
                      </a:r>
                      <a:r>
                        <a:rPr kumimoji="1" lang="en-US" altLang="zh-TW" sz="1050" dirty="0">
                          <a:latin typeface="Meiryo UI" panose="020B0604030504040204" pitchFamily="50" charset="-128"/>
                          <a:ea typeface="Meiryo UI" panose="020B0604030504040204" pitchFamily="50" charset="-128"/>
                        </a:rPr>
                        <a:t>(</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a:t>
                      </a:r>
                    </a:p>
                    <a:p>
                      <a:pPr algn="ctr"/>
                      <a:r>
                        <a:rPr kumimoji="1" lang="zh-TW" altLang="en-US" sz="1050" dirty="0">
                          <a:latin typeface="Meiryo UI" panose="020B0604030504040204" pitchFamily="50" charset="-128"/>
                          <a:ea typeface="Meiryo UI" panose="020B0604030504040204" pitchFamily="50" charset="-128"/>
                        </a:rPr>
                        <a:t>以降順次</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30</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木</a:t>
                      </a:r>
                      <a:r>
                        <a:rPr kumimoji="1" lang="en-US" altLang="zh-TW" sz="1050" b="1" dirty="0">
                          <a:solidFill>
                            <a:srgbClr val="EA5550"/>
                          </a:solidFill>
                          <a:latin typeface="Meiryo UI" panose="020B0604030504040204" pitchFamily="50" charset="-128"/>
                          <a:ea typeface="Meiryo UI" panose="020B0604030504040204" pitchFamily="50" charset="-128"/>
                        </a:rPr>
                        <a:t>)</a:t>
                      </a:r>
                    </a:p>
                    <a:p>
                      <a:pPr algn="ctr"/>
                      <a:r>
                        <a:rPr kumimoji="1" lang="zh-TW" altLang="en-US" sz="1050" b="0" dirty="0">
                          <a:solidFill>
                            <a:schemeClr val="tx1"/>
                          </a:solidFill>
                          <a:latin typeface="Meiryo UI" panose="020B0604030504040204" pitchFamily="50" charset="-128"/>
                          <a:ea typeface="Meiryo UI" panose="020B0604030504040204" pitchFamily="50" charset="-128"/>
                        </a:rPr>
                        <a:t>以降順次</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9908427"/>
                  </a:ext>
                </a:extLst>
              </a:tr>
              <a:tr h="504000">
                <a:tc rowSpan="3">
                  <a:txBody>
                    <a:bodyPr/>
                    <a:lstStyle/>
                    <a:p>
                      <a:pPr algn="ctr" fontAlgn="ctr"/>
                      <a:r>
                        <a:rPr lang="ja-JP" altLang="en-US" sz="1200" b="1" dirty="0">
                          <a:effectLst/>
                          <a:latin typeface="+mn-ea"/>
                          <a:ea typeface="+mn-ea"/>
                        </a:rPr>
                        <a:t>半年掛</a:t>
                      </a:r>
                      <a:endParaRPr lang="en-US" altLang="ja-JP" sz="1200" b="1" dirty="0">
                        <a:effectLst/>
                        <a:latin typeface="+mn-ea"/>
                        <a:ea typeface="+mn-ea"/>
                      </a:endParaRPr>
                    </a:p>
                    <a:p>
                      <a:pPr algn="ctr" fontAlgn="ctr"/>
                      <a:r>
                        <a:rPr lang="ja-JP" altLang="en-US" sz="1200" b="1" dirty="0">
                          <a:effectLst/>
                          <a:latin typeface="+mn-ea"/>
                          <a:ea typeface="+mn-ea"/>
                        </a:rPr>
                        <a:t>年掛</a:t>
                      </a:r>
                      <a:endParaRPr lang="en-US" altLang="ja-JP" sz="1200" b="1" dirty="0">
                        <a:effectLst/>
                        <a:latin typeface="+mn-ea"/>
                        <a:ea typeface="+mn-ea"/>
                      </a:endParaRPr>
                    </a:p>
                    <a:p>
                      <a:pPr algn="ctr" fontAlgn="ctr"/>
                      <a:r>
                        <a:rPr lang="ja-JP" altLang="en-US" sz="1200" b="1" dirty="0">
                          <a:effectLst/>
                          <a:latin typeface="+mn-ea"/>
                          <a:ea typeface="+mn-ea"/>
                        </a:rPr>
                        <a:t>一時払</a:t>
                      </a:r>
                      <a:endParaRPr lang="en-US" altLang="ja-JP" sz="1200" b="1" dirty="0">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前納</a:t>
                      </a:r>
                      <a:endParaRPr lang="en-US" altLang="ja-JP" sz="1200" b="1" dirty="0">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契約月が</a:t>
                      </a:r>
                      <a:endParaRPr lang="en-US" altLang="ja-JP" sz="1050" dirty="0">
                        <a:effectLst/>
                        <a:latin typeface="Meiryo UI" panose="020B0604030504040204" pitchFamily="50" charset="-128"/>
                        <a:ea typeface="Meiryo UI" panose="020B0604030504040204" pitchFamily="50" charset="-128"/>
                      </a:endParaRPr>
                    </a:p>
                    <a:p>
                      <a:pPr algn="ctr" fontAlgn="ctr"/>
                      <a:r>
                        <a:rPr lang="en-US" altLang="ja-JP" sz="1050" dirty="0">
                          <a:effectLst/>
                          <a:latin typeface="Meiryo UI" panose="020B0604030504040204" pitchFamily="50" charset="-128"/>
                          <a:ea typeface="Meiryo UI" panose="020B0604030504040204" pitchFamily="50" charset="-128"/>
                        </a:rPr>
                        <a:t>1</a:t>
                      </a:r>
                      <a:r>
                        <a:rPr lang="ja-JP" altLang="en-US" sz="1050" dirty="0">
                          <a:effectLst/>
                          <a:latin typeface="Meiryo UI" panose="020B0604030504040204" pitchFamily="50" charset="-128"/>
                          <a:ea typeface="Meiryo UI" panose="020B0604030504040204" pitchFamily="50" charset="-128"/>
                        </a:rPr>
                        <a:t>～</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8</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月）で当年分の保険料の払込みが</a:t>
                      </a:r>
                      <a:endParaRPr lang="en-US" altLang="ja-JP" sz="1050" dirty="0">
                        <a:effectLst/>
                        <a:latin typeface="Meiryo UI" panose="020B0604030504040204" pitchFamily="50" charset="-128"/>
                        <a:ea typeface="Meiryo UI" panose="020B0604030504040204" pitchFamily="50" charset="-128"/>
                      </a:endParaRPr>
                    </a:p>
                    <a:p>
                      <a:pPr algn="l" fontAlgn="ctr"/>
                      <a:r>
                        <a:rPr lang="ja-JP" altLang="en-US" sz="1050" dirty="0">
                          <a:effectLst/>
                          <a:latin typeface="Meiryo UI" panose="020B0604030504040204" pitchFamily="50" charset="-128"/>
                          <a:ea typeface="Meiryo UI" panose="020B0604030504040204" pitchFamily="50" charset="-128"/>
                        </a:rPr>
                        <a:t>当社で確認できた契約</a:t>
                      </a:r>
                      <a:endParaRPr lang="en-US" altLang="ja-JP" sz="105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2025</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9</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30</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火</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3</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金</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ごろ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504000">
                <a:tc vMerge="1">
                  <a:txBody>
                    <a:bodyPr/>
                    <a:lstStyle/>
                    <a:p>
                      <a:pPr algn="ctr" fontAlgn="ctr"/>
                      <a:endParaRPr lang="ja-JP" altLang="en-US" sz="1000" b="1"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契約月に</a:t>
                      </a:r>
                      <a:endParaRPr lang="en-US" altLang="ja-JP" sz="1050"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かかわらず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5</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 で、</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月分の保険料、または当年分の　</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保険料のお払込みが当社で確認できた契約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2025</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16</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木</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algn="ct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17</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金</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22</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水</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ごろ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133465"/>
                  </a:ext>
                </a:extLst>
              </a:tr>
              <a:tr h="1080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以降に、当社で保険料のお払込みが</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確認できた以下のご契約</a:t>
                      </a:r>
                      <a:endParaRPr lang="en-US" altLang="ja-JP" sz="1050" dirty="0">
                        <a:effectLst/>
                        <a:latin typeface="Meiryo UI" panose="020B0604030504040204" pitchFamily="50" charset="-128"/>
                        <a:ea typeface="Meiryo UI" panose="020B0604030504040204" pitchFamily="50" charset="-128"/>
                      </a:endParaRPr>
                    </a:p>
                    <a:p>
                      <a:pPr marL="87313" indent="-87313" algn="l" fontAlgn="ctr">
                        <a:spcBef>
                          <a:spcPts val="300"/>
                        </a:spcBef>
                        <a:buFont typeface="Arial" panose="020B0604020202020204" pitchFamily="34" charset="0"/>
                        <a:buChar char="•"/>
                      </a:pPr>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月分保険料、または当年分の年掛・前納保険料のお払込みが当社で確認できた契約</a:t>
                      </a:r>
                    </a:p>
                    <a:p>
                      <a:pPr marL="87313" indent="-87313" algn="l" fontAlgn="ctr">
                        <a:buFont typeface="Arial" panose="020B0604020202020204" pitchFamily="34" charset="0"/>
                        <a:buChar char="•"/>
                      </a:pPr>
                      <a:r>
                        <a:rPr lang="ja-JP" altLang="en-US" sz="900" dirty="0">
                          <a:effectLst/>
                          <a:latin typeface="Meiryo UI" panose="020B0604030504040204" pitchFamily="50" charset="-128"/>
                          <a:ea typeface="Meiryo UI" panose="020B0604030504040204" pitchFamily="50" charset="-128"/>
                        </a:rPr>
                        <a:t>新契約にご加入いただいた場合、払方にかかわらず、お払込みいただいた保険料が当年中に当社で確認できた契約</a:t>
                      </a:r>
                      <a:endParaRPr lang="en-US" altLang="ja-JP" sz="90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dirty="0">
                          <a:latin typeface="Meiryo UI" panose="020B0604030504040204" pitchFamily="50" charset="-128"/>
                          <a:ea typeface="Meiryo UI" panose="020B0604030504040204" pitchFamily="50" charset="-128"/>
                        </a:rPr>
                        <a:t>2025</a:t>
                      </a:r>
                      <a:r>
                        <a:rPr kumimoji="1" lang="zh-TW" altLang="en-US" sz="1050" dirty="0">
                          <a:latin typeface="Meiryo UI" panose="020B0604030504040204" pitchFamily="50" charset="-128"/>
                          <a:ea typeface="Meiryo UI" panose="020B0604030504040204" pitchFamily="50" charset="-128"/>
                        </a:rPr>
                        <a:t>年</a:t>
                      </a:r>
                      <a:r>
                        <a:rPr kumimoji="1" lang="en-US" altLang="zh-TW" sz="1050" dirty="0">
                          <a:latin typeface="Meiryo UI" panose="020B0604030504040204" pitchFamily="50" charset="-128"/>
                          <a:ea typeface="Meiryo UI" panose="020B0604030504040204" pitchFamily="50" charset="-128"/>
                        </a:rPr>
                        <a:t>10</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27</a:t>
                      </a:r>
                      <a:r>
                        <a:rPr kumimoji="1" lang="zh-TW" altLang="en-US" sz="1050" dirty="0">
                          <a:latin typeface="Meiryo UI" panose="020B0604030504040204" pitchFamily="50" charset="-128"/>
                          <a:ea typeface="Meiryo UI" panose="020B0604030504040204" pitchFamily="50" charset="-128"/>
                        </a:rPr>
                        <a:t>日</a:t>
                      </a:r>
                      <a:r>
                        <a:rPr kumimoji="1" lang="en-US" altLang="zh-TW" sz="1050" dirty="0">
                          <a:latin typeface="Meiryo UI" panose="020B0604030504040204" pitchFamily="50" charset="-128"/>
                          <a:ea typeface="Meiryo UI" panose="020B0604030504040204" pitchFamily="50" charset="-128"/>
                        </a:rPr>
                        <a:t>(</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a:t>
                      </a:r>
                    </a:p>
                    <a:p>
                      <a:pPr algn="ctr"/>
                      <a:r>
                        <a:rPr kumimoji="1" lang="zh-TW" altLang="en-US" sz="1050" dirty="0">
                          <a:latin typeface="Meiryo UI" panose="020B0604030504040204" pitchFamily="50" charset="-128"/>
                          <a:ea typeface="Meiryo UI" panose="020B0604030504040204" pitchFamily="50" charset="-128"/>
                        </a:rPr>
                        <a:t>以降順次</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30</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木</a:t>
                      </a:r>
                      <a:r>
                        <a:rPr kumimoji="1" lang="en-US" altLang="zh-TW" sz="1050" b="1" dirty="0">
                          <a:solidFill>
                            <a:srgbClr val="EA5550"/>
                          </a:solidFill>
                          <a:latin typeface="Meiryo UI" panose="020B0604030504040204" pitchFamily="50" charset="-128"/>
                          <a:ea typeface="Meiryo UI" panose="020B0604030504040204" pitchFamily="50" charset="-128"/>
                        </a:rPr>
                        <a:t>)</a:t>
                      </a:r>
                    </a:p>
                    <a:p>
                      <a:pPr algn="ctr"/>
                      <a:r>
                        <a:rPr kumimoji="1" lang="zh-TW" altLang="en-US" sz="1050" b="0" dirty="0">
                          <a:solidFill>
                            <a:schemeClr val="tx1"/>
                          </a:solidFill>
                          <a:latin typeface="Meiryo UI" panose="020B0604030504040204" pitchFamily="50" charset="-128"/>
                          <a:ea typeface="Meiryo UI" panose="020B0604030504040204" pitchFamily="50" charset="-128"/>
                        </a:rPr>
                        <a:t>以降順次</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7187164"/>
                  </a:ext>
                </a:extLst>
              </a:tr>
              <a:tr h="504000">
                <a:tc>
                  <a:txBody>
                    <a:bodyPr/>
                    <a:lstStyle/>
                    <a:p>
                      <a:pPr algn="ctr" fontAlgn="ctr"/>
                      <a:r>
                        <a:rPr lang="ja-JP" altLang="en-US" sz="1200" b="1" dirty="0">
                          <a:effectLst/>
                          <a:latin typeface="+mn-ea"/>
                          <a:ea typeface="+mn-ea"/>
                        </a:rPr>
                        <a:t>団体扱</a:t>
                      </a: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050" dirty="0">
                          <a:effectLst/>
                          <a:latin typeface="Meiryo UI" panose="020B0604030504040204" pitchFamily="50" charset="-128"/>
                          <a:ea typeface="Meiryo UI" panose="020B0604030504040204" pitchFamily="50" charset="-128"/>
                        </a:rPr>
                        <a:t>保険料を毎月給与引きされているご契約は、</a:t>
                      </a:r>
                      <a:endParaRPr lang="en-US" altLang="ja-JP" sz="1050" dirty="0">
                        <a:effectLst/>
                        <a:latin typeface="Meiryo UI" panose="020B0604030504040204" pitchFamily="50" charset="-128"/>
                        <a:ea typeface="Meiryo UI" panose="020B0604030504040204" pitchFamily="50" charset="-128"/>
                      </a:endParaRPr>
                    </a:p>
                    <a:p>
                      <a:pPr algn="l" fontAlgn="ctr"/>
                      <a:r>
                        <a:rPr lang="ja-JP" altLang="en-US" sz="1050" dirty="0">
                          <a:effectLst/>
                          <a:latin typeface="Meiryo UI" panose="020B0604030504040204" pitchFamily="50" charset="-128"/>
                          <a:ea typeface="Meiryo UI" panose="020B0604030504040204" pitchFamily="50" charset="-128"/>
                        </a:rPr>
                        <a:t>お勤め先に生命保険料控除の内容を送付いたします。</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1" lang="ja-JP" altLang="en-US" sz="90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05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82753133"/>
                  </a:ext>
                </a:extLst>
              </a:tr>
            </a:tbl>
          </a:graphicData>
        </a:graphic>
      </p:graphicFrame>
      <p:sp>
        <p:nvSpPr>
          <p:cNvPr id="9" name="正方形/長方形 8">
            <a:extLst>
              <a:ext uri="{FF2B5EF4-FFF2-40B4-BE49-F238E27FC236}">
                <a16:creationId xmlns:a16="http://schemas.microsoft.com/office/drawing/2014/main" id="{0F8E40E2-16FF-49EF-9191-B777C2824A18}"/>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5" name="表 4">
            <a:extLst>
              <a:ext uri="{FF2B5EF4-FFF2-40B4-BE49-F238E27FC236}">
                <a16:creationId xmlns:a16="http://schemas.microsoft.com/office/drawing/2014/main" id="{B8C4E0C1-A838-D50F-ADFE-02A539C419E9}"/>
              </a:ext>
            </a:extLst>
          </p:cNvPr>
          <p:cNvGraphicFramePr>
            <a:graphicFrameLocks noGrp="1"/>
          </p:cNvGraphicFramePr>
          <p:nvPr/>
        </p:nvGraphicFramePr>
        <p:xfrm>
          <a:off x="6819765" y="1301966"/>
          <a:ext cx="3024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8" name="テキスト ボックス 7">
            <a:extLst>
              <a:ext uri="{FF2B5EF4-FFF2-40B4-BE49-F238E27FC236}">
                <a16:creationId xmlns:a16="http://schemas.microsoft.com/office/drawing/2014/main" id="{22351C80-BDF5-961C-DB38-3EBC975751E1}"/>
              </a:ext>
            </a:extLst>
          </p:cNvPr>
          <p:cNvSpPr txBox="1"/>
          <p:nvPr/>
        </p:nvSpPr>
        <p:spPr>
          <a:xfrm>
            <a:off x="528231" y="5066047"/>
            <a:ext cx="1393702" cy="461665"/>
          </a:xfrm>
          <a:prstGeom prst="rect">
            <a:avLst/>
          </a:prstGeom>
          <a:noFill/>
        </p:spPr>
        <p:txBody>
          <a:bodyPr wrap="square">
            <a:spAutoFit/>
          </a:bodyPr>
          <a:lstStyle/>
          <a:p>
            <a:pPr marL="93663" marR="0" lvl="0" indent="-93663" algn="l" defTabSz="914400" rtl="0" eaLnBrk="1" fontAlgn="ctr" latinLnBrk="0" hangingPunct="1">
              <a:lnSpc>
                <a:spcPct val="100000"/>
              </a:lnSpc>
              <a:spcBef>
                <a:spcPts val="0"/>
              </a:spcBef>
              <a:spcAft>
                <a:spcPts val="0"/>
              </a:spcAft>
              <a:buClrTx/>
              <a:buSzTx/>
              <a:buFont typeface="Meiryo UI" panose="020B0604030504040204" pitchFamily="50" charset="-128"/>
              <a:buChar char="※"/>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上記対象契約以外にも</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ご加入の契約がある場合</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には</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月の発送になります</a:t>
            </a:r>
          </a:p>
        </p:txBody>
      </p:sp>
      <p:sp>
        <p:nvSpPr>
          <p:cNvPr id="6" name="テキスト プレースホルダー 1">
            <a:extLst>
              <a:ext uri="{FF2B5EF4-FFF2-40B4-BE49-F238E27FC236}">
                <a16:creationId xmlns:a16="http://schemas.microsoft.com/office/drawing/2014/main" id="{8FEC9AF6-A909-4AB8-913B-3E6768ED510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0" name="スライド番号プレースホルダー 5">
            <a:extLst>
              <a:ext uri="{FF2B5EF4-FFF2-40B4-BE49-F238E27FC236}">
                <a16:creationId xmlns:a16="http://schemas.microsoft.com/office/drawing/2014/main" id="{959F7C2B-A9C2-0D2E-8CEB-076617292C0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115643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dirty="0"/>
              <a:t>目次</a:t>
            </a:r>
          </a:p>
        </p:txBody>
      </p:sp>
      <p:sp>
        <p:nvSpPr>
          <p:cNvPr id="4" name="AutoShape 3">
            <a:extLst>
              <a:ext uri="{FF2B5EF4-FFF2-40B4-BE49-F238E27FC236}">
                <a16:creationId xmlns:a16="http://schemas.microsoft.com/office/drawing/2014/main" id="{E7A98DCC-2FCB-48C1-9AF6-DF7B83CAA515}"/>
              </a:ext>
            </a:extLst>
          </p:cNvPr>
          <p:cNvSpPr>
            <a:spLocks noChangeArrowheads="1"/>
          </p:cNvSpPr>
          <p:nvPr/>
        </p:nvSpPr>
        <p:spPr bwMode="auto">
          <a:xfrm>
            <a:off x="114299" y="602633"/>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１．主旨（ゴール）</a:t>
            </a:r>
            <a:endPar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5" name="AutoShape 3">
            <a:extLst>
              <a:ext uri="{FF2B5EF4-FFF2-40B4-BE49-F238E27FC236}">
                <a16:creationId xmlns:a16="http://schemas.microsoft.com/office/drawing/2014/main" id="{C9B87ABF-B6E4-47DA-9D61-97883D3C6E15}"/>
              </a:ext>
            </a:extLst>
          </p:cNvPr>
          <p:cNvSpPr>
            <a:spLocks noChangeArrowheads="1"/>
          </p:cNvSpPr>
          <p:nvPr/>
        </p:nvSpPr>
        <p:spPr bwMode="auto">
          <a:xfrm>
            <a:off x="114298" y="2337000"/>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２．本日の次第</a:t>
            </a:r>
            <a:endPar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42E1D42A-E929-F6C6-33E7-873DB744CBD2}"/>
              </a:ext>
            </a:extLst>
          </p:cNvPr>
          <p:cNvSpPr/>
          <p:nvPr/>
        </p:nvSpPr>
        <p:spPr>
          <a:xfrm>
            <a:off x="714375" y="958735"/>
            <a:ext cx="9077327" cy="1149033"/>
          </a:xfrm>
          <a:prstGeom prst="rect">
            <a:avLst/>
          </a:prstGeom>
        </p:spPr>
        <p:txBody>
          <a:bodyPr wrap="square">
            <a:spAutoFit/>
          </a:bodyPr>
          <a:lstStyle/>
          <a:p>
            <a:pPr marL="0" marR="0" lvl="0" indent="0" algn="l" defTabSz="457200" rtl="0" eaLnBrk="1" fontAlgn="auto" latinLnBrk="0" hangingPunct="1">
              <a:lnSpc>
                <a:spcPts val="2800"/>
              </a:lnSpc>
              <a:spcAft>
                <a:spcPts val="0"/>
              </a:spcAft>
              <a:buClrTx/>
              <a:buSzTx/>
              <a:buFontTx/>
              <a:buNone/>
              <a:tabLst/>
              <a:defRPr/>
            </a:pPr>
            <a:r>
              <a:rPr kumimoji="0"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最新の情報や現状に対し、</a:t>
            </a:r>
            <a:r>
              <a:rPr kumimoji="0"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FP</a:t>
            </a:r>
            <a:r>
              <a:rPr kumimoji="0"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としてアンテナを高く持ち、</a:t>
            </a:r>
            <a:endParaRPr kumimoji="0"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2800"/>
              </a:lnSpc>
              <a:spcAft>
                <a:spcPts val="0"/>
              </a:spcAft>
              <a:buClrTx/>
              <a:buSzTx/>
              <a:buFontTx/>
              <a:buNone/>
              <a:tabLst/>
              <a:defRPr/>
            </a:pPr>
            <a:r>
              <a:rPr kumimoji="0"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情報に接する中で自分なりの「解」を持ちあわせ、その中で当社の優位点　　　　　　　　　　　　　　　　（含む課題）を習熟し、新規主力販売を通じて、最高のお客さま満足を実現する！</a:t>
            </a:r>
          </a:p>
        </p:txBody>
      </p:sp>
      <p:sp>
        <p:nvSpPr>
          <p:cNvPr id="6" name="コンテンツ プレースホルダー 1">
            <a:extLst>
              <a:ext uri="{FF2B5EF4-FFF2-40B4-BE49-F238E27FC236}">
                <a16:creationId xmlns:a16="http://schemas.microsoft.com/office/drawing/2014/main" id="{9E4CD168-A3FB-2CF1-B373-6CDF3DB6A825}"/>
              </a:ext>
            </a:extLst>
          </p:cNvPr>
          <p:cNvSpPr txBox="1">
            <a:spLocks/>
          </p:cNvSpPr>
          <p:nvPr/>
        </p:nvSpPr>
        <p:spPr>
          <a:xfrm>
            <a:off x="227892" y="2691665"/>
            <a:ext cx="8538379" cy="24702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857250" marR="0" lvl="1" indent="-400050" algn="l" defTabSz="914400" rtl="0" eaLnBrk="1" fontAlgn="auto" latinLnBrk="0" hangingPunct="1">
              <a:lnSpc>
                <a:spcPct val="150000"/>
              </a:lnSpc>
              <a:spcBef>
                <a:spcPts val="500"/>
              </a:spcBef>
              <a:spcAft>
                <a:spcPts val="0"/>
              </a:spcAft>
              <a:buClrTx/>
              <a:buSzTx/>
              <a:buFont typeface="+mj-lt"/>
              <a:buAutoNum type="romanUcPeriod"/>
              <a:tabLst/>
              <a:defRPr/>
            </a:pPr>
            <a:r>
              <a:rPr lang="ja-JP" altLang="en-US" sz="1800" b="1" dirty="0">
                <a:solidFill>
                  <a:prstClr val="black"/>
                </a:solidFill>
                <a:latin typeface="メイリオ" panose="020B0604030504040204" pitchFamily="50" charset="-128"/>
                <a:ea typeface="メイリオ" panose="020B0604030504040204" pitchFamily="50" charset="-128"/>
              </a:rPr>
              <a:t>冬場に気をつける病気！？</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・・・からの新規主力販売のポイント</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57250" marR="0" lvl="1" indent="-400050" algn="l" defTabSz="914400" rtl="0" eaLnBrk="1" fontAlgn="auto" latinLnBrk="0" hangingPunct="1">
              <a:lnSpc>
                <a:spcPct val="150000"/>
              </a:lnSpc>
              <a:spcBef>
                <a:spcPts val="500"/>
              </a:spcBef>
              <a:spcAft>
                <a:spcPts val="0"/>
              </a:spcAft>
              <a:buClrTx/>
              <a:buSzTx/>
              <a:buFont typeface="+mj-lt"/>
              <a:buAutoNum type="romanUcPeriod"/>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月からの活動のポイントはこれ！</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10" name="グループ化 9">
            <a:extLst>
              <a:ext uri="{FF2B5EF4-FFF2-40B4-BE49-F238E27FC236}">
                <a16:creationId xmlns:a16="http://schemas.microsoft.com/office/drawing/2014/main" id="{3D5DE64C-98C5-C40B-D190-4D8D3EBDBD70}"/>
              </a:ext>
            </a:extLst>
          </p:cNvPr>
          <p:cNvGrpSpPr/>
          <p:nvPr/>
        </p:nvGrpSpPr>
        <p:grpSpPr>
          <a:xfrm>
            <a:off x="6548651" y="3648615"/>
            <a:ext cx="2940271" cy="2785520"/>
            <a:chOff x="7092198" y="2818506"/>
            <a:chExt cx="2781030" cy="2615739"/>
          </a:xfrm>
        </p:grpSpPr>
        <p:pic>
          <p:nvPicPr>
            <p:cNvPr id="11" name="図 10">
              <a:extLst>
                <a:ext uri="{FF2B5EF4-FFF2-40B4-BE49-F238E27FC236}">
                  <a16:creationId xmlns:a16="http://schemas.microsoft.com/office/drawing/2014/main" id="{D01F919F-52BF-DC9A-EEED-B9087D23E489}"/>
                </a:ext>
              </a:extLst>
            </p:cNvPr>
            <p:cNvPicPr>
              <a:picLocks noChangeAspect="1"/>
            </p:cNvPicPr>
            <p:nvPr/>
          </p:nvPicPr>
          <p:blipFill rotWithShape="1">
            <a:blip r:embed="rId2"/>
            <a:srcRect l="7049" t="9230" r="11398" b="5061"/>
            <a:stretch/>
          </p:blipFill>
          <p:spPr>
            <a:xfrm>
              <a:off x="7092198" y="2818506"/>
              <a:ext cx="2781030" cy="2615739"/>
            </a:xfrm>
            <a:prstGeom prst="rect">
              <a:avLst/>
            </a:prstGeom>
          </p:spPr>
        </p:pic>
        <p:sp>
          <p:nvSpPr>
            <p:cNvPr id="12" name="テキスト ボックス 11">
              <a:extLst>
                <a:ext uri="{FF2B5EF4-FFF2-40B4-BE49-F238E27FC236}">
                  <a16:creationId xmlns:a16="http://schemas.microsoft.com/office/drawing/2014/main" id="{FDCAFA4A-0252-D4C3-83D2-BF570218148A}"/>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pic>
        <p:nvPicPr>
          <p:cNvPr id="3" name="図 2" descr="QR コード&#10;&#10;自動的に生成された説明">
            <a:extLst>
              <a:ext uri="{FF2B5EF4-FFF2-40B4-BE49-F238E27FC236}">
                <a16:creationId xmlns:a16="http://schemas.microsoft.com/office/drawing/2014/main" id="{3DAA19A5-46FB-A309-747C-FE515773A6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217" y="4208506"/>
            <a:ext cx="1856553" cy="1856553"/>
          </a:xfrm>
          <a:prstGeom prst="rect">
            <a:avLst/>
          </a:prstGeom>
        </p:spPr>
      </p:pic>
      <p:sp>
        <p:nvSpPr>
          <p:cNvPr id="9" name="テキスト ボックス 8">
            <a:extLst>
              <a:ext uri="{FF2B5EF4-FFF2-40B4-BE49-F238E27FC236}">
                <a16:creationId xmlns:a16="http://schemas.microsoft.com/office/drawing/2014/main" id="{35F2D7F7-7415-0BA1-9AAF-580938F09C40}"/>
              </a:ext>
            </a:extLst>
          </p:cNvPr>
          <p:cNvSpPr txBox="1"/>
          <p:nvPr/>
        </p:nvSpPr>
        <p:spPr>
          <a:xfrm>
            <a:off x="714374" y="3923488"/>
            <a:ext cx="4622079" cy="2442583"/>
          </a:xfrm>
          <a:prstGeom prst="rect">
            <a:avLst/>
          </a:prstGeom>
          <a:noFill/>
          <a:ln w="12700">
            <a:solidFill>
              <a:srgbClr val="BFBFBF"/>
            </a:solidFill>
          </a:ln>
        </p:spPr>
        <p:txBody>
          <a:bodyPr wrap="square" lIns="36000" tIns="36000" rIns="36000" bIns="36000">
            <a:spAutoFit/>
          </a:bodyPr>
          <a:lstStyle/>
          <a:p>
            <a:pPr algn="ctr"/>
            <a:r>
              <a:rPr lang="ja-JP" altLang="en-US" sz="1600" b="1" dirty="0"/>
              <a:t>本日の資料投稿先</a:t>
            </a:r>
            <a:endParaRPr lang="en-US" altLang="ja-JP" sz="1600" b="1" dirty="0">
              <a:hlinkClick r:id="rId4"/>
            </a:endParaRPr>
          </a:p>
          <a:p>
            <a:pPr algn="ctr"/>
            <a:endParaRPr lang="en-US" altLang="ja-JP" sz="1600" dirty="0">
              <a:hlinkClick r:id="rId4"/>
            </a:endParaRPr>
          </a:p>
          <a:p>
            <a:pPr algn="ctr"/>
            <a:endParaRPr lang="en-US" altLang="ja-JP" sz="1600" dirty="0">
              <a:hlinkClick r:id="rId4"/>
            </a:endParaRPr>
          </a:p>
          <a:p>
            <a:pPr algn="ctr"/>
            <a:endParaRPr lang="en-US" altLang="ja-JP" sz="1000" dirty="0">
              <a:hlinkClick r:id="rId4"/>
            </a:endParaRPr>
          </a:p>
          <a:p>
            <a:pPr algn="ctr"/>
            <a:endParaRPr lang="en-US" altLang="ja-JP" sz="1600" dirty="0">
              <a:hlinkClick r:id="rId4"/>
            </a:endParaRPr>
          </a:p>
          <a:p>
            <a:pPr algn="ctr"/>
            <a:endParaRPr lang="en-US" altLang="ja-JP" sz="1600" dirty="0">
              <a:hlinkClick r:id="rId4"/>
            </a:endParaRPr>
          </a:p>
          <a:p>
            <a:pPr algn="ctr"/>
            <a:endParaRPr lang="en-US" altLang="ja-JP" sz="1600" dirty="0">
              <a:hlinkClick r:id="rId4"/>
            </a:endParaRPr>
          </a:p>
          <a:p>
            <a:pPr algn="ctr"/>
            <a:endParaRPr lang="en-US" altLang="ja-JP" sz="1600" dirty="0">
              <a:hlinkClick r:id="rId4"/>
            </a:endParaRPr>
          </a:p>
          <a:p>
            <a:pPr algn="ctr"/>
            <a:endParaRPr lang="en-US" altLang="ja-JP" sz="1600" dirty="0">
              <a:hlinkClick r:id="rId4"/>
            </a:endParaRPr>
          </a:p>
          <a:p>
            <a:pPr algn="ctr"/>
            <a:r>
              <a:rPr lang="en-US" altLang="ja-JP" sz="1600" dirty="0">
                <a:hlinkClick r:id="rId4"/>
              </a:rPr>
              <a:t>https://labo-ks.co.jp/yokohama/</a:t>
            </a:r>
            <a:endParaRPr lang="ja-JP" altLang="en-US" sz="1600" dirty="0"/>
          </a:p>
        </p:txBody>
      </p:sp>
      <p:sp>
        <p:nvSpPr>
          <p:cNvPr id="8" name="吹き出し: 四角形 7">
            <a:extLst>
              <a:ext uri="{FF2B5EF4-FFF2-40B4-BE49-F238E27FC236}">
                <a16:creationId xmlns:a16="http://schemas.microsoft.com/office/drawing/2014/main" id="{710677A9-359A-94C4-DCB0-1F07F722BB3A}"/>
              </a:ext>
            </a:extLst>
          </p:cNvPr>
          <p:cNvSpPr/>
          <p:nvPr/>
        </p:nvSpPr>
        <p:spPr bwMode="auto">
          <a:xfrm>
            <a:off x="1549704" y="3685944"/>
            <a:ext cx="4911667" cy="2499987"/>
          </a:xfrm>
          <a:prstGeom prst="wedgeRectCallout">
            <a:avLst>
              <a:gd name="adj1" fmla="val 63986"/>
              <a:gd name="adj2" fmla="val 218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試してみよう！</a:t>
            </a:r>
            <a:endParaRPr kumimoji="0" lang="en-US" altLang="ja-JP" sz="40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線の間</a:t>
            </a:r>
            <a:r>
              <a:rPr kumimoji="1" lang="ja-JP" altLang="en-US" sz="4000" b="1" dirty="0">
                <a:latin typeface="Meiryo UI" panose="020B0604030504040204" pitchFamily="50" charset="-128"/>
                <a:ea typeface="Meiryo UI" panose="020B0604030504040204" pitchFamily="50" charset="-128"/>
              </a:rPr>
              <a:t>を通して、</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5</a:t>
            </a:r>
            <a:r>
              <a:rPr kumimoji="1" lang="ja-JP" altLang="en-US" sz="4000" b="1" dirty="0">
                <a:solidFill>
                  <a:srgbClr val="EA5550"/>
                </a:solidFill>
                <a:latin typeface="Meiryo UI" panose="020B0604030504040204" pitchFamily="50" charset="-128"/>
                <a:ea typeface="Meiryo UI" panose="020B0604030504040204" pitchFamily="50" charset="-128"/>
              </a:rPr>
              <a:t>秒以内</a:t>
            </a:r>
            <a:r>
              <a:rPr kumimoji="1" lang="ja-JP" altLang="en-US" sz="4000" b="1" dirty="0">
                <a:latin typeface="Meiryo UI" panose="020B0604030504040204" pitchFamily="50" charset="-128"/>
                <a:ea typeface="Meiryo UI" panose="020B0604030504040204" pitchFamily="50" charset="-128"/>
              </a:rPr>
              <a:t>に外へ抜けるてください！</a:t>
            </a: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029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3C860-4875-9DF9-754E-7439367DE46B}"/>
            </a:ext>
          </a:extLst>
        </p:cNvPr>
        <p:cNvGrpSpPr/>
        <p:nvPr/>
      </p:nvGrpSpPr>
      <p:grpSpPr>
        <a:xfrm>
          <a:off x="0" y="0"/>
          <a:ext cx="0" cy="0"/>
          <a:chOff x="0" y="0"/>
          <a:chExt cx="0" cy="0"/>
        </a:xfrm>
      </p:grpSpPr>
      <p:sp>
        <p:nvSpPr>
          <p:cNvPr id="10" name="正方形/長方形 9">
            <a:extLst>
              <a:ext uri="{FF2B5EF4-FFF2-40B4-BE49-F238E27FC236}">
                <a16:creationId xmlns:a16="http://schemas.microsoft.com/office/drawing/2014/main" id="{60BB3545-0122-DF5A-5E69-682FD470C2E8}"/>
              </a:ext>
            </a:extLst>
          </p:cNvPr>
          <p:cNvSpPr/>
          <p:nvPr/>
        </p:nvSpPr>
        <p:spPr>
          <a:xfrm>
            <a:off x="114298" y="1687881"/>
            <a:ext cx="979170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（１）今年新たにご契約された方（転換または見直しを含む）</a:t>
            </a:r>
            <a:endParaRPr kumimoji="1" lang="ja-JP" altLang="en-US" sz="1000" b="0" i="0" u="none" strike="noStrike" kern="1200" cap="none" spc="0" normalizeH="0" baseline="0" noProof="0" dirty="0">
              <a:ln>
                <a:noFill/>
              </a:ln>
              <a:solidFill>
                <a:prstClr val="black"/>
              </a:solidFill>
              <a:effectLst/>
              <a:uLnTx/>
              <a:uFillTx/>
              <a:latin typeface="メイリオ"/>
              <a:ea typeface="メイリオ"/>
              <a:cs typeface="+mn-cs"/>
            </a:endParaRPr>
          </a:p>
        </p:txBody>
      </p:sp>
      <p:graphicFrame>
        <p:nvGraphicFramePr>
          <p:cNvPr id="18" name="表 17">
            <a:extLst>
              <a:ext uri="{FF2B5EF4-FFF2-40B4-BE49-F238E27FC236}">
                <a16:creationId xmlns:a16="http://schemas.microsoft.com/office/drawing/2014/main" id="{91717F3F-7479-12E5-D683-DC55EB157035}"/>
              </a:ext>
            </a:extLst>
          </p:cNvPr>
          <p:cNvGraphicFramePr>
            <a:graphicFrameLocks noGrp="1"/>
          </p:cNvGraphicFramePr>
          <p:nvPr/>
        </p:nvGraphicFramePr>
        <p:xfrm>
          <a:off x="519765" y="2013277"/>
          <a:ext cx="9324000" cy="2124000"/>
        </p:xfrm>
        <a:graphic>
          <a:graphicData uri="http://schemas.openxmlformats.org/drawingml/2006/table">
            <a:tbl>
              <a:tblPr/>
              <a:tblGrid>
                <a:gridCol w="1368000">
                  <a:extLst>
                    <a:ext uri="{9D8B030D-6E8A-4147-A177-3AD203B41FA5}">
                      <a16:colId xmlns:a16="http://schemas.microsoft.com/office/drawing/2014/main" val="1775341940"/>
                    </a:ext>
                  </a:extLst>
                </a:gridCol>
                <a:gridCol w="1368000">
                  <a:extLst>
                    <a:ext uri="{9D8B030D-6E8A-4147-A177-3AD203B41FA5}">
                      <a16:colId xmlns:a16="http://schemas.microsoft.com/office/drawing/2014/main" val="368484534"/>
                    </a:ext>
                  </a:extLst>
                </a:gridCol>
                <a:gridCol w="3420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1925954615"/>
                    </a:ext>
                  </a:extLst>
                </a:gridCol>
                <a:gridCol w="1584000">
                  <a:extLst>
                    <a:ext uri="{9D8B030D-6E8A-4147-A177-3AD203B41FA5}">
                      <a16:colId xmlns:a16="http://schemas.microsoft.com/office/drawing/2014/main" val="1314809566"/>
                    </a:ext>
                  </a:extLst>
                </a:gridCol>
              </a:tblGrid>
              <a:tr h="288000">
                <a:tc gridSpan="2">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050" b="1" i="0" dirty="0">
                          <a:solidFill>
                            <a:schemeClr val="tx1"/>
                          </a:solidFill>
                          <a:effectLst/>
                          <a:latin typeface="+mn-ea"/>
                          <a:ea typeface="+mn-ea"/>
                        </a:rPr>
                        <a:t>投函時期</a:t>
                      </a:r>
                      <a:endParaRPr kumimoji="1" lang="ja-JP" altLang="en-US" sz="105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kumimoji="1" lang="ja-JP" altLang="en-US" sz="1050" b="1" dirty="0"/>
                        <a:t>到着予定日</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612000">
                <a:tc rowSpan="2">
                  <a:txBody>
                    <a:bodyPr/>
                    <a:lstStyle/>
                    <a:p>
                      <a:pPr algn="ctr" fontAlgn="ctr"/>
                      <a:r>
                        <a:rPr lang="ja-JP" altLang="en-US" sz="1200" b="1" dirty="0">
                          <a:effectLst/>
                          <a:latin typeface="+mn-ea"/>
                          <a:ea typeface="+mn-ea"/>
                        </a:rPr>
                        <a:t>月掛</a:t>
                      </a:r>
                      <a:r>
                        <a:rPr lang="en-US" altLang="ja-JP" sz="1050" b="0" dirty="0">
                          <a:effectLst/>
                          <a:latin typeface="+mn-ea"/>
                          <a:ea typeface="+mn-ea"/>
                        </a:rPr>
                        <a:t>※1</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契約日が</a:t>
                      </a:r>
                      <a:endParaRPr lang="en-US" altLang="ja-JP" sz="1050" dirty="0">
                        <a:effectLst/>
                        <a:latin typeface="Meiryo UI" panose="020B0604030504040204" pitchFamily="50" charset="-128"/>
                        <a:ea typeface="Meiryo UI" panose="020B0604030504040204" pitchFamily="50" charset="-128"/>
                      </a:endParaRPr>
                    </a:p>
                    <a:p>
                      <a:pPr algn="ctr" fontAlgn="ctr"/>
                      <a:r>
                        <a:rPr lang="en-US" altLang="ja-JP" sz="1200" b="1" dirty="0">
                          <a:effectLst/>
                          <a:latin typeface="Meiryo UI" panose="020B0604030504040204" pitchFamily="50" charset="-128"/>
                          <a:ea typeface="Meiryo UI" panose="020B0604030504040204" pitchFamily="50" charset="-128"/>
                        </a:rPr>
                        <a:t>1</a:t>
                      </a:r>
                      <a:r>
                        <a:rPr lang="ja-JP" altLang="en-US" sz="1200" b="1" dirty="0">
                          <a:effectLst/>
                          <a:latin typeface="Meiryo UI" panose="020B0604030504040204" pitchFamily="50" charset="-128"/>
                          <a:ea typeface="Meiryo UI" panose="020B0604030504040204" pitchFamily="50" charset="-128"/>
                        </a:rPr>
                        <a:t>～</a:t>
                      </a:r>
                      <a:r>
                        <a:rPr lang="en-US" altLang="ja-JP" sz="1200" b="1" dirty="0">
                          <a:effectLst/>
                          <a:latin typeface="Meiryo UI" panose="020B0604030504040204" pitchFamily="50" charset="-128"/>
                          <a:ea typeface="Meiryo UI" panose="020B0604030504040204" pitchFamily="50" charset="-128"/>
                        </a:rPr>
                        <a:t>8</a:t>
                      </a:r>
                      <a:r>
                        <a:rPr lang="ja-JP" altLang="en-US" sz="1200" b="1" dirty="0">
                          <a:effectLst/>
                          <a:latin typeface="Meiryo UI" panose="020B0604030504040204" pitchFamily="50" charset="-128"/>
                          <a:ea typeface="Meiryo UI" panose="020B0604030504040204" pitchFamily="50" charset="-128"/>
                        </a:rPr>
                        <a:t>月</a:t>
                      </a:r>
                      <a:endParaRPr lang="en-US" altLang="ja-JP" sz="1200" b="1"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が属する</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050" dirty="0">
                          <a:effectLst/>
                          <a:latin typeface="Meiryo UI" panose="020B0604030504040204" pitchFamily="50" charset="-128"/>
                          <a:ea typeface="Meiryo UI" panose="020B0604030504040204" pitchFamily="50" charset="-128"/>
                        </a:rPr>
                        <a:t>ー</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月中旬頃</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月下旬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月中旬頃</a:t>
                      </a:r>
                    </a:p>
                    <a:p>
                      <a:pPr algn="ctr"/>
                      <a:r>
                        <a:rPr kumimoji="1" lang="zh-TW" altLang="en-US" sz="1050" b="1" dirty="0">
                          <a:solidFill>
                            <a:srgbClr val="EA5550"/>
                          </a:solidFill>
                          <a:latin typeface="Meiryo UI" panose="020B0604030504040204" pitchFamily="50" charset="-128"/>
                          <a:ea typeface="Meiryo UI" panose="020B0604030504040204" pitchFamily="50" charset="-128"/>
                        </a:rPr>
                        <a:t>～</a:t>
                      </a: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月下旬</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612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契約日が</a:t>
                      </a:r>
                      <a:endParaRPr lang="en-US" altLang="ja-JP" sz="1050"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dirty="0">
                          <a:effectLst/>
                          <a:latin typeface="Meiryo UI" panose="020B0604030504040204" pitchFamily="50" charset="-128"/>
                          <a:ea typeface="Meiryo UI" panose="020B0604030504040204" pitchFamily="50" charset="-128"/>
                        </a:rPr>
                        <a:t>9</a:t>
                      </a:r>
                      <a:r>
                        <a:rPr lang="ja-JP" altLang="en-US" sz="1200" b="1" dirty="0">
                          <a:effectLst/>
                          <a:latin typeface="Meiryo UI" panose="020B0604030504040204" pitchFamily="50" charset="-128"/>
                          <a:ea typeface="Meiryo UI" panose="020B0604030504040204" pitchFamily="50" charset="-128"/>
                        </a:rPr>
                        <a:t>～</a:t>
                      </a:r>
                      <a:r>
                        <a:rPr lang="en-US" altLang="ja-JP" sz="1200" b="1" dirty="0">
                          <a:effectLst/>
                          <a:latin typeface="Meiryo UI" panose="020B0604030504040204" pitchFamily="50" charset="-128"/>
                          <a:ea typeface="Meiryo UI" panose="020B0604030504040204" pitchFamily="50" charset="-128"/>
                        </a:rPr>
                        <a:t>12</a:t>
                      </a:r>
                      <a:r>
                        <a:rPr lang="ja-JP" altLang="en-US" sz="1200" b="1" dirty="0">
                          <a:effectLst/>
                          <a:latin typeface="Meiryo UI" panose="020B0604030504040204" pitchFamily="50" charset="-128"/>
                          <a:ea typeface="Meiryo UI" panose="020B0604030504040204" pitchFamily="50" charset="-128"/>
                        </a:rPr>
                        <a:t>月</a:t>
                      </a:r>
                      <a:endParaRPr lang="en-US" altLang="ja-JP" sz="1200" b="1"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に属する</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900" dirty="0">
                          <a:effectLst/>
                          <a:latin typeface="Meiryo UI" panose="020B0604030504040204" pitchFamily="50" charset="-128"/>
                          <a:ea typeface="Meiryo UI" panose="020B0604030504040204" pitchFamily="50" charset="-128"/>
                        </a:rPr>
                        <a:t>ー</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dirty="0">
                          <a:latin typeface="Meiryo UI" panose="020B0604030504040204" pitchFamily="50" charset="-128"/>
                          <a:ea typeface="Meiryo UI" panose="020B0604030504040204" pitchFamily="50" charset="-128"/>
                        </a:rPr>
                        <a:t>ご契約後</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すみやかに送付します。</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b="1" dirty="0">
                          <a:solidFill>
                            <a:srgbClr val="EA5550"/>
                          </a:solidFill>
                          <a:latin typeface="Meiryo UI" panose="020B0604030504040204" pitchFamily="50" charset="-128"/>
                          <a:ea typeface="Meiryo UI" panose="020B0604030504040204" pitchFamily="50" charset="-128"/>
                        </a:rPr>
                        <a:t>ご契約後</a:t>
                      </a:r>
                      <a:endParaRPr kumimoji="1" lang="en-US" altLang="ja-JP" sz="1050" b="1" dirty="0">
                        <a:solidFill>
                          <a:srgbClr val="EA5550"/>
                        </a:solidFill>
                        <a:latin typeface="Meiryo UI" panose="020B0604030504040204" pitchFamily="50" charset="-128"/>
                        <a:ea typeface="Meiryo UI" panose="020B0604030504040204" pitchFamily="50" charset="-128"/>
                      </a:endParaRPr>
                    </a:p>
                    <a:p>
                      <a:pPr algn="ctr"/>
                      <a:r>
                        <a:rPr kumimoji="1" lang="ja-JP" altLang="en-US" sz="1050" b="1" dirty="0">
                          <a:solidFill>
                            <a:srgbClr val="EA5550"/>
                          </a:solidFill>
                          <a:latin typeface="Meiryo UI" panose="020B0604030504040204" pitchFamily="50" charset="-128"/>
                          <a:ea typeface="Meiryo UI" panose="020B0604030504040204" pitchFamily="50" charset="-128"/>
                        </a:rPr>
                        <a:t>すみやかに送付。</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9908427"/>
                  </a:ext>
                </a:extLst>
              </a:tr>
              <a:tr h="612000">
                <a:tc>
                  <a:txBody>
                    <a:bodyPr/>
                    <a:lstStyle/>
                    <a:p>
                      <a:pPr algn="ctr" fontAlgn="ctr"/>
                      <a:r>
                        <a:rPr lang="zh-TW" altLang="en-US" sz="1200" b="1" dirty="0">
                          <a:effectLst/>
                          <a:latin typeface="メイリオ" panose="020B0604030504040204" pitchFamily="50" charset="-128"/>
                          <a:ea typeface="メイリオ" panose="020B0604030504040204" pitchFamily="50" charset="-128"/>
                        </a:rPr>
                        <a:t>一時払</a:t>
                      </a:r>
                    </a:p>
                    <a:p>
                      <a:pPr algn="ctr" fontAlgn="ctr"/>
                      <a:r>
                        <a:rPr lang="zh-TW" altLang="en-US" sz="1200" b="1" dirty="0">
                          <a:effectLst/>
                          <a:latin typeface="メイリオ" panose="020B0604030504040204" pitchFamily="50" charset="-128"/>
                          <a:ea typeface="メイリオ" panose="020B0604030504040204" pitchFamily="50" charset="-128"/>
                        </a:rPr>
                        <a:t>年</a:t>
                      </a:r>
                      <a:r>
                        <a:rPr lang="en-US" altLang="zh-TW" sz="1200" b="1" dirty="0">
                          <a:effectLst/>
                          <a:latin typeface="メイリオ" panose="020B0604030504040204" pitchFamily="50" charset="-128"/>
                          <a:ea typeface="メイリオ" panose="020B0604030504040204" pitchFamily="50" charset="-128"/>
                        </a:rPr>
                        <a:t>1</a:t>
                      </a:r>
                      <a:r>
                        <a:rPr lang="zh-TW" altLang="en-US" sz="1200" b="1" dirty="0">
                          <a:effectLst/>
                          <a:latin typeface="メイリオ" panose="020B0604030504040204" pitchFamily="50" charset="-128"/>
                          <a:ea typeface="メイリオ" panose="020B0604030504040204" pitchFamily="50" charset="-128"/>
                        </a:rPr>
                        <a:t>回払</a:t>
                      </a:r>
                    </a:p>
                    <a:p>
                      <a:pPr algn="ctr" fontAlgn="ctr"/>
                      <a:r>
                        <a:rPr lang="zh-TW" altLang="en-US" sz="1200" b="1" dirty="0">
                          <a:effectLst/>
                          <a:latin typeface="メイリオ" panose="020B0604030504040204" pitchFamily="50" charset="-128"/>
                          <a:ea typeface="メイリオ" panose="020B0604030504040204" pitchFamily="50" charset="-128"/>
                        </a:rPr>
                        <a:t>年</a:t>
                      </a:r>
                      <a:r>
                        <a:rPr lang="en-US" altLang="zh-TW" sz="1200" b="1" dirty="0">
                          <a:effectLst/>
                          <a:latin typeface="メイリオ" panose="020B0604030504040204" pitchFamily="50" charset="-128"/>
                          <a:ea typeface="メイリオ" panose="020B0604030504040204" pitchFamily="50" charset="-128"/>
                        </a:rPr>
                        <a:t>2</a:t>
                      </a:r>
                      <a:r>
                        <a:rPr lang="zh-TW" altLang="en-US" sz="1200" b="1" dirty="0">
                          <a:effectLst/>
                          <a:latin typeface="メイリオ" panose="020B0604030504040204" pitchFamily="50" charset="-128"/>
                          <a:ea typeface="メイリオ" panose="020B0604030504040204" pitchFamily="50" charset="-128"/>
                        </a:rPr>
                        <a:t>回払</a:t>
                      </a:r>
                      <a:endParaRPr lang="en-US" altLang="ja-JP" sz="1200" b="1" dirty="0">
                        <a:effectLst/>
                        <a:latin typeface="メイリオ" panose="020B0604030504040204" pitchFamily="50" charset="-128"/>
                        <a:ea typeface="メイリオ" panose="020B0604030504040204" pitchFamily="50" charset="-128"/>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契約日に</a:t>
                      </a:r>
                      <a:endParaRPr lang="en-US" altLang="ja-JP" sz="1050"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かかわらず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050" dirty="0">
                          <a:effectLst/>
                          <a:latin typeface="Meiryo UI" panose="020B0604030504040204" pitchFamily="50" charset="-128"/>
                          <a:ea typeface="Meiryo UI" panose="020B0604030504040204" pitchFamily="50" charset="-128"/>
                        </a:rPr>
                        <a:t>ー</a:t>
                      </a:r>
                      <a:endParaRPr lang="en-US" altLang="ja-JP" sz="105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dirty="0">
                          <a:latin typeface="Meiryo UI" panose="020B0604030504040204" pitchFamily="50" charset="-128"/>
                          <a:ea typeface="Meiryo UI" panose="020B0604030504040204" pitchFamily="50" charset="-128"/>
                        </a:rPr>
                        <a:t>ご契約後</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すみやかに送付します。</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b="1" dirty="0">
                          <a:solidFill>
                            <a:srgbClr val="EA5550"/>
                          </a:solidFill>
                          <a:latin typeface="Meiryo UI" panose="020B0604030504040204" pitchFamily="50" charset="-128"/>
                          <a:ea typeface="Meiryo UI" panose="020B0604030504040204" pitchFamily="50" charset="-128"/>
                        </a:rPr>
                        <a:t>ご契約後</a:t>
                      </a:r>
                      <a:endParaRPr kumimoji="1" lang="en-US" altLang="ja-JP" sz="1050" b="1" dirty="0">
                        <a:solidFill>
                          <a:srgbClr val="EA5550"/>
                        </a:solidFill>
                        <a:latin typeface="Meiryo UI" panose="020B0604030504040204" pitchFamily="50" charset="-128"/>
                        <a:ea typeface="Meiryo UI" panose="020B0604030504040204" pitchFamily="50" charset="-128"/>
                      </a:endParaRPr>
                    </a:p>
                    <a:p>
                      <a:pPr algn="ctr"/>
                      <a:r>
                        <a:rPr kumimoji="1" lang="ja-JP" altLang="en-US" sz="1050" b="1" dirty="0">
                          <a:solidFill>
                            <a:srgbClr val="EA5550"/>
                          </a:solidFill>
                          <a:latin typeface="Meiryo UI" panose="020B0604030504040204" pitchFamily="50" charset="-128"/>
                          <a:ea typeface="Meiryo UI" panose="020B0604030504040204" pitchFamily="50" charset="-128"/>
                        </a:rPr>
                        <a:t>すみやかに送付。</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bl>
          </a:graphicData>
        </a:graphic>
      </p:graphicFrame>
      <p:graphicFrame>
        <p:nvGraphicFramePr>
          <p:cNvPr id="15" name="表 14">
            <a:extLst>
              <a:ext uri="{FF2B5EF4-FFF2-40B4-BE49-F238E27FC236}">
                <a16:creationId xmlns:a16="http://schemas.microsoft.com/office/drawing/2014/main" id="{1CBCA8F9-531C-1A0A-06BD-DCBDEBB6A4C6}"/>
              </a:ext>
            </a:extLst>
          </p:cNvPr>
          <p:cNvGraphicFramePr>
            <a:graphicFrameLocks noGrp="1"/>
          </p:cNvGraphicFramePr>
          <p:nvPr/>
        </p:nvGraphicFramePr>
        <p:xfrm>
          <a:off x="519765" y="4588616"/>
          <a:ext cx="9324000" cy="1512000"/>
        </p:xfrm>
        <a:graphic>
          <a:graphicData uri="http://schemas.openxmlformats.org/drawingml/2006/table">
            <a:tbl>
              <a:tblPr/>
              <a:tblGrid>
                <a:gridCol w="1368000">
                  <a:extLst>
                    <a:ext uri="{9D8B030D-6E8A-4147-A177-3AD203B41FA5}">
                      <a16:colId xmlns:a16="http://schemas.microsoft.com/office/drawing/2014/main" val="1775341940"/>
                    </a:ext>
                  </a:extLst>
                </a:gridCol>
                <a:gridCol w="1368000">
                  <a:extLst>
                    <a:ext uri="{9D8B030D-6E8A-4147-A177-3AD203B41FA5}">
                      <a16:colId xmlns:a16="http://schemas.microsoft.com/office/drawing/2014/main" val="368484534"/>
                    </a:ext>
                  </a:extLst>
                </a:gridCol>
                <a:gridCol w="3420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1925954615"/>
                    </a:ext>
                  </a:extLst>
                </a:gridCol>
                <a:gridCol w="1584000">
                  <a:extLst>
                    <a:ext uri="{9D8B030D-6E8A-4147-A177-3AD203B41FA5}">
                      <a16:colId xmlns:a16="http://schemas.microsoft.com/office/drawing/2014/main" val="1314809566"/>
                    </a:ext>
                  </a:extLst>
                </a:gridCol>
              </a:tblGrid>
              <a:tr h="288000">
                <a:tc gridSpan="2">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050" b="1" i="0" dirty="0">
                          <a:solidFill>
                            <a:schemeClr val="tx1"/>
                          </a:solidFill>
                          <a:effectLst/>
                          <a:latin typeface="+mn-ea"/>
                          <a:ea typeface="+mn-ea"/>
                        </a:rPr>
                        <a:t>投函時期</a:t>
                      </a:r>
                      <a:endParaRPr kumimoji="1" lang="ja-JP" altLang="en-US" sz="105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kumimoji="1" lang="ja-JP" altLang="en-US" sz="1050" b="1" dirty="0"/>
                        <a:t>到着予定日</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720000">
                <a:tc rowSpan="2">
                  <a:txBody>
                    <a:bodyPr/>
                    <a:lstStyle/>
                    <a:p>
                      <a:pPr algn="ctr" fontAlgn="ctr"/>
                      <a:r>
                        <a:rPr lang="ja-JP" altLang="en-US" sz="1200" b="1" dirty="0">
                          <a:effectLst/>
                          <a:latin typeface="+mn-ea"/>
                          <a:ea typeface="+mn-ea"/>
                        </a:rPr>
                        <a:t>月掛</a:t>
                      </a:r>
                      <a:endParaRPr lang="en-US" altLang="ja-JP" sz="1200" b="1" dirty="0">
                        <a:effectLst/>
                        <a:latin typeface="+mn-ea"/>
                        <a:ea typeface="+mn-ea"/>
                      </a:endParaRPr>
                    </a:p>
                    <a:p>
                      <a:pPr algn="ctr" fontAlgn="ctr"/>
                      <a:r>
                        <a:rPr lang="ja-JP" altLang="en-US" sz="1200" b="1" dirty="0">
                          <a:effectLst/>
                          <a:latin typeface="+mn-ea"/>
                          <a:ea typeface="+mn-ea"/>
                        </a:rPr>
                        <a:t>半年掛</a:t>
                      </a:r>
                      <a:endParaRPr lang="en-US" altLang="ja-JP" sz="1200" b="1" dirty="0">
                        <a:effectLst/>
                        <a:latin typeface="+mn-ea"/>
                        <a:ea typeface="+mn-ea"/>
                      </a:endParaRPr>
                    </a:p>
                    <a:p>
                      <a:pPr algn="ctr" fontAlgn="ctr"/>
                      <a:r>
                        <a:rPr lang="ja-JP" altLang="en-US" sz="1200" b="1" dirty="0">
                          <a:effectLst/>
                          <a:latin typeface="+mn-ea"/>
                          <a:ea typeface="+mn-ea"/>
                        </a:rPr>
                        <a:t>一時払</a:t>
                      </a:r>
                      <a:endParaRPr lang="en-US" altLang="ja-JP" sz="1200" b="1" dirty="0">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前納</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年掛</a:t>
                      </a:r>
                      <a:r>
                        <a:rPr lang="en-US" altLang="ja-JP" sz="1050" b="0" dirty="0">
                          <a:effectLst/>
                          <a:latin typeface="+mn-ea"/>
                          <a:ea typeface="+mn-ea"/>
                        </a:rPr>
                        <a:t>※2</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050" dirty="0">
                          <a:effectLst/>
                          <a:latin typeface="Meiryo UI" panose="020B0604030504040204" pitchFamily="50" charset="-128"/>
                          <a:ea typeface="Meiryo UI" panose="020B0604030504040204" pitchFamily="50" charset="-128"/>
                        </a:rPr>
                        <a:t>月払は</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半年掛は半年分、</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年掛は</a:t>
                      </a:r>
                      <a:r>
                        <a:rPr lang="en-US" altLang="ja-JP" sz="1050" dirty="0">
                          <a:effectLst/>
                          <a:latin typeface="Meiryo UI" panose="020B0604030504040204" pitchFamily="50" charset="-128"/>
                          <a:ea typeface="Meiryo UI" panose="020B0604030504040204" pitchFamily="50" charset="-128"/>
                        </a:rPr>
                        <a:t>1</a:t>
                      </a:r>
                      <a:r>
                        <a:rPr lang="ja-JP" altLang="en-US" sz="1050" dirty="0">
                          <a:effectLst/>
                          <a:latin typeface="Meiryo UI" panose="020B0604030504040204" pitchFamily="50" charset="-128"/>
                          <a:ea typeface="Meiryo UI" panose="020B0604030504040204" pitchFamily="50" charset="-128"/>
                        </a:rPr>
                        <a:t>年分、</a:t>
                      </a:r>
                      <a:endParaRPr lang="en-US" altLang="ja-JP" sz="105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月上旬～中旬</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b="1" dirty="0">
                          <a:solidFill>
                            <a:srgbClr val="EA5550"/>
                          </a:solidFill>
                          <a:latin typeface="Meiryo UI" panose="020B0604030504040204" pitchFamily="50" charset="-128"/>
                          <a:ea typeface="Meiryo UI" panose="020B0604030504040204" pitchFamily="50" charset="-128"/>
                        </a:rPr>
                        <a:t>10</a:t>
                      </a:r>
                      <a:r>
                        <a:rPr kumimoji="1" lang="ja-JP" altLang="en-US" sz="1050" b="1" dirty="0">
                          <a:solidFill>
                            <a:srgbClr val="EA5550"/>
                          </a:solidFill>
                          <a:latin typeface="Meiryo UI" panose="020B0604030504040204" pitchFamily="50" charset="-128"/>
                          <a:ea typeface="Meiryo UI" panose="020B0604030504040204" pitchFamily="50" charset="-128"/>
                        </a:rPr>
                        <a:t>月上旬～中旬</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504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lang="ja-JP" altLang="en-US" sz="1050" dirty="0">
                          <a:effectLst/>
                          <a:latin typeface="Meiryo UI" panose="020B0604030504040204" pitchFamily="50" charset="-128"/>
                          <a:ea typeface="Meiryo UI" panose="020B0604030504040204" pitchFamily="50" charset="-128"/>
                        </a:rPr>
                        <a:t>入金が確認できない場合</a:t>
                      </a:r>
                      <a:endParaRPr kumimoji="1" lang="ja-JP" altLang="en-US" dirty="0"/>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zh-TW" altLang="en-US" sz="1050" dirty="0">
                          <a:latin typeface="Meiryo UI" panose="020B0604030504040204" pitchFamily="50" charset="-128"/>
                          <a:ea typeface="Meiryo UI" panose="020B0604030504040204" pitchFamily="50" charset="-128"/>
                        </a:rPr>
                        <a:t>入金確認後</a:t>
                      </a:r>
                      <a:endParaRPr kumimoji="1" lang="en-US" altLang="zh-TW" sz="1050" dirty="0">
                        <a:latin typeface="Meiryo UI" panose="020B0604030504040204" pitchFamily="50" charset="-128"/>
                        <a:ea typeface="Meiryo UI" panose="020B0604030504040204" pitchFamily="50" charset="-128"/>
                      </a:endParaRPr>
                    </a:p>
                    <a:p>
                      <a:pPr algn="ctr"/>
                      <a:r>
                        <a:rPr kumimoji="1" lang="en-US" altLang="zh-TW" sz="1050" dirty="0">
                          <a:latin typeface="Meiryo UI" panose="020B0604030504040204" pitchFamily="50" charset="-128"/>
                          <a:ea typeface="Meiryo UI" panose="020B0604030504040204" pitchFamily="50" charset="-128"/>
                        </a:rPr>
                        <a:t>1</a:t>
                      </a:r>
                      <a:r>
                        <a:rPr kumimoji="1" lang="zh-TW" altLang="en-US" sz="1050" dirty="0">
                          <a:latin typeface="Meiryo UI" panose="020B0604030504040204" pitchFamily="50" charset="-128"/>
                          <a:ea typeface="Meiryo UI" panose="020B0604030504040204" pitchFamily="50" charset="-128"/>
                        </a:rPr>
                        <a:t>週間程度</a:t>
                      </a:r>
                      <a:endParaRPr kumimoji="1" lang="ja-JP" altLang="en-US"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zh-TW" altLang="en-US" sz="1050" b="1" dirty="0">
                          <a:solidFill>
                            <a:srgbClr val="EA5550"/>
                          </a:solidFill>
                          <a:latin typeface="Meiryo UI" panose="020B0604030504040204" pitchFamily="50" charset="-128"/>
                          <a:ea typeface="Meiryo UI" panose="020B0604030504040204" pitchFamily="50" charset="-128"/>
                        </a:rPr>
                        <a:t>入金確認後</a:t>
                      </a:r>
                      <a:endParaRPr kumimoji="1" lang="en-US" altLang="zh-TW" sz="1050" b="1" dirty="0">
                        <a:solidFill>
                          <a:srgbClr val="EA5550"/>
                        </a:solidFill>
                        <a:latin typeface="Meiryo UI" panose="020B0604030504040204" pitchFamily="50" charset="-128"/>
                        <a:ea typeface="Meiryo UI" panose="020B0604030504040204" pitchFamily="50" charset="-128"/>
                      </a:endParaRPr>
                    </a:p>
                    <a:p>
                      <a:pPr algn="ctr"/>
                      <a:r>
                        <a:rPr kumimoji="1" lang="en-US" altLang="zh-TW" sz="1050" b="1" dirty="0">
                          <a:solidFill>
                            <a:srgbClr val="EA5550"/>
                          </a:solidFill>
                          <a:latin typeface="Meiryo UI" panose="020B0604030504040204" pitchFamily="50" charset="-128"/>
                          <a:ea typeface="Meiryo UI" panose="020B0604030504040204" pitchFamily="50" charset="-128"/>
                        </a:rPr>
                        <a:t>1</a:t>
                      </a:r>
                      <a:r>
                        <a:rPr kumimoji="1" lang="zh-TW" altLang="en-US" sz="1050" b="1" dirty="0">
                          <a:solidFill>
                            <a:srgbClr val="EA5550"/>
                          </a:solidFill>
                          <a:latin typeface="Meiryo UI" panose="020B0604030504040204" pitchFamily="50" charset="-128"/>
                          <a:ea typeface="Meiryo UI" panose="020B0604030504040204" pitchFamily="50" charset="-128"/>
                        </a:rPr>
                        <a:t>週間程度</a:t>
                      </a:r>
                      <a:endParaRPr kumimoji="1" lang="ja-JP" altLang="en-US"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9908427"/>
                  </a:ext>
                </a:extLst>
              </a:tr>
            </a:tbl>
          </a:graphicData>
        </a:graphic>
      </p:graphicFrame>
      <p:sp>
        <p:nvSpPr>
          <p:cNvPr id="14" name="テキスト ボックス 13">
            <a:extLst>
              <a:ext uri="{FF2B5EF4-FFF2-40B4-BE49-F238E27FC236}">
                <a16:creationId xmlns:a16="http://schemas.microsoft.com/office/drawing/2014/main" id="{F18A3016-B7C9-24AD-896A-0EE5695233E4}"/>
              </a:ext>
            </a:extLst>
          </p:cNvPr>
          <p:cNvSpPr txBox="1"/>
          <p:nvPr/>
        </p:nvSpPr>
        <p:spPr>
          <a:xfrm>
            <a:off x="519764" y="6101887"/>
            <a:ext cx="9324000" cy="338554"/>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・・・団体扱については、団体様ごとに異なります。詳細は団体様あてご確認ください。</a:t>
            </a:r>
            <a:endPar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・・・契約日が</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12</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月の年</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回払（年払）の場合は、</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月上旬に年末調整を受けることができる「生命保険料控除申告予定額について」をはがきにて送付しています。</a:t>
            </a:r>
            <a:endParaRPr kumimoji="0" lang="ja-JP" altLang="en-US" sz="8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endParaRPr>
          </a:p>
        </p:txBody>
      </p:sp>
      <p:sp>
        <p:nvSpPr>
          <p:cNvPr id="3" name="テキスト プレースホルダー 1">
            <a:extLst>
              <a:ext uri="{FF2B5EF4-FFF2-40B4-BE49-F238E27FC236}">
                <a16:creationId xmlns:a16="http://schemas.microsoft.com/office/drawing/2014/main" id="{B8DC0BB1-E420-2BE6-E693-784994C12698}"/>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DB3470B5-A1C3-9D8E-974E-0F281483B05E}"/>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（７）住友生命の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070F6583-915C-1E55-74B1-DD0496B57B81}"/>
              </a:ext>
            </a:extLst>
          </p:cNvPr>
          <p:cNvSpPr/>
          <p:nvPr/>
        </p:nvSpPr>
        <p:spPr>
          <a:xfrm>
            <a:off x="114298" y="1301966"/>
            <a:ext cx="9791702" cy="28800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住友生命の「生命保険料控除証明書」の発送の時期について（</a:t>
            </a:r>
            <a:r>
              <a:rPr kumimoji="1" lang="en-US" altLang="ja-JP" sz="1400" b="1" i="0" u="none" strike="noStrike" kern="1200" cap="none" spc="0" normalizeH="0" baseline="0" noProof="0" dirty="0">
                <a:ln>
                  <a:noFill/>
                </a:ln>
                <a:solidFill>
                  <a:prstClr val="black"/>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年度）</a:t>
            </a:r>
            <a:r>
              <a:rPr kumimoji="1" lang="ja-JP" altLang="en-US" sz="200" b="0" i="0" u="none" strike="noStrike" kern="1200" cap="none" spc="0" normalizeH="0" baseline="0" noProof="0" dirty="0">
                <a:ln>
                  <a:noFill/>
                </a:ln>
                <a:solidFill>
                  <a:prstClr val="black"/>
                </a:solidFill>
                <a:effectLst/>
                <a:uLnTx/>
                <a:uFillTx/>
                <a:latin typeface="メイリオ"/>
                <a:ea typeface="メイリオ"/>
                <a:cs typeface="+mn-cs"/>
              </a:rPr>
              <a:t>　　　</a:t>
            </a:r>
            <a:endParaRPr kumimoji="1" lang="en-US" altLang="ja-JP" sz="200" b="0" i="0" u="none" strike="noStrike" kern="1200" cap="none" spc="0" normalizeH="0" baseline="0" noProof="0" dirty="0">
              <a:ln>
                <a:noFill/>
              </a:ln>
              <a:solidFill>
                <a:prstClr val="black"/>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a:ea typeface="メイリオ"/>
                <a:cs typeface="+mn-cs"/>
              </a:rPr>
              <a:t>　　</a:t>
            </a:r>
          </a:p>
        </p:txBody>
      </p:sp>
      <p:sp>
        <p:nvSpPr>
          <p:cNvPr id="13" name="テキスト ボックス 12">
            <a:extLst>
              <a:ext uri="{FF2B5EF4-FFF2-40B4-BE49-F238E27FC236}">
                <a16:creationId xmlns:a16="http://schemas.microsoft.com/office/drawing/2014/main" id="{F2577056-53BE-CD49-E3CD-7B784F047261}"/>
              </a:ext>
            </a:extLst>
          </p:cNvPr>
          <p:cNvSpPr txBox="1"/>
          <p:nvPr/>
        </p:nvSpPr>
        <p:spPr>
          <a:xfrm>
            <a:off x="519764" y="6354920"/>
            <a:ext cx="525797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＜参照＞住友生命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「生命保険料控除証明書の発行時期について」：</a:t>
            </a:r>
            <a:r>
              <a:rPr kumimoji="0" lang="en-US" altLang="ja-JP"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https://www.sumitomolife.co.jp/infolist/dateofdeduct.html</a:t>
            </a:r>
            <a:endParaRPr kumimoji="0" lang="en-US" altLang="ja-JP"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9" name="正方形/長方形 8">
            <a:extLst>
              <a:ext uri="{FF2B5EF4-FFF2-40B4-BE49-F238E27FC236}">
                <a16:creationId xmlns:a16="http://schemas.microsoft.com/office/drawing/2014/main" id="{64F56F90-EC6C-C679-700A-67D1552C3B7D}"/>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5" name="表 4">
            <a:extLst>
              <a:ext uri="{FF2B5EF4-FFF2-40B4-BE49-F238E27FC236}">
                <a16:creationId xmlns:a16="http://schemas.microsoft.com/office/drawing/2014/main" id="{5D74CA96-95D6-C4CB-9EEE-1AAB42EFE874}"/>
              </a:ext>
            </a:extLst>
          </p:cNvPr>
          <p:cNvGraphicFramePr>
            <a:graphicFrameLocks noGrp="1"/>
          </p:cNvGraphicFramePr>
          <p:nvPr/>
        </p:nvGraphicFramePr>
        <p:xfrm>
          <a:off x="7827764" y="1301966"/>
          <a:ext cx="2016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6" name="正方形/長方形 5">
            <a:extLst>
              <a:ext uri="{FF2B5EF4-FFF2-40B4-BE49-F238E27FC236}">
                <a16:creationId xmlns:a16="http://schemas.microsoft.com/office/drawing/2014/main" id="{A5A95C3D-2A20-FA37-300F-ED9180B560F1}"/>
              </a:ext>
            </a:extLst>
          </p:cNvPr>
          <p:cNvSpPr/>
          <p:nvPr/>
        </p:nvSpPr>
        <p:spPr>
          <a:xfrm>
            <a:off x="114298" y="4280839"/>
            <a:ext cx="979170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メイリオ"/>
                <a:ea typeface="メイリオ"/>
                <a:cs typeface="+mn-cs"/>
              </a:rPr>
              <a:t>（２）上記以外</a:t>
            </a:r>
            <a:endParaRPr kumimoji="1" lang="ja-JP" altLang="en-US" sz="1000" b="0"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17" name="テキスト ボックス 16">
            <a:extLst>
              <a:ext uri="{FF2B5EF4-FFF2-40B4-BE49-F238E27FC236}">
                <a16:creationId xmlns:a16="http://schemas.microsoft.com/office/drawing/2014/main" id="{6AACBB39-E174-BB96-91A1-F803B619E470}"/>
              </a:ext>
            </a:extLst>
          </p:cNvPr>
          <p:cNvSpPr txBox="1"/>
          <p:nvPr/>
        </p:nvSpPr>
        <p:spPr>
          <a:xfrm>
            <a:off x="4633248" y="5107072"/>
            <a:ext cx="2853267" cy="415498"/>
          </a:xfrm>
          <a:prstGeom prst="rect">
            <a:avLst/>
          </a:prstGeom>
          <a:noFill/>
        </p:spPr>
        <p:txBody>
          <a:bodyPr wrap="square">
            <a:spAutoFit/>
          </a:bodyPr>
          <a:lstStyle/>
          <a:p>
            <a:pPr marL="0" marR="0" lvl="0" indent="0" algn="l" defTabSz="457200" rtl="0" eaLnBrk="1" fontAlgn="ctr"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の保険料のお払込みが、</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ctr"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当社で確認できた契約</a:t>
            </a:r>
          </a:p>
        </p:txBody>
      </p:sp>
      <p:sp>
        <p:nvSpPr>
          <p:cNvPr id="2" name="テキスト プレースホルダー 1">
            <a:extLst>
              <a:ext uri="{FF2B5EF4-FFF2-40B4-BE49-F238E27FC236}">
                <a16:creationId xmlns:a16="http://schemas.microsoft.com/office/drawing/2014/main" id="{6D52AB5D-BCC5-7633-E475-C11CB018610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8" name="スライド番号プレースホルダー 5">
            <a:extLst>
              <a:ext uri="{FF2B5EF4-FFF2-40B4-BE49-F238E27FC236}">
                <a16:creationId xmlns:a16="http://schemas.microsoft.com/office/drawing/2014/main" id="{7B8C5601-8CE1-DE7C-058A-FABE4E13B19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1" name="吹き出し: 四角形 10">
            <a:extLst>
              <a:ext uri="{FF2B5EF4-FFF2-40B4-BE49-F238E27FC236}">
                <a16:creationId xmlns:a16="http://schemas.microsoft.com/office/drawing/2014/main" id="{3ECF35A2-D208-6B5B-EE3E-AE3F55F0C8D7}"/>
              </a:ext>
            </a:extLst>
          </p:cNvPr>
          <p:cNvSpPr/>
          <p:nvPr/>
        </p:nvSpPr>
        <p:spPr bwMode="auto">
          <a:xfrm>
            <a:off x="114300" y="5972305"/>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「スミセイ安心だより」</a:t>
            </a:r>
            <a:r>
              <a:rPr kumimoji="1" lang="ja-JP" altLang="en-US" sz="4000" b="1" dirty="0">
                <a:latin typeface="Meiryo UI" panose="020B0604030504040204" pitchFamily="50" charset="-128"/>
                <a:ea typeface="Meiryo UI" panose="020B0604030504040204" pitchFamily="50" charset="-128"/>
              </a:rPr>
              <a:t>に同封</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9556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（８）</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かんぽ生命の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参照：かんぽ生命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「発送スケジュール」：</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https://www.jp-life.japanpost.jp/customer/procedure/certificate/</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9" name="正方形/長方形 8">
            <a:extLst>
              <a:ext uri="{FF2B5EF4-FFF2-40B4-BE49-F238E27FC236}">
                <a16:creationId xmlns:a16="http://schemas.microsoft.com/office/drawing/2014/main" id="{3653A3EB-622A-409A-A3A8-990D622BCE19}"/>
              </a:ext>
            </a:extLst>
          </p:cNvPr>
          <p:cNvSpPr/>
          <p:nvPr/>
        </p:nvSpPr>
        <p:spPr>
          <a:xfrm>
            <a:off x="114298" y="1362269"/>
            <a:ext cx="9791702"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かんぽ生命の「生命保険料控除証明書」の発送の時期について（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　　　</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2024</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年</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10</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月</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9</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日（木）から</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14</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日（火）までの間に、保険料払込証明書を発送</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いたします。</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　　　発送予定日は当社から郵便物を発送する日です。そのため、お客さまのお手元へは発送予定日の</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1</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日後以降に到着します。</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テキスト ボックス 11">
            <a:extLst>
              <a:ext uri="{FF2B5EF4-FFF2-40B4-BE49-F238E27FC236}">
                <a16:creationId xmlns:a16="http://schemas.microsoft.com/office/drawing/2014/main" id="{7491F746-F427-4F5A-8671-97B25ADEE8A8}"/>
              </a:ext>
            </a:extLst>
          </p:cNvPr>
          <p:cNvSpPr txBox="1"/>
          <p:nvPr/>
        </p:nvSpPr>
        <p:spPr>
          <a:xfrm>
            <a:off x="584560" y="5914455"/>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見本は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3"/>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graphicFrame>
        <p:nvGraphicFramePr>
          <p:cNvPr id="11" name="表 10">
            <a:extLst>
              <a:ext uri="{FF2B5EF4-FFF2-40B4-BE49-F238E27FC236}">
                <a16:creationId xmlns:a16="http://schemas.microsoft.com/office/drawing/2014/main" id="{1150A567-22F1-4812-9C3F-7B34927B9CAE}"/>
              </a:ext>
            </a:extLst>
          </p:cNvPr>
          <p:cNvGraphicFramePr>
            <a:graphicFrameLocks noGrp="1"/>
          </p:cNvGraphicFramePr>
          <p:nvPr/>
        </p:nvGraphicFramePr>
        <p:xfrm>
          <a:off x="676000" y="2326991"/>
          <a:ext cx="1440000" cy="2574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北海道</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青森</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岩手</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宮城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秋田</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山形</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福島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bl>
          </a:graphicData>
        </a:graphic>
      </p:graphicFrame>
      <p:sp>
        <p:nvSpPr>
          <p:cNvPr id="19" name="テキスト ボックス 18">
            <a:extLst>
              <a:ext uri="{FF2B5EF4-FFF2-40B4-BE49-F238E27FC236}">
                <a16:creationId xmlns:a16="http://schemas.microsoft.com/office/drawing/2014/main" id="{DA2CBD2B-62C8-4A74-8390-8B19E20F5D41}"/>
              </a:ext>
            </a:extLst>
          </p:cNvPr>
          <p:cNvSpPr txBox="1"/>
          <p:nvPr/>
        </p:nvSpPr>
        <p:spPr>
          <a:xfrm>
            <a:off x="676000" y="2032912"/>
            <a:ext cx="1440000"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北海道・東北</a:t>
            </a:r>
          </a:p>
        </p:txBody>
      </p:sp>
      <p:graphicFrame>
        <p:nvGraphicFramePr>
          <p:cNvPr id="20" name="表 19">
            <a:extLst>
              <a:ext uri="{FF2B5EF4-FFF2-40B4-BE49-F238E27FC236}">
                <a16:creationId xmlns:a16="http://schemas.microsoft.com/office/drawing/2014/main" id="{3AE85190-9BB9-4C58-805D-8995E99DC869}"/>
              </a:ext>
            </a:extLst>
          </p:cNvPr>
          <p:cNvGraphicFramePr>
            <a:graphicFrameLocks noGrp="1"/>
          </p:cNvGraphicFramePr>
          <p:nvPr/>
        </p:nvGraphicFramePr>
        <p:xfrm>
          <a:off x="2543524" y="2326991"/>
          <a:ext cx="1440000" cy="3492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茨城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栃木</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群馬</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埼玉</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千葉</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659839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東京</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276153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神奈川</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5097621"/>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山梨</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150656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新潟</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8783541"/>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長野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4712874"/>
                  </a:ext>
                </a:extLst>
              </a:tr>
            </a:tbl>
          </a:graphicData>
        </a:graphic>
      </p:graphicFrame>
      <p:sp>
        <p:nvSpPr>
          <p:cNvPr id="21" name="テキスト ボックス 20">
            <a:extLst>
              <a:ext uri="{FF2B5EF4-FFF2-40B4-BE49-F238E27FC236}">
                <a16:creationId xmlns:a16="http://schemas.microsoft.com/office/drawing/2014/main" id="{2A992610-FA05-49EE-9616-D7AFE5DDFD31}"/>
              </a:ext>
            </a:extLst>
          </p:cNvPr>
          <p:cNvSpPr txBox="1"/>
          <p:nvPr/>
        </p:nvSpPr>
        <p:spPr>
          <a:xfrm>
            <a:off x="2543522" y="2032912"/>
            <a:ext cx="1453786"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関東・信越</a:t>
            </a:r>
          </a:p>
        </p:txBody>
      </p:sp>
      <p:graphicFrame>
        <p:nvGraphicFramePr>
          <p:cNvPr id="22" name="表 21">
            <a:extLst>
              <a:ext uri="{FF2B5EF4-FFF2-40B4-BE49-F238E27FC236}">
                <a16:creationId xmlns:a16="http://schemas.microsoft.com/office/drawing/2014/main" id="{CA33D65E-3E17-4A66-A73D-D13F35EF83D4}"/>
              </a:ext>
            </a:extLst>
          </p:cNvPr>
          <p:cNvGraphicFramePr>
            <a:graphicFrameLocks noGrp="1"/>
          </p:cNvGraphicFramePr>
          <p:nvPr/>
        </p:nvGraphicFramePr>
        <p:xfrm>
          <a:off x="4411048" y="2326991"/>
          <a:ext cx="1440000" cy="2628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富山</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石川</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福井</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岐阜</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静岡</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愛知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60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三重</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bl>
          </a:graphicData>
        </a:graphic>
      </p:graphicFrame>
      <p:sp>
        <p:nvSpPr>
          <p:cNvPr id="23" name="テキスト ボックス 22">
            <a:extLst>
              <a:ext uri="{FF2B5EF4-FFF2-40B4-BE49-F238E27FC236}">
                <a16:creationId xmlns:a16="http://schemas.microsoft.com/office/drawing/2014/main" id="{19C69B1E-ECC1-409C-8ED5-C92325AAF9AA}"/>
              </a:ext>
            </a:extLst>
          </p:cNvPr>
          <p:cNvSpPr txBox="1"/>
          <p:nvPr/>
        </p:nvSpPr>
        <p:spPr>
          <a:xfrm>
            <a:off x="4424832" y="2032912"/>
            <a:ext cx="1426216"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北陸・東海</a:t>
            </a:r>
          </a:p>
        </p:txBody>
      </p:sp>
      <p:graphicFrame>
        <p:nvGraphicFramePr>
          <p:cNvPr id="24" name="表 23">
            <a:extLst>
              <a:ext uri="{FF2B5EF4-FFF2-40B4-BE49-F238E27FC236}">
                <a16:creationId xmlns:a16="http://schemas.microsoft.com/office/drawing/2014/main" id="{929F4790-9AAA-4508-90BB-171A46FD139D}"/>
              </a:ext>
            </a:extLst>
          </p:cNvPr>
          <p:cNvGraphicFramePr>
            <a:graphicFrameLocks noGrp="1"/>
          </p:cNvGraphicFramePr>
          <p:nvPr/>
        </p:nvGraphicFramePr>
        <p:xfrm>
          <a:off x="6278572" y="2326991"/>
          <a:ext cx="1440000" cy="3852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滋賀</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京都</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大阪</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兵庫</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60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奈良</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和歌山</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鳥取</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島根</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92451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岡山</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430465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広島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8673216"/>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山口</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6574030"/>
                  </a:ext>
                </a:extLst>
              </a:tr>
            </a:tbl>
          </a:graphicData>
        </a:graphic>
      </p:graphicFrame>
      <p:sp>
        <p:nvSpPr>
          <p:cNvPr id="25" name="テキスト ボックス 24">
            <a:extLst>
              <a:ext uri="{FF2B5EF4-FFF2-40B4-BE49-F238E27FC236}">
                <a16:creationId xmlns:a16="http://schemas.microsoft.com/office/drawing/2014/main" id="{053DE05D-9BDF-4196-81F7-1DD59E2C512B}"/>
              </a:ext>
            </a:extLst>
          </p:cNvPr>
          <p:cNvSpPr txBox="1"/>
          <p:nvPr/>
        </p:nvSpPr>
        <p:spPr>
          <a:xfrm>
            <a:off x="6278570" y="2032912"/>
            <a:ext cx="1440002"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近畿・中国</a:t>
            </a:r>
          </a:p>
        </p:txBody>
      </p:sp>
      <p:graphicFrame>
        <p:nvGraphicFramePr>
          <p:cNvPr id="26" name="表 25">
            <a:extLst>
              <a:ext uri="{FF2B5EF4-FFF2-40B4-BE49-F238E27FC236}">
                <a16:creationId xmlns:a16="http://schemas.microsoft.com/office/drawing/2014/main" id="{898C843B-9000-4237-AE2C-66F1BEE3B894}"/>
              </a:ext>
            </a:extLst>
          </p:cNvPr>
          <p:cNvGraphicFramePr>
            <a:graphicFrameLocks noGrp="1"/>
          </p:cNvGraphicFramePr>
          <p:nvPr/>
        </p:nvGraphicFramePr>
        <p:xfrm>
          <a:off x="8146094" y="2326991"/>
          <a:ext cx="1440000" cy="4104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徳島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香川</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高知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愛媛</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福岡</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大分</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長崎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佐賀</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92451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熊本</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430465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宮崎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8673216"/>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鹿児島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657403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沖縄</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2836195"/>
                  </a:ext>
                </a:extLst>
              </a:tr>
            </a:tbl>
          </a:graphicData>
        </a:graphic>
      </p:graphicFrame>
      <p:sp>
        <p:nvSpPr>
          <p:cNvPr id="27" name="テキスト ボックス 26">
            <a:extLst>
              <a:ext uri="{FF2B5EF4-FFF2-40B4-BE49-F238E27FC236}">
                <a16:creationId xmlns:a16="http://schemas.microsoft.com/office/drawing/2014/main" id="{1A4B2E6A-8448-4F72-BBCE-D03F04F62073}"/>
              </a:ext>
            </a:extLst>
          </p:cNvPr>
          <p:cNvSpPr txBox="1"/>
          <p:nvPr/>
        </p:nvSpPr>
        <p:spPr>
          <a:xfrm>
            <a:off x="8101663" y="2032912"/>
            <a:ext cx="1456862"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四国・九州・沖縄</a:t>
            </a:r>
          </a:p>
        </p:txBody>
      </p:sp>
      <p:sp>
        <p:nvSpPr>
          <p:cNvPr id="2" name="正方形/長方形 1">
            <a:extLst>
              <a:ext uri="{FF2B5EF4-FFF2-40B4-BE49-F238E27FC236}">
                <a16:creationId xmlns:a16="http://schemas.microsoft.com/office/drawing/2014/main" id="{1CFA371A-1733-6BE0-2E83-187C1DD35040}"/>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6" name="表 5">
            <a:extLst>
              <a:ext uri="{FF2B5EF4-FFF2-40B4-BE49-F238E27FC236}">
                <a16:creationId xmlns:a16="http://schemas.microsoft.com/office/drawing/2014/main" id="{9923EFE3-ACDB-23E0-F121-0C45B6543F43}"/>
              </a:ext>
            </a:extLst>
          </p:cNvPr>
          <p:cNvGraphicFramePr>
            <a:graphicFrameLocks noGrp="1"/>
          </p:cNvGraphicFramePr>
          <p:nvPr/>
        </p:nvGraphicFramePr>
        <p:xfrm>
          <a:off x="6819765" y="1301966"/>
          <a:ext cx="3024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5"/>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5" name="テキスト プレースホルダー 1">
            <a:extLst>
              <a:ext uri="{FF2B5EF4-FFF2-40B4-BE49-F238E27FC236}">
                <a16:creationId xmlns:a16="http://schemas.microsoft.com/office/drawing/2014/main" id="{60CFB734-E444-78DD-7430-36C164E51BF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7" name="スライド番号プレースホルダー 5">
            <a:extLst>
              <a:ext uri="{FF2B5EF4-FFF2-40B4-BE49-F238E27FC236}">
                <a16:creationId xmlns:a16="http://schemas.microsoft.com/office/drawing/2014/main" id="{E3593F6D-7F5F-B733-9A5D-8E98D8247CC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3715549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（９）フコク生命の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8" y="1291158"/>
            <a:ext cx="9791702" cy="50013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１．フコク生命の「生命保険料控除証明書」の発送の時期について（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　　「生命保険料控除証明書」は</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9</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日（水）より発送し、</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15</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日（火）～</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21</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日（月）ごろに届く</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予定です。</a:t>
            </a:r>
            <a:endParaRPr kumimoji="1" lang="ja-JP" altLang="en-US" sz="9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参照：フコク生命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「「生命保険料控除証明書」の送付時期について」等　：</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https://www.fukoku-life.co.jp/about/information/hokenryokojo/index.html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791794"/>
          <a:ext cx="9324000" cy="2736000"/>
        </p:xfrm>
        <a:graphic>
          <a:graphicData uri="http://schemas.openxmlformats.org/drawingml/2006/table">
            <a:tbl>
              <a:tblPr/>
              <a:tblGrid>
                <a:gridCol w="1584000">
                  <a:extLst>
                    <a:ext uri="{9D8B030D-6E8A-4147-A177-3AD203B41FA5}">
                      <a16:colId xmlns:a16="http://schemas.microsoft.com/office/drawing/2014/main" val="1775341940"/>
                    </a:ext>
                  </a:extLst>
                </a:gridCol>
                <a:gridCol w="2286000">
                  <a:extLst>
                    <a:ext uri="{9D8B030D-6E8A-4147-A177-3AD203B41FA5}">
                      <a16:colId xmlns:a16="http://schemas.microsoft.com/office/drawing/2014/main" val="368484534"/>
                    </a:ext>
                  </a:extLst>
                </a:gridCol>
                <a:gridCol w="2286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3835167478"/>
                    </a:ext>
                  </a:extLst>
                </a:gridCol>
                <a:gridCol w="1584000">
                  <a:extLst>
                    <a:ext uri="{9D8B030D-6E8A-4147-A177-3AD203B41FA5}">
                      <a16:colId xmlns:a16="http://schemas.microsoft.com/office/drawing/2014/main" val="3610291773"/>
                    </a:ext>
                  </a:extLst>
                </a:gridCol>
              </a:tblGrid>
              <a:tr h="432000">
                <a:tc>
                  <a:txBody>
                    <a:bodyPr/>
                    <a:lstStyle/>
                    <a:p>
                      <a:pPr algn="l" fontAlgn="ctr"/>
                      <a:endParaRPr lang="ja-JP" altLang="en-US"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1" i="0" dirty="0">
                          <a:solidFill>
                            <a:schemeClr val="tx1"/>
                          </a:solidFill>
                          <a:effectLst/>
                          <a:latin typeface="+mn-ea"/>
                          <a:ea typeface="+mn-ea"/>
                        </a:rPr>
                        <a:t>送付時期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到着目安</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送付時期</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到着目安</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541867115"/>
                  </a:ext>
                </a:extLst>
              </a:tr>
              <a:tr h="576000">
                <a:tc>
                  <a:txBody>
                    <a:bodyPr/>
                    <a:lstStyle/>
                    <a:p>
                      <a:pPr algn="ctr" fontAlgn="ctr"/>
                      <a:r>
                        <a:rPr lang="ja-JP" altLang="en-US" sz="1200" b="1" dirty="0">
                          <a:effectLst/>
                          <a:latin typeface="+mn-ea"/>
                          <a:ea typeface="+mn-ea"/>
                        </a:rPr>
                        <a:t>月払</a:t>
                      </a:r>
                      <a:r>
                        <a:rPr lang="en-US" altLang="ja-JP" sz="1050" b="0" dirty="0">
                          <a:effectLst/>
                          <a:latin typeface="+mn-ea"/>
                          <a:ea typeface="+mn-ea"/>
                        </a:rPr>
                        <a:t>※1</a:t>
                      </a:r>
                      <a:endParaRPr lang="en-US" altLang="ja-JP" sz="1200" b="0"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2</a:t>
                      </a:r>
                      <a:r>
                        <a:rPr lang="ja-JP" altLang="en-US" sz="1050" dirty="0">
                          <a:effectLst/>
                          <a:latin typeface="Meiryo UI" panose="020B0604030504040204" pitchFamily="50" charset="-128"/>
                          <a:ea typeface="Meiryo UI" panose="020B0604030504040204" pitchFamily="50" charset="-128"/>
                        </a:rPr>
                        <a:t>日（水）までに、当社において</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月分の保険料のお払込みが確認　　　　　　　　　　　　　　　　　できたご契約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12</a:t>
                      </a:r>
                      <a:r>
                        <a:rPr lang="zh-TW" altLang="en-US" sz="1050" b="1" dirty="0">
                          <a:solidFill>
                            <a:srgbClr val="EA5550"/>
                          </a:solidFill>
                          <a:effectLst/>
                          <a:latin typeface="Meiryo UI" panose="020B0604030504040204" pitchFamily="50" charset="-128"/>
                          <a:ea typeface="Meiryo UI" panose="020B0604030504040204" pitchFamily="50" charset="-128"/>
                        </a:rPr>
                        <a:t>日（水）</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19</a:t>
                      </a:r>
                      <a:r>
                        <a:rPr lang="zh-TW" altLang="en-US" sz="1050" b="1" dirty="0">
                          <a:solidFill>
                            <a:srgbClr val="EA5550"/>
                          </a:solidFill>
                          <a:effectLst/>
                          <a:latin typeface="Meiryo UI" panose="020B0604030504040204" pitchFamily="50" charset="-128"/>
                          <a:ea typeface="Meiryo UI" panose="020B0604030504040204" pitchFamily="50" charset="-128"/>
                        </a:rPr>
                        <a:t>日（水）頃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 </a:t>
                      </a: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日（木）</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15</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水</a:t>
                      </a:r>
                      <a:r>
                        <a:rPr lang="zh-TW" altLang="en-US" sz="1050" b="1" dirty="0">
                          <a:solidFill>
                            <a:srgbClr val="EA5550"/>
                          </a:solidFill>
                          <a:effectLst/>
                          <a:latin typeface="Meiryo UI" panose="020B0604030504040204" pitchFamily="50" charset="-128"/>
                          <a:ea typeface="Meiryo UI" panose="020B0604030504040204" pitchFamily="50" charset="-128"/>
                        </a:rPr>
                        <a:t>）</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21</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火</a:t>
                      </a:r>
                      <a:r>
                        <a:rPr lang="zh-TW" altLang="en-US" sz="1050" b="1" dirty="0">
                          <a:solidFill>
                            <a:srgbClr val="EA5550"/>
                          </a:solidFill>
                          <a:effectLst/>
                          <a:latin typeface="Meiryo UI" panose="020B0604030504040204" pitchFamily="50" charset="-128"/>
                          <a:ea typeface="Meiryo UI" panose="020B0604030504040204" pitchFamily="50" charset="-128"/>
                        </a:rPr>
                        <a:t>）頃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576000">
                <a:tc>
                  <a:txBody>
                    <a:bodyPr/>
                    <a:lstStyle/>
                    <a:p>
                      <a:pPr algn="ctr" fontAlgn="ctr"/>
                      <a:r>
                        <a:rPr lang="ja-JP" altLang="en-US" sz="1200" b="1" dirty="0">
                          <a:effectLst/>
                          <a:latin typeface="+mn-ea"/>
                          <a:ea typeface="+mn-ea"/>
                        </a:rPr>
                        <a:t>半年払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すべてのご契約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12</a:t>
                      </a:r>
                      <a:r>
                        <a:rPr lang="zh-TW" altLang="en-US" sz="1050" b="1" dirty="0">
                          <a:solidFill>
                            <a:srgbClr val="EA5550"/>
                          </a:solidFill>
                          <a:effectLst/>
                          <a:latin typeface="Meiryo UI" panose="020B0604030504040204" pitchFamily="50" charset="-128"/>
                          <a:ea typeface="Meiryo UI" panose="020B0604030504040204" pitchFamily="50" charset="-128"/>
                        </a:rPr>
                        <a:t>日（水）</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19</a:t>
                      </a:r>
                      <a:r>
                        <a:rPr lang="zh-TW" altLang="en-US" sz="1050" b="1" dirty="0">
                          <a:solidFill>
                            <a:srgbClr val="EA5550"/>
                          </a:solidFill>
                          <a:effectLst/>
                          <a:latin typeface="Meiryo UI" panose="020B0604030504040204" pitchFamily="50" charset="-128"/>
                          <a:ea typeface="Meiryo UI" panose="020B0604030504040204" pitchFamily="50" charset="-128"/>
                        </a:rPr>
                        <a:t>日（水）頃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 </a:t>
                      </a: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日（木）</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15</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水</a:t>
                      </a:r>
                      <a:r>
                        <a:rPr lang="zh-TW" altLang="en-US" sz="1050" b="1" dirty="0">
                          <a:solidFill>
                            <a:srgbClr val="EA5550"/>
                          </a:solidFill>
                          <a:effectLst/>
                          <a:latin typeface="Meiryo UI" panose="020B0604030504040204" pitchFamily="50" charset="-128"/>
                          <a:ea typeface="Meiryo UI" panose="020B0604030504040204" pitchFamily="50" charset="-128"/>
                        </a:rPr>
                        <a:t>）</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21</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火</a:t>
                      </a:r>
                      <a:r>
                        <a:rPr lang="zh-TW" altLang="en-US" sz="1050" b="1" dirty="0">
                          <a:solidFill>
                            <a:srgbClr val="EA5550"/>
                          </a:solidFill>
                          <a:effectLst/>
                          <a:latin typeface="Meiryo UI" panose="020B0604030504040204" pitchFamily="50" charset="-128"/>
                          <a:ea typeface="Meiryo UI" panose="020B0604030504040204" pitchFamily="50" charset="-128"/>
                        </a:rPr>
                        <a:t>）頃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576000">
                <a:tc>
                  <a:txBody>
                    <a:bodyPr/>
                    <a:lstStyle/>
                    <a:p>
                      <a:pPr algn="ctr" fontAlgn="ctr"/>
                      <a:r>
                        <a:rPr lang="ja-JP" altLang="en-US" sz="1200" b="1" dirty="0">
                          <a:effectLst/>
                          <a:latin typeface="+mn-ea"/>
                          <a:ea typeface="+mn-ea"/>
                        </a:rPr>
                        <a:t>年払</a:t>
                      </a:r>
                      <a:r>
                        <a:rPr lang="en-US" altLang="ja-JP" sz="1050" b="0" dirty="0">
                          <a:effectLst/>
                          <a:latin typeface="+mn-ea"/>
                          <a:ea typeface="+mn-ea"/>
                        </a:rPr>
                        <a:t>※1.2</a:t>
                      </a:r>
                      <a:endParaRPr lang="en-US" altLang="ja-JP" sz="1200" b="0"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2</a:t>
                      </a:r>
                      <a:r>
                        <a:rPr lang="ja-JP" altLang="en-US" sz="1050" dirty="0">
                          <a:effectLst/>
                          <a:latin typeface="Meiryo UI" panose="020B0604030504040204" pitchFamily="50" charset="-128"/>
                          <a:ea typeface="Meiryo UI" panose="020B0604030504040204" pitchFamily="50" charset="-128"/>
                        </a:rPr>
                        <a:t>日（水）までに、当社において</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月分の保険料のお払込みが確認　　　　　　　　　　　　　　　　　できたご契約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12</a:t>
                      </a:r>
                      <a:r>
                        <a:rPr lang="zh-TW" altLang="en-US" sz="1050" b="1" dirty="0">
                          <a:solidFill>
                            <a:srgbClr val="EA5550"/>
                          </a:solidFill>
                          <a:effectLst/>
                          <a:latin typeface="Meiryo UI" panose="020B0604030504040204" pitchFamily="50" charset="-128"/>
                          <a:ea typeface="Meiryo UI" panose="020B0604030504040204" pitchFamily="50" charset="-128"/>
                        </a:rPr>
                        <a:t>日（水）</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19</a:t>
                      </a:r>
                      <a:r>
                        <a:rPr lang="zh-TW" altLang="en-US" sz="1050" b="1" dirty="0">
                          <a:solidFill>
                            <a:srgbClr val="EA5550"/>
                          </a:solidFill>
                          <a:effectLst/>
                          <a:latin typeface="Meiryo UI" panose="020B0604030504040204" pitchFamily="50" charset="-128"/>
                          <a:ea typeface="Meiryo UI" panose="020B0604030504040204" pitchFamily="50" charset="-128"/>
                        </a:rPr>
                        <a:t>日（水）頃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 </a:t>
                      </a: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日（木）</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15</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水</a:t>
                      </a:r>
                      <a:r>
                        <a:rPr lang="zh-TW" altLang="en-US" sz="1050" b="1" dirty="0">
                          <a:solidFill>
                            <a:srgbClr val="EA5550"/>
                          </a:solidFill>
                          <a:effectLst/>
                          <a:latin typeface="Meiryo UI" panose="020B0604030504040204" pitchFamily="50" charset="-128"/>
                          <a:ea typeface="Meiryo UI" panose="020B0604030504040204" pitchFamily="50" charset="-128"/>
                        </a:rPr>
                        <a:t>）</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21</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火</a:t>
                      </a:r>
                      <a:r>
                        <a:rPr lang="zh-TW" altLang="en-US" sz="1050" b="1" dirty="0">
                          <a:solidFill>
                            <a:srgbClr val="EA5550"/>
                          </a:solidFill>
                          <a:effectLst/>
                          <a:latin typeface="Meiryo UI" panose="020B0604030504040204" pitchFamily="50" charset="-128"/>
                          <a:ea typeface="Meiryo UI" panose="020B0604030504040204" pitchFamily="50" charset="-128"/>
                        </a:rPr>
                        <a:t>）頃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576000">
                <a:tc>
                  <a:txBody>
                    <a:bodyPr/>
                    <a:lstStyle/>
                    <a:p>
                      <a:pPr algn="ctr" fontAlgn="ctr"/>
                      <a:r>
                        <a:rPr lang="ja-JP" altLang="en-US" sz="1200" b="1" i="0" dirty="0">
                          <a:solidFill>
                            <a:srgbClr val="000000"/>
                          </a:solidFill>
                          <a:effectLst/>
                          <a:latin typeface="Meiryo UI" panose="020B0604030504040204" pitchFamily="50" charset="-128"/>
                          <a:ea typeface="Meiryo UI" panose="020B0604030504040204" pitchFamily="50" charset="-128"/>
                        </a:rPr>
                        <a:t>団体扱</a:t>
                      </a:r>
                      <a:r>
                        <a:rPr lang="en-US" altLang="ja-JP" sz="1050" b="0" i="0" dirty="0">
                          <a:solidFill>
                            <a:srgbClr val="000000"/>
                          </a:solidFill>
                          <a:effectLst/>
                          <a:latin typeface="Meiryo UI" panose="020B0604030504040204" pitchFamily="50" charset="-128"/>
                          <a:ea typeface="Meiryo UI" panose="020B0604030504040204" pitchFamily="50" charset="-128"/>
                        </a:rPr>
                        <a:t>(</a:t>
                      </a:r>
                      <a:r>
                        <a:rPr lang="ja-JP" altLang="en-US" sz="1050" b="0" i="0" dirty="0">
                          <a:solidFill>
                            <a:srgbClr val="000000"/>
                          </a:solidFill>
                          <a:effectLst/>
                          <a:latin typeface="Meiryo UI" panose="020B0604030504040204" pitchFamily="50" charset="-128"/>
                          <a:ea typeface="Meiryo UI" panose="020B0604030504040204" pitchFamily="50" charset="-128"/>
                        </a:rPr>
                        <a:t>給与引去</a:t>
                      </a:r>
                      <a:r>
                        <a:rPr lang="en-US" altLang="ja-JP" sz="1050" b="0" i="0" dirty="0">
                          <a:solidFill>
                            <a:srgbClr val="000000"/>
                          </a:solidFill>
                          <a:effectLst/>
                          <a:latin typeface="Meiryo UI" panose="020B0604030504040204" pitchFamily="50" charset="-128"/>
                          <a:ea typeface="Meiryo UI" panose="020B0604030504040204" pitchFamily="50" charset="-128"/>
                        </a:rPr>
                        <a:t>)</a:t>
                      </a:r>
                    </a:p>
                    <a:p>
                      <a:pPr algn="ctr" fontAlgn="ctr"/>
                      <a:r>
                        <a:rPr lang="ja-JP" altLang="en-US" sz="1050" b="0" i="0" dirty="0">
                          <a:solidFill>
                            <a:srgbClr val="000000"/>
                          </a:solidFill>
                          <a:effectLst/>
                          <a:latin typeface="Meiryo UI" panose="020B0604030504040204" pitchFamily="50" charset="-128"/>
                          <a:ea typeface="Meiryo UI" panose="020B0604030504040204" pitchFamily="50" charset="-128"/>
                        </a:rPr>
                        <a:t>のご契約</a:t>
                      </a:r>
                      <a:endParaRPr lang="en-US" altLang="ja-JP" sz="1050" b="0"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すべてのご契約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dirty="0">
                          <a:solidFill>
                            <a:srgbClr val="000000"/>
                          </a:solidFill>
                          <a:effectLst/>
                          <a:latin typeface="Meiryo UI" panose="020B0604030504040204" pitchFamily="50" charset="-128"/>
                          <a:ea typeface="Meiryo UI" panose="020B0604030504040204" pitchFamily="50" charset="-128"/>
                        </a:rPr>
                        <a:t>各団体</a:t>
                      </a:r>
                      <a:r>
                        <a:rPr lang="en-US" altLang="ja-JP" sz="1050" b="0" i="0" dirty="0">
                          <a:solidFill>
                            <a:srgbClr val="000000"/>
                          </a:solidFill>
                          <a:effectLst/>
                          <a:latin typeface="Meiryo UI" panose="020B0604030504040204" pitchFamily="50" charset="-128"/>
                          <a:ea typeface="Meiryo UI" panose="020B0604030504040204" pitchFamily="50" charset="-128"/>
                        </a:rPr>
                        <a:t>(</a:t>
                      </a:r>
                      <a:r>
                        <a:rPr lang="ja-JP" altLang="en-US" sz="1050" b="0" i="0" dirty="0">
                          <a:solidFill>
                            <a:srgbClr val="000000"/>
                          </a:solidFill>
                          <a:effectLst/>
                          <a:latin typeface="Meiryo UI" panose="020B0604030504040204" pitchFamily="50" charset="-128"/>
                          <a:ea typeface="Meiryo UI" panose="020B0604030504040204" pitchFamily="50" charset="-128"/>
                        </a:rPr>
                        <a:t>勤務先</a:t>
                      </a:r>
                      <a:r>
                        <a:rPr lang="en-US" altLang="ja-JP" sz="1050" b="0" i="0" dirty="0">
                          <a:solidFill>
                            <a:srgbClr val="000000"/>
                          </a:solidFill>
                          <a:effectLst/>
                          <a:latin typeface="Meiryo UI" panose="020B0604030504040204" pitchFamily="50" charset="-128"/>
                          <a:ea typeface="Meiryo UI" panose="020B0604030504040204" pitchFamily="50" charset="-128"/>
                        </a:rPr>
                        <a:t>)</a:t>
                      </a:r>
                      <a:r>
                        <a:rPr lang="ja-JP" altLang="en-US" sz="1050" b="0" i="0" dirty="0">
                          <a:solidFill>
                            <a:srgbClr val="000000"/>
                          </a:solidFill>
                          <a:effectLst/>
                          <a:latin typeface="Meiryo UI" panose="020B0604030504040204" pitchFamily="50" charset="-128"/>
                          <a:ea typeface="Meiryo UI" panose="020B0604030504040204" pitchFamily="50" charset="-128"/>
                        </a:rPr>
                        <a:t>に証明内容を通知しておりますので、　　契約者さまには原則送付しておりません。</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5016992"/>
                  </a:ext>
                </a:extLst>
              </a:tr>
            </a:tbl>
          </a:graphicData>
        </a:graphic>
      </p:graphicFrame>
      <p:sp>
        <p:nvSpPr>
          <p:cNvPr id="10" name="テキスト ボックス 9">
            <a:extLst>
              <a:ext uri="{FF2B5EF4-FFF2-40B4-BE49-F238E27FC236}">
                <a16:creationId xmlns:a16="http://schemas.microsoft.com/office/drawing/2014/main" id="{AE7EB869-DA80-4313-B6BE-6FFE7327AE15}"/>
              </a:ext>
            </a:extLst>
          </p:cNvPr>
          <p:cNvSpPr txBox="1"/>
          <p:nvPr/>
        </p:nvSpPr>
        <p:spPr>
          <a:xfrm>
            <a:off x="492543" y="4542699"/>
            <a:ext cx="9339073" cy="4154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日（金）以降に保険料のお払い込みが確認できたご契約</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a:t>
            </a:r>
            <a:r>
              <a:rPr kumimoji="0"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0"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a:t>
            </a:r>
            <a:r>
              <a:rPr kumimoji="0"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17</a:t>
            </a:r>
            <a:r>
              <a:rPr kumimoji="0"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日（金）以降、当社のスケジュールに沿って順次発送</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します。</a:t>
            </a:r>
            <a:b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保険料の払込期月が</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月の年払のご契約については、</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月中旬に年末調整の際にご使用いただく「生命保険料控除証明予定額のご案内」を送付します。</a:t>
            </a:r>
          </a:p>
        </p:txBody>
      </p:sp>
      <p:sp>
        <p:nvSpPr>
          <p:cNvPr id="11" name="正方形/長方形 10">
            <a:extLst>
              <a:ext uri="{FF2B5EF4-FFF2-40B4-BE49-F238E27FC236}">
                <a16:creationId xmlns:a16="http://schemas.microsoft.com/office/drawing/2014/main" id="{01BBCE0F-9049-4337-8FB5-A78D03088C57}"/>
              </a:ext>
            </a:extLst>
          </p:cNvPr>
          <p:cNvSpPr/>
          <p:nvPr/>
        </p:nvSpPr>
        <p:spPr>
          <a:xfrm>
            <a:off x="114298" y="5059365"/>
            <a:ext cx="9791702" cy="46935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２．「生命保険料控除証明予定額のご案内」について</a:t>
            </a:r>
            <a:endPar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　　　</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「生命保険料控除証明予定額のご案内」が届きましたが、この通知は控除証明書として使用できますか？</a:t>
            </a:r>
            <a:endPar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テキスト ボックス 11">
            <a:extLst>
              <a:ext uri="{FF2B5EF4-FFF2-40B4-BE49-F238E27FC236}">
                <a16:creationId xmlns:a16="http://schemas.microsoft.com/office/drawing/2014/main" id="{770F9B44-6133-4B67-809F-822B16AAD365}"/>
              </a:ext>
            </a:extLst>
          </p:cNvPr>
          <p:cNvSpPr txBox="1"/>
          <p:nvPr/>
        </p:nvSpPr>
        <p:spPr>
          <a:xfrm>
            <a:off x="540221" y="5494448"/>
            <a:ext cx="9339073" cy="73866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この通知は控除証明書としては使用できませんが、勤務先に提出することで年末調整の手続きが可能です。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勤務先への年末調整書類の提出をお急ぎの場合は、後日控除証明書を提出することを条件に、「生命保険料控除証明予定額のご案内」を提出し、</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年末調整を受けることができます。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勤務先により取扱いが異なることがあります。取扱いが可能か各勤務先に確認してください。</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ED78B1CD-1B8D-37E6-B63D-9E5AB04E8EB5}"/>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6" name="表 5">
            <a:extLst>
              <a:ext uri="{FF2B5EF4-FFF2-40B4-BE49-F238E27FC236}">
                <a16:creationId xmlns:a16="http://schemas.microsoft.com/office/drawing/2014/main" id="{C0C55BE5-9146-782F-D53C-FF6746F4C077}"/>
              </a:ext>
            </a:extLst>
          </p:cNvPr>
          <p:cNvGraphicFramePr>
            <a:graphicFrameLocks noGrp="1"/>
          </p:cNvGraphicFramePr>
          <p:nvPr/>
        </p:nvGraphicFramePr>
        <p:xfrm>
          <a:off x="7827765" y="6030885"/>
          <a:ext cx="2016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8" name="テキスト プレースホルダー 1">
            <a:extLst>
              <a:ext uri="{FF2B5EF4-FFF2-40B4-BE49-F238E27FC236}">
                <a16:creationId xmlns:a16="http://schemas.microsoft.com/office/drawing/2014/main" id="{BCEB82F0-0D76-1073-2DF0-AA78821F453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9" name="スライド番号プレースホルダー 5">
            <a:extLst>
              <a:ext uri="{FF2B5EF4-FFF2-40B4-BE49-F238E27FC236}">
                <a16:creationId xmlns:a16="http://schemas.microsoft.com/office/drawing/2014/main" id="{31EE80FB-DCEC-6F8C-D2D7-14AD600E218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4" name="吹き出し: 四角形 13">
            <a:extLst>
              <a:ext uri="{FF2B5EF4-FFF2-40B4-BE49-F238E27FC236}">
                <a16:creationId xmlns:a16="http://schemas.microsoft.com/office/drawing/2014/main" id="{39144BA0-1531-6374-B933-9EE085F3E604}"/>
              </a:ext>
            </a:extLst>
          </p:cNvPr>
          <p:cNvSpPr/>
          <p:nvPr/>
        </p:nvSpPr>
        <p:spPr bwMode="auto">
          <a:xfrm>
            <a:off x="114300" y="5972305"/>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決算も絶好調★</a:t>
            </a:r>
            <a:r>
              <a:rPr kumimoji="1" lang="ja-JP" altLang="en-US" sz="4000" b="1" dirty="0">
                <a:latin typeface="Meiryo UI" panose="020B0604030504040204" pitchFamily="50" charset="-128"/>
                <a:ea typeface="Meiryo UI" panose="020B0604030504040204" pitchFamily="50" charset="-128"/>
              </a:rPr>
              <a:t>今ノリノリ！</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2816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（１０）朝日生命の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6" name="正方形/長方形 5">
            <a:extLst>
              <a:ext uri="{FF2B5EF4-FFF2-40B4-BE49-F238E27FC236}">
                <a16:creationId xmlns:a16="http://schemas.microsoft.com/office/drawing/2014/main" id="{7E4DBC94-B8CB-45DD-BAC0-623FC0324E8C}"/>
              </a:ext>
            </a:extLst>
          </p:cNvPr>
          <p:cNvSpPr/>
          <p:nvPr/>
        </p:nvSpPr>
        <p:spPr>
          <a:xfrm>
            <a:off x="519765" y="886211"/>
            <a:ext cx="9371164" cy="815608"/>
          </a:xfrm>
          <a:prstGeom prst="rect">
            <a:avLst/>
          </a:prstGeom>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朝日生命では、</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2024</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年の生命保険料控除証明書は、原則として</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17</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日（金）頃から順次「インフォメールあさひ」に同封して発送</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　　　　　　　　　　　　　　　　　　　　</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月末までに到着する予定</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「インフォメールあさひ」とは、</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月中旬から</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月上旬にかけて年</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ご契約者さまへ送付するご契約内容の詳細が記載されたもの！ご加入契約の最新状況のお知らせはもちろんのこと、会社の現状のご報告、商品情報、各種制度・諸手続きに関するご案内などのお役に立つ情報が満載で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9" y="1688874"/>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１．朝日生命の「生命保険料控除証明書」の発送の時期について（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参照：朝日生命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「生命保険料控除証明書の発送について」：</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https://www.asahi-life.co.jp/service/tax/index.html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979572"/>
          <a:ext cx="5760000" cy="2592000"/>
        </p:xfrm>
        <a:graphic>
          <a:graphicData uri="http://schemas.openxmlformats.org/drawingml/2006/table">
            <a:tbl>
              <a:tblPr/>
              <a:tblGrid>
                <a:gridCol w="1296000">
                  <a:extLst>
                    <a:ext uri="{9D8B030D-6E8A-4147-A177-3AD203B41FA5}">
                      <a16:colId xmlns:a16="http://schemas.microsoft.com/office/drawing/2014/main" val="1775341940"/>
                    </a:ext>
                  </a:extLst>
                </a:gridCol>
                <a:gridCol w="2232000">
                  <a:extLst>
                    <a:ext uri="{9D8B030D-6E8A-4147-A177-3AD203B41FA5}">
                      <a16:colId xmlns:a16="http://schemas.microsoft.com/office/drawing/2014/main" val="368484534"/>
                    </a:ext>
                  </a:extLst>
                </a:gridCol>
                <a:gridCol w="2232000">
                  <a:extLst>
                    <a:ext uri="{9D8B030D-6E8A-4147-A177-3AD203B41FA5}">
                      <a16:colId xmlns:a16="http://schemas.microsoft.com/office/drawing/2014/main" val="3047629355"/>
                    </a:ext>
                  </a:extLst>
                </a:gridCol>
              </a:tblGrid>
              <a:tr h="432000">
                <a:tc>
                  <a:txBody>
                    <a:bodyPr/>
                    <a:lstStyle/>
                    <a:p>
                      <a:pPr algn="ctr" fontAlgn="ctr"/>
                      <a:r>
                        <a:rPr lang="ja-JP" altLang="en-US" sz="1050" b="1" i="0" dirty="0">
                          <a:solidFill>
                            <a:schemeClr val="tx1"/>
                          </a:solidFill>
                          <a:effectLst/>
                          <a:latin typeface="+mn-ea"/>
                          <a:ea typeface="+mn-ea"/>
                        </a:rPr>
                        <a:t>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発送時期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360000">
                <a:tc rowSpan="2">
                  <a:txBody>
                    <a:bodyPr/>
                    <a:lstStyle/>
                    <a:p>
                      <a:pPr algn="ctr" fontAlgn="ctr"/>
                      <a:r>
                        <a:rPr lang="ja-JP" altLang="en-US" sz="1200" b="1" dirty="0">
                          <a:effectLst/>
                          <a:latin typeface="+mn-ea"/>
                          <a:ea typeface="+mn-ea"/>
                        </a:rPr>
                        <a:t>月払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17</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金）</a:t>
                      </a:r>
                      <a:r>
                        <a:rPr lang="ja-JP" altLang="en-US" sz="900" dirty="0">
                          <a:effectLst/>
                          <a:latin typeface="Meiryo UI" panose="020B0604030504040204" pitchFamily="50" charset="-128"/>
                          <a:ea typeface="Meiryo UI" panose="020B0604030504040204" pitchFamily="50" charset="-128"/>
                        </a:rPr>
                        <a:t>頃から順次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360000">
                <a:tc vMerge="1">
                  <a:txBody>
                    <a:bodyPr/>
                    <a:lstStyle/>
                    <a:p>
                      <a:endParaRPr kumimoji="1" lang="ja-JP" altLang="en-US"/>
                    </a:p>
                  </a:txBody>
                  <a:tcPr/>
                </a:tc>
                <a:tc>
                  <a:txBody>
                    <a:bodyPr/>
                    <a:lstStyle/>
                    <a:p>
                      <a:pPr fontAlgn="ctr"/>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月分以降の保険料をお払込みでない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月分以降の保険料の入金確認後に発送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360000">
                <a:tc rowSpan="2">
                  <a:txBody>
                    <a:bodyPr/>
                    <a:lstStyle/>
                    <a:p>
                      <a:pPr algn="ctr" fontAlgn="ctr"/>
                      <a:r>
                        <a:rPr lang="ja-JP" altLang="en-US" sz="1200" b="1" dirty="0">
                          <a:effectLst/>
                          <a:latin typeface="+mn-ea"/>
                          <a:ea typeface="+mn-ea"/>
                        </a:rPr>
                        <a:t>半年払・年払</a:t>
                      </a:r>
                      <a:r>
                        <a:rPr lang="en-US" altLang="ja-JP" sz="1050" b="0" dirty="0">
                          <a:effectLst/>
                          <a:latin typeface="+mn-ea"/>
                          <a:ea typeface="+mn-ea"/>
                        </a:rPr>
                        <a:t>※1</a:t>
                      </a:r>
                      <a:endParaRPr lang="ja-JP" altLang="en-US" sz="1100" b="0" dirty="0">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17</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金）</a:t>
                      </a:r>
                      <a:r>
                        <a:rPr lang="ja-JP" altLang="en-US" sz="900" dirty="0">
                          <a:effectLst/>
                          <a:latin typeface="Meiryo UI" panose="020B0604030504040204" pitchFamily="50" charset="-128"/>
                          <a:ea typeface="Meiryo UI" panose="020B0604030504040204" pitchFamily="50" charset="-128"/>
                        </a:rPr>
                        <a:t>頃から順次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360000">
                <a:tc vMerge="1">
                  <a:txBody>
                    <a:bodyPr/>
                    <a:lstStyle/>
                    <a:p>
                      <a:endParaRPr kumimoji="1" lang="ja-JP" altLang="en-US"/>
                    </a:p>
                  </a:txBody>
                  <a:tcPr/>
                </a:tc>
                <a:tc>
                  <a:txBody>
                    <a:bodyPr/>
                    <a:lstStyle/>
                    <a:p>
                      <a:pPr fontAlgn="ctr"/>
                      <a:r>
                        <a:rPr lang="ja-JP" altLang="en-US" sz="900" dirty="0">
                          <a:effectLst/>
                          <a:latin typeface="Meiryo UI" panose="020B0604030504040204" pitchFamily="50" charset="-128"/>
                          <a:ea typeface="Meiryo UI" panose="020B0604030504040204" pitchFamily="50" charset="-128"/>
                        </a:rPr>
                        <a:t>今年分の保険料をお払込みでない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dirty="0">
                          <a:effectLst/>
                          <a:latin typeface="Meiryo UI" panose="020B0604030504040204" pitchFamily="50" charset="-128"/>
                          <a:ea typeface="Meiryo UI" panose="020B0604030504040204" pitchFamily="50" charset="-128"/>
                        </a:rPr>
                        <a:t>今年分保険料の入金確認後に発送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5675600"/>
                  </a:ext>
                </a:extLst>
              </a:tr>
              <a:tr h="360000">
                <a:tc rowSpan="2">
                  <a:txBody>
                    <a:bodyPr/>
                    <a:lstStyle/>
                    <a:p>
                      <a:pPr algn="ctr" fontAlgn="ctr"/>
                      <a:r>
                        <a:rPr lang="ja-JP" altLang="en-US" sz="1200" b="1" dirty="0">
                          <a:effectLst/>
                          <a:latin typeface="+mn-ea"/>
                          <a:ea typeface="+mn-ea"/>
                        </a:rPr>
                        <a:t>一時払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17</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金）</a:t>
                      </a:r>
                      <a:r>
                        <a:rPr lang="ja-JP" altLang="en-US" sz="900" dirty="0">
                          <a:effectLst/>
                          <a:latin typeface="Meiryo UI" panose="020B0604030504040204" pitchFamily="50" charset="-128"/>
                          <a:ea typeface="Meiryo UI" panose="020B0604030504040204" pitchFamily="50" charset="-128"/>
                        </a:rPr>
                        <a:t>頃から順次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713998"/>
                  </a:ext>
                </a:extLst>
              </a:tr>
              <a:tr h="360000">
                <a:tc vMerge="1">
                  <a:txBody>
                    <a:bodyPr/>
                    <a:lstStyle/>
                    <a:p>
                      <a:endParaRPr kumimoji="1" lang="ja-JP" altLang="en-US"/>
                    </a:p>
                  </a:txBody>
                  <a:tcPr/>
                </a:tc>
                <a:tc>
                  <a:txBody>
                    <a:bodyPr/>
                    <a:lstStyle/>
                    <a:p>
                      <a:pPr fontAlgn="ctr"/>
                      <a:r>
                        <a:rPr lang="ja-JP" altLang="en-US" sz="900" dirty="0">
                          <a:effectLst/>
                          <a:latin typeface="Meiryo UI" panose="020B0604030504040204" pitchFamily="50" charset="-128"/>
                          <a:ea typeface="Meiryo UI" panose="020B0604030504040204" pitchFamily="50" charset="-128"/>
                        </a:rPr>
                        <a:t>保険料をお払込み済みでない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dirty="0">
                          <a:effectLst/>
                          <a:latin typeface="Meiryo UI" panose="020B0604030504040204" pitchFamily="50" charset="-128"/>
                          <a:ea typeface="Meiryo UI" panose="020B0604030504040204" pitchFamily="50" charset="-128"/>
                        </a:rPr>
                        <a:t>保険料の入金確認後に発送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5173064"/>
                  </a:ext>
                </a:extLst>
              </a:tr>
            </a:tbl>
          </a:graphicData>
        </a:graphic>
      </p:graphicFrame>
      <p:sp>
        <p:nvSpPr>
          <p:cNvPr id="14" name="テキスト ボックス 13">
            <a:extLst>
              <a:ext uri="{FF2B5EF4-FFF2-40B4-BE49-F238E27FC236}">
                <a16:creationId xmlns:a16="http://schemas.microsoft.com/office/drawing/2014/main" id="{6FE3EE57-A490-4C85-893D-D25370784B98}"/>
              </a:ext>
            </a:extLst>
          </p:cNvPr>
          <p:cNvSpPr txBox="1"/>
          <p:nvPr/>
        </p:nvSpPr>
        <p:spPr>
          <a:xfrm>
            <a:off x="6279765" y="3653482"/>
            <a:ext cx="3626235" cy="923330"/>
          </a:xfrm>
          <a:prstGeom prst="rect">
            <a:avLst/>
          </a:prstGeom>
          <a:noFill/>
        </p:spPr>
        <p:txBody>
          <a:bodyPr wrap="square">
            <a:spAutoFit/>
          </a:bodyPr>
          <a:lstStyle/>
          <a:p>
            <a:pPr marL="93663" marR="0" lvl="0" indent="-93663" algn="l" defTabSz="457200" rtl="0" eaLnBrk="1" fontAlgn="base" latinLnBrk="0" hangingPunct="1">
              <a:lnSpc>
                <a:spcPct val="100000"/>
              </a:lnSpc>
              <a:spcBef>
                <a:spcPts val="0"/>
              </a:spcBef>
              <a:spcAft>
                <a:spcPts val="0"/>
              </a:spcAft>
              <a:buClrTx/>
              <a:buSzTx/>
              <a:buFont typeface="Wingdings" panose="05000000000000000000" pitchFamily="2" charset="2"/>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払込方法が月払団体・集団扱の場合には、団体・集団で年末調整の手続きを行うため、原則としてそれぞれの団体・集団ごとに定めた時期・方法で必要書類を団体・集団宛てに発送しております。</a:t>
            </a:r>
          </a:p>
          <a:p>
            <a:pPr marL="93663" marR="0" lvl="0" indent="-93663" algn="l" defTabSz="457200" rtl="0" eaLnBrk="1" fontAlgn="base" latinLnBrk="0" hangingPunct="1">
              <a:lnSpc>
                <a:spcPct val="100000"/>
              </a:lnSpc>
              <a:spcBef>
                <a:spcPts val="0"/>
              </a:spcBef>
              <a:spcAft>
                <a:spcPts val="0"/>
              </a:spcAft>
              <a:buClrTx/>
              <a:buSzTx/>
              <a:buFont typeface="Wingdings" panose="05000000000000000000" pitchFamily="2" charset="2"/>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「インフォメールあさひ」作成後に保障見直しのお手続きをされた場合、保障見直し後の内容にてハガキを送付することがございます。「年末調整」・「確定申告」等では、後送のハガキをご利用ください。</a:t>
            </a:r>
            <a:endPar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38E5F95D-04CA-4124-A14B-DF2F42D1FCDA}"/>
              </a:ext>
            </a:extLst>
          </p:cNvPr>
          <p:cNvSpPr/>
          <p:nvPr/>
        </p:nvSpPr>
        <p:spPr>
          <a:xfrm>
            <a:off x="114299" y="4948113"/>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２．発送方法</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5" name="表 4">
            <a:extLst>
              <a:ext uri="{FF2B5EF4-FFF2-40B4-BE49-F238E27FC236}">
                <a16:creationId xmlns:a16="http://schemas.microsoft.com/office/drawing/2014/main" id="{EC6E28F1-E9F4-43DF-BB17-AEA039AA7968}"/>
              </a:ext>
            </a:extLst>
          </p:cNvPr>
          <p:cNvGraphicFramePr>
            <a:graphicFrameLocks noGrp="1"/>
          </p:cNvGraphicFramePr>
          <p:nvPr/>
        </p:nvGraphicFramePr>
        <p:xfrm>
          <a:off x="519765" y="5235591"/>
          <a:ext cx="9288000" cy="1080000"/>
        </p:xfrm>
        <a:graphic>
          <a:graphicData uri="http://schemas.openxmlformats.org/drawingml/2006/table">
            <a:tbl>
              <a:tblPr/>
              <a:tblGrid>
                <a:gridCol w="3528000">
                  <a:extLst>
                    <a:ext uri="{9D8B030D-6E8A-4147-A177-3AD203B41FA5}">
                      <a16:colId xmlns:a16="http://schemas.microsoft.com/office/drawing/2014/main" val="3605441646"/>
                    </a:ext>
                  </a:extLst>
                </a:gridCol>
                <a:gridCol w="936000">
                  <a:extLst>
                    <a:ext uri="{9D8B030D-6E8A-4147-A177-3AD203B41FA5}">
                      <a16:colId xmlns:a16="http://schemas.microsoft.com/office/drawing/2014/main" val="4190617278"/>
                    </a:ext>
                  </a:extLst>
                </a:gridCol>
                <a:gridCol w="4824000">
                  <a:extLst>
                    <a:ext uri="{9D8B030D-6E8A-4147-A177-3AD203B41FA5}">
                      <a16:colId xmlns:a16="http://schemas.microsoft.com/office/drawing/2014/main" val="4200921707"/>
                    </a:ext>
                  </a:extLst>
                </a:gridCol>
              </a:tblGrid>
              <a:tr h="360000">
                <a:tc>
                  <a:txBody>
                    <a:bodyPr/>
                    <a:lstStyle/>
                    <a:p>
                      <a:pPr algn="l" fontAlgn="ctr"/>
                      <a:r>
                        <a:rPr lang="ja-JP" altLang="en-US" sz="1050" b="1" dirty="0">
                          <a:effectLst/>
                          <a:latin typeface="メイリオ" panose="020B0604030504040204" pitchFamily="50" charset="-128"/>
                          <a:ea typeface="メイリオ" panose="020B0604030504040204" pitchFamily="50" charset="-128"/>
                        </a:rPr>
                        <a:t>「インフォメールあさひ」に同封して発送</a:t>
                      </a:r>
                    </a:p>
                  </a:txBody>
                  <a:tcPr marL="180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b="1" dirty="0">
                          <a:effectLst/>
                          <a:latin typeface="メイリオ" panose="020B0604030504040204" pitchFamily="50" charset="-128"/>
                          <a:ea typeface="メイリオ" panose="020B0604030504040204" pitchFamily="50" charset="-128"/>
                          <a:hlinkClick r:id="rId3"/>
                        </a:rPr>
                        <a:t>見本🔗</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900" b="0" dirty="0">
                          <a:solidFill>
                            <a:schemeClr val="tx1"/>
                          </a:solidFill>
                          <a:effectLst/>
                          <a:latin typeface="Meiryo UI" panose="020B0604030504040204" pitchFamily="50" charset="-128"/>
                          <a:ea typeface="Meiryo UI" panose="020B0604030504040204" pitchFamily="50" charset="-128"/>
                        </a:rPr>
                        <a:t>「インフォメールあさひ」作成対象のご契約の場合には、「インフォメールあさひ」に同封して発送します。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87461197"/>
                  </a:ext>
                </a:extLst>
              </a:tr>
              <a:tr h="360000">
                <a:tc>
                  <a:txBody>
                    <a:bodyPr/>
                    <a:lstStyle/>
                    <a:p>
                      <a:pPr algn="l" fontAlgn="ctr"/>
                      <a:r>
                        <a:rPr lang="ja-JP" altLang="en-US" sz="1050" b="1" dirty="0">
                          <a:effectLst/>
                          <a:latin typeface="メイリオ" panose="020B0604030504040204" pitchFamily="50" charset="-128"/>
                          <a:ea typeface="+mn-ea"/>
                        </a:rPr>
                        <a:t>ハガキにて発送</a:t>
                      </a:r>
                      <a:endParaRPr lang="ja-JP" altLang="en-US" sz="1050" b="1" dirty="0">
                        <a:effectLst/>
                        <a:latin typeface="メイリオ" panose="020B0604030504040204" pitchFamily="50" charset="-128"/>
                        <a:ea typeface="メイリオ" panose="020B0604030504040204" pitchFamily="50" charset="-128"/>
                      </a:endParaRPr>
                    </a:p>
                  </a:txBody>
                  <a:tcPr marL="180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b="1" dirty="0">
                          <a:effectLst/>
                          <a:latin typeface="メイリオ" panose="020B0604030504040204" pitchFamily="50" charset="-128"/>
                          <a:ea typeface="+mn-ea"/>
                          <a:hlinkClick r:id="rId4"/>
                        </a:rPr>
                        <a:t>見本🔗</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900" b="0" dirty="0">
                          <a:solidFill>
                            <a:schemeClr val="tx1"/>
                          </a:solidFill>
                          <a:effectLst/>
                          <a:latin typeface="Meiryo UI" panose="020B0604030504040204" pitchFamily="50" charset="-128"/>
                          <a:ea typeface="Meiryo UI" panose="020B0604030504040204" pitchFamily="50" charset="-128"/>
                        </a:rPr>
                        <a:t>「インフォメールあさひ」作成対象外のご契約や、「インフォメールあさひ」の作成後に生命保険料控除証明書を発行する必要がある場合には、ハガキにて発送します。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0277864"/>
                  </a:ext>
                </a:extLst>
              </a:tr>
              <a:tr h="360000">
                <a:tc>
                  <a:txBody>
                    <a:bodyPr/>
                    <a:lstStyle/>
                    <a:p>
                      <a:pPr algn="l" fontAlgn="ctr"/>
                      <a:r>
                        <a:rPr lang="ja-JP" altLang="en-US" sz="1050" b="1" dirty="0">
                          <a:effectLst/>
                          <a:latin typeface="メイリオ" panose="020B0604030504040204" pitchFamily="50" charset="-128"/>
                          <a:ea typeface="+mn-ea"/>
                        </a:rPr>
                        <a:t>ご契約内容変更通知書に同封して発送</a:t>
                      </a:r>
                      <a:endParaRPr lang="ja-JP" altLang="en-US" sz="1050" b="1" dirty="0">
                        <a:effectLst/>
                        <a:latin typeface="メイリオ" panose="020B0604030504040204" pitchFamily="50" charset="-128"/>
                        <a:ea typeface="メイリオ" panose="020B0604030504040204" pitchFamily="50" charset="-128"/>
                      </a:endParaRPr>
                    </a:p>
                  </a:txBody>
                  <a:tcPr marL="180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900" b="0" dirty="0">
                          <a:solidFill>
                            <a:schemeClr val="tx1"/>
                          </a:solidFill>
                          <a:effectLst/>
                          <a:latin typeface="Meiryo UI" panose="020B0604030504040204" pitchFamily="50" charset="-128"/>
                          <a:ea typeface="Meiryo UI" panose="020B0604030504040204" pitchFamily="50" charset="-128"/>
                        </a:rPr>
                        <a:t>「インフォメールあさひ」作成後に保険金増額・特約付加（変更）のお手続きをされた場合、ご契約内容変更通知書に同封して発送することがございます。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69494271"/>
                  </a:ext>
                </a:extLst>
              </a:tr>
            </a:tbl>
          </a:graphicData>
        </a:graphic>
      </p:graphicFrame>
      <p:sp>
        <p:nvSpPr>
          <p:cNvPr id="12" name="テキスト ボックス 11">
            <a:extLst>
              <a:ext uri="{FF2B5EF4-FFF2-40B4-BE49-F238E27FC236}">
                <a16:creationId xmlns:a16="http://schemas.microsoft.com/office/drawing/2014/main" id="{78DA867B-229F-456B-9F47-422F0B255FC7}"/>
              </a:ext>
            </a:extLst>
          </p:cNvPr>
          <p:cNvSpPr txBox="1"/>
          <p:nvPr/>
        </p:nvSpPr>
        <p:spPr>
          <a:xfrm>
            <a:off x="519765" y="4577611"/>
            <a:ext cx="9271936" cy="230832"/>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保険料のお払込期月が</a:t>
            </a:r>
            <a:r>
              <a:rPr kumimoji="0" lang="en-US" altLang="ja-JP"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en-US" altLang="ja-JP"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12</a:t>
            </a:r>
            <a:r>
              <a:rPr kumimoji="0" lang="ja-JP" altLang="en-US"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月のご契約</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については、</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月中旬頃に年末調整に使用できる、「生命保険料控除証明予定額のお知らせ」をハガキにて送付します。</a:t>
            </a:r>
            <a:endPar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8" name="テキスト プレースホルダー 1">
            <a:extLst>
              <a:ext uri="{FF2B5EF4-FFF2-40B4-BE49-F238E27FC236}">
                <a16:creationId xmlns:a16="http://schemas.microsoft.com/office/drawing/2014/main" id="{8E06B61C-A475-A4AD-C22B-90B49FE5906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0" name="スライド番号プレースホルダー 5">
            <a:extLst>
              <a:ext uri="{FF2B5EF4-FFF2-40B4-BE49-F238E27FC236}">
                <a16:creationId xmlns:a16="http://schemas.microsoft.com/office/drawing/2014/main" id="{B1476680-99CB-39E7-9B80-6E3DB2AFE6A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1" name="吹き出し: 四角形 10">
            <a:extLst>
              <a:ext uri="{FF2B5EF4-FFF2-40B4-BE49-F238E27FC236}">
                <a16:creationId xmlns:a16="http://schemas.microsoft.com/office/drawing/2014/main" id="{78CDE796-F77F-B3A7-1BFD-D8557D869046}"/>
              </a:ext>
            </a:extLst>
          </p:cNvPr>
          <p:cNvSpPr/>
          <p:nvPr/>
        </p:nvSpPr>
        <p:spPr bwMode="auto">
          <a:xfrm>
            <a:off x="114300" y="5972305"/>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「インフォメールあさひ」</a:t>
            </a:r>
            <a:r>
              <a:rPr kumimoji="1" lang="ja-JP" altLang="en-US" sz="4000" b="1" dirty="0">
                <a:latin typeface="Meiryo UI" panose="020B0604030504040204" pitchFamily="50" charset="-128"/>
                <a:ea typeface="Meiryo UI" panose="020B0604030504040204" pitchFamily="50" charset="-128"/>
              </a:rPr>
              <a:t>に同封</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56260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（１１）ソニー生命の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8" y="1286878"/>
            <a:ext cx="9387842"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１．ソニー生命の「生命保険料控除証明書」の発送の時期について（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　　「生命保険料控除証明書 または 申告予定額のお知らせ」は、</a:t>
            </a:r>
            <a:r>
              <a:rPr kumimoji="1" lang="en-US" altLang="ja-JP" sz="1200" b="1" i="0" u="sng" strike="noStrike" kern="1200" cap="none" spc="0" normalizeH="0" baseline="0" noProof="0" dirty="0">
                <a:ln>
                  <a:noFill/>
                </a:ln>
                <a:solidFill>
                  <a:srgbClr val="EA5550"/>
                </a:solidFill>
                <a:effectLst/>
                <a:uLnTx/>
                <a:uFillTx/>
                <a:latin typeface="メイリオ"/>
                <a:ea typeface="メイリオ"/>
                <a:cs typeface="+mn-cs"/>
              </a:rPr>
              <a:t>10</a:t>
            </a:r>
            <a:r>
              <a:rPr kumimoji="1" lang="ja-JP" altLang="en-US" sz="1200" b="1" i="0" u="sng" strike="noStrike" kern="1200" cap="none" spc="0" normalizeH="0" baseline="0" noProof="0" dirty="0">
                <a:ln>
                  <a:noFill/>
                </a:ln>
                <a:solidFill>
                  <a:srgbClr val="EA5550"/>
                </a:solidFill>
                <a:effectLst/>
                <a:uLnTx/>
                <a:uFillTx/>
                <a:latin typeface="メイリオ"/>
                <a:ea typeface="メイリオ"/>
                <a:cs typeface="+mn-cs"/>
              </a:rPr>
              <a:t>月</a:t>
            </a:r>
            <a:r>
              <a:rPr kumimoji="1" lang="en-US" altLang="ja-JP" sz="1200" b="1" i="0" u="sng" strike="noStrike" kern="1200" cap="none" spc="0" normalizeH="0" baseline="0" noProof="0" dirty="0">
                <a:ln>
                  <a:noFill/>
                </a:ln>
                <a:solidFill>
                  <a:srgbClr val="EA5550"/>
                </a:solidFill>
                <a:effectLst/>
                <a:uLnTx/>
                <a:uFillTx/>
                <a:latin typeface="メイリオ"/>
                <a:ea typeface="メイリオ"/>
                <a:cs typeface="+mn-cs"/>
              </a:rPr>
              <a:t>3</a:t>
            </a:r>
            <a:r>
              <a:rPr kumimoji="1" lang="ja-JP" altLang="en-US" sz="1200" b="1" i="0" u="sng" strike="noStrike" kern="1200" cap="none" spc="0" normalizeH="0" baseline="0" noProof="0" dirty="0">
                <a:ln>
                  <a:noFill/>
                </a:ln>
                <a:solidFill>
                  <a:srgbClr val="EA5550"/>
                </a:solidFill>
                <a:effectLst/>
                <a:uLnTx/>
                <a:uFillTx/>
                <a:latin typeface="メイリオ"/>
                <a:ea typeface="メイリオ"/>
                <a:cs typeface="+mn-cs"/>
              </a:rPr>
              <a:t>日（金）</a:t>
            </a:r>
            <a:r>
              <a:rPr kumimoji="1" lang="en-US" altLang="ja-JP" sz="1200" b="1" i="0" u="sng" strike="noStrike" kern="1200" cap="none" spc="0" normalizeH="0" baseline="0" noProof="0" dirty="0">
                <a:ln>
                  <a:noFill/>
                </a:ln>
                <a:solidFill>
                  <a:srgbClr val="EA5550"/>
                </a:solidFill>
                <a:effectLst/>
                <a:uLnTx/>
                <a:uFillTx/>
                <a:latin typeface="メイリオ"/>
                <a:ea typeface="メイリオ"/>
                <a:cs typeface="+mn-cs"/>
              </a:rPr>
              <a:t>20:30</a:t>
            </a:r>
            <a:r>
              <a:rPr kumimoji="1" lang="ja-JP" altLang="en-US" sz="1200" b="1" i="0" u="sng" strike="noStrike" kern="1200" cap="none" spc="0" normalizeH="0" baseline="0" noProof="0" dirty="0">
                <a:ln>
                  <a:noFill/>
                </a:ln>
                <a:solidFill>
                  <a:srgbClr val="EA5550"/>
                </a:solidFill>
                <a:effectLst/>
                <a:uLnTx/>
                <a:uFillTx/>
                <a:latin typeface="メイリオ"/>
                <a:ea typeface="メイリオ"/>
                <a:cs typeface="+mn-cs"/>
              </a:rPr>
              <a:t>時点のご登録住所</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宛に順次普通郵便で発送いたします。</a:t>
            </a:r>
            <a:endPar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953262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参照：ソニー生命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「発送スケジュール・通知内容」：</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https://www.sonylife.co.jp/contractor/deduction/about.html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0" name="正方形/長方形 9">
            <a:extLst>
              <a:ext uri="{FF2B5EF4-FFF2-40B4-BE49-F238E27FC236}">
                <a16:creationId xmlns:a16="http://schemas.microsoft.com/office/drawing/2014/main" id="{C3D1B173-2639-465B-9E1D-F2B44452B0CC}"/>
              </a:ext>
            </a:extLst>
          </p:cNvPr>
          <p:cNvSpPr/>
          <p:nvPr/>
        </p:nvSpPr>
        <p:spPr>
          <a:xfrm>
            <a:off x="114298" y="3579996"/>
            <a:ext cx="979170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２．外貨建保険について（ソニー生命）</a:t>
            </a: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1" name="正方形/長方形 10">
            <a:extLst>
              <a:ext uri="{FF2B5EF4-FFF2-40B4-BE49-F238E27FC236}">
                <a16:creationId xmlns:a16="http://schemas.microsoft.com/office/drawing/2014/main" id="{2B923148-DF10-4C0B-A06B-03D824D4DD13}"/>
              </a:ext>
            </a:extLst>
          </p:cNvPr>
          <p:cNvSpPr/>
          <p:nvPr/>
        </p:nvSpPr>
        <p:spPr>
          <a:xfrm>
            <a:off x="387996" y="3884762"/>
            <a:ext cx="979170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（１）月払の外貨建保険（米ドル建保険）にご加入のお客さまへ</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正方形/長方形 11">
            <a:extLst>
              <a:ext uri="{FF2B5EF4-FFF2-40B4-BE49-F238E27FC236}">
                <a16:creationId xmlns:a16="http://schemas.microsoft.com/office/drawing/2014/main" id="{5A2477F5-6A1B-4725-8E21-90DC68F076BA}"/>
              </a:ext>
            </a:extLst>
          </p:cNvPr>
          <p:cNvSpPr/>
          <p:nvPr/>
        </p:nvSpPr>
        <p:spPr>
          <a:xfrm>
            <a:off x="858778" y="4139640"/>
            <a:ext cx="8945618" cy="90024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外貨建保険は保険料が為替レートによって変動するため、</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月時点で申告額を表示することができません</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（前納で</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12</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月分までの保険料を払込いただいている場合を除く）。</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回目に発行した証明額が、その他商品の証明額と</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合計して</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8</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万円未満の場合</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は、翌年</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月に年間の申告額を記載した「生命保険料控除証明書」を再度お送りします</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。証明額が</a:t>
            </a:r>
            <a:r>
              <a:rPr kumimoji="0" lang="en-US" altLang="ja-JP"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8</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万円以上の場合</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は、既に控除金額の上限に達していて再年末調整が不要のため、</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回目の証明書はお送りしません</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回目の控除証明書の発行がご勤務先の年末調整書類のご提出期限よりも後となる場合は、確定申告のお手続が必要となる場合がございます。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5" name="正方形/長方形 14">
            <a:extLst>
              <a:ext uri="{FF2B5EF4-FFF2-40B4-BE49-F238E27FC236}">
                <a16:creationId xmlns:a16="http://schemas.microsoft.com/office/drawing/2014/main" id="{1E36F0EE-FBF8-4682-89A7-D06134D5B7BE}"/>
              </a:ext>
            </a:extLst>
          </p:cNvPr>
          <p:cNvSpPr/>
          <p:nvPr/>
        </p:nvSpPr>
        <p:spPr>
          <a:xfrm>
            <a:off x="387996" y="5134623"/>
            <a:ext cx="979170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（２）年・半年払の外貨建保険（米ドル建保険）にご加入のお客さまへ</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6" name="正方形/長方形 15">
            <a:extLst>
              <a:ext uri="{FF2B5EF4-FFF2-40B4-BE49-F238E27FC236}">
                <a16:creationId xmlns:a16="http://schemas.microsoft.com/office/drawing/2014/main" id="{3BF4DD3D-D386-401D-BCD8-CEB83681B623}"/>
              </a:ext>
            </a:extLst>
          </p:cNvPr>
          <p:cNvSpPr/>
          <p:nvPr/>
        </p:nvSpPr>
        <p:spPr>
          <a:xfrm>
            <a:off x="858778" y="5436796"/>
            <a:ext cx="9011518"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外貨建保険につきましては、保険料が為替レートによって変動するため、</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証明日までの払込状況にて「生命保険料控除証明書」を作成</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しております。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月以降に保険料振替となる契約につきましては、「生命保険料控除申告予定のお知らせ」は作成されません</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ので、ご注意ください。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ご入金確認後に「生命保険料控除証明書」を作成してお送りいたします。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控除証明書の発行がご勤務先の年末調整書類のご提出期限よりも後となる場合は、確定申告のお手続が必要となる場合がございます。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20" name="テキスト ボックス 19">
            <a:extLst>
              <a:ext uri="{FF2B5EF4-FFF2-40B4-BE49-F238E27FC236}">
                <a16:creationId xmlns:a16="http://schemas.microsoft.com/office/drawing/2014/main" id="{30E65286-54E0-4BEB-ADAD-D893784E103B}"/>
              </a:ext>
            </a:extLst>
          </p:cNvPr>
          <p:cNvSpPr txBox="1"/>
          <p:nvPr/>
        </p:nvSpPr>
        <p:spPr>
          <a:xfrm>
            <a:off x="1227325" y="1878556"/>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見本は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2"/>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5447C61E-B639-51CB-BCAD-0BB1A890E56B}"/>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6" name="表 5">
            <a:extLst>
              <a:ext uri="{FF2B5EF4-FFF2-40B4-BE49-F238E27FC236}">
                <a16:creationId xmlns:a16="http://schemas.microsoft.com/office/drawing/2014/main" id="{CF40432E-48DC-11F7-4A4F-F188BA1EDB70}"/>
              </a:ext>
            </a:extLst>
          </p:cNvPr>
          <p:cNvGraphicFramePr>
            <a:graphicFrameLocks noGrp="1"/>
          </p:cNvGraphicFramePr>
          <p:nvPr/>
        </p:nvGraphicFramePr>
        <p:xfrm>
          <a:off x="546023" y="2149829"/>
          <a:ext cx="4464000" cy="1152000"/>
        </p:xfrm>
        <a:graphic>
          <a:graphicData uri="http://schemas.openxmlformats.org/drawingml/2006/table">
            <a:tbl>
              <a:tblPr/>
              <a:tblGrid>
                <a:gridCol w="1584000">
                  <a:extLst>
                    <a:ext uri="{9D8B030D-6E8A-4147-A177-3AD203B41FA5}">
                      <a16:colId xmlns:a16="http://schemas.microsoft.com/office/drawing/2014/main" val="368484534"/>
                    </a:ext>
                  </a:extLst>
                </a:gridCol>
                <a:gridCol w="2880000">
                  <a:extLst>
                    <a:ext uri="{9D8B030D-6E8A-4147-A177-3AD203B41FA5}">
                      <a16:colId xmlns:a16="http://schemas.microsoft.com/office/drawing/2014/main" val="3901784403"/>
                    </a:ext>
                  </a:extLst>
                </a:gridCol>
              </a:tblGrid>
              <a:tr h="360000">
                <a:tc>
                  <a:txBody>
                    <a:bodyPr/>
                    <a:lstStyle/>
                    <a:p>
                      <a:pPr algn="ctr" fontAlgn="ctr"/>
                      <a:r>
                        <a:rPr lang="ja-JP" altLang="en-US" sz="1050" b="1" i="0" dirty="0">
                          <a:solidFill>
                            <a:schemeClr val="tx1"/>
                          </a:solidFill>
                          <a:effectLst/>
                          <a:latin typeface="+mn-ea"/>
                          <a:ea typeface="+mn-ea"/>
                        </a:rPr>
                        <a:t>地域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到着予定日</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792000">
                <a:tc>
                  <a:txBody>
                    <a:bodyPr/>
                    <a:lstStyle/>
                    <a:p>
                      <a:pPr algn="ctr" fontAlgn="ctr"/>
                      <a:r>
                        <a:rPr lang="ja-JP" altLang="en-US" sz="1200" b="1" dirty="0">
                          <a:effectLst/>
                          <a:latin typeface="Meiryo UI" panose="020B0604030504040204" pitchFamily="50" charset="-128"/>
                          <a:ea typeface="Meiryo UI" panose="020B0604030504040204" pitchFamily="50" charset="-128"/>
                        </a:rPr>
                        <a:t>全地域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ja-JP" sz="1050" b="0" dirty="0">
                          <a:solidFill>
                            <a:schemeClr val="tx1"/>
                          </a:solidFill>
                          <a:effectLst/>
                          <a:latin typeface="Meiryo UI" panose="020B0604030504040204" pitchFamily="50" charset="-128"/>
                          <a:ea typeface="Meiryo UI" panose="020B0604030504040204" pitchFamily="50" charset="-128"/>
                        </a:rPr>
                        <a:t>10/16</a:t>
                      </a:r>
                      <a:r>
                        <a:rPr lang="ja-JP" altLang="en-US" sz="1050" b="0" dirty="0">
                          <a:solidFill>
                            <a:schemeClr val="tx1"/>
                          </a:solidFill>
                          <a:effectLst/>
                          <a:latin typeface="Meiryo UI" panose="020B0604030504040204" pitchFamily="50" charset="-128"/>
                          <a:ea typeface="Meiryo UI" panose="020B0604030504040204" pitchFamily="50" charset="-128"/>
                        </a:rPr>
                        <a:t>（木）～</a:t>
                      </a:r>
                      <a:r>
                        <a:rPr lang="en-US" altLang="ja-JP" sz="1050" b="0" dirty="0">
                          <a:solidFill>
                            <a:schemeClr val="tx1"/>
                          </a:solidFill>
                          <a:effectLst/>
                          <a:latin typeface="Meiryo UI" panose="020B0604030504040204" pitchFamily="50" charset="-128"/>
                          <a:ea typeface="Meiryo UI" panose="020B0604030504040204" pitchFamily="50" charset="-128"/>
                        </a:rPr>
                        <a:t>10/23</a:t>
                      </a:r>
                      <a:r>
                        <a:rPr lang="ja-JP" altLang="en-US" sz="1050" b="0" dirty="0">
                          <a:solidFill>
                            <a:schemeClr val="tx1"/>
                          </a:solidFill>
                          <a:effectLst/>
                          <a:latin typeface="Meiryo UI" panose="020B0604030504040204" pitchFamily="50" charset="-128"/>
                          <a:ea typeface="Meiryo UI" panose="020B0604030504040204" pitchFamily="50" charset="-128"/>
                        </a:rPr>
                        <a:t>（木）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bl>
          </a:graphicData>
        </a:graphic>
      </p:graphicFrame>
      <p:sp>
        <p:nvSpPr>
          <p:cNvPr id="8" name="テキスト ボックス 7">
            <a:extLst>
              <a:ext uri="{FF2B5EF4-FFF2-40B4-BE49-F238E27FC236}">
                <a16:creationId xmlns:a16="http://schemas.microsoft.com/office/drawing/2014/main" id="{393EB80B-033E-DF1B-9B19-7C363F55865C}"/>
              </a:ext>
            </a:extLst>
          </p:cNvPr>
          <p:cNvSpPr txBox="1"/>
          <p:nvPr/>
        </p:nvSpPr>
        <p:spPr>
          <a:xfrm>
            <a:off x="519764" y="1878557"/>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2025</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年</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
        <p:nvSpPr>
          <p:cNvPr id="2" name="テキスト プレースホルダー 1">
            <a:extLst>
              <a:ext uri="{FF2B5EF4-FFF2-40B4-BE49-F238E27FC236}">
                <a16:creationId xmlns:a16="http://schemas.microsoft.com/office/drawing/2014/main" id="{5D0BD8BF-7863-BB9A-AF72-856E46C7D41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9" name="スライド番号プレースホルダー 5">
            <a:extLst>
              <a:ext uri="{FF2B5EF4-FFF2-40B4-BE49-F238E27FC236}">
                <a16:creationId xmlns:a16="http://schemas.microsoft.com/office/drawing/2014/main" id="{765627C3-702E-FD0D-0520-D3BD5A781A3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542574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（１２）アフラックとプルデンシャルの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1" y="6334281"/>
            <a:ext cx="9889825"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参照：アフラック</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「生命保険料控除証明書はいつごろ届きますか」：</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https://aflac-direct.force.com/faq/s/article/contact0058</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、プルデンシャル生命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「生命保険料控除証明書はいつごろ届きますか」：</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https://www.prudential.co.jp/contractor/relief/relief01.html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723479"/>
          <a:ext cx="9108000" cy="2304000"/>
        </p:xfrm>
        <a:graphic>
          <a:graphicData uri="http://schemas.openxmlformats.org/drawingml/2006/table">
            <a:tbl>
              <a:tblPr/>
              <a:tblGrid>
                <a:gridCol w="1440000">
                  <a:extLst>
                    <a:ext uri="{9D8B030D-6E8A-4147-A177-3AD203B41FA5}">
                      <a16:colId xmlns:a16="http://schemas.microsoft.com/office/drawing/2014/main" val="368484534"/>
                    </a:ext>
                  </a:extLst>
                </a:gridCol>
                <a:gridCol w="1800000">
                  <a:extLst>
                    <a:ext uri="{9D8B030D-6E8A-4147-A177-3AD203B41FA5}">
                      <a16:colId xmlns:a16="http://schemas.microsoft.com/office/drawing/2014/main" val="3047629355"/>
                    </a:ext>
                  </a:extLst>
                </a:gridCol>
                <a:gridCol w="5868000">
                  <a:extLst>
                    <a:ext uri="{9D8B030D-6E8A-4147-A177-3AD203B41FA5}">
                      <a16:colId xmlns:a16="http://schemas.microsoft.com/office/drawing/2014/main" val="3901784403"/>
                    </a:ext>
                  </a:extLst>
                </a:gridCol>
              </a:tblGrid>
              <a:tr h="288000">
                <a:tc>
                  <a:txBody>
                    <a:bodyPr/>
                    <a:lstStyle/>
                    <a:p>
                      <a:pPr algn="ctr" fontAlgn="ctr"/>
                      <a:r>
                        <a:rPr lang="ja-JP" altLang="en-US" sz="1050" b="1" i="0" dirty="0">
                          <a:solidFill>
                            <a:schemeClr val="tx1"/>
                          </a:solidFill>
                          <a:effectLst/>
                          <a:latin typeface="+mn-ea"/>
                          <a:ea typeface="+mn-ea"/>
                        </a:rPr>
                        <a:t>払方</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dirty="0">
                          <a:effectLst/>
                          <a:latin typeface="+mn-ea"/>
                          <a:ea typeface="+mn-ea"/>
                        </a:rPr>
                        <a:t>種別</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発送時期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504000">
                <a:tc rowSpan="2">
                  <a:txBody>
                    <a:bodyPr/>
                    <a:lstStyle/>
                    <a:p>
                      <a:pPr algn="ctr" fontAlgn="ctr"/>
                      <a:r>
                        <a:rPr lang="ja-JP" altLang="en-US" sz="1200" b="1" dirty="0">
                          <a:effectLst/>
                          <a:latin typeface="Meiryo UI" panose="020B0604030504040204" pitchFamily="50" charset="-128"/>
                          <a:ea typeface="Meiryo UI" panose="020B0604030504040204" pitchFamily="50" charset="-128"/>
                        </a:rPr>
                        <a:t>月払</a:t>
                      </a:r>
                      <a:endParaRPr lang="en-US" altLang="ja-JP" sz="1200" b="1" dirty="0">
                        <a:effectLst/>
                        <a:latin typeface="Meiryo UI" panose="020B0604030504040204" pitchFamily="50" charset="-128"/>
                        <a:ea typeface="Meiryo UI" panose="020B0604030504040204" pitchFamily="50" charset="-128"/>
                      </a:endParaRPr>
                    </a:p>
                    <a:p>
                      <a:pPr algn="ctr" fontAlgn="ctr"/>
                      <a:r>
                        <a:rPr lang="ja-JP" altLang="en-US" sz="1200" b="1" dirty="0">
                          <a:effectLst/>
                          <a:latin typeface="Meiryo UI" panose="020B0604030504040204" pitchFamily="50" charset="-128"/>
                          <a:ea typeface="Meiryo UI" panose="020B0604030504040204" pitchFamily="50" charset="-128"/>
                        </a:rPr>
                        <a:t>・半年払</a:t>
                      </a:r>
                      <a:endParaRPr lang="en-US" altLang="ja-JP" sz="1200" b="1"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月中旬</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から順次送付</a:t>
                      </a:r>
                      <a:endPar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504000">
                <a:tc vMerge="1">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「給与引き落とし」のご契約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団体の保険事務担当者さま</a:t>
                      </a:r>
                      <a:r>
                        <a:rPr kumimoji="1"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お勤め先の給与引き落としお手続きのご担当者さまなど</a:t>
                      </a:r>
                      <a:r>
                        <a:rPr kumimoji="1"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からの依頼に応じた方法で送付</a:t>
                      </a:r>
                      <a:endPar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504000">
                <a:tc>
                  <a:txBody>
                    <a:bodyPr/>
                    <a:lstStyle/>
                    <a:p>
                      <a:pPr algn="ctr" fontAlgn="ctr"/>
                      <a:r>
                        <a:rPr lang="ja-JP" altLang="en-US" sz="1200" b="1" dirty="0">
                          <a:effectLst/>
                          <a:latin typeface="Meiryo UI" panose="020B0604030504040204" pitchFamily="50" charset="-128"/>
                          <a:ea typeface="Meiryo UI" panose="020B0604030504040204" pitchFamily="50" charset="-128"/>
                        </a:rPr>
                        <a:t>年払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月上旬から</a:t>
                      </a: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11</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月下旬</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にかけて順次送付</a:t>
                      </a:r>
                      <a:endPar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5675600"/>
                  </a:ext>
                </a:extLst>
              </a:tr>
              <a:tr h="504000">
                <a:tc>
                  <a:txBody>
                    <a:bodyPr/>
                    <a:lstStyle/>
                    <a:p>
                      <a:pPr algn="ctr" fontAlgn="ctr"/>
                      <a:r>
                        <a:rPr lang="ja-JP" altLang="en-US" sz="1200" b="1" dirty="0">
                          <a:effectLst/>
                          <a:latin typeface="Meiryo UI" panose="020B0604030504040204" pitchFamily="50" charset="-128"/>
                          <a:ea typeface="Meiryo UI" panose="020B0604030504040204" pitchFamily="50" charset="-128"/>
                        </a:rPr>
                        <a:t>前納</a:t>
                      </a:r>
                      <a:endParaRPr lang="en-US" altLang="ja-JP" sz="1200" b="1" dirty="0">
                        <a:effectLst/>
                        <a:latin typeface="Meiryo UI" panose="020B0604030504040204" pitchFamily="50" charset="-128"/>
                        <a:ea typeface="Meiryo UI" panose="020B0604030504040204" pitchFamily="50" charset="-128"/>
                      </a:endParaRPr>
                    </a:p>
                    <a:p>
                      <a:pPr algn="ctr" fontAlgn="ctr"/>
                      <a:r>
                        <a:rPr lang="ja-JP" altLang="en-US" sz="1200" b="1" dirty="0">
                          <a:effectLst/>
                          <a:latin typeface="Meiryo UI" panose="020B0604030504040204" pitchFamily="50" charset="-128"/>
                          <a:ea typeface="Meiryo UI" panose="020B0604030504040204" pitchFamily="50" charset="-128"/>
                        </a:rPr>
                        <a:t>一時払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9</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月上旬までにご入金いただいた場合、</a:t>
                      </a: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月上旬から順次</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発送。</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以降、保険料の入金が確認でき次第、順次発送</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70821673"/>
                  </a:ext>
                </a:extLst>
              </a:tr>
            </a:tbl>
          </a:graphicData>
        </a:graphic>
      </p:graphicFrame>
      <p:sp>
        <p:nvSpPr>
          <p:cNvPr id="9" name="正方形/長方形 8">
            <a:extLst>
              <a:ext uri="{FF2B5EF4-FFF2-40B4-BE49-F238E27FC236}">
                <a16:creationId xmlns:a16="http://schemas.microsoft.com/office/drawing/2014/main" id="{3653A3EB-622A-409A-A3A8-990D622BCE19}"/>
              </a:ext>
            </a:extLst>
          </p:cNvPr>
          <p:cNvSpPr/>
          <p:nvPr/>
        </p:nvSpPr>
        <p:spPr>
          <a:xfrm>
            <a:off x="67643" y="1384428"/>
            <a:ext cx="97917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１．アフラックの「生命保険料控除証明書」の発送の時期について（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テキスト ボックス 11">
            <a:extLst>
              <a:ext uri="{FF2B5EF4-FFF2-40B4-BE49-F238E27FC236}">
                <a16:creationId xmlns:a16="http://schemas.microsoft.com/office/drawing/2014/main" id="{7491F746-F427-4F5A-8671-97B25ADEE8A8}"/>
              </a:ext>
            </a:extLst>
          </p:cNvPr>
          <p:cNvSpPr txBox="1"/>
          <p:nvPr/>
        </p:nvSpPr>
        <p:spPr>
          <a:xfrm>
            <a:off x="8389273" y="1437141"/>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見本は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4"/>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
        <p:nvSpPr>
          <p:cNvPr id="16" name="正方形/長方形 15">
            <a:extLst>
              <a:ext uri="{FF2B5EF4-FFF2-40B4-BE49-F238E27FC236}">
                <a16:creationId xmlns:a16="http://schemas.microsoft.com/office/drawing/2014/main" id="{E69FC3F6-F552-4AC8-81C7-9829BC61ADE4}"/>
              </a:ext>
            </a:extLst>
          </p:cNvPr>
          <p:cNvSpPr/>
          <p:nvPr/>
        </p:nvSpPr>
        <p:spPr>
          <a:xfrm>
            <a:off x="433696" y="5768061"/>
            <a:ext cx="9194070"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Yu Gothic" panose="020B0400000000000000" pitchFamily="50" charset="-128"/>
              <a:buChar char="※"/>
              <a:tabLst/>
              <a:defRPr/>
            </a:pP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このお知らせは「生命保険料控除証明書」として使用できませんが、所得税法基本通達</a:t>
            </a:r>
            <a:r>
              <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(196-1)</a:t>
            </a: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により、年末調整の申告を行なう場合、翌年</a:t>
            </a:r>
            <a:r>
              <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31</a:t>
            </a: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までに「生命保険料控除証明書」を提出することを条件として、「生命保険料控除証明予定額のお知らせ」に記載の証明予定額を申告いただくことで、生命保険料控除を受けられることが定められております。</a:t>
            </a:r>
          </a:p>
        </p:txBody>
      </p:sp>
      <p:sp>
        <p:nvSpPr>
          <p:cNvPr id="17" name="正方形/長方形 16">
            <a:extLst>
              <a:ext uri="{FF2B5EF4-FFF2-40B4-BE49-F238E27FC236}">
                <a16:creationId xmlns:a16="http://schemas.microsoft.com/office/drawing/2014/main" id="{466038D2-F66B-4E45-AADC-2C47478159B2}"/>
              </a:ext>
            </a:extLst>
          </p:cNvPr>
          <p:cNvSpPr/>
          <p:nvPr/>
        </p:nvSpPr>
        <p:spPr>
          <a:xfrm>
            <a:off x="67643" y="4359524"/>
            <a:ext cx="97917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２．プルデンシャル生命の「生命保険料控除証明書」の発送の時期について（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2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5" name="表 4">
            <a:extLst>
              <a:ext uri="{FF2B5EF4-FFF2-40B4-BE49-F238E27FC236}">
                <a16:creationId xmlns:a16="http://schemas.microsoft.com/office/drawing/2014/main" id="{F55E353B-9FF7-4130-B005-02F4E4B87E60}"/>
              </a:ext>
            </a:extLst>
          </p:cNvPr>
          <p:cNvGraphicFramePr>
            <a:graphicFrameLocks noGrp="1"/>
          </p:cNvGraphicFramePr>
          <p:nvPr/>
        </p:nvGraphicFramePr>
        <p:xfrm>
          <a:off x="519765" y="4707442"/>
          <a:ext cx="9108000" cy="1152000"/>
        </p:xfrm>
        <a:graphic>
          <a:graphicData uri="http://schemas.openxmlformats.org/drawingml/2006/table">
            <a:tbl>
              <a:tblPr/>
              <a:tblGrid>
                <a:gridCol w="1440000">
                  <a:extLst>
                    <a:ext uri="{9D8B030D-6E8A-4147-A177-3AD203B41FA5}">
                      <a16:colId xmlns:a16="http://schemas.microsoft.com/office/drawing/2014/main" val="3964264086"/>
                    </a:ext>
                  </a:extLst>
                </a:gridCol>
                <a:gridCol w="1800000">
                  <a:extLst>
                    <a:ext uri="{9D8B030D-6E8A-4147-A177-3AD203B41FA5}">
                      <a16:colId xmlns:a16="http://schemas.microsoft.com/office/drawing/2014/main" val="3542100198"/>
                    </a:ext>
                  </a:extLst>
                </a:gridCol>
                <a:gridCol w="5868000">
                  <a:extLst>
                    <a:ext uri="{9D8B030D-6E8A-4147-A177-3AD203B41FA5}">
                      <a16:colId xmlns:a16="http://schemas.microsoft.com/office/drawing/2014/main" val="1286098574"/>
                    </a:ext>
                  </a:extLst>
                </a:gridCol>
              </a:tblGrid>
              <a:tr h="288000">
                <a:tc>
                  <a:txBody>
                    <a:bodyPr/>
                    <a:lstStyle/>
                    <a:p>
                      <a:pPr algn="ctr" fontAlgn="ctr"/>
                      <a:r>
                        <a:rPr lang="ja-JP" altLang="en-US" sz="1050" b="1" i="0" dirty="0">
                          <a:solidFill>
                            <a:schemeClr val="tx1"/>
                          </a:solidFill>
                          <a:effectLst/>
                          <a:latin typeface="+mn-ea"/>
                          <a:ea typeface="+mn-ea"/>
                        </a:rPr>
                        <a:t>払方</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dirty="0">
                          <a:effectLst/>
                          <a:latin typeface="+mn-ea"/>
                          <a:ea typeface="+mn-ea"/>
                        </a:rPr>
                        <a:t>種別</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発送時期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451625577"/>
                  </a:ext>
                </a:extLst>
              </a:tr>
              <a:tr h="432000">
                <a:tc>
                  <a:txBody>
                    <a:bodyPr/>
                    <a:lstStyle/>
                    <a:p>
                      <a:pPr algn="ctr" fontAlgn="ctr"/>
                      <a:r>
                        <a:rPr lang="ja-JP" altLang="en-US" sz="1050" b="1" dirty="0">
                          <a:effectLst/>
                          <a:latin typeface="Meiryo UI" panose="020B0604030504040204" pitchFamily="50" charset="-128"/>
                          <a:ea typeface="Meiryo UI" panose="020B0604030504040204" pitchFamily="50" charset="-128"/>
                        </a:rPr>
                        <a:t>すべてのご契約</a:t>
                      </a:r>
                      <a:endParaRPr lang="en-US" altLang="ja-JP" sz="1050" b="1"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a:t>
                      </a: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日（月）以降にご契約者さま宛に順次到着</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予定</a:t>
                      </a:r>
                      <a:endPar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8117645"/>
                  </a:ext>
                </a:extLst>
              </a:tr>
              <a:tr h="432000">
                <a:tc>
                  <a:txBody>
                    <a:bodyPr/>
                    <a:lstStyle/>
                    <a:p>
                      <a:pPr algn="ctr" fontAlgn="ctr"/>
                      <a:endParaRPr lang="en-US" altLang="ja-JP" sz="1050" b="1"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年払等のご契約で保険料振替が</a:t>
                      </a: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月以降になるお客さま</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保険料の振替（お払込み）があった月の</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翌月中旬頃</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に発行</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また、勤務先の「年末調整」の対応のため、事前に「生命保険料控除証明予定額のお知らせ</a:t>
                      </a: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」を送付</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15083008"/>
                  </a:ext>
                </a:extLst>
              </a:tr>
            </a:tbl>
          </a:graphicData>
        </a:graphic>
      </p:graphicFrame>
      <p:sp>
        <p:nvSpPr>
          <p:cNvPr id="6" name="正方形/長方形 5">
            <a:extLst>
              <a:ext uri="{FF2B5EF4-FFF2-40B4-BE49-F238E27FC236}">
                <a16:creationId xmlns:a16="http://schemas.microsoft.com/office/drawing/2014/main" id="{C4F584AA-1678-180E-FFB4-9566D6773445}"/>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7" name="テキスト プレースホルダー 1">
            <a:extLst>
              <a:ext uri="{FF2B5EF4-FFF2-40B4-BE49-F238E27FC236}">
                <a16:creationId xmlns:a16="http://schemas.microsoft.com/office/drawing/2014/main" id="{84EA0EE5-3055-2BAC-A071-9C0062B476A2}"/>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8" name="スライド番号プレースホルダー 5">
            <a:extLst>
              <a:ext uri="{FF2B5EF4-FFF2-40B4-BE49-F238E27FC236}">
                <a16:creationId xmlns:a16="http://schemas.microsoft.com/office/drawing/2014/main" id="{49204303-5D78-F002-42A2-49BCDD4F44B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テキスト ボックス 9">
            <a:extLst>
              <a:ext uri="{FF2B5EF4-FFF2-40B4-BE49-F238E27FC236}">
                <a16:creationId xmlns:a16="http://schemas.microsoft.com/office/drawing/2014/main" id="{38C5A25B-D530-9A5B-F576-B26D5EF15E88}"/>
              </a:ext>
            </a:extLst>
          </p:cNvPr>
          <p:cNvSpPr txBox="1"/>
          <p:nvPr/>
        </p:nvSpPr>
        <p:spPr>
          <a:xfrm>
            <a:off x="8389273" y="4415793"/>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※FAQ</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5"/>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676549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プレースホルダー 1">
            <a:extLst>
              <a:ext uri="{FF2B5EF4-FFF2-40B4-BE49-F238E27FC236}">
                <a16:creationId xmlns:a16="http://schemas.microsoft.com/office/drawing/2014/main" id="{4B65E037-50E7-4FE7-AE71-BC2F663481DE}"/>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9" name="AutoShape 3">
            <a:extLst>
              <a:ext uri="{FF2B5EF4-FFF2-40B4-BE49-F238E27FC236}">
                <a16:creationId xmlns:a16="http://schemas.microsoft.com/office/drawing/2014/main" id="{B0DCA980-0A5B-4545-8DD6-88F14DCD0591}"/>
              </a:ext>
            </a:extLst>
          </p:cNvPr>
          <p:cNvSpPr>
            <a:spLocks noChangeArrowheads="1"/>
          </p:cNvSpPr>
          <p:nvPr/>
        </p:nvSpPr>
        <p:spPr bwMode="auto">
          <a:xfrm>
            <a:off x="114299" y="597286"/>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（１３）各社の「年次報告書等」発送のタイミング（</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2025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年度）</a:t>
            </a:r>
          </a:p>
        </p:txBody>
      </p:sp>
      <p:sp>
        <p:nvSpPr>
          <p:cNvPr id="11" name="正方形/長方形 10">
            <a:extLst>
              <a:ext uri="{FF2B5EF4-FFF2-40B4-BE49-F238E27FC236}">
                <a16:creationId xmlns:a16="http://schemas.microsoft.com/office/drawing/2014/main" id="{73D8DBA5-4F0C-43BC-8343-5728D8897270}"/>
              </a:ext>
            </a:extLst>
          </p:cNvPr>
          <p:cNvSpPr/>
          <p:nvPr/>
        </p:nvSpPr>
        <p:spPr>
          <a:xfrm>
            <a:off x="15071" y="876252"/>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１．加入内容がわかる、各社「ご契約内容のお知らせ等」発送のタイミングなど</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12" name="表 11">
            <a:extLst>
              <a:ext uri="{FF2B5EF4-FFF2-40B4-BE49-F238E27FC236}">
                <a16:creationId xmlns:a16="http://schemas.microsoft.com/office/drawing/2014/main" id="{2ABFD410-C500-4C91-B984-910096B52577}"/>
              </a:ext>
            </a:extLst>
          </p:cNvPr>
          <p:cNvGraphicFramePr>
            <a:graphicFrameLocks noGrp="1"/>
          </p:cNvGraphicFramePr>
          <p:nvPr/>
        </p:nvGraphicFramePr>
        <p:xfrm>
          <a:off x="253774" y="1184029"/>
          <a:ext cx="9612000" cy="4224480"/>
        </p:xfrm>
        <a:graphic>
          <a:graphicData uri="http://schemas.openxmlformats.org/drawingml/2006/table">
            <a:tbl>
              <a:tblPr/>
              <a:tblGrid>
                <a:gridCol w="1260000">
                  <a:extLst>
                    <a:ext uri="{9D8B030D-6E8A-4147-A177-3AD203B41FA5}">
                      <a16:colId xmlns:a16="http://schemas.microsoft.com/office/drawing/2014/main" val="1432370009"/>
                    </a:ext>
                  </a:extLst>
                </a:gridCol>
                <a:gridCol w="1728000">
                  <a:extLst>
                    <a:ext uri="{9D8B030D-6E8A-4147-A177-3AD203B41FA5}">
                      <a16:colId xmlns:a16="http://schemas.microsoft.com/office/drawing/2014/main" val="3989073670"/>
                    </a:ext>
                  </a:extLst>
                </a:gridCol>
                <a:gridCol w="2556000">
                  <a:extLst>
                    <a:ext uri="{9D8B030D-6E8A-4147-A177-3AD203B41FA5}">
                      <a16:colId xmlns:a16="http://schemas.microsoft.com/office/drawing/2014/main" val="79720965"/>
                    </a:ext>
                  </a:extLst>
                </a:gridCol>
                <a:gridCol w="3060000">
                  <a:extLst>
                    <a:ext uri="{9D8B030D-6E8A-4147-A177-3AD203B41FA5}">
                      <a16:colId xmlns:a16="http://schemas.microsoft.com/office/drawing/2014/main" val="716848281"/>
                    </a:ext>
                  </a:extLst>
                </a:gridCol>
                <a:gridCol w="504000">
                  <a:extLst>
                    <a:ext uri="{9D8B030D-6E8A-4147-A177-3AD203B41FA5}">
                      <a16:colId xmlns:a16="http://schemas.microsoft.com/office/drawing/2014/main" val="312211397"/>
                    </a:ext>
                  </a:extLst>
                </a:gridCol>
                <a:gridCol w="504000">
                  <a:extLst>
                    <a:ext uri="{9D8B030D-6E8A-4147-A177-3AD203B41FA5}">
                      <a16:colId xmlns:a16="http://schemas.microsoft.com/office/drawing/2014/main" val="3477315551"/>
                    </a:ext>
                  </a:extLst>
                </a:gridCol>
              </a:tblGrid>
              <a:tr h="288000">
                <a:tc>
                  <a:txBody>
                    <a:bodyPr/>
                    <a:lstStyle/>
                    <a:p>
                      <a:pPr algn="ctr"/>
                      <a:r>
                        <a:rPr lang="ja-JP" altLang="en-US" sz="1050" b="1" dirty="0">
                          <a:effectLst/>
                          <a:latin typeface="Meiryo UI" panose="020B0604030504040204" pitchFamily="50" charset="-128"/>
                          <a:ea typeface="Meiryo UI" panose="020B0604030504040204" pitchFamily="50" charset="-128"/>
                        </a:rPr>
                        <a:t>会社名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名称</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発送の時期</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詳細</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gridSpan="2">
                  <a:txBody>
                    <a:bodyPr/>
                    <a:lstStyle/>
                    <a:p>
                      <a:pPr algn="ctr"/>
                      <a:r>
                        <a:rPr lang="ja-JP" altLang="en-US" sz="1050" b="1" dirty="0">
                          <a:effectLst/>
                          <a:latin typeface="Meiryo UI" panose="020B0604030504040204" pitchFamily="50" charset="-128"/>
                          <a:ea typeface="Meiryo UI" panose="020B0604030504040204" pitchFamily="50" charset="-128"/>
                        </a:rPr>
                        <a:t>参照</a:t>
                      </a:r>
                      <a:r>
                        <a:rPr lang="en-US" altLang="ja-JP" sz="1050" b="1" dirty="0">
                          <a:effectLst/>
                          <a:latin typeface="Meiryo UI" panose="020B0604030504040204" pitchFamily="50" charset="-128"/>
                          <a:ea typeface="Meiryo UI" panose="020B0604030504040204" pitchFamily="50" charset="-128"/>
                        </a:rPr>
                        <a:t>URL</a:t>
                      </a: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hMerge="1">
                  <a:txBody>
                    <a:bodyPr/>
                    <a:lstStyle/>
                    <a:p>
                      <a:pPr algn="ct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extLst>
                  <a:ext uri="{0D108BD9-81ED-4DB2-BD59-A6C34878D82A}">
                    <a16:rowId xmlns:a16="http://schemas.microsoft.com/office/drawing/2014/main" val="455848863"/>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日本生命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7</a:t>
                      </a:r>
                      <a:r>
                        <a:rPr lang="ja-JP" altLang="en-US" sz="1050" b="1" dirty="0">
                          <a:effectLst/>
                          <a:latin typeface="Meiryo UI" panose="020B0604030504040204" pitchFamily="50" charset="-128"/>
                          <a:ea typeface="Meiryo UI" panose="020B0604030504040204" pitchFamily="50" charset="-128"/>
                        </a:rPr>
                        <a:t>月</a:t>
                      </a:r>
                      <a:r>
                        <a:rPr lang="ja-JP" altLang="en-US" sz="1050" dirty="0">
                          <a:effectLst/>
                          <a:latin typeface="Meiryo UI" panose="020B0604030504040204" pitchFamily="50" charset="-128"/>
                          <a:ea typeface="Meiryo UI" panose="020B0604030504040204" pitchFamily="50" charset="-128"/>
                        </a:rPr>
                        <a:t>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「郵送通知（郵送にてお届け）」か「</a:t>
                      </a:r>
                      <a:r>
                        <a:rPr lang="en-US" altLang="ja-JP" sz="800" dirty="0">
                          <a:effectLst/>
                          <a:latin typeface="Meiryo UI" panose="020B0604030504040204" pitchFamily="50" charset="-128"/>
                          <a:ea typeface="Meiryo UI" panose="020B0604030504040204" pitchFamily="50" charset="-128"/>
                        </a:rPr>
                        <a:t>Web</a:t>
                      </a:r>
                      <a:r>
                        <a:rPr lang="ja-JP" altLang="en-US" sz="800" dirty="0">
                          <a:effectLst/>
                          <a:latin typeface="Meiryo UI" panose="020B0604030504040204" pitchFamily="50" charset="-128"/>
                          <a:ea typeface="Meiryo UI" panose="020B0604030504040204" pitchFamily="50" charset="-128"/>
                        </a:rPr>
                        <a:t>通知（メール受取後、画面上で確認）」の</a:t>
                      </a:r>
                      <a:r>
                        <a:rPr lang="en-US" altLang="ja-JP" sz="800" dirty="0">
                          <a:effectLst/>
                          <a:latin typeface="Meiryo UI" panose="020B0604030504040204" pitchFamily="50" charset="-128"/>
                          <a:ea typeface="Meiryo UI" panose="020B0604030504040204" pitchFamily="50" charset="-128"/>
                        </a:rPr>
                        <a:t>2</a:t>
                      </a:r>
                      <a:r>
                        <a:rPr lang="ja-JP" altLang="en-US" sz="800" dirty="0">
                          <a:effectLst/>
                          <a:latin typeface="Meiryo UI" panose="020B0604030504040204" pitchFamily="50" charset="-128"/>
                          <a:ea typeface="Meiryo UI" panose="020B0604030504040204" pitchFamily="50" charset="-128"/>
                        </a:rPr>
                        <a:t>種類の受取方法から選択。</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7138700"/>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第一生命</a:t>
                      </a:r>
                      <a:endParaRPr lang="zh-TW"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生涯設計レポート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契約者の誕生月</a:t>
                      </a:r>
                      <a:r>
                        <a:rPr lang="ja-JP" altLang="en-US" sz="900" dirty="0">
                          <a:effectLst/>
                          <a:latin typeface="Meiryo UI" panose="020B0604030504040204" pitchFamily="50" charset="-128"/>
                          <a:ea typeface="Meiryo UI" panose="020B0604030504040204" pitchFamily="50" charset="-128"/>
                        </a:rPr>
                        <a:t>に応じて、</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発送のタイミングが異なる。詳細下記参照</a:t>
                      </a:r>
                      <a:r>
                        <a:rPr lang="en-US" altLang="ja-JP" sz="900" dirty="0">
                          <a:effectLst/>
                          <a:latin typeface="Meiryo UI" panose="020B0604030504040204" pitchFamily="50" charset="-128"/>
                          <a:ea typeface="Meiryo UI" panose="020B0604030504040204" pitchFamily="50" charset="-128"/>
                        </a:rPr>
                        <a:t>※</a:t>
                      </a: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法人のお客さまは、</a:t>
                      </a:r>
                      <a:r>
                        <a:rPr lang="en-US" altLang="ja-JP" sz="800" dirty="0">
                          <a:effectLst/>
                          <a:latin typeface="Meiryo UI" panose="020B0604030504040204" pitchFamily="50" charset="-128"/>
                          <a:ea typeface="Meiryo UI" panose="020B0604030504040204" pitchFamily="50" charset="-128"/>
                        </a:rPr>
                        <a:t>2025</a:t>
                      </a:r>
                      <a:r>
                        <a:rPr lang="ja-JP" altLang="en-US" sz="800" dirty="0">
                          <a:effectLst/>
                          <a:latin typeface="Meiryo UI" panose="020B0604030504040204" pitchFamily="50" charset="-128"/>
                          <a:ea typeface="Meiryo UI" panose="020B0604030504040204" pitchFamily="50" charset="-128"/>
                        </a:rPr>
                        <a:t>年</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3"/>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0728709"/>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明治安田生命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明治安田生命からのお知らせ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契約応当月の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ヵ月前</a:t>
                      </a:r>
                      <a:r>
                        <a:rPr lang="ja-JP" altLang="en-US" sz="900" dirty="0">
                          <a:effectLst/>
                          <a:latin typeface="Meiryo UI" panose="020B0604030504040204" pitchFamily="50" charset="-128"/>
                          <a:ea typeface="Meiryo UI" panose="020B0604030504040204" pitchFamily="50" charset="-128"/>
                        </a:rPr>
                        <a:t>に発信します。</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詳細下記参照</a:t>
                      </a:r>
                      <a:r>
                        <a:rPr lang="en-US" altLang="ja-JP" sz="900" dirty="0">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marR="0" lvl="0" indent="-92075"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ja-JP" altLang="en-US" sz="800" dirty="0">
                          <a:effectLst/>
                          <a:latin typeface="Meiryo UI" panose="020B0604030504040204" pitchFamily="50" charset="-128"/>
                          <a:ea typeface="Meiryo UI" panose="020B0604030504040204" pitchFamily="50" charset="-128"/>
                        </a:rPr>
                        <a:t>複数契約にご加入の場合は、当社が代表契約を選定します。</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4"/>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25055573"/>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住友生命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スミセイ安心だより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b="0" dirty="0">
                          <a:effectLst/>
                          <a:latin typeface="Meiryo UI" panose="020B0604030504040204" pitchFamily="50" charset="-128"/>
                          <a:ea typeface="Meiryo UI" panose="020B0604030504040204" pitchFamily="50" charset="-128"/>
                        </a:rPr>
                        <a:t>安心だよりは原則年に</a:t>
                      </a:r>
                      <a:r>
                        <a:rPr lang="en-US" altLang="ja-JP" sz="900" b="0" dirty="0">
                          <a:effectLst/>
                          <a:latin typeface="Meiryo UI" panose="020B0604030504040204" pitchFamily="50" charset="-128"/>
                          <a:ea typeface="Meiryo UI" panose="020B0604030504040204" pitchFamily="50" charset="-128"/>
                        </a:rPr>
                        <a:t>1</a:t>
                      </a:r>
                      <a:r>
                        <a:rPr lang="ja-JP" altLang="en-US" sz="900" b="0" dirty="0">
                          <a:effectLst/>
                          <a:latin typeface="Meiryo UI" panose="020B0604030504040204" pitchFamily="50" charset="-128"/>
                          <a:ea typeface="Meiryo UI" panose="020B0604030504040204" pitchFamily="50" charset="-128"/>
                        </a:rPr>
                        <a:t>度、</a:t>
                      </a:r>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月中旬から下旬</a:t>
                      </a:r>
                      <a:r>
                        <a:rPr lang="ja-JP" altLang="en-US" sz="900" b="0" dirty="0">
                          <a:effectLst/>
                          <a:latin typeface="Meiryo UI" panose="020B0604030504040204" pitchFamily="50" charset="-128"/>
                          <a:ea typeface="Meiryo UI" panose="020B0604030504040204" pitchFamily="50" charset="-128"/>
                        </a:rPr>
                        <a:t>にかけて順次送付しています。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保険にご加入のお客さまは原則</a:t>
                      </a: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保険の契約応当月の翌月にスミセイダイレクトサービスに配信。</a:t>
                      </a:r>
                      <a:endParaRPr lang="en-US" altLang="ja-JP" sz="800" dirty="0">
                        <a:effectLst/>
                        <a:latin typeface="Meiryo UI" panose="020B0604030504040204" pitchFamily="50" charset="-128"/>
                        <a:ea typeface="Meiryo UI" panose="020B0604030504040204" pitchFamily="50" charset="-128"/>
                      </a:endParaRPr>
                    </a:p>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「電子版のみで閲覧」を選択されたお客さまは最新契約の契約応当月の翌月にスミセイダイレクトサービスに配信します。見本はコチラ</a:t>
                      </a:r>
                      <a:r>
                        <a:rPr lang="ja-JP" altLang="en-US" sz="800" dirty="0">
                          <a:effectLst/>
                          <a:latin typeface="Meiryo UI" panose="020B0604030504040204" pitchFamily="50" charset="-128"/>
                          <a:ea typeface="Meiryo UI" panose="020B0604030504040204" pitchFamily="50" charset="-128"/>
                          <a:hlinkClick r:id="rId5"/>
                        </a:rPr>
                        <a:t>🔗</a:t>
                      </a:r>
                      <a:endParaRPr lang="en-US" altLang="ja-JP" sz="800" b="0" u="none"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6"/>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00877714"/>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かんぽ生命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ご契約者さまのお誕生月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7"/>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73209111"/>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フコク生命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フコク生命だより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8</a:t>
                      </a:r>
                      <a:r>
                        <a:rPr lang="ja-JP" altLang="en-US" sz="1050" b="1" dirty="0">
                          <a:effectLst/>
                          <a:latin typeface="Meiryo UI" panose="020B0604030504040204" pitchFamily="50" charset="-128"/>
                          <a:ea typeface="Meiryo UI" panose="020B0604030504040204" pitchFamily="50" charset="-128"/>
                        </a:rPr>
                        <a:t>月頃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法人と、登録されている住所（西日本、東日本等）によって、発送のタイミングが異なる（いずれも</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月中）</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8"/>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26104489"/>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朝日生命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インフォメールあさひ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a:t>
                      </a:r>
                      <a:r>
                        <a:rPr lang="en-US" altLang="ja-JP" sz="1050" b="1" dirty="0">
                          <a:effectLst/>
                          <a:latin typeface="Meiryo UI" panose="020B0604030504040204" pitchFamily="50" charset="-128"/>
                          <a:ea typeface="Meiryo UI" panose="020B0604030504040204" pitchFamily="50" charset="-128"/>
                        </a:rPr>
                        <a:t>11</a:t>
                      </a:r>
                      <a:r>
                        <a:rPr lang="ja-JP" altLang="en-US" sz="1050" b="1" dirty="0">
                          <a:effectLst/>
                          <a:latin typeface="Meiryo UI" panose="020B0604030504040204" pitchFamily="50" charset="-128"/>
                          <a:ea typeface="Meiryo UI" panose="020B0604030504040204" pitchFamily="50" charset="-128"/>
                        </a:rPr>
                        <a:t>月上旬</a:t>
                      </a:r>
                      <a:r>
                        <a:rPr lang="ja-JP" altLang="en-US" sz="900" dirty="0">
                          <a:effectLst/>
                          <a:latin typeface="Meiryo UI" panose="020B0604030504040204" pitchFamily="50" charset="-128"/>
                          <a:ea typeface="Meiryo UI" panose="020B0604030504040204" pitchFamily="50" charset="-128"/>
                        </a:rPr>
                        <a:t>にかけて送付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2024</a:t>
                      </a:r>
                      <a:r>
                        <a:rPr lang="ja-JP" altLang="en-US" sz="800" dirty="0">
                          <a:effectLst/>
                          <a:latin typeface="Meiryo UI" panose="020B0604030504040204" pitchFamily="50" charset="-128"/>
                          <a:ea typeface="Meiryo UI" panose="020B0604030504040204" pitchFamily="50" charset="-128"/>
                        </a:rPr>
                        <a:t>年は、原則として</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a:t>
                      </a:r>
                      <a:r>
                        <a:rPr lang="en-US" altLang="ja-JP" sz="800" dirty="0">
                          <a:effectLst/>
                          <a:latin typeface="Meiryo UI" panose="020B0604030504040204" pitchFamily="50" charset="-128"/>
                          <a:ea typeface="Meiryo UI" panose="020B0604030504040204" pitchFamily="50" charset="-128"/>
                        </a:rPr>
                        <a:t>17</a:t>
                      </a:r>
                      <a:r>
                        <a:rPr lang="ja-JP" altLang="en-US" sz="800" dirty="0">
                          <a:effectLst/>
                          <a:latin typeface="Meiryo UI" panose="020B0604030504040204" pitchFamily="50" charset="-128"/>
                          <a:ea typeface="Meiryo UI" panose="020B0604030504040204" pitchFamily="50" charset="-128"/>
                        </a:rPr>
                        <a:t>日から順次</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月末までに送付。生命保険料控除証明書も同封。</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9"/>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73319895"/>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ソニー生命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en-US" altLang="ja-JP" sz="1050" dirty="0">
                          <a:effectLst/>
                          <a:latin typeface="Meiryo UI" panose="020B0604030504040204" pitchFamily="50" charset="-128"/>
                          <a:ea typeface="Meiryo UI" panose="020B0604030504040204" pitchFamily="50" charset="-128"/>
                        </a:rPr>
                        <a:t>Sony Life Letter</a:t>
                      </a: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dirty="0">
                          <a:effectLst/>
                          <a:latin typeface="Meiryo UI" panose="020B0604030504040204" pitchFamily="50" charset="-128"/>
                          <a:ea typeface="Meiryo UI" panose="020B0604030504040204" pitchFamily="50" charset="-128"/>
                        </a:rPr>
                        <a:t>ご契約者さまの</a:t>
                      </a:r>
                      <a:r>
                        <a:rPr lang="ja-JP" altLang="en-US" sz="1050" b="1" dirty="0">
                          <a:effectLst/>
                          <a:latin typeface="Meiryo UI" panose="020B0604030504040204" pitchFamily="50" charset="-128"/>
                          <a:ea typeface="Meiryo UI" panose="020B0604030504040204" pitchFamily="50" charset="-128"/>
                        </a:rPr>
                        <a:t>お誕生月の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か月前</a:t>
                      </a:r>
                      <a:r>
                        <a:rPr lang="ja-JP" altLang="en-US" sz="900" dirty="0">
                          <a:effectLst/>
                          <a:latin typeface="Meiryo UI" panose="020B0604030504040204" pitchFamily="50" charset="-128"/>
                          <a:ea typeface="Meiryo UI" panose="020B0604030504040204" pitchFamily="50" charset="-128"/>
                        </a:rPr>
                        <a:t>に郵送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10"/>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48020559"/>
                  </a:ext>
                </a:extLst>
              </a:tr>
            </a:tbl>
          </a:graphicData>
        </a:graphic>
      </p:graphicFrame>
      <p:pic>
        <p:nvPicPr>
          <p:cNvPr id="14" name="図 13" descr="QR コード&#10;&#10;自動的に生成された説明">
            <a:hlinkClick r:id="rId4"/>
            <a:extLst>
              <a:ext uri="{FF2B5EF4-FFF2-40B4-BE49-F238E27FC236}">
                <a16:creationId xmlns:a16="http://schemas.microsoft.com/office/drawing/2014/main" id="{E1E956ED-12E4-44DA-8775-CF2FD9038DCC}"/>
              </a:ext>
            </a:extLst>
          </p:cNvPr>
          <p:cNvPicPr>
            <a:picLocks noChangeAspect="1"/>
          </p:cNvPicPr>
          <p:nvPr/>
        </p:nvPicPr>
        <p:blipFill rotWithShape="1">
          <a:blip r:embed="rId11">
            <a:extLst>
              <a:ext uri="{28A0092B-C50C-407E-A947-70E740481C1C}">
                <a14:useLocalDpi xmlns:a14="http://schemas.microsoft.com/office/drawing/2010/main" val="0"/>
              </a:ext>
            </a:extLst>
          </a:blip>
          <a:srcRect l="9202" t="9202" r="8914" b="8792"/>
          <a:stretch/>
        </p:blipFill>
        <p:spPr>
          <a:xfrm>
            <a:off x="9425591" y="2500548"/>
            <a:ext cx="359470" cy="360000"/>
          </a:xfrm>
          <a:prstGeom prst="rect">
            <a:avLst/>
          </a:prstGeom>
        </p:spPr>
      </p:pic>
      <p:pic>
        <p:nvPicPr>
          <p:cNvPr id="15" name="図 14" descr="QR コード&#10;&#10;自動的に生成された説明">
            <a:hlinkClick r:id="rId12"/>
            <a:extLst>
              <a:ext uri="{FF2B5EF4-FFF2-40B4-BE49-F238E27FC236}">
                <a16:creationId xmlns:a16="http://schemas.microsoft.com/office/drawing/2014/main" id="{B8D82EFA-564B-4861-AE44-F0EDE7D9C5B6}"/>
              </a:ext>
            </a:extLst>
          </p:cNvPr>
          <p:cNvPicPr>
            <a:picLocks noChangeAspect="1"/>
          </p:cNvPicPr>
          <p:nvPr/>
        </p:nvPicPr>
        <p:blipFill rotWithShape="1">
          <a:blip r:embed="rId13">
            <a:extLst>
              <a:ext uri="{28A0092B-C50C-407E-A947-70E740481C1C}">
                <a14:useLocalDpi xmlns:a14="http://schemas.microsoft.com/office/drawing/2010/main" val="0"/>
              </a:ext>
            </a:extLst>
          </a:blip>
          <a:srcRect l="8337" t="6829" r="8625" b="8792"/>
          <a:stretch/>
        </p:blipFill>
        <p:spPr>
          <a:xfrm>
            <a:off x="9443239" y="3017451"/>
            <a:ext cx="354280" cy="360000"/>
          </a:xfrm>
          <a:prstGeom prst="rect">
            <a:avLst/>
          </a:prstGeom>
        </p:spPr>
      </p:pic>
      <p:pic>
        <p:nvPicPr>
          <p:cNvPr id="16" name="図 15" descr="QR コード&#10;&#10;自動的に生成された説明">
            <a:hlinkClick r:id="rId14"/>
            <a:extLst>
              <a:ext uri="{FF2B5EF4-FFF2-40B4-BE49-F238E27FC236}">
                <a16:creationId xmlns:a16="http://schemas.microsoft.com/office/drawing/2014/main" id="{F23A8329-87DB-4FC7-AF4C-A661133C9FB2}"/>
              </a:ext>
            </a:extLst>
          </p:cNvPr>
          <p:cNvPicPr>
            <a:picLocks noChangeAspect="1"/>
          </p:cNvPicPr>
          <p:nvPr/>
        </p:nvPicPr>
        <p:blipFill rotWithShape="1">
          <a:blip r:embed="rId15">
            <a:extLst>
              <a:ext uri="{28A0092B-C50C-407E-A947-70E740481C1C}">
                <a14:useLocalDpi xmlns:a14="http://schemas.microsoft.com/office/drawing/2010/main" val="0"/>
              </a:ext>
            </a:extLst>
          </a:blip>
          <a:srcRect l="10315" t="9913" r="9819" b="9723"/>
          <a:stretch/>
        </p:blipFill>
        <p:spPr>
          <a:xfrm>
            <a:off x="9445034" y="3542821"/>
            <a:ext cx="357770" cy="360000"/>
          </a:xfrm>
          <a:prstGeom prst="rect">
            <a:avLst/>
          </a:prstGeom>
        </p:spPr>
      </p:pic>
      <p:pic>
        <p:nvPicPr>
          <p:cNvPr id="17" name="図 16" descr="QR コード&#10;&#10;自動的に生成された説明">
            <a:hlinkClick r:id="rId16"/>
            <a:extLst>
              <a:ext uri="{FF2B5EF4-FFF2-40B4-BE49-F238E27FC236}">
                <a16:creationId xmlns:a16="http://schemas.microsoft.com/office/drawing/2014/main" id="{842DF867-C563-494F-8724-71E43EB4F0E0}"/>
              </a:ext>
            </a:extLst>
          </p:cNvPr>
          <p:cNvPicPr>
            <a:picLocks noChangeAspect="1"/>
          </p:cNvPicPr>
          <p:nvPr/>
        </p:nvPicPr>
        <p:blipFill rotWithShape="1">
          <a:blip r:embed="rId17">
            <a:extLst>
              <a:ext uri="{28A0092B-C50C-407E-A947-70E740481C1C}">
                <a14:useLocalDpi xmlns:a14="http://schemas.microsoft.com/office/drawing/2010/main" val="0"/>
              </a:ext>
            </a:extLst>
          </a:blip>
          <a:srcRect l="6130" t="6785" r="6348" b="7375"/>
          <a:stretch/>
        </p:blipFill>
        <p:spPr>
          <a:xfrm>
            <a:off x="9421421" y="4508891"/>
            <a:ext cx="367050" cy="360000"/>
          </a:xfrm>
          <a:prstGeom prst="rect">
            <a:avLst/>
          </a:prstGeom>
        </p:spPr>
      </p:pic>
      <p:pic>
        <p:nvPicPr>
          <p:cNvPr id="18" name="図 17" descr="QR コード&#10;&#10;自動的に生成された説明">
            <a:hlinkClick r:id="rId10"/>
            <a:extLst>
              <a:ext uri="{FF2B5EF4-FFF2-40B4-BE49-F238E27FC236}">
                <a16:creationId xmlns:a16="http://schemas.microsoft.com/office/drawing/2014/main" id="{CF7BF1B3-EB68-49B3-A1F1-8543342766CC}"/>
              </a:ext>
            </a:extLst>
          </p:cNvPr>
          <p:cNvPicPr>
            <a:picLocks noChangeAspect="1"/>
          </p:cNvPicPr>
          <p:nvPr/>
        </p:nvPicPr>
        <p:blipFill rotWithShape="1">
          <a:blip r:embed="rId18">
            <a:extLst>
              <a:ext uri="{28A0092B-C50C-407E-A947-70E740481C1C}">
                <a14:useLocalDpi xmlns:a14="http://schemas.microsoft.com/office/drawing/2010/main" val="0"/>
              </a:ext>
            </a:extLst>
          </a:blip>
          <a:srcRect l="8817" t="8847" r="9011" b="8692"/>
          <a:stretch/>
        </p:blipFill>
        <p:spPr>
          <a:xfrm>
            <a:off x="9437887" y="4991928"/>
            <a:ext cx="358740" cy="360000"/>
          </a:xfrm>
          <a:prstGeom prst="rect">
            <a:avLst/>
          </a:prstGeom>
        </p:spPr>
      </p:pic>
      <p:pic>
        <p:nvPicPr>
          <p:cNvPr id="19" name="図 18" descr="QR コード&#10;&#10;自動的に生成された説明">
            <a:hlinkClick r:id="rId3"/>
            <a:extLst>
              <a:ext uri="{FF2B5EF4-FFF2-40B4-BE49-F238E27FC236}">
                <a16:creationId xmlns:a16="http://schemas.microsoft.com/office/drawing/2014/main" id="{834809E9-F556-480A-A3EC-64BC742D504C}"/>
              </a:ext>
            </a:extLst>
          </p:cNvPr>
          <p:cNvPicPr>
            <a:picLocks noChangeAspect="1"/>
          </p:cNvPicPr>
          <p:nvPr/>
        </p:nvPicPr>
        <p:blipFill rotWithShape="1">
          <a:blip r:embed="rId19">
            <a:extLst>
              <a:ext uri="{28A0092B-C50C-407E-A947-70E740481C1C}">
                <a14:useLocalDpi xmlns:a14="http://schemas.microsoft.com/office/drawing/2010/main" val="0"/>
              </a:ext>
            </a:extLst>
          </a:blip>
          <a:srcRect l="6567" t="6567" r="6130" b="6130"/>
          <a:stretch/>
        </p:blipFill>
        <p:spPr>
          <a:xfrm>
            <a:off x="9436375" y="2017513"/>
            <a:ext cx="360000" cy="360000"/>
          </a:xfrm>
          <a:prstGeom prst="rect">
            <a:avLst/>
          </a:prstGeom>
        </p:spPr>
      </p:pic>
      <p:pic>
        <p:nvPicPr>
          <p:cNvPr id="20" name="図 19" descr="QR コード&#10;&#10;自動的に生成された説明">
            <a:hlinkClick r:id="rId2"/>
            <a:extLst>
              <a:ext uri="{FF2B5EF4-FFF2-40B4-BE49-F238E27FC236}">
                <a16:creationId xmlns:a16="http://schemas.microsoft.com/office/drawing/2014/main" id="{8404BFE4-C8CC-4D07-ACC1-9EA2E4FBBDF9}"/>
              </a:ext>
            </a:extLst>
          </p:cNvPr>
          <p:cNvPicPr>
            <a:picLocks noChangeAspect="1"/>
          </p:cNvPicPr>
          <p:nvPr/>
        </p:nvPicPr>
        <p:blipFill rotWithShape="1">
          <a:blip r:embed="rId20">
            <a:extLst>
              <a:ext uri="{28A0092B-C50C-407E-A947-70E740481C1C}">
                <a14:useLocalDpi xmlns:a14="http://schemas.microsoft.com/office/drawing/2010/main" val="0"/>
              </a:ext>
            </a:extLst>
          </a:blip>
          <a:srcRect l="8914" t="9491" r="8048" b="8913"/>
          <a:stretch/>
        </p:blipFill>
        <p:spPr>
          <a:xfrm>
            <a:off x="9425591" y="1534478"/>
            <a:ext cx="366360" cy="360000"/>
          </a:xfrm>
          <a:prstGeom prst="rect">
            <a:avLst/>
          </a:prstGeom>
        </p:spPr>
      </p:pic>
      <p:graphicFrame>
        <p:nvGraphicFramePr>
          <p:cNvPr id="21" name="表 20">
            <a:extLst>
              <a:ext uri="{FF2B5EF4-FFF2-40B4-BE49-F238E27FC236}">
                <a16:creationId xmlns:a16="http://schemas.microsoft.com/office/drawing/2014/main" id="{C0DDEE5C-7A84-42A5-910C-A985A031F9FC}"/>
              </a:ext>
            </a:extLst>
          </p:cNvPr>
          <p:cNvGraphicFramePr>
            <a:graphicFrameLocks noGrp="1"/>
          </p:cNvGraphicFramePr>
          <p:nvPr/>
        </p:nvGraphicFramePr>
        <p:xfrm>
          <a:off x="2305774" y="6127483"/>
          <a:ext cx="7020000" cy="36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2574704334"/>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438729483"/>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b="1" dirty="0">
                          <a:effectLst/>
                          <a:latin typeface="Meiryo UI" panose="020B0604030504040204" pitchFamily="50" charset="-128"/>
                          <a:ea typeface="Meiryo UI" panose="020B0604030504040204" pitchFamily="50" charset="-128"/>
                        </a:rPr>
                        <a:t>ご契約者の誕生月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v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4</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22" name="テキスト ボックス 21">
            <a:extLst>
              <a:ext uri="{FF2B5EF4-FFF2-40B4-BE49-F238E27FC236}">
                <a16:creationId xmlns:a16="http://schemas.microsoft.com/office/drawing/2014/main" id="{6FA6C8AF-B714-4C05-8FC4-C14979E0E596}"/>
              </a:ext>
            </a:extLst>
          </p:cNvPr>
          <p:cNvSpPr txBox="1"/>
          <p:nvPr/>
        </p:nvSpPr>
        <p:spPr>
          <a:xfrm>
            <a:off x="253774" y="6127483"/>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第一生命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「生涯設計レポート」</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23" name="表 22">
            <a:extLst>
              <a:ext uri="{FF2B5EF4-FFF2-40B4-BE49-F238E27FC236}">
                <a16:creationId xmlns:a16="http://schemas.microsoft.com/office/drawing/2014/main" id="{CCB03460-4AB5-4C65-9108-16E26370738F}"/>
              </a:ext>
            </a:extLst>
          </p:cNvPr>
          <p:cNvGraphicFramePr>
            <a:graphicFrameLocks noGrp="1"/>
          </p:cNvGraphicFramePr>
          <p:nvPr/>
        </p:nvGraphicFramePr>
        <p:xfrm>
          <a:off x="2305774" y="5555292"/>
          <a:ext cx="7560000" cy="54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3383933941"/>
                    </a:ext>
                  </a:extLst>
                </a:gridCol>
                <a:gridCol w="540000">
                  <a:extLst>
                    <a:ext uri="{9D8B030D-6E8A-4147-A177-3AD203B41FA5}">
                      <a16:colId xmlns:a16="http://schemas.microsoft.com/office/drawing/2014/main" val="1371461478"/>
                    </a:ext>
                  </a:extLst>
                </a:gridCol>
                <a:gridCol w="540000">
                  <a:extLst>
                    <a:ext uri="{9D8B030D-6E8A-4147-A177-3AD203B41FA5}">
                      <a16:colId xmlns:a16="http://schemas.microsoft.com/office/drawing/2014/main" val="2000978875"/>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9">
                  <a:txBody>
                    <a:bodyPr/>
                    <a:lstStyle/>
                    <a:p>
                      <a:pPr algn="l" fontAlgn="ctr" latinLnBrk="1"/>
                      <a:r>
                        <a:rPr lang="en-US" altLang="ja-JP" sz="900" dirty="0">
                          <a:effectLst/>
                          <a:latin typeface="Meiryo UI" panose="020B0604030504040204" pitchFamily="50" charset="-128"/>
                          <a:ea typeface="Meiryo UI" panose="020B0604030504040204" pitchFamily="50" charset="-128"/>
                        </a:rPr>
                        <a:t>2025</a:t>
                      </a:r>
                      <a:r>
                        <a:rPr lang="ja-JP" altLang="en-US" sz="900" dirty="0">
                          <a:effectLst/>
                          <a:latin typeface="Meiryo UI" panose="020B0604030504040204" pitchFamily="50" charset="-128"/>
                          <a:ea typeface="Meiryo UI" panose="020B0604030504040204" pitchFamily="50" charset="-128"/>
                        </a:rPr>
                        <a:t>年</a:t>
                      </a:r>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2024</a:t>
                      </a:r>
                      <a:r>
                        <a:rPr lang="ja-JP" altLang="en-US" sz="900" dirty="0">
                          <a:solidFill>
                            <a:sysClr val="windowText" lastClr="000000"/>
                          </a:solidFill>
                          <a:effectLs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2026</a:t>
                      </a:r>
                      <a:r>
                        <a:rPr lang="ja-JP" altLang="en-US" sz="900" dirty="0">
                          <a:solidFill>
                            <a:sysClr val="windowText" lastClr="000000"/>
                          </a:solidFill>
                          <a:effectLs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93694494"/>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4</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b="1" dirty="0">
                          <a:effectLst/>
                          <a:latin typeface="Meiryo UI" panose="020B0604030504040204" pitchFamily="50" charset="-128"/>
                          <a:ea typeface="Meiryo UI" panose="020B0604030504040204" pitchFamily="50" charset="-128"/>
                        </a:rPr>
                        <a:t>契約応当月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7</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8</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9</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11</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3</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4</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5</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6</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24" name="テキスト ボックス 23">
            <a:extLst>
              <a:ext uri="{FF2B5EF4-FFF2-40B4-BE49-F238E27FC236}">
                <a16:creationId xmlns:a16="http://schemas.microsoft.com/office/drawing/2014/main" id="{0260FEB1-9FF7-486D-9D36-5D005816AA91}"/>
              </a:ext>
            </a:extLst>
          </p:cNvPr>
          <p:cNvSpPr txBox="1"/>
          <p:nvPr/>
        </p:nvSpPr>
        <p:spPr>
          <a:xfrm>
            <a:off x="253774" y="5729196"/>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明治安田生命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からのお知らせ」</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5" name="図 24" descr="QR コード&#10;&#10;自動的に生成された説明">
            <a:hlinkClick r:id="rId8"/>
            <a:extLst>
              <a:ext uri="{FF2B5EF4-FFF2-40B4-BE49-F238E27FC236}">
                <a16:creationId xmlns:a16="http://schemas.microsoft.com/office/drawing/2014/main" id="{91C42B40-87A6-4AA2-9E55-7A1CCDD688BE}"/>
              </a:ext>
            </a:extLst>
          </p:cNvPr>
          <p:cNvPicPr>
            <a:picLocks noChangeAspect="1"/>
          </p:cNvPicPr>
          <p:nvPr/>
        </p:nvPicPr>
        <p:blipFill rotWithShape="1">
          <a:blip r:embed="rId21">
            <a:extLst>
              <a:ext uri="{28A0092B-C50C-407E-A947-70E740481C1C}">
                <a14:useLocalDpi xmlns:a14="http://schemas.microsoft.com/office/drawing/2010/main" val="0"/>
              </a:ext>
            </a:extLst>
          </a:blip>
          <a:srcRect l="9840" t="7842" r="9532" b="10298"/>
          <a:stretch/>
        </p:blipFill>
        <p:spPr>
          <a:xfrm>
            <a:off x="9442328" y="4023730"/>
            <a:ext cx="354588" cy="360000"/>
          </a:xfrm>
          <a:prstGeom prst="rect">
            <a:avLst/>
          </a:prstGeom>
        </p:spPr>
      </p:pic>
      <p:sp>
        <p:nvSpPr>
          <p:cNvPr id="2" name="テキスト プレースホルダー 1">
            <a:extLst>
              <a:ext uri="{FF2B5EF4-FFF2-40B4-BE49-F238E27FC236}">
                <a16:creationId xmlns:a16="http://schemas.microsoft.com/office/drawing/2014/main" id="{AB6F1D80-0C1C-60D7-C015-8872676BA77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3" name="スライド番号プレースホルダー 5">
            <a:extLst>
              <a:ext uri="{FF2B5EF4-FFF2-40B4-BE49-F238E27FC236}">
                <a16:creationId xmlns:a16="http://schemas.microsoft.com/office/drawing/2014/main" id="{0036AF81-FB3F-89E2-7047-2BCCEB0A67B0}"/>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8978099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614FC25E-2A4B-7F6C-D144-D84DFEC5DEF1}"/>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（１４）</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生命保険料控除証明書の話題をきっかけに、お客さまの情報を確認する！</a:t>
            </a:r>
          </a:p>
        </p:txBody>
      </p:sp>
      <p:sp>
        <p:nvSpPr>
          <p:cNvPr id="5" name="テキスト ボックス 4">
            <a:extLst>
              <a:ext uri="{FF2B5EF4-FFF2-40B4-BE49-F238E27FC236}">
                <a16:creationId xmlns:a16="http://schemas.microsoft.com/office/drawing/2014/main" id="{04560A63-0840-208B-1285-F7C71889B7B0}"/>
              </a:ext>
            </a:extLst>
          </p:cNvPr>
          <p:cNvSpPr txBox="1"/>
          <p:nvPr/>
        </p:nvSpPr>
        <p:spPr>
          <a:xfrm>
            <a:off x="200096" y="2645561"/>
            <a:ext cx="9705904" cy="3924151"/>
          </a:xfrm>
          <a:prstGeom prst="rect">
            <a:avLst/>
          </a:prstGeom>
          <a:noFill/>
        </p:spPr>
        <p:txBody>
          <a:bodyPr wrap="square" rIns="0">
            <a:spAutoFit/>
          </a:bodyPr>
          <a:lstStyle/>
          <a:p>
            <a:pPr marL="342900" marR="0" lvl="0" indent="-342900" algn="l" defTabSz="914400" rtl="0" eaLnBrk="1" fontAlgn="base" latinLnBrk="0" hangingPunct="1">
              <a:lnSpc>
                <a:spcPct val="100000"/>
              </a:lnSpc>
              <a:spcBef>
                <a:spcPct val="0"/>
              </a:spcBef>
              <a:spcAft>
                <a:spcPct val="0"/>
              </a:spcAft>
              <a:buClrTx/>
              <a:buSzTx/>
              <a:buFont typeface="+mj-ea"/>
              <a:buAutoNum type="circleNumDbPlain"/>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生命保険料控除が改正されたのは・・・</a:t>
            </a: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加入時期を知る：</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生命保険料控除は、ある時期を境に改正がありました。お客さまがご加入されたり、内容を変更されたり、更新されたのは、</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年前とか</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年前だったりされますか？</a:t>
            </a: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現況を知る：</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今年ご加入の保険の更新や、保障の内容の変更等はされていませんか？</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2"/>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生命保険料控除（新制度）は、一般と、　　　　　　　　があり、それぞれ限度額は、　　　　　　　　となります。</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保険の種類を知る：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せっかくの所得控除なんですが、とくに個人年金保険料控除があまり活用されていないんです。○○さまはご活用されていますか？</a:t>
            </a: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保険料を知る：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また、満額ご活用されていますか？　各社の保険料を合わせて</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16</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万円（一般・介護医療）超ですか？</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また、配当金を受け取られたりしていませんか？（配当金は支払保険料から引く必要）</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AutoNum type="circleNumDbPlain"/>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離婚した妻が受取人となっている生命保険や、子どもが受取人となっている個人年金保険は、生命保険料控除の対象に・・・</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受取人等を知る：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さまは、今年名義変更等はされていませんか？名義によっては生命保険料控除の対象から外れるケースがございます。また、受取人は税制上不利益にならないように設定されていますか？（含む法定相続人等）</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4"/>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一時払いの外貨建保険は、生命保険料控除の対象に　　　　　　　　。</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積立志向を知る：</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今年、一時払の保険を活用した積立を始めたりしていませんか？一時払の終身保険（含む外貨建て）などは支払った年に限り、生命保険料控除の対象となります。</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AutoNum type="circleNumDbPlain"/>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5"/>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傷害保険は、生命保険料控除の対象に・　　　　　　　。また、財形保険は生命保険料控除の対象に　・・・　　　　。</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損保の加入状況を知る：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傷害保険（普通傷害保険、交通事故傷害保険、シニア傷害保険）は、</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2005</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の税法改正により保険料控除の対象外となりました。ですが、介護一時保険金特約が付帯されているご契約の場合、特約部分のみ介護医療保険料控除の対象となります。○○さまは、損害保険で、傷害保険等はご加入されていますか？　</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6" name="テキスト ボックス 5">
            <a:extLst>
              <a:ext uri="{FF2B5EF4-FFF2-40B4-BE49-F238E27FC236}">
                <a16:creationId xmlns:a16="http://schemas.microsoft.com/office/drawing/2014/main" id="{A0B6E372-7AA0-FF2C-C3B1-A365F5473600}"/>
              </a:ext>
            </a:extLst>
          </p:cNvPr>
          <p:cNvSpPr txBox="1"/>
          <p:nvPr/>
        </p:nvSpPr>
        <p:spPr>
          <a:xfrm>
            <a:off x="200096" y="1110013"/>
            <a:ext cx="9705904" cy="1261884"/>
          </a:xfrm>
          <a:prstGeom prst="rect">
            <a:avLst/>
          </a:prstGeom>
          <a:noFill/>
        </p:spPr>
        <p:txBody>
          <a:bodyPr wrap="square">
            <a:spAutoFit/>
          </a:bodyPr>
          <a:lstStyle/>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○○さま、生命保険料控除証明書がお手元に届く時期ですが、今年度の対応は終わりましたか？</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そうですよねー。毎年のことだと思いますが、とはいえ毎年ごとに確認しておくポイントがありますので、そこだけご説明させてください！</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Tx/>
              <a:buChar char="○"/>
              <a:tabLst/>
              <a:defRPr/>
            </a:pPr>
            <a:endParaRPr kumimoji="1" lang="en-US" altLang="ja-JP" sz="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2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会社に任せているからいいよ</a:t>
            </a:r>
            <a:endParaRPr kumimoji="1" lang="en-US" altLang="ja-JP" sz="12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そうなんですねー。もちろんそうだと思いますが、会社に提出（報告）を忘れがちな点や、毎年ごとに確認しておくポイントがありますので、そこだけご説明させてください。</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58A5BB42-1C08-4C7E-C825-09C9A393ADD0}"/>
              </a:ext>
            </a:extLst>
          </p:cNvPr>
          <p:cNvSpPr/>
          <p:nvPr/>
        </p:nvSpPr>
        <p:spPr>
          <a:xfrm>
            <a:off x="56291" y="886211"/>
            <a:ext cx="4838701"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メイリオ"/>
                <a:ea typeface="メイリオ"/>
                <a:cs typeface="+mn-cs"/>
              </a:rPr>
              <a:t>１．導入</a:t>
            </a:r>
            <a:endParaRPr kumimoji="1" lang="en-US" altLang="ja-JP" sz="1400" b="1" i="0" u="none" strike="noStrike" kern="1200" cap="none" spc="0" normalizeH="0" baseline="0" noProof="0" dirty="0">
              <a:ln>
                <a:noFill/>
              </a:ln>
              <a:solidFill>
                <a:srgbClr val="002060"/>
              </a:solidFill>
              <a:effectLst/>
              <a:uLnTx/>
              <a:uFillTx/>
              <a:latin typeface="メイリオ"/>
              <a:ea typeface="メイリオ"/>
              <a:cs typeface="+mn-cs"/>
            </a:endParaRPr>
          </a:p>
        </p:txBody>
      </p:sp>
      <p:sp>
        <p:nvSpPr>
          <p:cNvPr id="8" name="正方形/長方形 7">
            <a:extLst>
              <a:ext uri="{FF2B5EF4-FFF2-40B4-BE49-F238E27FC236}">
                <a16:creationId xmlns:a16="http://schemas.microsoft.com/office/drawing/2014/main" id="{3ECD566C-905E-D3E8-9D72-6F8F9105BF2D}"/>
              </a:ext>
            </a:extLst>
          </p:cNvPr>
          <p:cNvSpPr/>
          <p:nvPr/>
        </p:nvSpPr>
        <p:spPr>
          <a:xfrm>
            <a:off x="56290" y="2371897"/>
            <a:ext cx="4838701"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メイリオ"/>
                <a:ea typeface="メイリオ"/>
                <a:cs typeface="+mn-cs"/>
              </a:rPr>
              <a:t>２．目的に応じて</a:t>
            </a:r>
            <a:endParaRPr kumimoji="1" lang="en-US" altLang="ja-JP" sz="1400" b="1" i="0" u="none" strike="noStrike" kern="1200" cap="none" spc="0" normalizeH="0" baseline="0" noProof="0" dirty="0">
              <a:ln>
                <a:noFill/>
              </a:ln>
              <a:solidFill>
                <a:srgbClr val="002060"/>
              </a:solidFill>
              <a:effectLst/>
              <a:uLnTx/>
              <a:uFillTx/>
              <a:latin typeface="メイリオ"/>
              <a:ea typeface="メイリオ"/>
              <a:cs typeface="+mn-cs"/>
            </a:endParaRPr>
          </a:p>
        </p:txBody>
      </p:sp>
      <p:sp>
        <p:nvSpPr>
          <p:cNvPr id="9" name="正方形/長方形 8">
            <a:extLst>
              <a:ext uri="{FF2B5EF4-FFF2-40B4-BE49-F238E27FC236}">
                <a16:creationId xmlns:a16="http://schemas.microsoft.com/office/drawing/2014/main" id="{8FFBD832-3DC4-38B6-0E82-9A665A35CF34}"/>
              </a:ext>
            </a:extLst>
          </p:cNvPr>
          <p:cNvSpPr/>
          <p:nvPr/>
        </p:nvSpPr>
        <p:spPr>
          <a:xfrm>
            <a:off x="3438116" y="2656333"/>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⑧</a:t>
            </a:r>
            <a:r>
              <a:rPr kumimoji="1" lang="en-US" altLang="ja-JP"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年</a:t>
            </a:r>
          </a:p>
        </p:txBody>
      </p:sp>
      <p:sp>
        <p:nvSpPr>
          <p:cNvPr id="10" name="正方形/長方形 9">
            <a:extLst>
              <a:ext uri="{FF2B5EF4-FFF2-40B4-BE49-F238E27FC236}">
                <a16:creationId xmlns:a16="http://schemas.microsoft.com/office/drawing/2014/main" id="{03D1BD21-5D34-8417-8A37-2B9D88E707F6}"/>
              </a:ext>
            </a:extLst>
          </p:cNvPr>
          <p:cNvSpPr/>
          <p:nvPr/>
        </p:nvSpPr>
        <p:spPr>
          <a:xfrm>
            <a:off x="3329260" y="3355101"/>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⑨</a:t>
            </a:r>
          </a:p>
        </p:txBody>
      </p:sp>
      <p:sp>
        <p:nvSpPr>
          <p:cNvPr id="11" name="正方形/長方形 10">
            <a:extLst>
              <a:ext uri="{FF2B5EF4-FFF2-40B4-BE49-F238E27FC236}">
                <a16:creationId xmlns:a16="http://schemas.microsoft.com/office/drawing/2014/main" id="{52518779-C54C-5A35-5A62-E9F4D684C042}"/>
              </a:ext>
            </a:extLst>
          </p:cNvPr>
          <p:cNvSpPr/>
          <p:nvPr/>
        </p:nvSpPr>
        <p:spPr>
          <a:xfrm>
            <a:off x="6542100" y="3351104"/>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⑩</a:t>
            </a:r>
          </a:p>
        </p:txBody>
      </p:sp>
      <p:sp>
        <p:nvSpPr>
          <p:cNvPr id="12" name="正方形/長方形 11">
            <a:extLst>
              <a:ext uri="{FF2B5EF4-FFF2-40B4-BE49-F238E27FC236}">
                <a16:creationId xmlns:a16="http://schemas.microsoft.com/office/drawing/2014/main" id="{ECBE80EC-0250-F08D-D8C6-CC5263ECC597}"/>
              </a:ext>
            </a:extLst>
          </p:cNvPr>
          <p:cNvSpPr/>
          <p:nvPr/>
        </p:nvSpPr>
        <p:spPr>
          <a:xfrm>
            <a:off x="3279239" y="5616965"/>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⑬</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3" name="正方形/長方形 12">
            <a:extLst>
              <a:ext uri="{FF2B5EF4-FFF2-40B4-BE49-F238E27FC236}">
                <a16:creationId xmlns:a16="http://schemas.microsoft.com/office/drawing/2014/main" id="{75A40184-2EAD-C74E-DC8E-E0123C848A16}"/>
              </a:ext>
            </a:extLst>
          </p:cNvPr>
          <p:cNvSpPr/>
          <p:nvPr/>
        </p:nvSpPr>
        <p:spPr>
          <a:xfrm>
            <a:off x="7529042" y="5616965"/>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⑭</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4" name="正方形/長方形 13">
            <a:extLst>
              <a:ext uri="{FF2B5EF4-FFF2-40B4-BE49-F238E27FC236}">
                <a16:creationId xmlns:a16="http://schemas.microsoft.com/office/drawing/2014/main" id="{DBD1612A-9B21-B1A6-7731-6E861BFA0711}"/>
              </a:ext>
            </a:extLst>
          </p:cNvPr>
          <p:cNvSpPr/>
          <p:nvPr/>
        </p:nvSpPr>
        <p:spPr>
          <a:xfrm>
            <a:off x="8744669" y="4226003"/>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⑪</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5" name="正方形/長方形 14">
            <a:extLst>
              <a:ext uri="{FF2B5EF4-FFF2-40B4-BE49-F238E27FC236}">
                <a16:creationId xmlns:a16="http://schemas.microsoft.com/office/drawing/2014/main" id="{748D806B-8E59-1E36-7F9D-00FF4370D82B}"/>
              </a:ext>
            </a:extLst>
          </p:cNvPr>
          <p:cNvSpPr/>
          <p:nvPr/>
        </p:nvSpPr>
        <p:spPr>
          <a:xfrm>
            <a:off x="4175778" y="4919269"/>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⑫</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8" name="テキスト プレースホルダー 1">
            <a:extLst>
              <a:ext uri="{FF2B5EF4-FFF2-40B4-BE49-F238E27FC236}">
                <a16:creationId xmlns:a16="http://schemas.microsoft.com/office/drawing/2014/main" id="{A985719D-0931-4F90-994A-697AD2E5C067}"/>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9" name="スライド番号プレースホルダー 5">
            <a:extLst>
              <a:ext uri="{FF2B5EF4-FFF2-40B4-BE49-F238E27FC236}">
                <a16:creationId xmlns:a16="http://schemas.microsoft.com/office/drawing/2014/main" id="{F66C65D8-DA9E-8C25-F823-7CB20A39ACA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nvGrpSpPr>
          <p:cNvPr id="2" name="グループ化 1">
            <a:extLst>
              <a:ext uri="{FF2B5EF4-FFF2-40B4-BE49-F238E27FC236}">
                <a16:creationId xmlns:a16="http://schemas.microsoft.com/office/drawing/2014/main" id="{3FBE31A9-61FB-19EB-DC84-36E33F65E6EB}"/>
              </a:ext>
            </a:extLst>
          </p:cNvPr>
          <p:cNvGrpSpPr/>
          <p:nvPr/>
        </p:nvGrpSpPr>
        <p:grpSpPr>
          <a:xfrm>
            <a:off x="3179563" y="1473600"/>
            <a:ext cx="5328000" cy="1985504"/>
            <a:chOff x="3179563" y="1473600"/>
            <a:chExt cx="5328000" cy="1985504"/>
          </a:xfrm>
        </p:grpSpPr>
        <p:sp>
          <p:nvSpPr>
            <p:cNvPr id="4" name="正方形/長方形 3">
              <a:extLst>
                <a:ext uri="{FF2B5EF4-FFF2-40B4-BE49-F238E27FC236}">
                  <a16:creationId xmlns:a16="http://schemas.microsoft.com/office/drawing/2014/main" id="{B3A41382-3487-67E2-FD4D-9BEA9522B8AE}"/>
                </a:ext>
              </a:extLst>
            </p:cNvPr>
            <p:cNvSpPr/>
            <p:nvPr/>
          </p:nvSpPr>
          <p:spPr bwMode="auto">
            <a:xfrm>
              <a:off x="3179563" y="1473600"/>
              <a:ext cx="5328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⑨</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介護医療・個人年金</a:t>
              </a:r>
            </a:p>
          </p:txBody>
        </p:sp>
        <p:cxnSp>
          <p:nvCxnSpPr>
            <p:cNvPr id="16" name="直線コネクタ 15">
              <a:extLst>
                <a:ext uri="{FF2B5EF4-FFF2-40B4-BE49-F238E27FC236}">
                  <a16:creationId xmlns:a16="http://schemas.microsoft.com/office/drawing/2014/main" id="{4DD17766-DBF4-7B24-CB2A-49B9B17847D3}"/>
                </a:ext>
              </a:extLst>
            </p:cNvPr>
            <p:cNvCxnSpPr>
              <a:cxnSpLocks/>
            </p:cNvCxnSpPr>
            <p:nvPr/>
          </p:nvCxnSpPr>
          <p:spPr>
            <a:xfrm flipV="1">
              <a:off x="3645133" y="2121601"/>
              <a:ext cx="0" cy="1337503"/>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17" name="グループ化 16">
            <a:extLst>
              <a:ext uri="{FF2B5EF4-FFF2-40B4-BE49-F238E27FC236}">
                <a16:creationId xmlns:a16="http://schemas.microsoft.com/office/drawing/2014/main" id="{5ABC9A29-32CF-FF77-1F40-850CF6E17884}"/>
              </a:ext>
            </a:extLst>
          </p:cNvPr>
          <p:cNvGrpSpPr/>
          <p:nvPr/>
        </p:nvGrpSpPr>
        <p:grpSpPr>
          <a:xfrm>
            <a:off x="3836657" y="2261609"/>
            <a:ext cx="5976000" cy="1197495"/>
            <a:chOff x="3836657" y="2261609"/>
            <a:chExt cx="5976000" cy="1197495"/>
          </a:xfrm>
        </p:grpSpPr>
        <p:sp>
          <p:nvSpPr>
            <p:cNvPr id="20" name="正方形/長方形 19">
              <a:extLst>
                <a:ext uri="{FF2B5EF4-FFF2-40B4-BE49-F238E27FC236}">
                  <a16:creationId xmlns:a16="http://schemas.microsoft.com/office/drawing/2014/main" id="{897C8654-1F8C-E768-B9A5-FF13C892A538}"/>
                </a:ext>
              </a:extLst>
            </p:cNvPr>
            <p:cNvSpPr/>
            <p:nvPr/>
          </p:nvSpPr>
          <p:spPr bwMode="auto">
            <a:xfrm>
              <a:off x="3836657" y="2261609"/>
              <a:ext cx="5976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⑩</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所得税</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12</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万</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住民税</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7</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万</a:t>
              </a:r>
            </a:p>
          </p:txBody>
        </p:sp>
        <p:cxnSp>
          <p:nvCxnSpPr>
            <p:cNvPr id="21" name="直線コネクタ 20">
              <a:extLst>
                <a:ext uri="{FF2B5EF4-FFF2-40B4-BE49-F238E27FC236}">
                  <a16:creationId xmlns:a16="http://schemas.microsoft.com/office/drawing/2014/main" id="{45E1782F-3CA4-4D38-79A4-7A335A80EBB9}"/>
                </a:ext>
              </a:extLst>
            </p:cNvPr>
            <p:cNvCxnSpPr>
              <a:cxnSpLocks/>
            </p:cNvCxnSpPr>
            <p:nvPr/>
          </p:nvCxnSpPr>
          <p:spPr>
            <a:xfrm flipV="1">
              <a:off x="6824657" y="2909610"/>
              <a:ext cx="0" cy="549494"/>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22" name="グループ化 21">
            <a:extLst>
              <a:ext uri="{FF2B5EF4-FFF2-40B4-BE49-F238E27FC236}">
                <a16:creationId xmlns:a16="http://schemas.microsoft.com/office/drawing/2014/main" id="{9DA67C21-7AC5-3070-7180-C9F5386012B3}"/>
              </a:ext>
            </a:extLst>
          </p:cNvPr>
          <p:cNvGrpSpPr/>
          <p:nvPr/>
        </p:nvGrpSpPr>
        <p:grpSpPr>
          <a:xfrm>
            <a:off x="2396657" y="691032"/>
            <a:ext cx="2880000" cy="2084268"/>
            <a:chOff x="2396657" y="691032"/>
            <a:chExt cx="2880000" cy="2084268"/>
          </a:xfrm>
        </p:grpSpPr>
        <p:grpSp>
          <p:nvGrpSpPr>
            <p:cNvPr id="23" name="グループ化 22">
              <a:extLst>
                <a:ext uri="{FF2B5EF4-FFF2-40B4-BE49-F238E27FC236}">
                  <a16:creationId xmlns:a16="http://schemas.microsoft.com/office/drawing/2014/main" id="{C5F502C6-A5F7-681A-E473-2B57A5ED9E2E}"/>
                </a:ext>
              </a:extLst>
            </p:cNvPr>
            <p:cNvGrpSpPr/>
            <p:nvPr/>
          </p:nvGrpSpPr>
          <p:grpSpPr>
            <a:xfrm>
              <a:off x="2396657" y="691032"/>
              <a:ext cx="2880000" cy="2084268"/>
              <a:chOff x="5010138" y="-745008"/>
              <a:chExt cx="2880000" cy="2084268"/>
            </a:xfrm>
          </p:grpSpPr>
          <p:sp>
            <p:nvSpPr>
              <p:cNvPr id="25" name="正方形/長方形 24">
                <a:extLst>
                  <a:ext uri="{FF2B5EF4-FFF2-40B4-BE49-F238E27FC236}">
                    <a16:creationId xmlns:a16="http://schemas.microsoft.com/office/drawing/2014/main" id="{8D35C51E-8B21-5934-056E-C3292A272418}"/>
                  </a:ext>
                </a:extLst>
              </p:cNvPr>
              <p:cNvSpPr/>
              <p:nvPr/>
            </p:nvSpPr>
            <p:spPr bwMode="auto">
              <a:xfrm>
                <a:off x="5010138" y="-745008"/>
                <a:ext cx="2880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⑧</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2012</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年</a:t>
                </a:r>
              </a:p>
            </p:txBody>
          </p:sp>
          <p:cxnSp>
            <p:nvCxnSpPr>
              <p:cNvPr id="26" name="直線コネクタ 25">
                <a:extLst>
                  <a:ext uri="{FF2B5EF4-FFF2-40B4-BE49-F238E27FC236}">
                    <a16:creationId xmlns:a16="http://schemas.microsoft.com/office/drawing/2014/main" id="{145C52CB-128D-23CC-B13A-20EEE783DCC8}"/>
                  </a:ext>
                </a:extLst>
              </p:cNvPr>
              <p:cNvCxnSpPr>
                <a:cxnSpLocks/>
              </p:cNvCxnSpPr>
              <p:nvPr/>
            </p:nvCxnSpPr>
            <p:spPr>
              <a:xfrm flipV="1">
                <a:off x="5422927" y="-91057"/>
                <a:ext cx="0" cy="143031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cxnSp>
          <p:nvCxnSpPr>
            <p:cNvPr id="24" name="直線コネクタ 23">
              <a:extLst>
                <a:ext uri="{FF2B5EF4-FFF2-40B4-BE49-F238E27FC236}">
                  <a16:creationId xmlns:a16="http://schemas.microsoft.com/office/drawing/2014/main" id="{95CD015D-6F04-7E2C-9AF9-78F50E6A9EAB}"/>
                </a:ext>
              </a:extLst>
            </p:cNvPr>
            <p:cNvCxnSpPr>
              <a:cxnSpLocks/>
            </p:cNvCxnSpPr>
            <p:nvPr/>
          </p:nvCxnSpPr>
          <p:spPr>
            <a:xfrm flipH="1">
              <a:off x="2822820" y="2764333"/>
              <a:ext cx="615296" cy="1"/>
            </a:xfrm>
            <a:prstGeom prst="line">
              <a:avLst/>
            </a:prstGeom>
            <a:ln w="38100">
              <a:solidFill>
                <a:srgbClr val="EA5550"/>
              </a:solidFill>
              <a:headEnd type="oval"/>
              <a:tailEnd type="none"/>
            </a:ln>
          </p:spPr>
          <p:style>
            <a:lnRef idx="1">
              <a:schemeClr val="accent1"/>
            </a:lnRef>
            <a:fillRef idx="0">
              <a:schemeClr val="accent1"/>
            </a:fillRef>
            <a:effectRef idx="0">
              <a:schemeClr val="accent1"/>
            </a:effectRef>
            <a:fontRef idx="minor">
              <a:schemeClr val="tx1"/>
            </a:fontRef>
          </p:style>
        </p:cxnSp>
      </p:grpSp>
      <p:grpSp>
        <p:nvGrpSpPr>
          <p:cNvPr id="27" name="グループ化 26">
            <a:extLst>
              <a:ext uri="{FF2B5EF4-FFF2-40B4-BE49-F238E27FC236}">
                <a16:creationId xmlns:a16="http://schemas.microsoft.com/office/drawing/2014/main" id="{4456CC76-8CFC-0A41-1B30-0E236D721850}"/>
              </a:ext>
            </a:extLst>
          </p:cNvPr>
          <p:cNvGrpSpPr/>
          <p:nvPr/>
        </p:nvGrpSpPr>
        <p:grpSpPr>
          <a:xfrm>
            <a:off x="7212396" y="3459104"/>
            <a:ext cx="2592000" cy="888961"/>
            <a:chOff x="5010138" y="-745008"/>
            <a:chExt cx="2592000" cy="888961"/>
          </a:xfrm>
        </p:grpSpPr>
        <p:sp>
          <p:nvSpPr>
            <p:cNvPr id="28" name="正方形/長方形 27">
              <a:extLst>
                <a:ext uri="{FF2B5EF4-FFF2-40B4-BE49-F238E27FC236}">
                  <a16:creationId xmlns:a16="http://schemas.microsoft.com/office/drawing/2014/main" id="{F6F3395C-FF18-D84B-DEBF-1B854D93B3F7}"/>
                </a:ext>
              </a:extLst>
            </p:cNvPr>
            <p:cNvSpPr/>
            <p:nvPr/>
          </p:nvSpPr>
          <p:spPr bwMode="auto">
            <a:xfrm>
              <a:off x="5010138" y="-745008"/>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⑪</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ならない</a:t>
              </a:r>
            </a:p>
          </p:txBody>
        </p:sp>
        <p:cxnSp>
          <p:nvCxnSpPr>
            <p:cNvPr id="29" name="直線コネクタ 28">
              <a:extLst>
                <a:ext uri="{FF2B5EF4-FFF2-40B4-BE49-F238E27FC236}">
                  <a16:creationId xmlns:a16="http://schemas.microsoft.com/office/drawing/2014/main" id="{299DD5A6-F0C7-DED8-5896-3F062759C94B}"/>
                </a:ext>
              </a:extLst>
            </p:cNvPr>
            <p:cNvCxnSpPr>
              <a:cxnSpLocks/>
            </p:cNvCxnSpPr>
            <p:nvPr/>
          </p:nvCxnSpPr>
          <p:spPr>
            <a:xfrm flipV="1">
              <a:off x="7065114" y="-91056"/>
              <a:ext cx="0" cy="235009"/>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0" name="グループ化 29">
            <a:extLst>
              <a:ext uri="{FF2B5EF4-FFF2-40B4-BE49-F238E27FC236}">
                <a16:creationId xmlns:a16="http://schemas.microsoft.com/office/drawing/2014/main" id="{3079D8FB-66C8-A819-4CA8-DFABFCACC6DF}"/>
              </a:ext>
            </a:extLst>
          </p:cNvPr>
          <p:cNvGrpSpPr/>
          <p:nvPr/>
        </p:nvGrpSpPr>
        <p:grpSpPr>
          <a:xfrm>
            <a:off x="2649401" y="3955172"/>
            <a:ext cx="2592000" cy="1054586"/>
            <a:chOff x="5010138" y="-910632"/>
            <a:chExt cx="2592000" cy="1054586"/>
          </a:xfrm>
        </p:grpSpPr>
        <p:sp>
          <p:nvSpPr>
            <p:cNvPr id="31" name="正方形/長方形 30">
              <a:extLst>
                <a:ext uri="{FF2B5EF4-FFF2-40B4-BE49-F238E27FC236}">
                  <a16:creationId xmlns:a16="http://schemas.microsoft.com/office/drawing/2014/main" id="{6701ACA0-EC7D-A4E3-452D-0F04E6E4F05A}"/>
                </a:ext>
              </a:extLst>
            </p:cNvPr>
            <p:cNvSpPr/>
            <p:nvPr/>
          </p:nvSpPr>
          <p:spPr bwMode="auto">
            <a:xfrm>
              <a:off x="5010138" y="-910632"/>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⑫</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なる</a:t>
              </a:r>
            </a:p>
          </p:txBody>
        </p:sp>
        <p:cxnSp>
          <p:nvCxnSpPr>
            <p:cNvPr id="32" name="直線コネクタ 31">
              <a:extLst>
                <a:ext uri="{FF2B5EF4-FFF2-40B4-BE49-F238E27FC236}">
                  <a16:creationId xmlns:a16="http://schemas.microsoft.com/office/drawing/2014/main" id="{627831FD-46F4-3303-DB37-60C0423B2282}"/>
                </a:ext>
              </a:extLst>
            </p:cNvPr>
            <p:cNvCxnSpPr>
              <a:cxnSpLocks/>
            </p:cNvCxnSpPr>
            <p:nvPr/>
          </p:nvCxnSpPr>
          <p:spPr>
            <a:xfrm flipV="1">
              <a:off x="7065114" y="-262632"/>
              <a:ext cx="0" cy="406586"/>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3" name="グループ化 32">
            <a:extLst>
              <a:ext uri="{FF2B5EF4-FFF2-40B4-BE49-F238E27FC236}">
                <a16:creationId xmlns:a16="http://schemas.microsoft.com/office/drawing/2014/main" id="{77351164-15EA-E3BA-0571-73750BA5744B}"/>
              </a:ext>
            </a:extLst>
          </p:cNvPr>
          <p:cNvGrpSpPr/>
          <p:nvPr/>
        </p:nvGrpSpPr>
        <p:grpSpPr>
          <a:xfrm>
            <a:off x="1428857" y="4760226"/>
            <a:ext cx="2592000" cy="964739"/>
            <a:chOff x="5010138" y="-745008"/>
            <a:chExt cx="2592000" cy="964739"/>
          </a:xfrm>
        </p:grpSpPr>
        <p:sp>
          <p:nvSpPr>
            <p:cNvPr id="34" name="正方形/長方形 33">
              <a:extLst>
                <a:ext uri="{FF2B5EF4-FFF2-40B4-BE49-F238E27FC236}">
                  <a16:creationId xmlns:a16="http://schemas.microsoft.com/office/drawing/2014/main" id="{3FA3EC86-6E3F-D384-BB11-38ABCE8F7EA1}"/>
                </a:ext>
              </a:extLst>
            </p:cNvPr>
            <p:cNvSpPr/>
            <p:nvPr/>
          </p:nvSpPr>
          <p:spPr bwMode="auto">
            <a:xfrm>
              <a:off x="5010138" y="-745008"/>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⑬ならない</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35" name="直線コネクタ 34">
              <a:extLst>
                <a:ext uri="{FF2B5EF4-FFF2-40B4-BE49-F238E27FC236}">
                  <a16:creationId xmlns:a16="http://schemas.microsoft.com/office/drawing/2014/main" id="{D09D0C34-9D3C-0B05-6496-9426C77795AF}"/>
                </a:ext>
              </a:extLst>
            </p:cNvPr>
            <p:cNvCxnSpPr>
              <a:cxnSpLocks/>
            </p:cNvCxnSpPr>
            <p:nvPr/>
          </p:nvCxnSpPr>
          <p:spPr>
            <a:xfrm flipV="1">
              <a:off x="7065114" y="-91055"/>
              <a:ext cx="0" cy="310786"/>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6" name="グループ化 35">
            <a:extLst>
              <a:ext uri="{FF2B5EF4-FFF2-40B4-BE49-F238E27FC236}">
                <a16:creationId xmlns:a16="http://schemas.microsoft.com/office/drawing/2014/main" id="{EC1FD01E-CAC8-7967-ABAF-AFAE1FE6B9FF}"/>
              </a:ext>
            </a:extLst>
          </p:cNvPr>
          <p:cNvGrpSpPr/>
          <p:nvPr/>
        </p:nvGrpSpPr>
        <p:grpSpPr>
          <a:xfrm>
            <a:off x="6452205" y="4754230"/>
            <a:ext cx="2592000" cy="964739"/>
            <a:chOff x="5010138" y="-745008"/>
            <a:chExt cx="2592000" cy="964739"/>
          </a:xfrm>
        </p:grpSpPr>
        <p:sp>
          <p:nvSpPr>
            <p:cNvPr id="37" name="正方形/長方形 36">
              <a:extLst>
                <a:ext uri="{FF2B5EF4-FFF2-40B4-BE49-F238E27FC236}">
                  <a16:creationId xmlns:a16="http://schemas.microsoft.com/office/drawing/2014/main" id="{C21AD6D8-776C-E7E6-7A78-62E4FF9F873B}"/>
                </a:ext>
              </a:extLst>
            </p:cNvPr>
            <p:cNvSpPr/>
            <p:nvPr/>
          </p:nvSpPr>
          <p:spPr bwMode="auto">
            <a:xfrm>
              <a:off x="5010138" y="-745008"/>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⑭ならない</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38" name="直線コネクタ 37">
              <a:extLst>
                <a:ext uri="{FF2B5EF4-FFF2-40B4-BE49-F238E27FC236}">
                  <a16:creationId xmlns:a16="http://schemas.microsoft.com/office/drawing/2014/main" id="{158D0538-62A9-D845-5465-B8BCEFA17E1C}"/>
                </a:ext>
              </a:extLst>
            </p:cNvPr>
            <p:cNvCxnSpPr>
              <a:cxnSpLocks/>
            </p:cNvCxnSpPr>
            <p:nvPr/>
          </p:nvCxnSpPr>
          <p:spPr>
            <a:xfrm flipV="1">
              <a:off x="7065114" y="-91055"/>
              <a:ext cx="0" cy="310786"/>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2026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down)">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down)">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wipe(down)">
                                      <p:cBhvr>
                                        <p:cTn id="3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08E016E8-7363-71A3-EC64-7BC50DFFB2CC}"/>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（１５）生命保険料控除証明書チェックシート</a:t>
            </a:r>
          </a:p>
        </p:txBody>
      </p:sp>
      <p:graphicFrame>
        <p:nvGraphicFramePr>
          <p:cNvPr id="5" name="表 4">
            <a:extLst>
              <a:ext uri="{FF2B5EF4-FFF2-40B4-BE49-F238E27FC236}">
                <a16:creationId xmlns:a16="http://schemas.microsoft.com/office/drawing/2014/main" id="{DD406B8D-085D-6CEF-59BC-3DC287905CAE}"/>
              </a:ext>
            </a:extLst>
          </p:cNvPr>
          <p:cNvGraphicFramePr>
            <a:graphicFrameLocks noGrp="1"/>
          </p:cNvGraphicFramePr>
          <p:nvPr/>
        </p:nvGraphicFramePr>
        <p:xfrm>
          <a:off x="329628" y="2240249"/>
          <a:ext cx="9504000" cy="3816000"/>
        </p:xfrm>
        <a:graphic>
          <a:graphicData uri="http://schemas.openxmlformats.org/drawingml/2006/table">
            <a:tbl>
              <a:tblPr/>
              <a:tblGrid>
                <a:gridCol w="540000">
                  <a:extLst>
                    <a:ext uri="{9D8B030D-6E8A-4147-A177-3AD203B41FA5}">
                      <a16:colId xmlns:a16="http://schemas.microsoft.com/office/drawing/2014/main" val="1208353979"/>
                    </a:ext>
                  </a:extLst>
                </a:gridCol>
                <a:gridCol w="4248000">
                  <a:extLst>
                    <a:ext uri="{9D8B030D-6E8A-4147-A177-3AD203B41FA5}">
                      <a16:colId xmlns:a16="http://schemas.microsoft.com/office/drawing/2014/main" val="122345738"/>
                    </a:ext>
                  </a:extLst>
                </a:gridCol>
                <a:gridCol w="540000">
                  <a:extLst>
                    <a:ext uri="{9D8B030D-6E8A-4147-A177-3AD203B41FA5}">
                      <a16:colId xmlns:a16="http://schemas.microsoft.com/office/drawing/2014/main" val="281298365"/>
                    </a:ext>
                  </a:extLst>
                </a:gridCol>
                <a:gridCol w="4176000">
                  <a:extLst>
                    <a:ext uri="{9D8B030D-6E8A-4147-A177-3AD203B41FA5}">
                      <a16:colId xmlns:a16="http://schemas.microsoft.com/office/drawing/2014/main" val="3054855252"/>
                    </a:ext>
                  </a:extLst>
                </a:gridCol>
              </a:tblGrid>
              <a:tr h="360000">
                <a:tc>
                  <a:txBody>
                    <a:bodyPr/>
                    <a:lstStyle/>
                    <a:p>
                      <a:pPr algn="ctr" fontAlgn="ctr"/>
                      <a:r>
                        <a:rPr lang="en-US" altLang="ja-JP" sz="1200" b="1" i="0" dirty="0">
                          <a:solidFill>
                            <a:schemeClr val="tx1"/>
                          </a:solidFill>
                          <a:effectLst/>
                          <a:latin typeface="+mn-ea"/>
                          <a:ea typeface="+mn-ea"/>
                        </a:rPr>
                        <a:t>No</a:t>
                      </a:r>
                      <a:endParaRPr lang="ja-JP" altLang="en-US" sz="1200" b="1" i="0" dirty="0">
                        <a:solidFill>
                          <a:schemeClr val="tx1"/>
                        </a:solidFill>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gridSpan="2">
                  <a:txBody>
                    <a:bodyPr/>
                    <a:lstStyle/>
                    <a:p>
                      <a:pPr algn="ctr" fontAlgn="ctr"/>
                      <a:r>
                        <a:rPr lang="ja-JP" altLang="en-US" sz="1200" b="1" i="0" dirty="0">
                          <a:solidFill>
                            <a:schemeClr val="tx1"/>
                          </a:solidFill>
                          <a:effectLst/>
                          <a:latin typeface="+mn-ea"/>
                          <a:ea typeface="+mn-ea"/>
                        </a:rPr>
                        <a:t>チェックポイント</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a:endParaRPr kumimoji="1" lang="ja-JP" altLang="en-US" sz="120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200" b="1" i="0" dirty="0">
                          <a:solidFill>
                            <a:schemeClr val="tx1"/>
                          </a:solidFill>
                          <a:effectLst/>
                          <a:latin typeface="+mn-ea"/>
                          <a:ea typeface="+mn-ea"/>
                        </a:rPr>
                        <a:t>送付時期</a:t>
                      </a:r>
                      <a:endParaRPr kumimoji="1" lang="ja-JP" altLang="en-US" sz="120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659686813"/>
                  </a:ext>
                </a:extLst>
              </a:tr>
              <a:tr h="576000">
                <a:tc>
                  <a:txBody>
                    <a:bodyPr/>
                    <a:lstStyle/>
                    <a:p>
                      <a:pPr marL="0" indent="0" algn="ctr" fontAlgn="ctr">
                        <a:buFontTx/>
                        <a:buNone/>
                      </a:pPr>
                      <a:r>
                        <a:rPr lang="en-US" altLang="ja-JP" sz="1600" dirty="0">
                          <a:effectLst/>
                          <a:latin typeface="Meiryo UI" panose="020B0604030504040204" pitchFamily="50" charset="-128"/>
                          <a:ea typeface="Meiryo UI" panose="020B0604030504040204" pitchFamily="50" charset="-128"/>
                        </a:rPr>
                        <a:t>1</a:t>
                      </a:r>
                      <a:endParaRPr lang="ja-JP" altLang="en-US" sz="16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今年、保険の更新や、保障の内容を変更した。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800" dirty="0">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昨年と異なる所得控除額となる可能性があります。</a:t>
                      </a:r>
                      <a:endParaRPr kumimoji="1" lang="en-US" altLang="ja-JP" sz="900" dirty="0">
                        <a:latin typeface="+mn-ea"/>
                        <a:ea typeface="+mn-ea"/>
                      </a:endParaRPr>
                    </a:p>
                    <a:p>
                      <a:pPr algn="l"/>
                      <a:r>
                        <a:rPr kumimoji="1" lang="ja-JP" altLang="en-US" sz="900" dirty="0">
                          <a:latin typeface="+mn-ea"/>
                          <a:ea typeface="+mn-ea"/>
                        </a:rPr>
                        <a:t>また会社によって異なりますがが、</a:t>
                      </a:r>
                      <a:r>
                        <a:rPr kumimoji="1" lang="en-US" altLang="ja-JP" sz="900" dirty="0">
                          <a:latin typeface="+mn-ea"/>
                          <a:ea typeface="+mn-ea"/>
                        </a:rPr>
                        <a:t>9</a:t>
                      </a:r>
                      <a:r>
                        <a:rPr kumimoji="1" lang="ja-JP" altLang="en-US" sz="900" dirty="0">
                          <a:latin typeface="+mn-ea"/>
                          <a:ea typeface="+mn-ea"/>
                        </a:rPr>
                        <a:t>月までの保険料をベースに計算して証明書を作成する会社がほとんどですので、変更した時期にも注意が必要です。</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19635093"/>
                  </a:ext>
                </a:extLst>
              </a:tr>
              <a:tr h="576000">
                <a:tc>
                  <a:txBody>
                    <a:bodyPr/>
                    <a:lstStyle/>
                    <a:p>
                      <a:pPr algn="ctr" fontAlgn="ctr"/>
                      <a:r>
                        <a:rPr lang="en-US" altLang="ja-JP" sz="1600" dirty="0">
                          <a:effectLst/>
                          <a:latin typeface="Meiryo UI" panose="020B0604030504040204" pitchFamily="50" charset="-128"/>
                          <a:ea typeface="Meiryo UI" panose="020B0604030504040204" pitchFamily="50" charset="-128"/>
                        </a:rPr>
                        <a:t>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dirty="0">
                          <a:effectLst/>
                          <a:latin typeface="+mn-ea"/>
                          <a:ea typeface="+mn-ea"/>
                        </a:rPr>
                        <a:t>今年、保険の配当金があった。</a:t>
                      </a:r>
                      <a:endParaRPr lang="en-US" altLang="ja-JP" sz="1200"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dirty="0">
                          <a:latin typeface="+mn-ea"/>
                          <a:ea typeface="+mn-ea"/>
                        </a:rPr>
                        <a:t>保険契約期間中に配当金を受け取った場合には、所得税も住民税もかかりませんが、生命保険料控除の計算に当たって、支払った保険料の金額から控除することになります。思いがけず多くの配当を受け取ったり等注意が必要です。</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88139207"/>
                  </a:ext>
                </a:extLst>
              </a:tr>
              <a:tr h="576000">
                <a:tc>
                  <a:txBody>
                    <a:bodyPr/>
                    <a:lstStyle/>
                    <a:p>
                      <a:pPr marL="0" indent="0" algn="ctr" fontAlgn="ctr">
                        <a:buFontTx/>
                        <a:buNone/>
                      </a:pPr>
                      <a:r>
                        <a:rPr lang="en-US" altLang="ja-JP" sz="1600" dirty="0">
                          <a:effectLst/>
                          <a:latin typeface="Meiryo UI" panose="020B0604030504040204" pitchFamily="50" charset="-128"/>
                          <a:ea typeface="Meiryo UI" panose="020B0604030504040204" pitchFamily="50" charset="-128"/>
                        </a:rPr>
                        <a:t>3</a:t>
                      </a:r>
                      <a:endParaRPr lang="ja-JP" altLang="en-US" sz="16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今年、名義を変更した。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名義によっては生命保険料控除の対象から外れるケースがあります。</a:t>
                      </a:r>
                      <a:endParaRPr kumimoji="1" lang="en-US" altLang="ja-JP" sz="900" dirty="0">
                        <a:latin typeface="+mn-ea"/>
                        <a:ea typeface="+mn-ea"/>
                      </a:endParaRPr>
                    </a:p>
                    <a:p>
                      <a:pPr algn="l"/>
                      <a:r>
                        <a:rPr kumimoji="1" lang="ja-JP" altLang="en-US" sz="900" dirty="0">
                          <a:latin typeface="+mn-ea"/>
                          <a:ea typeface="+mn-ea"/>
                        </a:rPr>
                        <a:t>一般と介護医療、また個人年金で条件は異なりますので、あわせてご確認が必要です。（条件は</a:t>
                      </a:r>
                      <a:r>
                        <a:rPr kumimoji="1" lang="ja-JP" altLang="en-US" sz="900" dirty="0">
                          <a:latin typeface="+mn-ea"/>
                          <a:ea typeface="+mn-ea"/>
                          <a:hlinkClick r:id="rId2"/>
                        </a:rPr>
                        <a:t>リンク</a:t>
                      </a:r>
                      <a:r>
                        <a:rPr kumimoji="1" lang="ja-JP" altLang="en-US" sz="900" dirty="0">
                          <a:latin typeface="+mn-ea"/>
                          <a:ea typeface="+mn-ea"/>
                        </a:rPr>
                        <a:t>をご確認ください）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50303342"/>
                  </a:ext>
                </a:extLst>
              </a:tr>
              <a:tr h="576000">
                <a:tc>
                  <a:txBody>
                    <a:bodyPr/>
                    <a:lstStyle/>
                    <a:p>
                      <a:pPr marL="0" indent="0" algn="ctr" fontAlgn="ctr">
                        <a:buFontTx/>
                        <a:buNone/>
                      </a:pPr>
                      <a:r>
                        <a:rPr lang="en-US" altLang="ja-JP" sz="1600" dirty="0">
                          <a:effectLst/>
                          <a:latin typeface="Meiryo UI" panose="020B0604030504040204" pitchFamily="50" charset="-128"/>
                          <a:ea typeface="Meiryo UI" panose="020B0604030504040204" pitchFamily="50" charset="-128"/>
                        </a:rPr>
                        <a:t>4</a:t>
                      </a:r>
                      <a:endParaRPr lang="ja-JP" altLang="en-US" sz="16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今年、一時払い系の商品に加入した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今年の生命保険料控除の対象となります。</a:t>
                      </a:r>
                      <a:endParaRPr kumimoji="1" lang="en-US" altLang="ja-JP" sz="900" dirty="0">
                        <a:latin typeface="+mn-ea"/>
                        <a:ea typeface="+mn-ea"/>
                      </a:endParaRPr>
                    </a:p>
                    <a:p>
                      <a:pPr algn="l"/>
                      <a:r>
                        <a:rPr kumimoji="1" lang="ja-JP" altLang="en-US" sz="900" dirty="0">
                          <a:latin typeface="+mn-ea"/>
                          <a:ea typeface="+mn-ea"/>
                        </a:rPr>
                        <a:t>申告忘れの無いように確認しましょう。</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87328227"/>
                  </a:ext>
                </a:extLst>
              </a:tr>
              <a:tr h="576000">
                <a:tc>
                  <a:txBody>
                    <a:bodyPr/>
                    <a:lstStyle/>
                    <a:p>
                      <a:pPr algn="ctr" fontAlgn="ctr"/>
                      <a:r>
                        <a:rPr lang="en-US" altLang="ja-JP" sz="1600" dirty="0">
                          <a:effectLst/>
                          <a:latin typeface="Meiryo UI" panose="020B0604030504040204" pitchFamily="50" charset="-128"/>
                          <a:ea typeface="Meiryo UI" panose="020B0604030504040204" pitchFamily="50" charset="-128"/>
                        </a:rPr>
                        <a:t>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kumimoji="1" lang="ja-JP" altLang="en-US" sz="1200" dirty="0">
                          <a:solidFill>
                            <a:srgbClr val="000000"/>
                          </a:solidFill>
                          <a:latin typeface="メイリオ" panose="020B0604030504040204" pitchFamily="50" charset="-128"/>
                          <a:ea typeface="+mn-ea"/>
                        </a:rPr>
                        <a:t>介護一時保険金特約等が付帯されている傷害保険など、</a:t>
                      </a:r>
                      <a:endParaRPr kumimoji="1" lang="en-US" altLang="ja-JP" sz="1200" dirty="0">
                        <a:solidFill>
                          <a:srgbClr val="000000"/>
                        </a:solidFill>
                        <a:latin typeface="メイリオ" panose="020B0604030504040204" pitchFamily="50" charset="-128"/>
                        <a:ea typeface="+mn-ea"/>
                      </a:endParaRPr>
                    </a:p>
                    <a:p>
                      <a:pPr algn="l" fontAlgn="ctr"/>
                      <a:r>
                        <a:rPr kumimoji="1" lang="ja-JP" altLang="en-US" sz="1200" dirty="0">
                          <a:solidFill>
                            <a:srgbClr val="000000"/>
                          </a:solidFill>
                          <a:latin typeface="メイリオ" panose="020B0604030504040204" pitchFamily="50" charset="-128"/>
                          <a:ea typeface="+mn-ea"/>
                        </a:rPr>
                        <a:t>損害保険に加入している。</a:t>
                      </a:r>
                      <a:endParaRPr lang="en-US" altLang="ja-JP" sz="1200"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dirty="0">
                          <a:latin typeface="+mn-ea"/>
                          <a:ea typeface="+mn-ea"/>
                        </a:rPr>
                        <a:t>傷害保険は生命保険料控除の対象外ですが、付帯されている特約に応じて、生命保険料控除の対象となる場合があります。損害保険についても確認しましょう。</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63685613"/>
                  </a:ext>
                </a:extLst>
              </a:tr>
              <a:tr h="576000">
                <a:tc>
                  <a:txBody>
                    <a:bodyPr/>
                    <a:lstStyle/>
                    <a:p>
                      <a:pPr algn="ctr" fontAlgn="ctr"/>
                      <a:r>
                        <a:rPr lang="en-US" altLang="ja-JP" sz="1600" dirty="0">
                          <a:effectLst/>
                          <a:latin typeface="Meiryo UI" panose="020B0604030504040204" pitchFamily="50" charset="-128"/>
                          <a:ea typeface="Meiryo UI" panose="020B0604030504040204" pitchFamily="50" charset="-128"/>
                        </a:rPr>
                        <a:t>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一般と介護医療・個人年金の保険料控除枠を満額使用できている。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遺族への備えや介護への備え等、生命保険が、社会保障制度の補完として重要な役割を担っているという証明でもある生命保険料控除制度。せっかくの制度を有効にご活用されているか、保障とともに確認しましょう。</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456866"/>
                  </a:ext>
                </a:extLst>
              </a:tr>
            </a:tbl>
          </a:graphicData>
        </a:graphic>
      </p:graphicFrame>
      <p:sp>
        <p:nvSpPr>
          <p:cNvPr id="6" name="テキスト ボックス 5">
            <a:extLst>
              <a:ext uri="{FF2B5EF4-FFF2-40B4-BE49-F238E27FC236}">
                <a16:creationId xmlns:a16="http://schemas.microsoft.com/office/drawing/2014/main" id="{B2F458A6-AA25-D30B-2EFB-67364F3CC0B8}"/>
              </a:ext>
            </a:extLst>
          </p:cNvPr>
          <p:cNvSpPr txBox="1"/>
          <p:nvPr/>
        </p:nvSpPr>
        <p:spPr>
          <a:xfrm>
            <a:off x="329628" y="964017"/>
            <a:ext cx="9418782" cy="116955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生命保険に加入した際、所得税や住民税が軽減される、「生命保険料控除制度」があります。</a:t>
            </a:r>
            <a:endParaRPr kumimoji="1" lang="en-US" altLang="ja-JP"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これは、「生命保険」が社会保障制度の補完として、重要な役割を担っているという証明でもあります。</a:t>
            </a:r>
            <a:endParaRPr kumimoji="1" lang="en-US" altLang="ja-JP"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その「生命保険料控除制度」に対し、年末調整等で会社に任せている方も多くいると思います。とはいえ毎年ごとに確認しておくポイントがありますので、下記「チェックシート」でポイントで確認のうえ、制度を有効にご活用されているか、保障とともに確認しましょう。</a:t>
            </a:r>
          </a:p>
        </p:txBody>
      </p:sp>
      <p:sp>
        <p:nvSpPr>
          <p:cNvPr id="7" name="テキスト プレースホルダー 1">
            <a:extLst>
              <a:ext uri="{FF2B5EF4-FFF2-40B4-BE49-F238E27FC236}">
                <a16:creationId xmlns:a16="http://schemas.microsoft.com/office/drawing/2014/main" id="{B2BB2BCE-AA63-8D44-5404-5FBFDC3DFBDE}"/>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8" name="スライド番号プレースホルダー 5">
            <a:extLst>
              <a:ext uri="{FF2B5EF4-FFF2-40B4-BE49-F238E27FC236}">
                <a16:creationId xmlns:a16="http://schemas.microsoft.com/office/drawing/2014/main" id="{BA8D4FC9-CE64-B19D-CBA3-24141C5509B9}"/>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吹き出し: 四角形 1">
            <a:extLst>
              <a:ext uri="{FF2B5EF4-FFF2-40B4-BE49-F238E27FC236}">
                <a16:creationId xmlns:a16="http://schemas.microsoft.com/office/drawing/2014/main" id="{51943A84-538D-9386-5644-1FBF40540A26}"/>
              </a:ext>
            </a:extLst>
          </p:cNvPr>
          <p:cNvSpPr/>
          <p:nvPr/>
        </p:nvSpPr>
        <p:spPr bwMode="auto">
          <a:xfrm>
            <a:off x="114300" y="5972305"/>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上記「視点」を活動にご活用ください！</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7495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57F9B1C-0F14-4A18-A6A8-7BB700D3037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（１６）</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会社別、主な外貨建（米国ドル）・円貨建商品の利率（含む前回差）（</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10</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月</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1</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15</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日）</a:t>
            </a:r>
            <a:endParaRPr kumimoji="1" lang="en-US" altLang="ja-JP" sz="1600" b="0"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endParaRPr>
          </a:p>
        </p:txBody>
      </p:sp>
      <p:sp>
        <p:nvSpPr>
          <p:cNvPr id="12" name="正方形/長方形 11">
            <a:extLst>
              <a:ext uri="{FF2B5EF4-FFF2-40B4-BE49-F238E27FC236}">
                <a16:creationId xmlns:a16="http://schemas.microsoft.com/office/drawing/2014/main" id="{3F5A0D80-EBDE-465C-B520-C5E1263F2A2A}"/>
              </a:ext>
            </a:extLst>
          </p:cNvPr>
          <p:cNvSpPr/>
          <p:nvPr/>
        </p:nvSpPr>
        <p:spPr>
          <a:xfrm>
            <a:off x="7077456" y="1282503"/>
            <a:ext cx="2828544" cy="184666"/>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参考）各社ホームページより。ホームページのリンクは各「商品名」を押下。</a:t>
            </a:r>
            <a:endParaRPr kumimoji="1" lang="ja-JP" altLang="en-US" sz="6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114298" y="1236336"/>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．会社別 主な外貨建保険（米国ドル）・円貨建ての「積立利率①</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予定利率②」一覧</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highlight>
                  <a:srgbClr val="DEEBF7"/>
                </a:highlight>
                <a:uLnTx/>
                <a:uFillTx/>
                <a:latin typeface="メイリオ" panose="020B0604030504040204" pitchFamily="50" charset="-128"/>
                <a:ea typeface="メイリオ" panose="020B0604030504040204" pitchFamily="50" charset="-128"/>
                <a:cs typeface="+mn-cs"/>
              </a:rPr>
              <a:t>青背景</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は円貨建て）</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38656"/>
            <a:ext cx="9776614"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今日は、各商品の予定（積立）利率の更新日（毎月</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16</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a:t>
            </a:r>
            <a:r>
              <a:rPr kumimoji="0" lang="en-US" altLang="ja-JP"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各社の外貨建（米国ドル）円貨建の主要商品とその各利率をご紹介させていただきますので、最近の傾向を参考に、お客さまの積み立てのアドバイスを実施していきましょう！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FCDC04A3-10A8-2AC2-4374-99F12570EA22}"/>
              </a:ext>
            </a:extLst>
          </p:cNvPr>
          <p:cNvGraphicFramePr>
            <a:graphicFrameLocks noGrp="1"/>
          </p:cNvGraphicFramePr>
          <p:nvPr/>
        </p:nvGraphicFramePr>
        <p:xfrm>
          <a:off x="373693" y="1471912"/>
          <a:ext cx="9467999" cy="5014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16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ニッセイ外貨保険プラン 一時払外貨建養老保険 ドリームロード</a:t>
                      </a:r>
                      <a:endParaRPr lang="en-US" altLang="ja-JP" sz="1050" b="0" i="0" u="none" strike="noStrike" dirty="0">
                        <a:solidFill>
                          <a:srgbClr val="0070C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3"/>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4"/>
                        </a:rPr>
                        <a:t>ニッセイ一時払終身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5"/>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5.29%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3.91%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1.90%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8"/>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10"/>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12">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a:solidFill>
                            <a:srgbClr val="000000"/>
                          </a:solidFill>
                          <a:effectLst/>
                          <a:latin typeface="Meiryo UI" panose="020B0604030504040204" pitchFamily="50" charset="-128"/>
                          <a:ea typeface="Meiryo UI" panose="020B0604030504040204" pitchFamily="50" charset="-128"/>
                        </a:rPr>
                        <a:t>予定利率について、米</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3"/>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5.35%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4"/>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5"/>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6"/>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7"/>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3.81%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3.69%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7"/>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8"/>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sp>
        <p:nvSpPr>
          <p:cNvPr id="5" name="テキスト プレースホルダー 1">
            <a:extLst>
              <a:ext uri="{FF2B5EF4-FFF2-40B4-BE49-F238E27FC236}">
                <a16:creationId xmlns:a16="http://schemas.microsoft.com/office/drawing/2014/main" id="{FB9DE4F7-F17F-2CF0-D441-1BCA23DE5EA0}"/>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6" name="スライド番号プレースホルダー 5">
            <a:extLst>
              <a:ext uri="{FF2B5EF4-FFF2-40B4-BE49-F238E27FC236}">
                <a16:creationId xmlns:a16="http://schemas.microsoft.com/office/drawing/2014/main" id="{B154ED27-49D7-16A7-3D45-D4A3B224A20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99DCC090-A4EE-C452-968B-878226D4A51E}"/>
              </a:ext>
            </a:extLst>
          </p:cNvPr>
          <p:cNvGraphicFramePr>
            <a:graphicFrameLocks noGrp="1"/>
          </p:cNvGraphicFramePr>
          <p:nvPr/>
        </p:nvGraphicFramePr>
        <p:xfrm>
          <a:off x="373693" y="1471912"/>
          <a:ext cx="9467999" cy="5014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16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日本生命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ニッセイ外貨保険プラン 一時払外貨建養老保険 ドリームロード</a:t>
                      </a:r>
                      <a:endParaRPr lang="en-US" altLang="ja-JP" sz="1050" b="0" i="0" u="none" strike="noStrike" dirty="0">
                        <a:solidFill>
                          <a:srgbClr val="0070C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4.30%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3"/>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4"/>
                        </a:rPr>
                        <a:t>ニッセイ一時払終身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8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第一生命</a:t>
                      </a:r>
                      <a:endParaRPr lang="en-US" altLang="ja-JP" sz="18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5"/>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5.04%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5.29%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3.91%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1.90%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8"/>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4.13%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10"/>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12">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予定利率について、米ドル建は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3"/>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5.30%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5.35%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4"/>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5"/>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6"/>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7"/>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3.81%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3.69%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7"/>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8"/>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pic>
        <p:nvPicPr>
          <p:cNvPr id="9" name="図 8">
            <a:extLst>
              <a:ext uri="{FF2B5EF4-FFF2-40B4-BE49-F238E27FC236}">
                <a16:creationId xmlns:a16="http://schemas.microsoft.com/office/drawing/2014/main" id="{5F5B9545-4B20-B41D-74F5-3F80F1A800D5}"/>
              </a:ext>
            </a:extLst>
          </p:cNvPr>
          <p:cNvPicPr>
            <a:picLocks noChangeAspect="1"/>
          </p:cNvPicPr>
          <p:nvPr/>
        </p:nvPicPr>
        <p:blipFill>
          <a:blip r:embed="rId19"/>
          <a:stretch>
            <a:fillRect/>
          </a:stretch>
        </p:blipFill>
        <p:spPr>
          <a:xfrm>
            <a:off x="129386" y="655214"/>
            <a:ext cx="6044521" cy="3040144"/>
          </a:xfrm>
          <a:prstGeom prst="rect">
            <a:avLst/>
          </a:prstGeom>
        </p:spPr>
      </p:pic>
      <p:sp>
        <p:nvSpPr>
          <p:cNvPr id="10" name="吹き出し: 四角形 9">
            <a:extLst>
              <a:ext uri="{FF2B5EF4-FFF2-40B4-BE49-F238E27FC236}">
                <a16:creationId xmlns:a16="http://schemas.microsoft.com/office/drawing/2014/main" id="{4833CBEE-DBF8-8C79-F10E-6B6956790FAB}"/>
              </a:ext>
            </a:extLst>
          </p:cNvPr>
          <p:cNvSpPr/>
          <p:nvPr/>
        </p:nvSpPr>
        <p:spPr bwMode="auto">
          <a:xfrm>
            <a:off x="49990" y="1194513"/>
            <a:ext cx="3159653" cy="684000"/>
          </a:xfrm>
          <a:prstGeom prst="wedgeRectCallout">
            <a:avLst>
              <a:gd name="adj1" fmla="val 30523"/>
              <a:gd name="adj2" fmla="val -4422"/>
            </a:avLst>
          </a:prstGeom>
          <a:solidFill>
            <a:schemeClr val="bg1">
              <a:lumMod val="95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住友</a:t>
            </a:r>
            <a:r>
              <a:rPr kumimoji="1" lang="en-US" altLang="ja-JP" sz="4000" b="1" dirty="0">
                <a:solidFill>
                  <a:srgbClr val="EA5550"/>
                </a:solidFill>
                <a:latin typeface="Meiryo UI" panose="020B0604030504040204" pitchFamily="50" charset="-128"/>
                <a:ea typeface="Meiryo UI" panose="020B0604030504040204" pitchFamily="50" charset="-128"/>
              </a:rPr>
              <a:t>3.60</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9BEF97E3-90F3-2124-0F12-8FFDDDAD9FF3}"/>
              </a:ext>
            </a:extLst>
          </p:cNvPr>
          <p:cNvPicPr>
            <a:picLocks noChangeAspect="1"/>
          </p:cNvPicPr>
          <p:nvPr/>
        </p:nvPicPr>
        <p:blipFill>
          <a:blip r:embed="rId20"/>
          <a:stretch>
            <a:fillRect/>
          </a:stretch>
        </p:blipFill>
        <p:spPr>
          <a:xfrm>
            <a:off x="6173907" y="753831"/>
            <a:ext cx="3749613" cy="5135340"/>
          </a:xfrm>
          <a:prstGeom prst="rect">
            <a:avLst/>
          </a:prstGeom>
        </p:spPr>
      </p:pic>
      <p:sp>
        <p:nvSpPr>
          <p:cNvPr id="15" name="吹き出し: 四角形 14">
            <a:extLst>
              <a:ext uri="{FF2B5EF4-FFF2-40B4-BE49-F238E27FC236}">
                <a16:creationId xmlns:a16="http://schemas.microsoft.com/office/drawing/2014/main" id="{D47FE5DC-99E6-9CA5-D1CB-5C8ECCCB92BA}"/>
              </a:ext>
            </a:extLst>
          </p:cNvPr>
          <p:cNvSpPr/>
          <p:nvPr/>
        </p:nvSpPr>
        <p:spPr bwMode="auto">
          <a:xfrm>
            <a:off x="6334437" y="4497004"/>
            <a:ext cx="3159653"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MY</a:t>
            </a:r>
            <a:r>
              <a:rPr kumimoji="1" lang="en-US" altLang="ja-JP" sz="4000" b="1" dirty="0">
                <a:solidFill>
                  <a:srgbClr val="EA5550"/>
                </a:solidFill>
                <a:latin typeface="Meiryo UI" panose="020B0604030504040204" pitchFamily="50" charset="-128"/>
                <a:ea typeface="Meiryo UI" panose="020B0604030504040204" pitchFamily="50" charset="-128"/>
              </a:rPr>
              <a:t>3.62</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aphicFrame>
        <p:nvGraphicFramePr>
          <p:cNvPr id="17" name="表 16">
            <a:extLst>
              <a:ext uri="{FF2B5EF4-FFF2-40B4-BE49-F238E27FC236}">
                <a16:creationId xmlns:a16="http://schemas.microsoft.com/office/drawing/2014/main" id="{6CDD03B3-4AC7-0870-28E3-075B6DA18315}"/>
              </a:ext>
            </a:extLst>
          </p:cNvPr>
          <p:cNvGraphicFramePr>
            <a:graphicFrameLocks noGrp="1"/>
          </p:cNvGraphicFramePr>
          <p:nvPr/>
        </p:nvGraphicFramePr>
        <p:xfrm>
          <a:off x="373693" y="1471912"/>
          <a:ext cx="9467999" cy="5014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16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日本生命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ニッセイ外貨保険プラン 一時払外貨建養老保険 ドリームロード</a:t>
                      </a:r>
                      <a:endParaRPr lang="en-US" altLang="ja-JP" sz="1050" b="0" i="0" u="none" strike="noStrike" dirty="0">
                        <a:solidFill>
                          <a:srgbClr val="0070C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3"/>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4"/>
                        </a:rPr>
                        <a:t>ニッセイ一時払終身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p>
                      <a:pPr algn="ctr" rtl="0" fontAlgn="t"/>
                      <a:r>
                        <a:rPr lang="ja-JP" altLang="en-US" sz="105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5"/>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5.29%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3.91%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1.90%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1.88%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8"/>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4.21%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10"/>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1.77%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12">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予定利率について、米ドル建は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2.09%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3"/>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5.35%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4"/>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5"/>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6"/>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7"/>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3.81%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3.69%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7"/>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8"/>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pic>
        <p:nvPicPr>
          <p:cNvPr id="19" name="図 18">
            <a:extLst>
              <a:ext uri="{FF2B5EF4-FFF2-40B4-BE49-F238E27FC236}">
                <a16:creationId xmlns:a16="http://schemas.microsoft.com/office/drawing/2014/main" id="{B604D665-31CD-D7A6-3BED-825913DF6D3E}"/>
              </a:ext>
            </a:extLst>
          </p:cNvPr>
          <p:cNvPicPr>
            <a:picLocks noChangeAspect="1"/>
          </p:cNvPicPr>
          <p:nvPr/>
        </p:nvPicPr>
        <p:blipFill>
          <a:blip r:embed="rId21"/>
          <a:stretch>
            <a:fillRect/>
          </a:stretch>
        </p:blipFill>
        <p:spPr>
          <a:xfrm>
            <a:off x="764559" y="-28399"/>
            <a:ext cx="8070882" cy="5517674"/>
          </a:xfrm>
          <a:prstGeom prst="rect">
            <a:avLst/>
          </a:prstGeom>
          <a:ln w="38100">
            <a:solidFill>
              <a:schemeClr val="bg1">
                <a:lumMod val="75000"/>
              </a:schemeClr>
            </a:solidFill>
          </a:ln>
        </p:spPr>
      </p:pic>
      <p:sp>
        <p:nvSpPr>
          <p:cNvPr id="20" name="吹き出し: 四角形 19">
            <a:extLst>
              <a:ext uri="{FF2B5EF4-FFF2-40B4-BE49-F238E27FC236}">
                <a16:creationId xmlns:a16="http://schemas.microsoft.com/office/drawing/2014/main" id="{37C0DEDB-323A-E767-9DEF-4F510902C2C6}"/>
              </a:ext>
            </a:extLst>
          </p:cNvPr>
          <p:cNvSpPr/>
          <p:nvPr/>
        </p:nvSpPr>
        <p:spPr bwMode="auto">
          <a:xfrm>
            <a:off x="-59031" y="4664743"/>
            <a:ext cx="9745904" cy="2079536"/>
          </a:xfrm>
          <a:prstGeom prst="wedgeRectCallout">
            <a:avLst>
              <a:gd name="adj1" fmla="val -3383"/>
              <a:gd name="adj2" fmla="val -72728"/>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L="457200" indent="-457200" defTabSz="914400" fontAlgn="base">
              <a:spcBef>
                <a:spcPct val="0"/>
              </a:spcBef>
              <a:spcAft>
                <a:spcPct val="0"/>
              </a:spcAft>
              <a:buFont typeface="Arial" panose="020B0604020202020204" pitchFamily="34" charset="0"/>
              <a:buChar char="•"/>
            </a:pPr>
            <a:r>
              <a:rPr kumimoji="1" lang="ja-JP" altLang="en-US" sz="3200" b="1" dirty="0">
                <a:latin typeface="Meiryo UI" panose="020B0604030504040204" pitchFamily="50" charset="-128"/>
                <a:ea typeface="Meiryo UI" panose="020B0604030504040204" pitchFamily="50" charset="-128"/>
              </a:rPr>
              <a:t>生保各社は金利上昇時の大量解約リスクに備え、</a:t>
            </a:r>
            <a:r>
              <a:rPr kumimoji="1" lang="ja-JP" altLang="en-US" sz="3200" b="1" dirty="0">
                <a:solidFill>
                  <a:srgbClr val="EA5550"/>
                </a:solidFill>
                <a:latin typeface="Meiryo UI" panose="020B0604030504040204" pitchFamily="50" charset="-128"/>
                <a:ea typeface="Meiryo UI" panose="020B0604030504040204" pitchFamily="50" charset="-128"/>
              </a:rPr>
              <a:t>市場価格調整機能（</a:t>
            </a:r>
            <a:r>
              <a:rPr kumimoji="1" lang="en-US" altLang="ja-JP" sz="3200" b="1" dirty="0">
                <a:solidFill>
                  <a:srgbClr val="EA5550"/>
                </a:solidFill>
                <a:latin typeface="Meiryo UI" panose="020B0604030504040204" pitchFamily="50" charset="-128"/>
                <a:ea typeface="Meiryo UI" panose="020B0604030504040204" pitchFamily="50" charset="-128"/>
              </a:rPr>
              <a:t>MVA</a:t>
            </a:r>
            <a:r>
              <a:rPr kumimoji="1" lang="ja-JP" altLang="en-US" sz="3200" b="1" dirty="0">
                <a:solidFill>
                  <a:srgbClr val="EA5550"/>
                </a:solidFill>
                <a:latin typeface="Meiryo UI" panose="020B0604030504040204" pitchFamily="50" charset="-128"/>
                <a:ea typeface="Meiryo UI" panose="020B0604030504040204" pitchFamily="50" charset="-128"/>
              </a:rPr>
              <a:t>）付円建て保険の販売を拡大</a:t>
            </a:r>
            <a:r>
              <a:rPr kumimoji="1" lang="ja-JP" altLang="en-US" sz="3200" b="1" dirty="0">
                <a:latin typeface="Meiryo UI" panose="020B0604030504040204" pitchFamily="50" charset="-128"/>
                <a:ea typeface="Meiryo UI" panose="020B0604030504040204" pitchFamily="50" charset="-128"/>
              </a:rPr>
              <a:t>。</a:t>
            </a:r>
            <a:endParaRPr kumimoji="1" lang="en-US" altLang="ja-JP" sz="3200" b="1" dirty="0">
              <a:latin typeface="Meiryo UI" panose="020B0604030504040204" pitchFamily="50" charset="-128"/>
              <a:ea typeface="Meiryo UI" panose="020B0604030504040204" pitchFamily="50" charset="-128"/>
            </a:endParaRPr>
          </a:p>
          <a:p>
            <a:pPr marL="457200" indent="-457200" defTabSz="914400" fontAlgn="base">
              <a:spcBef>
                <a:spcPct val="0"/>
              </a:spcBef>
              <a:spcAft>
                <a:spcPct val="0"/>
              </a:spcAft>
              <a:buFont typeface="Arial" panose="020B0604020202020204" pitchFamily="34" charset="0"/>
              <a:buChar char="•"/>
            </a:pPr>
            <a:r>
              <a:rPr kumimoji="1" lang="en-US" altLang="ja-JP" sz="3200" b="1" dirty="0">
                <a:latin typeface="Meiryo UI" panose="020B0604030504040204" pitchFamily="50" charset="-128"/>
                <a:ea typeface="Meiryo UI" panose="020B0604030504040204" pitchFamily="50" charset="-128"/>
              </a:rPr>
              <a:t>6</a:t>
            </a:r>
            <a:r>
              <a:rPr kumimoji="1" lang="ja-JP" altLang="en-US" sz="3200" b="1" dirty="0">
                <a:latin typeface="Meiryo UI" panose="020B0604030504040204" pitchFamily="50" charset="-128"/>
                <a:ea typeface="Meiryo UI" panose="020B0604030504040204" pitchFamily="50" charset="-128"/>
              </a:rPr>
              <a:t>月の販売額は</a:t>
            </a:r>
            <a:r>
              <a:rPr kumimoji="1" lang="ja-JP" altLang="en-US" sz="3200" b="1" dirty="0">
                <a:solidFill>
                  <a:srgbClr val="EA5550"/>
                </a:solidFill>
                <a:latin typeface="Meiryo UI" panose="020B0604030504040204" pitchFamily="50" charset="-128"/>
                <a:ea typeface="Meiryo UI" panose="020B0604030504040204" pitchFamily="50" charset="-128"/>
              </a:rPr>
              <a:t>前年同月比</a:t>
            </a:r>
            <a:r>
              <a:rPr kumimoji="1" lang="en-US" altLang="ja-JP" sz="3200" b="1" dirty="0">
                <a:solidFill>
                  <a:srgbClr val="EA5550"/>
                </a:solidFill>
                <a:latin typeface="Meiryo UI" panose="020B0604030504040204" pitchFamily="50" charset="-128"/>
                <a:ea typeface="Meiryo UI" panose="020B0604030504040204" pitchFamily="50" charset="-128"/>
              </a:rPr>
              <a:t>2</a:t>
            </a:r>
            <a:r>
              <a:rPr kumimoji="1" lang="ja-JP" altLang="en-US" sz="3200" b="1" dirty="0">
                <a:solidFill>
                  <a:srgbClr val="EA5550"/>
                </a:solidFill>
                <a:latin typeface="Meiryo UI" panose="020B0604030504040204" pitchFamily="50" charset="-128"/>
                <a:ea typeface="Meiryo UI" panose="020B0604030504040204" pitchFamily="50" charset="-128"/>
              </a:rPr>
              <a:t>倍で、外貨建て保険と同水準</a:t>
            </a:r>
            <a:r>
              <a:rPr kumimoji="1" lang="ja-JP" altLang="en-US" sz="3200" b="1" dirty="0">
                <a:latin typeface="Meiryo UI" panose="020B0604030504040204" pitchFamily="50" charset="-128"/>
                <a:ea typeface="Meiryo UI" panose="020B0604030504040204" pitchFamily="50" charset="-128"/>
              </a:rPr>
              <a:t>に達した。</a:t>
            </a:r>
          </a:p>
        </p:txBody>
      </p:sp>
      <p:pic>
        <p:nvPicPr>
          <p:cNvPr id="21" name="図 20">
            <a:extLst>
              <a:ext uri="{FF2B5EF4-FFF2-40B4-BE49-F238E27FC236}">
                <a16:creationId xmlns:a16="http://schemas.microsoft.com/office/drawing/2014/main" id="{1BCD7782-6835-5CDD-1202-B56011025167}"/>
              </a:ext>
            </a:extLst>
          </p:cNvPr>
          <p:cNvPicPr>
            <a:picLocks noChangeAspect="1"/>
          </p:cNvPicPr>
          <p:nvPr/>
        </p:nvPicPr>
        <p:blipFill>
          <a:blip r:embed="rId22"/>
          <a:stretch>
            <a:fillRect/>
          </a:stretch>
        </p:blipFill>
        <p:spPr>
          <a:xfrm>
            <a:off x="747039" y="76686"/>
            <a:ext cx="5692668" cy="5030562"/>
          </a:xfrm>
          <a:prstGeom prst="rect">
            <a:avLst/>
          </a:prstGeom>
        </p:spPr>
      </p:pic>
      <p:pic>
        <p:nvPicPr>
          <p:cNvPr id="22" name="図 21">
            <a:extLst>
              <a:ext uri="{FF2B5EF4-FFF2-40B4-BE49-F238E27FC236}">
                <a16:creationId xmlns:a16="http://schemas.microsoft.com/office/drawing/2014/main" id="{14DF2F1C-10F5-2268-87D4-254C5486ADEA}"/>
              </a:ext>
            </a:extLst>
          </p:cNvPr>
          <p:cNvPicPr>
            <a:picLocks noChangeAspect="1"/>
          </p:cNvPicPr>
          <p:nvPr/>
        </p:nvPicPr>
        <p:blipFill>
          <a:blip r:embed="rId23"/>
          <a:stretch>
            <a:fillRect/>
          </a:stretch>
        </p:blipFill>
        <p:spPr>
          <a:xfrm>
            <a:off x="853348" y="81092"/>
            <a:ext cx="6254651" cy="3576508"/>
          </a:xfrm>
          <a:prstGeom prst="rect">
            <a:avLst/>
          </a:prstGeom>
        </p:spPr>
      </p:pic>
      <p:pic>
        <p:nvPicPr>
          <p:cNvPr id="23" name="図 22">
            <a:extLst>
              <a:ext uri="{FF2B5EF4-FFF2-40B4-BE49-F238E27FC236}">
                <a16:creationId xmlns:a16="http://schemas.microsoft.com/office/drawing/2014/main" id="{1AF49FC5-31D9-AC10-1F7E-5D721D1837E5}"/>
              </a:ext>
            </a:extLst>
          </p:cNvPr>
          <p:cNvPicPr>
            <a:picLocks noChangeAspect="1"/>
          </p:cNvPicPr>
          <p:nvPr/>
        </p:nvPicPr>
        <p:blipFill>
          <a:blip r:embed="rId24"/>
          <a:stretch>
            <a:fillRect/>
          </a:stretch>
        </p:blipFill>
        <p:spPr>
          <a:xfrm>
            <a:off x="505746" y="2913274"/>
            <a:ext cx="7100200" cy="3931832"/>
          </a:xfrm>
          <a:prstGeom prst="rect">
            <a:avLst/>
          </a:prstGeom>
        </p:spPr>
      </p:pic>
      <p:pic>
        <p:nvPicPr>
          <p:cNvPr id="24" name="図 23">
            <a:extLst>
              <a:ext uri="{FF2B5EF4-FFF2-40B4-BE49-F238E27FC236}">
                <a16:creationId xmlns:a16="http://schemas.microsoft.com/office/drawing/2014/main" id="{26C05D8A-6B2B-FE9C-EE03-E5F09CBCB217}"/>
              </a:ext>
            </a:extLst>
          </p:cNvPr>
          <p:cNvPicPr>
            <a:picLocks noChangeAspect="1"/>
          </p:cNvPicPr>
          <p:nvPr/>
        </p:nvPicPr>
        <p:blipFill>
          <a:blip r:embed="rId25"/>
          <a:stretch>
            <a:fillRect/>
          </a:stretch>
        </p:blipFill>
        <p:spPr>
          <a:xfrm>
            <a:off x="33091" y="1676996"/>
            <a:ext cx="9731192" cy="5132800"/>
          </a:xfrm>
          <a:prstGeom prst="rect">
            <a:avLst/>
          </a:prstGeom>
        </p:spPr>
      </p:pic>
    </p:spTree>
    <p:extLst>
      <p:ext uri="{BB962C8B-B14F-4D97-AF65-F5344CB8AC3E}">
        <p14:creationId xmlns:p14="http://schemas.microsoft.com/office/powerpoint/2010/main" val="318051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500"/>
                                        <p:tgtEl>
                                          <p:spTgt spid="14"/>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right)">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xit" presetSubtype="4" fill="hold" grpId="1" nodeType="clickEffect">
                                  <p:stCondLst>
                                    <p:cond delay="0"/>
                                  </p:stCondLst>
                                  <p:childTnLst>
                                    <p:animEffect transition="out" filter="wipe(down)">
                                      <p:cBhvr>
                                        <p:cTn id="29" dur="500"/>
                                        <p:tgtEl>
                                          <p:spTgt spid="10"/>
                                        </p:tgtEl>
                                      </p:cBhvr>
                                    </p:animEffect>
                                    <p:set>
                                      <p:cBhvr>
                                        <p:cTn id="30" dur="1" fill="hold">
                                          <p:stCondLst>
                                            <p:cond delay="499"/>
                                          </p:stCondLst>
                                        </p:cTn>
                                        <p:tgtEl>
                                          <p:spTgt spid="10"/>
                                        </p:tgtEl>
                                        <p:attrNameLst>
                                          <p:attrName>style.visibility</p:attrName>
                                        </p:attrNameLst>
                                      </p:cBhvr>
                                      <p:to>
                                        <p:strVal val="hidden"/>
                                      </p:to>
                                    </p:set>
                                  </p:childTnLst>
                                </p:cTn>
                              </p:par>
                              <p:par>
                                <p:cTn id="31" presetID="22" presetClass="exit" presetSubtype="4" fill="hold" grpId="1" nodeType="withEffect">
                                  <p:stCondLst>
                                    <p:cond delay="0"/>
                                  </p:stCondLst>
                                  <p:childTnLst>
                                    <p:animEffect transition="out" filter="wipe(down)">
                                      <p:cBhvr>
                                        <p:cTn id="32" dur="500"/>
                                        <p:tgtEl>
                                          <p:spTgt spid="15"/>
                                        </p:tgtEl>
                                      </p:cBhvr>
                                    </p:animEffect>
                                    <p:set>
                                      <p:cBhvr>
                                        <p:cTn id="33" dur="1" fill="hold">
                                          <p:stCondLst>
                                            <p:cond delay="499"/>
                                          </p:stCondLst>
                                        </p:cTn>
                                        <p:tgtEl>
                                          <p:spTgt spid="15"/>
                                        </p:tgtEl>
                                        <p:attrNameLst>
                                          <p:attrName>style.visibility</p:attrName>
                                        </p:attrNameLst>
                                      </p:cBhvr>
                                      <p:to>
                                        <p:strVal val="hidden"/>
                                      </p:to>
                                    </p:set>
                                  </p:childTnLst>
                                </p:cTn>
                              </p:par>
                              <p:par>
                                <p:cTn id="34" presetID="22" presetClass="exit" presetSubtype="4" fill="hold" nodeType="withEffect">
                                  <p:stCondLst>
                                    <p:cond delay="0"/>
                                  </p:stCondLst>
                                  <p:childTnLst>
                                    <p:animEffect transition="out" filter="wipe(down)">
                                      <p:cBhvr>
                                        <p:cTn id="35" dur="500"/>
                                        <p:tgtEl>
                                          <p:spTgt spid="9"/>
                                        </p:tgtEl>
                                      </p:cBhvr>
                                    </p:animEffect>
                                    <p:set>
                                      <p:cBhvr>
                                        <p:cTn id="36" dur="1" fill="hold">
                                          <p:stCondLst>
                                            <p:cond delay="499"/>
                                          </p:stCondLst>
                                        </p:cTn>
                                        <p:tgtEl>
                                          <p:spTgt spid="9"/>
                                        </p:tgtEl>
                                        <p:attrNameLst>
                                          <p:attrName>style.visibility</p:attrName>
                                        </p:attrNameLst>
                                      </p:cBhvr>
                                      <p:to>
                                        <p:strVal val="hidden"/>
                                      </p:to>
                                    </p:set>
                                  </p:childTnLst>
                                </p:cTn>
                              </p:par>
                              <p:par>
                                <p:cTn id="37" presetID="22" presetClass="exit" presetSubtype="4" fill="hold" nodeType="withEffect">
                                  <p:stCondLst>
                                    <p:cond delay="0"/>
                                  </p:stCondLst>
                                  <p:childTnLst>
                                    <p:animEffect transition="out" filter="wipe(down)">
                                      <p:cBhvr>
                                        <p:cTn id="38" dur="500"/>
                                        <p:tgtEl>
                                          <p:spTgt spid="14"/>
                                        </p:tgtEl>
                                      </p:cBhvr>
                                    </p:animEffect>
                                    <p:set>
                                      <p:cBhvr>
                                        <p:cTn id="39" dur="1" fill="hold">
                                          <p:stCondLst>
                                            <p:cond delay="499"/>
                                          </p:stCondLst>
                                        </p:cTn>
                                        <p:tgtEl>
                                          <p:spTgt spid="1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right)">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right)">
                                      <p:cBhvr>
                                        <p:cTn id="49" dur="500"/>
                                        <p:tgtEl>
                                          <p:spTgt spid="19"/>
                                        </p:tgtEl>
                                      </p:cBhvr>
                                    </p:animEffect>
                                  </p:childTnLst>
                                </p:cTn>
                              </p:par>
                            </p:childTnLst>
                          </p:cTn>
                        </p:par>
                        <p:par>
                          <p:cTn id="50" fill="hold">
                            <p:stCondLst>
                              <p:cond delay="500"/>
                            </p:stCondLst>
                            <p:childTnLst>
                              <p:par>
                                <p:cTn id="51" presetID="22" presetClass="entr" presetSubtype="1" fill="hold" grpId="0"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up)">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xit" presetSubtype="4" fill="hold" nodeType="clickEffect">
                                  <p:stCondLst>
                                    <p:cond delay="0"/>
                                  </p:stCondLst>
                                  <p:childTnLst>
                                    <p:animEffect transition="out" filter="wipe(down)">
                                      <p:cBhvr>
                                        <p:cTn id="57" dur="500"/>
                                        <p:tgtEl>
                                          <p:spTgt spid="19"/>
                                        </p:tgtEl>
                                      </p:cBhvr>
                                    </p:animEffect>
                                    <p:set>
                                      <p:cBhvr>
                                        <p:cTn id="58" dur="1" fill="hold">
                                          <p:stCondLst>
                                            <p:cond delay="499"/>
                                          </p:stCondLst>
                                        </p:cTn>
                                        <p:tgtEl>
                                          <p:spTgt spid="19"/>
                                        </p:tgtEl>
                                        <p:attrNameLst>
                                          <p:attrName>style.visibility</p:attrName>
                                        </p:attrNameLst>
                                      </p:cBhvr>
                                      <p:to>
                                        <p:strVal val="hidden"/>
                                      </p:to>
                                    </p:set>
                                  </p:childTnLst>
                                </p:cTn>
                              </p:par>
                              <p:par>
                                <p:cTn id="59" presetID="22" presetClass="exit" presetSubtype="4" fill="hold" grpId="1" nodeType="withEffect">
                                  <p:stCondLst>
                                    <p:cond delay="0"/>
                                  </p:stCondLst>
                                  <p:childTnLst>
                                    <p:animEffect transition="out" filter="wipe(down)">
                                      <p:cBhvr>
                                        <p:cTn id="60" dur="500"/>
                                        <p:tgtEl>
                                          <p:spTgt spid="20"/>
                                        </p:tgtEl>
                                      </p:cBhvr>
                                    </p:animEffect>
                                    <p:set>
                                      <p:cBhvr>
                                        <p:cTn id="61" dur="1" fill="hold">
                                          <p:stCondLst>
                                            <p:cond delay="499"/>
                                          </p:stCondLst>
                                        </p:cTn>
                                        <p:tgtEl>
                                          <p:spTgt spid="20"/>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down)">
                                      <p:cBhvr>
                                        <p:cTn id="66" dur="5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up)">
                                      <p:cBhvr>
                                        <p:cTn id="71" dur="500"/>
                                        <p:tgtEl>
                                          <p:spTgt spid="22"/>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nodeType="click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up)">
                                      <p:cBhvr>
                                        <p:cTn id="76" dur="500"/>
                                        <p:tgtEl>
                                          <p:spTgt spid="2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wipe(down)">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xit" presetSubtype="4" fill="hold" nodeType="clickEffect">
                                  <p:stCondLst>
                                    <p:cond delay="0"/>
                                  </p:stCondLst>
                                  <p:childTnLst>
                                    <p:animEffect transition="out" filter="wipe(down)">
                                      <p:cBhvr>
                                        <p:cTn id="85" dur="500"/>
                                        <p:tgtEl>
                                          <p:spTgt spid="21"/>
                                        </p:tgtEl>
                                      </p:cBhvr>
                                    </p:animEffect>
                                    <p:set>
                                      <p:cBhvr>
                                        <p:cTn id="86" dur="1" fill="hold">
                                          <p:stCondLst>
                                            <p:cond delay="499"/>
                                          </p:stCondLst>
                                        </p:cTn>
                                        <p:tgtEl>
                                          <p:spTgt spid="21"/>
                                        </p:tgtEl>
                                        <p:attrNameLst>
                                          <p:attrName>style.visibility</p:attrName>
                                        </p:attrNameLst>
                                      </p:cBhvr>
                                      <p:to>
                                        <p:strVal val="hidden"/>
                                      </p:to>
                                    </p:set>
                                  </p:childTnLst>
                                </p:cTn>
                              </p:par>
                              <p:par>
                                <p:cTn id="87" presetID="22" presetClass="exit" presetSubtype="4" fill="hold" nodeType="withEffect">
                                  <p:stCondLst>
                                    <p:cond delay="0"/>
                                  </p:stCondLst>
                                  <p:childTnLst>
                                    <p:animEffect transition="out" filter="wipe(down)">
                                      <p:cBhvr>
                                        <p:cTn id="88" dur="500"/>
                                        <p:tgtEl>
                                          <p:spTgt spid="22"/>
                                        </p:tgtEl>
                                      </p:cBhvr>
                                    </p:animEffect>
                                    <p:set>
                                      <p:cBhvr>
                                        <p:cTn id="89" dur="1" fill="hold">
                                          <p:stCondLst>
                                            <p:cond delay="499"/>
                                          </p:stCondLst>
                                        </p:cTn>
                                        <p:tgtEl>
                                          <p:spTgt spid="22"/>
                                        </p:tgtEl>
                                        <p:attrNameLst>
                                          <p:attrName>style.visibility</p:attrName>
                                        </p:attrNameLst>
                                      </p:cBhvr>
                                      <p:to>
                                        <p:strVal val="hidden"/>
                                      </p:to>
                                    </p:set>
                                  </p:childTnLst>
                                </p:cTn>
                              </p:par>
                              <p:par>
                                <p:cTn id="90" presetID="22" presetClass="exit" presetSubtype="4" fill="hold" nodeType="withEffect">
                                  <p:stCondLst>
                                    <p:cond delay="0"/>
                                  </p:stCondLst>
                                  <p:childTnLst>
                                    <p:animEffect transition="out" filter="wipe(down)">
                                      <p:cBhvr>
                                        <p:cTn id="91" dur="500"/>
                                        <p:tgtEl>
                                          <p:spTgt spid="23"/>
                                        </p:tgtEl>
                                      </p:cBhvr>
                                    </p:animEffect>
                                    <p:set>
                                      <p:cBhvr>
                                        <p:cTn id="92" dur="1" fill="hold">
                                          <p:stCondLst>
                                            <p:cond delay="499"/>
                                          </p:stCondLst>
                                        </p:cTn>
                                        <p:tgtEl>
                                          <p:spTgt spid="23"/>
                                        </p:tgtEl>
                                        <p:attrNameLst>
                                          <p:attrName>style.visibility</p:attrName>
                                        </p:attrNameLst>
                                      </p:cBhvr>
                                      <p:to>
                                        <p:strVal val="hidden"/>
                                      </p:to>
                                    </p:set>
                                  </p:childTnLst>
                                </p:cTn>
                              </p:par>
                              <p:par>
                                <p:cTn id="93" presetID="22" presetClass="exit" presetSubtype="4" fill="hold" nodeType="withEffect">
                                  <p:stCondLst>
                                    <p:cond delay="0"/>
                                  </p:stCondLst>
                                  <p:childTnLst>
                                    <p:animEffect transition="out" filter="wipe(down)">
                                      <p:cBhvr>
                                        <p:cTn id="94" dur="500"/>
                                        <p:tgtEl>
                                          <p:spTgt spid="24"/>
                                        </p:tgtEl>
                                      </p:cBhvr>
                                    </p:animEffect>
                                    <p:set>
                                      <p:cBhvr>
                                        <p:cTn id="95"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5" grpId="0" animBg="1"/>
      <p:bldP spid="15" grpId="1" animBg="1"/>
      <p:bldP spid="20" grpId="0" animBg="1"/>
      <p:bldP spid="20" grpId="1"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9EADBBAA-684B-1573-3B2C-8A8E55802628}"/>
              </a:ext>
            </a:extLst>
          </p:cNvPr>
          <p:cNvGrpSpPr/>
          <p:nvPr/>
        </p:nvGrpSpPr>
        <p:grpSpPr>
          <a:xfrm>
            <a:off x="0" y="2813818"/>
            <a:ext cx="9906000" cy="3866900"/>
            <a:chOff x="0" y="2813818"/>
            <a:chExt cx="9906000" cy="3866900"/>
          </a:xfrm>
          <a:solidFill>
            <a:schemeClr val="bg1">
              <a:lumMod val="85000"/>
            </a:schemeClr>
          </a:solidFill>
        </p:grpSpPr>
        <p:sp>
          <p:nvSpPr>
            <p:cNvPr id="6" name="正方形/長方形 5">
              <a:extLst>
                <a:ext uri="{FF2B5EF4-FFF2-40B4-BE49-F238E27FC236}">
                  <a16:creationId xmlns:a16="http://schemas.microsoft.com/office/drawing/2014/main" id="{E325607E-8033-E7F1-4161-45E022153372}"/>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mn-cs"/>
              </a:endParaRPr>
            </a:p>
          </p:txBody>
        </p:sp>
        <p:sp>
          <p:nvSpPr>
            <p:cNvPr id="7" name="正方形/長方形 6">
              <a:extLst>
                <a:ext uri="{FF2B5EF4-FFF2-40B4-BE49-F238E27FC236}">
                  <a16:creationId xmlns:a16="http://schemas.microsoft.com/office/drawing/2014/main" id="{FECB5D83-5C3B-512C-812E-E1F0F2850AE6}"/>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mn-cs"/>
              </a:endParaRPr>
            </a:p>
          </p:txBody>
        </p:sp>
        <p:sp>
          <p:nvSpPr>
            <p:cNvPr id="8" name="平行四辺形 7">
              <a:extLst>
                <a:ext uri="{FF2B5EF4-FFF2-40B4-BE49-F238E27FC236}">
                  <a16:creationId xmlns:a16="http://schemas.microsoft.com/office/drawing/2014/main" id="{7BE073ED-B367-CBB7-ECD5-5C2518D8C1DC}"/>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mn-cs"/>
              </a:endParaRPr>
            </a:p>
          </p:txBody>
        </p:sp>
      </p:grpSp>
      <p:sp>
        <p:nvSpPr>
          <p:cNvPr id="10" name="テキスト プレースホルダー 2">
            <a:extLst>
              <a:ext uri="{FF2B5EF4-FFF2-40B4-BE49-F238E27FC236}">
                <a16:creationId xmlns:a16="http://schemas.microsoft.com/office/drawing/2014/main" id="{851134B1-D4CE-4AA4-EDC4-5693B024B105}"/>
              </a:ext>
            </a:extLst>
          </p:cNvPr>
          <p:cNvSpPr txBox="1">
            <a:spLocks/>
          </p:cNvSpPr>
          <p:nvPr/>
        </p:nvSpPr>
        <p:spPr>
          <a:xfrm>
            <a:off x="0" y="2932165"/>
            <a:ext cx="9797143" cy="40481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kumimoji="1" lang="en-US" altLang="ja-JP" sz="2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2800" b="1" i="0" u="none" strike="noStrike" kern="120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mn-cs"/>
              </a:rPr>
              <a:t>冬場に気をつける病気！？</a:t>
            </a:r>
            <a:endParaRPr kumimoji="1" lang="en-US" altLang="ja-JP" sz="2800" b="1" i="0" u="none" strike="noStrike" kern="120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kumimoji="1" lang="ja-JP" altLang="en-US" sz="2800" b="1" i="0" u="none" strike="noStrike" kern="120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mn-cs"/>
              </a:rPr>
              <a:t>　　</a:t>
            </a:r>
          </a:p>
        </p:txBody>
      </p:sp>
      <p:sp>
        <p:nvSpPr>
          <p:cNvPr id="3" name="正方形/長方形 2">
            <a:extLst>
              <a:ext uri="{FF2B5EF4-FFF2-40B4-BE49-F238E27FC236}">
                <a16:creationId xmlns:a16="http://schemas.microsoft.com/office/drawing/2014/main" id="{FC6B2E59-83B3-F588-C9DA-EE0962095DC1}"/>
              </a:ext>
            </a:extLst>
          </p:cNvPr>
          <p:cNvSpPr/>
          <p:nvPr/>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当コンテンツは、著作権法上の保護を受けています、著作権者の許諾を得ずに、当コンテンツの一部または全部を無断で複写・複製・転載することは禁じられております。　</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 2025 k’s</a:t>
            </a:r>
            <a:r>
              <a:rPr kumimoji="0"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らぼ株式会社　</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contact</a:t>
            </a:r>
            <a:r>
              <a:rPr kumimoji="0"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a:t>
            </a:r>
            <a:r>
              <a:rPr kumimoji="0"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a:t>
            </a:r>
            <a:endParaRPr kumimoji="1"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5988373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FCC88F67-FC3E-F2ED-B3E2-1821D7102BF3}"/>
              </a:ext>
            </a:extLst>
          </p:cNvPr>
          <p:cNvSpPr>
            <a:spLocks noChangeArrowheads="1"/>
          </p:cNvSpPr>
          <p:nvPr/>
        </p:nvSpPr>
        <p:spPr bwMode="auto">
          <a:xfrm>
            <a:off x="78300" y="594254"/>
            <a:ext cx="9878786"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（１７）</a:t>
            </a:r>
            <a:r>
              <a:rPr kumimoji="1" lang="ja-JP" altLang="en-US"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会社別 「保険金据置利率および配当金積立利率」一覧</a:t>
            </a:r>
            <a:r>
              <a:rPr kumimoji="1" lang="ja-JP" altLang="en-US"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2025</a:t>
            </a:r>
            <a:r>
              <a:rPr kumimoji="1" lang="ja-JP" altLang="en-US"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a:t>
            </a:r>
            <a:r>
              <a:rPr kumimoji="1" lang="en-US" altLang="ja-JP" sz="1600" dirty="0">
                <a:solidFill>
                  <a:srgbClr val="3E3A39"/>
                </a:solidFill>
                <a:latin typeface="メイリオ" panose="020B0604030504040204" pitchFamily="50" charset="-128"/>
                <a:ea typeface="メイリオ" panose="020B0604030504040204" pitchFamily="50" charset="-128"/>
              </a:rPr>
              <a:t>10</a:t>
            </a:r>
            <a:r>
              <a:rPr kumimoji="1" lang="ja-JP" altLang="en-US"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月</a:t>
            </a:r>
            <a:r>
              <a:rPr kumimoji="1" lang="en-US" altLang="ja-JP"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6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日時点）</a:t>
            </a:r>
            <a:endParaRPr kumimoji="1" lang="en-US" altLang="ja-JP" sz="1600" b="0"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CC599870-8DC4-106C-9190-C9A68488F136}"/>
              </a:ext>
            </a:extLst>
          </p:cNvPr>
          <p:cNvSpPr/>
          <p:nvPr/>
        </p:nvSpPr>
        <p:spPr>
          <a:xfrm>
            <a:off x="7077456" y="1586651"/>
            <a:ext cx="2828544" cy="184666"/>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参考）各社ホームページより。</a:t>
            </a:r>
            <a:endParaRPr kumimoji="1" lang="ja-JP" altLang="en-US" sz="6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正方形/長方形 3">
            <a:extLst>
              <a:ext uri="{FF2B5EF4-FFF2-40B4-BE49-F238E27FC236}">
                <a16:creationId xmlns:a16="http://schemas.microsoft.com/office/drawing/2014/main" id="{5EEBA47A-158B-5682-2C0E-A618E7A0035D}"/>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．会社別 「保険金据置利率および配当金積立利率」一覧</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月</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日時点）</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D1093B46-0739-0349-0264-7905FC288C05}"/>
              </a:ext>
            </a:extLst>
          </p:cNvPr>
          <p:cNvSpPr/>
          <p:nvPr/>
        </p:nvSpPr>
        <p:spPr>
          <a:xfrm>
            <a:off x="129386" y="847987"/>
            <a:ext cx="9776614" cy="646331"/>
          </a:xfrm>
          <a:prstGeom prst="rect">
            <a:avLst/>
          </a:prstGeom>
        </p:spPr>
        <p:txBody>
          <a:bodyPr wrap="square" lIns="72000" rIns="72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今日は、各社の保険金据置利率と配当金積立利率をご紹介！最近は、据置利率等も、日銀の金利政策に合わせてあげていく方向性ですが、　それでも決して「高くない」のが現状</a:t>
            </a:r>
            <a:r>
              <a:rPr lang="ja-JP" altLang="en-US" sz="1200" dirty="0">
                <a:solidFill>
                  <a:prstClr val="black"/>
                </a:solidFill>
                <a:latin typeface="メイリオ" panose="020B0604030504040204" pitchFamily="50" charset="-128"/>
                <a:ea typeface="メイリオ" panose="020B0604030504040204" pitchFamily="50" charset="-128"/>
              </a:rPr>
              <a:t>、加えて変動金利という側面もあり、そのままにしておくのは相応のリスクがあります（金利変動リスク等）。</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自社</a:t>
            </a:r>
            <a:r>
              <a:rPr lang="ja-JP" altLang="en-US" sz="1200" dirty="0">
                <a:solidFill>
                  <a:prstClr val="black"/>
                </a:solidFill>
                <a:latin typeface="メイリオ" panose="020B0604030504040204" pitchFamily="50" charset="-128"/>
                <a:ea typeface="メイリオ" panose="020B0604030504040204" pitchFamily="50" charset="-128"/>
              </a:rPr>
              <a:t>･</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他社問わず、据え置いたままでいるお客さまに対し、より予定･積立利率の高い商品をご案内する等展開していきましょう！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6" name="表 5">
            <a:extLst>
              <a:ext uri="{FF2B5EF4-FFF2-40B4-BE49-F238E27FC236}">
                <a16:creationId xmlns:a16="http://schemas.microsoft.com/office/drawing/2014/main" id="{455B3C29-52D0-A5F9-FFE9-2018D462F8A2}"/>
              </a:ext>
            </a:extLst>
          </p:cNvPr>
          <p:cNvGraphicFramePr>
            <a:graphicFrameLocks noGrp="1"/>
          </p:cNvGraphicFramePr>
          <p:nvPr>
            <p:extLst>
              <p:ext uri="{D42A27DB-BD31-4B8C-83A1-F6EECF244321}">
                <p14:modId xmlns:p14="http://schemas.microsoft.com/office/powerpoint/2010/main" val="1576153316"/>
              </p:ext>
            </p:extLst>
          </p:nvPr>
        </p:nvGraphicFramePr>
        <p:xfrm>
          <a:off x="514707" y="1771317"/>
          <a:ext cx="9360000" cy="4680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1540463270"/>
                    </a:ext>
                  </a:extLst>
                </a:gridCol>
                <a:gridCol w="936000">
                  <a:extLst>
                    <a:ext uri="{9D8B030D-6E8A-4147-A177-3AD203B41FA5}">
                      <a16:colId xmlns:a16="http://schemas.microsoft.com/office/drawing/2014/main" val="1164438632"/>
                    </a:ext>
                  </a:extLst>
                </a:gridCol>
                <a:gridCol w="936000">
                  <a:extLst>
                    <a:ext uri="{9D8B030D-6E8A-4147-A177-3AD203B41FA5}">
                      <a16:colId xmlns:a16="http://schemas.microsoft.com/office/drawing/2014/main" val="602962994"/>
                    </a:ext>
                  </a:extLst>
                </a:gridCol>
                <a:gridCol w="936000">
                  <a:extLst>
                    <a:ext uri="{9D8B030D-6E8A-4147-A177-3AD203B41FA5}">
                      <a16:colId xmlns:a16="http://schemas.microsoft.com/office/drawing/2014/main" val="3456290786"/>
                    </a:ext>
                  </a:extLst>
                </a:gridCol>
                <a:gridCol w="936000">
                  <a:extLst>
                    <a:ext uri="{9D8B030D-6E8A-4147-A177-3AD203B41FA5}">
                      <a16:colId xmlns:a16="http://schemas.microsoft.com/office/drawing/2014/main" val="1490442394"/>
                    </a:ext>
                  </a:extLst>
                </a:gridCol>
                <a:gridCol w="936000">
                  <a:extLst>
                    <a:ext uri="{9D8B030D-6E8A-4147-A177-3AD203B41FA5}">
                      <a16:colId xmlns:a16="http://schemas.microsoft.com/office/drawing/2014/main" val="3892812255"/>
                    </a:ext>
                  </a:extLst>
                </a:gridCol>
                <a:gridCol w="936000">
                  <a:extLst>
                    <a:ext uri="{9D8B030D-6E8A-4147-A177-3AD203B41FA5}">
                      <a16:colId xmlns:a16="http://schemas.microsoft.com/office/drawing/2014/main" val="3843152161"/>
                    </a:ext>
                  </a:extLst>
                </a:gridCol>
                <a:gridCol w="936000">
                  <a:extLst>
                    <a:ext uri="{9D8B030D-6E8A-4147-A177-3AD203B41FA5}">
                      <a16:colId xmlns:a16="http://schemas.microsoft.com/office/drawing/2014/main" val="1230157008"/>
                    </a:ext>
                  </a:extLst>
                </a:gridCol>
                <a:gridCol w="432000">
                  <a:extLst>
                    <a:ext uri="{9D8B030D-6E8A-4147-A177-3AD203B41FA5}">
                      <a16:colId xmlns:a16="http://schemas.microsoft.com/office/drawing/2014/main" val="2266151443"/>
                    </a:ext>
                  </a:extLst>
                </a:gridCol>
                <a:gridCol w="1080000">
                  <a:extLst>
                    <a:ext uri="{9D8B030D-6E8A-4147-A177-3AD203B41FA5}">
                      <a16:colId xmlns:a16="http://schemas.microsoft.com/office/drawing/2014/main" val="3375440821"/>
                    </a:ext>
                  </a:extLst>
                </a:gridCol>
              </a:tblGrid>
              <a:tr h="288000">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直前の利率</a:t>
                      </a: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7</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直近変更の</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日付</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各社</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リンク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備考</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7037683"/>
                  </a:ext>
                </a:extLst>
              </a:tr>
              <a:tr h="504000">
                <a:tc vMerge="1">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390734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日本生命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1039494"/>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第一生命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1</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95789786"/>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明治安田生命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6466205"/>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住友生命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930346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フコク生命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5</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a:effectLst/>
                          <a:latin typeface="Meiryo UI" panose="020B0604030504040204" pitchFamily="50" charset="-128"/>
                          <a:ea typeface="Meiryo UI" panose="020B0604030504040204" pitchFamily="50" charset="-128"/>
                        </a:rPr>
                        <a:t>2</a:t>
                      </a:r>
                      <a:r>
                        <a:rPr lang="en-US" altLang="ja-JP" sz="900" u="none" strike="noStrike" dirty="0">
                          <a:effectLst/>
                          <a:latin typeface="Meiryo UI" panose="020B0604030504040204" pitchFamily="50" charset="-128"/>
                          <a:ea typeface="Meiryo UI" panose="020B0604030504040204" pitchFamily="50" charset="-128"/>
                        </a:rPr>
                        <a:t>3</a:t>
                      </a:r>
                      <a:r>
                        <a:rPr lang="ja-JP" altLang="en-US" sz="900" u="none" strike="noStrike">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chemeClr val="accent5">
                              <a:lumMod val="75000"/>
                            </a:schemeClr>
                          </a:solidFill>
                          <a:effectLst/>
                          <a:latin typeface="Meiryo UI" panose="020B0604030504040204" pitchFamily="50" charset="-128"/>
                          <a:ea typeface="Meiryo UI" panose="020B0604030504040204" pitchFamily="50" charset="-128"/>
                          <a:hlinkClick r:id="rId6">
                            <a:extLst>
                              <a:ext uri="{A12FA001-AC4F-418D-AE19-62706E023703}">
                                <ahyp:hlinkClr xmlns:ahyp="http://schemas.microsoft.com/office/drawing/2018/hyperlinkcolor" val="tx"/>
                              </a:ext>
                            </a:extLst>
                          </a:hlinkClick>
                        </a:rPr>
                        <a:t>■</a:t>
                      </a:r>
                      <a:endParaRPr lang="en-US" sz="1800" b="0" i="0" u="sng"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9415382"/>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朝日生命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323699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ソニー生命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a:t>
                      </a:r>
                      <a:r>
                        <a:rPr lang="ja-JP" altLang="en-US" sz="900" u="none" strike="noStrike" dirty="0">
                          <a:effectLst/>
                          <a:latin typeface="Meiryo UI" panose="020B0604030504040204" pitchFamily="50" charset="-128"/>
                          <a:ea typeface="Meiryo UI" panose="020B0604030504040204" pitchFamily="50" charset="-128"/>
                        </a:rPr>
                        <a:t>日</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円建の保険（米国ドル建保険は</a:t>
                      </a:r>
                      <a:r>
                        <a:rPr lang="en-US" altLang="ja-JP" sz="900" u="none" strike="noStrike" dirty="0">
                          <a:effectLst/>
                          <a:latin typeface="Meiryo UI" panose="020B0604030504040204" pitchFamily="50" charset="-128"/>
                          <a:ea typeface="Meiryo UI" panose="020B0604030504040204" pitchFamily="50" charset="-128"/>
                        </a:rPr>
                        <a:t>3.20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9934483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プルデンシャル生命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zh-TW" sz="900" u="none" strike="noStrike" dirty="0">
                          <a:effectLst/>
                          <a:latin typeface="Meiryo UI" panose="020B0604030504040204" pitchFamily="50" charset="-128"/>
                          <a:ea typeface="Meiryo UI" panose="020B0604030504040204" pitchFamily="50" charset="-128"/>
                        </a:rPr>
                        <a:t>202</a:t>
                      </a: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年</a:t>
                      </a:r>
                      <a:endParaRPr lang="en-US" altLang="zh-TW"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zh-TW" altLang="en-US" sz="900" u="none" strike="noStrike" dirty="0">
                          <a:effectLst/>
                          <a:latin typeface="Meiryo UI" panose="020B0604030504040204" pitchFamily="50" charset="-128"/>
                          <a:ea typeface="Meiryo UI" panose="020B0604030504040204" pitchFamily="50" charset="-128"/>
                        </a:rPr>
                        <a:t>月</a:t>
                      </a:r>
                      <a:r>
                        <a:rPr lang="en-US" altLang="ja-JP" sz="900" u="none" strike="noStrike" dirty="0">
                          <a:effectLst/>
                          <a:latin typeface="Meiryo UI" panose="020B0604030504040204" pitchFamily="50" charset="-128"/>
                          <a:ea typeface="Meiryo UI" panose="020B0604030504040204" pitchFamily="50" charset="-128"/>
                        </a:rPr>
                        <a:t>22</a:t>
                      </a:r>
                      <a:r>
                        <a:rPr lang="ja-JP" altLang="en-US" sz="900" u="none" strike="noStrike" dirty="0">
                          <a:effectLst/>
                          <a:latin typeface="Meiryo UI" panose="020B0604030504040204" pitchFamily="50" charset="-128"/>
                          <a:ea typeface="Meiryo UI" panose="020B0604030504040204" pitchFamily="50" charset="-128"/>
                        </a:rPr>
                        <a:t>日</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（米国ドル建保は</a:t>
                      </a:r>
                      <a:r>
                        <a:rPr lang="en-US" altLang="ja-JP" sz="900" u="none" strike="noStrike" dirty="0">
                          <a:effectLst/>
                          <a:latin typeface="Meiryo UI" panose="020B0604030504040204" pitchFamily="50" charset="-128"/>
                          <a:ea typeface="Meiryo UI" panose="020B0604030504040204" pitchFamily="50" charset="-128"/>
                        </a:rPr>
                        <a:t>0.50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65297141"/>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アフラック生命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2025</a:t>
                      </a:r>
                      <a:r>
                        <a:rPr lang="ja-JP" altLang="en-US" sz="900" u="none" strike="noStrike" dirty="0">
                          <a:effectLst/>
                          <a:latin typeface="Meiryo UI" panose="020B0604030504040204" pitchFamily="50" charset="-128"/>
                          <a:ea typeface="Meiryo UI" panose="020B0604030504040204" pitchFamily="50" charset="-128"/>
                        </a:rPr>
                        <a:t>年</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en-US" altLang="ja-JP" sz="900" u="none" strike="noStrike" dirty="0">
                          <a:effectLst/>
                          <a:latin typeface="Meiryo UI" panose="020B0604030504040204" pitchFamily="50" charset="-128"/>
                          <a:ea typeface="Meiryo UI" panose="020B0604030504040204" pitchFamily="50" charset="-128"/>
                        </a:rPr>
                        <a:t>4</a:t>
                      </a:r>
                      <a:r>
                        <a:rPr lang="ja-JP" altLang="en-US" sz="900" u="none" strike="noStrike" dirty="0">
                          <a:effectLst/>
                          <a:latin typeface="Meiryo UI" panose="020B0604030504040204" pitchFamily="50" charset="-128"/>
                          <a:ea typeface="Meiryo UI" panose="020B0604030504040204" pitchFamily="50" charset="-128"/>
                        </a:rPr>
                        <a:t>月</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10">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26142323"/>
                  </a:ext>
                </a:extLst>
              </a:tr>
            </a:tbl>
          </a:graphicData>
        </a:graphic>
      </p:graphicFrame>
      <p:sp>
        <p:nvSpPr>
          <p:cNvPr id="14" name="テキスト プレースホルダー 1">
            <a:extLst>
              <a:ext uri="{FF2B5EF4-FFF2-40B4-BE49-F238E27FC236}">
                <a16:creationId xmlns:a16="http://schemas.microsoft.com/office/drawing/2014/main" id="{A0E7F537-B0AF-F160-FFD4-04694022DEC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5" name="スライド番号プレースホルダー 5">
            <a:extLst>
              <a:ext uri="{FF2B5EF4-FFF2-40B4-BE49-F238E27FC236}">
                <a16:creationId xmlns:a16="http://schemas.microsoft.com/office/drawing/2014/main" id="{BD725BBC-4334-A7D1-9CF9-B971EC2F568C}"/>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DF041FB2-63AB-A076-87B7-0BB47BD7EF24}"/>
              </a:ext>
            </a:extLst>
          </p:cNvPr>
          <p:cNvSpPr/>
          <p:nvPr/>
        </p:nvSpPr>
        <p:spPr>
          <a:xfrm>
            <a:off x="640830" y="4341701"/>
            <a:ext cx="1008000" cy="324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⑮</a:t>
            </a:r>
          </a:p>
        </p:txBody>
      </p:sp>
      <p:grpSp>
        <p:nvGrpSpPr>
          <p:cNvPr id="8" name="グループ化 7">
            <a:extLst>
              <a:ext uri="{FF2B5EF4-FFF2-40B4-BE49-F238E27FC236}">
                <a16:creationId xmlns:a16="http://schemas.microsoft.com/office/drawing/2014/main" id="{C480B08A-4376-653E-127D-E98E3A437D7F}"/>
              </a:ext>
            </a:extLst>
          </p:cNvPr>
          <p:cNvGrpSpPr/>
          <p:nvPr/>
        </p:nvGrpSpPr>
        <p:grpSpPr>
          <a:xfrm>
            <a:off x="274581" y="4555691"/>
            <a:ext cx="3187704" cy="1061986"/>
            <a:chOff x="8520664" y="4865869"/>
            <a:chExt cx="1446986" cy="1061986"/>
          </a:xfrm>
        </p:grpSpPr>
        <p:cxnSp>
          <p:nvCxnSpPr>
            <p:cNvPr id="9" name="直線コネクタ 8">
              <a:extLst>
                <a:ext uri="{FF2B5EF4-FFF2-40B4-BE49-F238E27FC236}">
                  <a16:creationId xmlns:a16="http://schemas.microsoft.com/office/drawing/2014/main" id="{77C3EA82-E09A-432E-2474-C3AD99C16616}"/>
                </a:ext>
              </a:extLst>
            </p:cNvPr>
            <p:cNvCxnSpPr>
              <a:cxnSpLocks/>
            </p:cNvCxnSpPr>
            <p:nvPr/>
          </p:nvCxnSpPr>
          <p:spPr>
            <a:xfrm flipV="1">
              <a:off x="8951542" y="4865869"/>
              <a:ext cx="0" cy="711325"/>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0" name="吹き出し: 四角形 9">
              <a:extLst>
                <a:ext uri="{FF2B5EF4-FFF2-40B4-BE49-F238E27FC236}">
                  <a16:creationId xmlns:a16="http://schemas.microsoft.com/office/drawing/2014/main" id="{E941A82D-330B-44FD-92B4-2C07D93A3CB9}"/>
                </a:ext>
              </a:extLst>
            </p:cNvPr>
            <p:cNvSpPr/>
            <p:nvPr/>
          </p:nvSpPr>
          <p:spPr bwMode="auto">
            <a:xfrm>
              <a:off x="8520664" y="5243855"/>
              <a:ext cx="1446986"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⑮ フコク生命</a:t>
              </a:r>
              <a:endParaRPr kumimoji="1" lang="en-US" altLang="ja-JP" sz="4000" b="1" dirty="0">
                <a:latin typeface="Meiryo UI" panose="020B0604030504040204" pitchFamily="50" charset="-128"/>
                <a:ea typeface="Meiryo UI" panose="020B0604030504040204" pitchFamily="50" charset="-128"/>
              </a:endParaRPr>
            </a:p>
          </p:txBody>
        </p:sp>
      </p:grpSp>
      <p:pic>
        <p:nvPicPr>
          <p:cNvPr id="12" name="図 11">
            <a:extLst>
              <a:ext uri="{FF2B5EF4-FFF2-40B4-BE49-F238E27FC236}">
                <a16:creationId xmlns:a16="http://schemas.microsoft.com/office/drawing/2014/main" id="{10464AFE-9032-0C15-B335-CF6275499F32}"/>
              </a:ext>
            </a:extLst>
          </p:cNvPr>
          <p:cNvPicPr>
            <a:picLocks noChangeAspect="1"/>
          </p:cNvPicPr>
          <p:nvPr/>
        </p:nvPicPr>
        <p:blipFill>
          <a:blip r:embed="rId11"/>
          <a:srcRect b="12365"/>
          <a:stretch>
            <a:fillRect/>
          </a:stretch>
        </p:blipFill>
        <p:spPr>
          <a:xfrm>
            <a:off x="1249833" y="0"/>
            <a:ext cx="8526781" cy="6756806"/>
          </a:xfrm>
          <a:prstGeom prst="rect">
            <a:avLst/>
          </a:prstGeom>
        </p:spPr>
      </p:pic>
    </p:spTree>
    <p:extLst>
      <p:ext uri="{BB962C8B-B14F-4D97-AF65-F5344CB8AC3E}">
        <p14:creationId xmlns:p14="http://schemas.microsoft.com/office/powerpoint/2010/main" val="388399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utoShape 3">
            <a:extLst>
              <a:ext uri="{FF2B5EF4-FFF2-40B4-BE49-F238E27FC236}">
                <a16:creationId xmlns:a16="http://schemas.microsoft.com/office/drawing/2014/main" id="{38DC5E1F-3070-4D0B-AA52-A8B5F2160027}"/>
              </a:ext>
            </a:extLst>
          </p:cNvPr>
          <p:cNvSpPr>
            <a:spLocks noChangeArrowheads="1"/>
          </p:cNvSpPr>
          <p:nvPr/>
        </p:nvSpPr>
        <p:spPr bwMode="auto">
          <a:xfrm>
            <a:off x="114300" y="616537"/>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②．</a:t>
            </a:r>
            <a:r>
              <a:rPr kumimoji="1" lang="en-US" altLang="ja-JP"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10</a:t>
            </a: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月に活動が活発になる会社とその根拠</a:t>
            </a:r>
          </a:p>
        </p:txBody>
      </p:sp>
      <p:pic>
        <p:nvPicPr>
          <p:cNvPr id="2" name="図 1">
            <a:extLst>
              <a:ext uri="{FF2B5EF4-FFF2-40B4-BE49-F238E27FC236}">
                <a16:creationId xmlns:a16="http://schemas.microsoft.com/office/drawing/2014/main" id="{6CB48BD3-DA13-4939-5DBF-7E020925AA93}"/>
              </a:ext>
            </a:extLst>
          </p:cNvPr>
          <p:cNvPicPr>
            <a:picLocks noChangeAspect="1"/>
          </p:cNvPicPr>
          <p:nvPr/>
        </p:nvPicPr>
        <p:blipFill rotWithShape="1">
          <a:blip r:embed="rId2">
            <a:duotone>
              <a:schemeClr val="bg2">
                <a:shade val="45000"/>
                <a:satMod val="135000"/>
              </a:schemeClr>
              <a:prstClr val="white"/>
            </a:duotone>
            <a:alphaModFix amt="50000"/>
            <a:extLst>
              <a:ext uri="{BEBA8EAE-BF5A-486C-A8C5-ECC9F3942E4B}">
                <a14:imgProps xmlns:a14="http://schemas.microsoft.com/office/drawing/2010/main">
                  <a14:imgLayer r:embed="rId3">
                    <a14:imgEffect>
                      <a14:backgroundRemoval t="10000" b="90000" l="10000" r="90000">
                        <a14:foregroundMark x1="14531" y1="40185" x2="18594" y2="45648"/>
                        <a14:foregroundMark x1="18594" y1="45648" x2="23490" y2="43426"/>
                        <a14:foregroundMark x1="23490" y1="43426" x2="24792" y2="49907"/>
                        <a14:foregroundMark x1="13177" y1="54444" x2="13177" y2="54444"/>
                        <a14:foregroundMark x1="13750" y1="60278" x2="14010" y2="60278"/>
                        <a14:foregroundMark x1="14323" y1="61481" x2="13385" y2="51944"/>
                        <a14:foregroundMark x1="13385" y1="51944" x2="13646" y2="56574"/>
                        <a14:foregroundMark x1="13646" y1="60278" x2="14010" y2="62500"/>
                      </a14:backgroundRemoval>
                    </a14:imgEffect>
                  </a14:imgLayer>
                </a14:imgProps>
              </a:ext>
            </a:extLst>
          </a:blip>
          <a:srcRect l="12230" t="32987" r="72417" b="23521"/>
          <a:stretch/>
        </p:blipFill>
        <p:spPr>
          <a:xfrm>
            <a:off x="0" y="3216223"/>
            <a:ext cx="1520890" cy="2423442"/>
          </a:xfrm>
          <a:prstGeom prst="rect">
            <a:avLst/>
          </a:prstGeom>
        </p:spPr>
      </p:pic>
      <p:sp>
        <p:nvSpPr>
          <p:cNvPr id="3" name="正方形/長方形 2">
            <a:extLst>
              <a:ext uri="{FF2B5EF4-FFF2-40B4-BE49-F238E27FC236}">
                <a16:creationId xmlns:a16="http://schemas.microsoft.com/office/drawing/2014/main" id="{F57ADAD7-5582-8E28-2E40-EDA11E3C8264}"/>
              </a:ext>
            </a:extLst>
          </p:cNvPr>
          <p:cNvSpPr/>
          <p:nvPr/>
        </p:nvSpPr>
        <p:spPr>
          <a:xfrm>
            <a:off x="343907" y="917365"/>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①．ピンクリボン運動・ピンクリボンフェスティバルとは</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4" name="正方形/長方形 3">
            <a:extLst>
              <a:ext uri="{FF2B5EF4-FFF2-40B4-BE49-F238E27FC236}">
                <a16:creationId xmlns:a16="http://schemas.microsoft.com/office/drawing/2014/main" id="{32893517-CAA2-14A8-F4C7-A979F092E51B}"/>
              </a:ext>
            </a:extLst>
          </p:cNvPr>
          <p:cNvSpPr/>
          <p:nvPr/>
        </p:nvSpPr>
        <p:spPr>
          <a:xfrm>
            <a:off x="343907" y="2632418"/>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②．ピンクリボンフェスティバルの主な取り組み</a:t>
            </a:r>
            <a:r>
              <a:rPr kumimoji="1" lang="ja-JP" altLang="en-US" sz="1100" b="0" i="0" u="none" strike="noStrike" kern="1200" cap="none" spc="0" normalizeH="0" baseline="0" noProof="0" dirty="0">
                <a:ln>
                  <a:noFill/>
                </a:ln>
                <a:solidFill>
                  <a:srgbClr val="3E3A39"/>
                </a:solidFill>
                <a:effectLst/>
                <a:uLnTx/>
                <a:uFillTx/>
                <a:latin typeface="メイリオ"/>
                <a:ea typeface="メイリオ"/>
                <a:cs typeface="+mn-cs"/>
              </a:rPr>
              <a:t>（見出しにリンク付）</a:t>
            </a:r>
            <a:endParaRPr kumimoji="1" lang="en-US" altLang="ja-JP"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5" name="正方形/長方形 4">
            <a:extLst>
              <a:ext uri="{FF2B5EF4-FFF2-40B4-BE49-F238E27FC236}">
                <a16:creationId xmlns:a16="http://schemas.microsoft.com/office/drawing/2014/main" id="{63D5FD05-AB7E-2E72-0A4C-0DC23F2E295C}"/>
              </a:ext>
            </a:extLst>
          </p:cNvPr>
          <p:cNvSpPr/>
          <p:nvPr/>
        </p:nvSpPr>
        <p:spPr>
          <a:xfrm>
            <a:off x="343907" y="3970834"/>
            <a:ext cx="9571468" cy="307777"/>
          </a:xfrm>
          <a:prstGeom prst="rect">
            <a:avLst/>
          </a:prstGeom>
        </p:spPr>
        <p:txBody>
          <a:bodyPr wrap="square">
            <a:spAutoFit/>
          </a:bodyPr>
          <a:lstStyle/>
          <a:p>
            <a:pPr lvl="0" defTabSz="914400" fontAlgn="base">
              <a:spcBef>
                <a:spcPct val="0"/>
              </a:spcBef>
              <a:spcAft>
                <a:spcPct val="0"/>
              </a:spcAf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③．協賛、協力企業</a:t>
            </a:r>
            <a:r>
              <a:rPr kumimoji="1" lang="ja-JP" altLang="en-US" sz="1400" b="1" dirty="0">
                <a:solidFill>
                  <a:srgbClr val="3E3A39"/>
                </a:solidFill>
                <a:latin typeface="メイリオ"/>
                <a:ea typeface="メイリオ"/>
              </a:rPr>
              <a:t>とその詳細</a:t>
            </a:r>
            <a:r>
              <a:rPr kumimoji="1" lang="en-US" altLang="ja-JP" sz="1050" b="1" dirty="0">
                <a:solidFill>
                  <a:srgbClr val="EA5550"/>
                </a:solidFill>
                <a:latin typeface="メイリオ"/>
                <a:ea typeface="メイリオ"/>
              </a:rPr>
              <a:t>※</a:t>
            </a:r>
            <a:r>
              <a:rPr kumimoji="1" lang="ja-JP" altLang="en-US" sz="1050" b="1" dirty="0">
                <a:solidFill>
                  <a:srgbClr val="EA5550"/>
                </a:solidFill>
                <a:latin typeface="メイリオ"/>
                <a:ea typeface="メイリオ"/>
              </a:rPr>
              <a:t>企業名にリンクが付いている会社は、その活動の説明有り</a:t>
            </a:r>
            <a:endParaRPr kumimoji="1" lang="ja-JP" altLang="en-US" sz="1050" b="0" i="0" u="none" strike="noStrike" kern="1200" cap="none" spc="0" normalizeH="0" baseline="0" noProof="0" dirty="0">
              <a:ln>
                <a:noFill/>
              </a:ln>
              <a:solidFill>
                <a:srgbClr val="EA5550"/>
              </a:solidFill>
              <a:effectLst/>
              <a:uLnTx/>
              <a:uFillTx/>
              <a:latin typeface="メイリオ"/>
              <a:ea typeface="メイリオ"/>
              <a:cs typeface="+mn-cs"/>
            </a:endParaRPr>
          </a:p>
        </p:txBody>
      </p:sp>
      <p:graphicFrame>
        <p:nvGraphicFramePr>
          <p:cNvPr id="7" name="表 6">
            <a:extLst>
              <a:ext uri="{FF2B5EF4-FFF2-40B4-BE49-F238E27FC236}">
                <a16:creationId xmlns:a16="http://schemas.microsoft.com/office/drawing/2014/main" id="{8249321E-F38B-8873-E7F6-00A98D23D704}"/>
              </a:ext>
            </a:extLst>
          </p:cNvPr>
          <p:cNvGraphicFramePr>
            <a:graphicFrameLocks noGrp="1"/>
          </p:cNvGraphicFramePr>
          <p:nvPr>
            <p:extLst>
              <p:ext uri="{D42A27DB-BD31-4B8C-83A1-F6EECF244321}">
                <p14:modId xmlns:p14="http://schemas.microsoft.com/office/powerpoint/2010/main" val="358728803"/>
              </p:ext>
            </p:extLst>
          </p:nvPr>
        </p:nvGraphicFramePr>
        <p:xfrm>
          <a:off x="760445" y="4261780"/>
          <a:ext cx="9072000" cy="1080000"/>
        </p:xfrm>
        <a:graphic>
          <a:graphicData uri="http://schemas.openxmlformats.org/drawingml/2006/table">
            <a:tbl>
              <a:tblPr>
                <a:tableStyleId>{5C22544A-7EE6-4342-B048-85BDC9FD1C3A}</a:tableStyleId>
              </a:tblPr>
              <a:tblGrid>
                <a:gridCol w="1080000">
                  <a:extLst>
                    <a:ext uri="{9D8B030D-6E8A-4147-A177-3AD203B41FA5}">
                      <a16:colId xmlns:a16="http://schemas.microsoft.com/office/drawing/2014/main" val="3960175253"/>
                    </a:ext>
                  </a:extLst>
                </a:gridCol>
                <a:gridCol w="7992000">
                  <a:extLst>
                    <a:ext uri="{9D8B030D-6E8A-4147-A177-3AD203B41FA5}">
                      <a16:colId xmlns:a16="http://schemas.microsoft.com/office/drawing/2014/main" val="3413335482"/>
                    </a:ext>
                  </a:extLst>
                </a:gridCol>
              </a:tblGrid>
              <a:tr h="360000">
                <a:tc>
                  <a:txBody>
                    <a:bodyPr/>
                    <a:lstStyle/>
                    <a:p>
                      <a:pPr algn="ctr" fontAlgn="ct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協賛</a:t>
                      </a: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ts val="1800"/>
                        </a:lnSpc>
                      </a:pPr>
                      <a:r>
                        <a:rPr lang="zh-CN" altLang="en-US" sz="1200" b="0" i="0" u="none" strike="noStrike" dirty="0">
                          <a:effectLst/>
                          <a:latin typeface="Meiryo UI" panose="020B0604030504040204" pitchFamily="50" charset="-128"/>
                          <a:ea typeface="Meiryo UI" panose="020B0604030504040204" pitchFamily="50" charset="-128"/>
                          <a:hlinkClick r:id="rId4"/>
                        </a:rPr>
                        <a:t>富国生命保険</a:t>
                      </a:r>
                      <a:r>
                        <a:rPr lang="en-US" altLang="ja-JP" sz="1200" b="0" i="0" u="none" strike="noStrike" dirty="0">
                          <a:effectLst/>
                          <a:latin typeface="Meiryo UI" panose="020B0604030504040204" pitchFamily="50" charset="-128"/>
                          <a:ea typeface="Meiryo UI" panose="020B0604030504040204" pitchFamily="50" charset="-128"/>
                          <a:hlinkClick r:id="rId4"/>
                        </a:rPr>
                        <a:t>(</a:t>
                      </a:r>
                      <a:r>
                        <a:rPr lang="ja-JP" altLang="en-US" sz="1200" b="0" i="0" u="none" strike="noStrike" dirty="0">
                          <a:effectLst/>
                          <a:latin typeface="Meiryo UI" panose="020B0604030504040204" pitchFamily="50" charset="-128"/>
                          <a:ea typeface="Meiryo UI" panose="020B0604030504040204" pitchFamily="50" charset="-128"/>
                          <a:hlinkClick r:id="rId4"/>
                        </a:rPr>
                        <a:t>相</a:t>
                      </a:r>
                      <a:r>
                        <a:rPr lang="en-US" altLang="ja-JP" sz="1200" b="0" i="0" u="none" strike="noStrike" dirty="0">
                          <a:effectLst/>
                          <a:latin typeface="Meiryo UI" panose="020B0604030504040204" pitchFamily="50" charset="-128"/>
                          <a:ea typeface="Meiryo UI" panose="020B0604030504040204" pitchFamily="50" charset="-128"/>
                          <a:hlinkClick r:id="rId4"/>
                        </a:rPr>
                        <a:t>)</a:t>
                      </a:r>
                      <a:r>
                        <a:rPr lang="ja-JP" altLang="en-US" sz="1200" b="0" i="0" u="none" strike="noStrike" dirty="0">
                          <a:effectLst/>
                          <a:latin typeface="Meiryo UI" panose="020B0604030504040204" pitchFamily="50" charset="-128"/>
                          <a:ea typeface="Meiryo UI" panose="020B0604030504040204" pitchFamily="50" charset="-128"/>
                        </a:rPr>
                        <a:t>、  </a:t>
                      </a:r>
                      <a:r>
                        <a:rPr lang="ja-JP" altLang="en-US" sz="1200" b="0" i="0" u="none" strike="noStrike" dirty="0">
                          <a:effectLst/>
                          <a:latin typeface="Meiryo UI" panose="020B0604030504040204" pitchFamily="50" charset="-128"/>
                          <a:ea typeface="Meiryo UI" panose="020B0604030504040204" pitchFamily="50" charset="-128"/>
                          <a:hlinkClick r:id="rId5"/>
                        </a:rPr>
                        <a:t>ホクト</a:t>
                      </a:r>
                      <a:r>
                        <a:rPr lang="en-US" altLang="ja-JP" sz="1200" b="0" i="0" u="none" strike="noStrike" dirty="0">
                          <a:effectLst/>
                          <a:latin typeface="Meiryo UI" panose="020B0604030504040204" pitchFamily="50" charset="-128"/>
                          <a:ea typeface="Meiryo UI" panose="020B0604030504040204" pitchFamily="50" charset="-128"/>
                          <a:hlinkClick r:id="rId5"/>
                        </a:rPr>
                        <a:t>(</a:t>
                      </a:r>
                      <a:r>
                        <a:rPr lang="ja-JP" altLang="en-US" sz="1200" b="0" i="0" u="none" strike="noStrike" dirty="0">
                          <a:effectLst/>
                          <a:latin typeface="Meiryo UI" panose="020B0604030504040204" pitchFamily="50" charset="-128"/>
                          <a:ea typeface="Meiryo UI" panose="020B0604030504040204" pitchFamily="50" charset="-128"/>
                          <a:hlinkClick r:id="rId5"/>
                        </a:rPr>
                        <a:t>株</a:t>
                      </a:r>
                      <a:r>
                        <a:rPr lang="en-US" altLang="ja-JP" sz="1200" b="0" i="0" u="none" strike="noStrike" dirty="0">
                          <a:effectLst/>
                          <a:latin typeface="Meiryo UI" panose="020B0604030504040204" pitchFamily="50" charset="-128"/>
                          <a:ea typeface="Meiryo UI" panose="020B0604030504040204" pitchFamily="50" charset="-128"/>
                          <a:hlinkClick r:id="rId5"/>
                        </a:rPr>
                        <a:t>)</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0357212"/>
                  </a:ext>
                </a:extLst>
              </a:tr>
              <a:tr h="720000">
                <a:tc>
                  <a:txBody>
                    <a:bodyPr/>
                    <a:lstStyle/>
                    <a:p>
                      <a:pPr algn="ctr" fontAlgn="ct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協力</a:t>
                      </a: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ts val="1600"/>
                        </a:lnSpc>
                      </a:pPr>
                      <a:r>
                        <a:rPr lang="en-US" altLang="ja-JP" sz="1200" b="0" i="0" u="none" strike="noStrike" dirty="0">
                          <a:effectLst/>
                          <a:latin typeface="Meiryo UI" panose="020B0604030504040204" pitchFamily="50" charset="-128"/>
                          <a:ea typeface="Meiryo UI" panose="020B0604030504040204" pitchFamily="50" charset="-128"/>
                          <a:hlinkClick r:id="rId6"/>
                        </a:rPr>
                        <a:t>Apex</a:t>
                      </a:r>
                      <a:r>
                        <a:rPr lang="ja-JP" altLang="en-US" sz="1200" b="0" i="0" u="none" strike="noStrike" dirty="0">
                          <a:effectLst/>
                          <a:latin typeface="Meiryo UI" panose="020B0604030504040204" pitchFamily="50" charset="-128"/>
                          <a:ea typeface="Meiryo UI" panose="020B0604030504040204" pitchFamily="50" charset="-128"/>
                          <a:hlinkClick r:id="rId6"/>
                        </a:rPr>
                        <a:t>（株）</a:t>
                      </a:r>
                      <a:r>
                        <a:rPr lang="ja-JP" altLang="en-US" sz="1200" b="0" i="0" u="none" strike="noStrike" dirty="0">
                          <a:effectLst/>
                          <a:latin typeface="Meiryo UI" panose="020B0604030504040204" pitchFamily="50" charset="-128"/>
                          <a:ea typeface="Meiryo UI" panose="020B0604030504040204" pitchFamily="50" charset="-128"/>
                        </a:rPr>
                        <a:t>、 </a:t>
                      </a:r>
                      <a:r>
                        <a:rPr lang="en-US" altLang="ja-JP" sz="1200" b="0" i="0" u="none" strike="noStrike" dirty="0">
                          <a:effectLst/>
                          <a:latin typeface="Meiryo UI" panose="020B0604030504040204" pitchFamily="50" charset="-128"/>
                          <a:ea typeface="Meiryo UI" panose="020B0604030504040204" pitchFamily="50" charset="-128"/>
                          <a:hlinkClick r:id="rId7"/>
                        </a:rPr>
                        <a:t>Uber Eats Japan</a:t>
                      </a:r>
                      <a:r>
                        <a:rPr lang="ja-JP" altLang="en-US" sz="1200" b="0" i="0" u="none" strike="noStrike" dirty="0">
                          <a:effectLst/>
                          <a:latin typeface="Meiryo UI" panose="020B0604030504040204" pitchFamily="50" charset="-128"/>
                          <a:ea typeface="Meiryo UI" panose="020B0604030504040204" pitchFamily="50" charset="-128"/>
                          <a:hlinkClick r:id="rId7"/>
                        </a:rPr>
                        <a:t>合同会社</a:t>
                      </a:r>
                      <a:r>
                        <a:rPr lang="ja-JP" altLang="en-US" sz="1200" b="0" i="0" u="none" strike="noStrike" dirty="0">
                          <a:effectLst/>
                          <a:latin typeface="Meiryo UI" panose="020B0604030504040204" pitchFamily="50" charset="-128"/>
                          <a:ea typeface="Meiryo UI" panose="020B0604030504040204" pitchFamily="50" charset="-128"/>
                        </a:rPr>
                        <a:t>、キャノンメディカルシステムズ（株）、</a:t>
                      </a:r>
                      <a:r>
                        <a:rPr lang="ja-JP" altLang="en-US" sz="1200" b="0" i="0" u="none" strike="noStrike" dirty="0">
                          <a:effectLst/>
                          <a:latin typeface="Meiryo UI" panose="020B0604030504040204" pitchFamily="50" charset="-128"/>
                          <a:ea typeface="Meiryo UI" panose="020B0604030504040204" pitchFamily="50" charset="-128"/>
                          <a:hlinkClick r:id="rId8"/>
                        </a:rPr>
                        <a:t>キリンビバレッジ（株）</a:t>
                      </a:r>
                      <a:r>
                        <a:rPr lang="ja-JP" altLang="en-US" sz="1200" b="0" i="0" u="none" strike="noStrike" dirty="0">
                          <a:effectLst/>
                          <a:latin typeface="Meiryo UI" panose="020B0604030504040204" pitchFamily="50" charset="-128"/>
                          <a:ea typeface="Meiryo UI" panose="020B0604030504040204" pitchFamily="50" charset="-128"/>
                        </a:rPr>
                        <a:t>、 </a:t>
                      </a:r>
                      <a:r>
                        <a:rPr lang="ja-JP" altLang="en-US" sz="1200" b="0" i="0" u="none" strike="noStrike" dirty="0">
                          <a:effectLst/>
                          <a:latin typeface="Meiryo UI" panose="020B0604030504040204" pitchFamily="50" charset="-128"/>
                          <a:ea typeface="Meiryo UI" panose="020B0604030504040204" pitchFamily="50" charset="-128"/>
                          <a:hlinkClick r:id="rId9"/>
                        </a:rPr>
                        <a:t>ジュピターショップチャンネル</a:t>
                      </a:r>
                      <a:r>
                        <a:rPr lang="en-US" altLang="ja-JP" sz="1200" b="0" i="0" u="none" strike="noStrike" dirty="0">
                          <a:effectLst/>
                          <a:latin typeface="Meiryo UI" panose="020B0604030504040204" pitchFamily="50" charset="-128"/>
                          <a:ea typeface="Meiryo UI" panose="020B0604030504040204" pitchFamily="50" charset="-128"/>
                          <a:hlinkClick r:id="rId9"/>
                        </a:rPr>
                        <a:t>(</a:t>
                      </a:r>
                      <a:r>
                        <a:rPr lang="ja-JP" altLang="en-US" sz="1200" b="0" i="0" u="none" strike="noStrike" dirty="0">
                          <a:effectLst/>
                          <a:latin typeface="Meiryo UI" panose="020B0604030504040204" pitchFamily="50" charset="-128"/>
                          <a:ea typeface="Meiryo UI" panose="020B0604030504040204" pitchFamily="50" charset="-128"/>
                          <a:hlinkClick r:id="rId9"/>
                        </a:rPr>
                        <a:t>株</a:t>
                      </a:r>
                      <a:r>
                        <a:rPr lang="en-US" altLang="ja-JP" sz="1200" b="0" i="0" u="none" strike="noStrike" dirty="0">
                          <a:effectLst/>
                          <a:latin typeface="Meiryo UI" panose="020B0604030504040204" pitchFamily="50" charset="-128"/>
                          <a:ea typeface="Meiryo UI" panose="020B0604030504040204" pitchFamily="50" charset="-128"/>
                          <a:hlinkClick r:id="rId9"/>
                        </a:rPr>
                        <a:t>)</a:t>
                      </a:r>
                      <a:r>
                        <a:rPr lang="ja-JP" altLang="en-US" sz="1200" b="0" i="0" u="none" strike="noStrike" dirty="0">
                          <a:effectLst/>
                          <a:latin typeface="Meiryo UI" panose="020B0604030504040204" pitchFamily="50" charset="-128"/>
                          <a:ea typeface="Meiryo UI" panose="020B0604030504040204" pitchFamily="50" charset="-128"/>
                        </a:rPr>
                        <a:t>、スコラゲン（株）、</a:t>
                      </a:r>
                      <a:r>
                        <a:rPr lang="zh-CN" altLang="en-US" sz="1200" b="0" i="0" u="none" strike="noStrike" dirty="0">
                          <a:effectLst/>
                          <a:latin typeface="Meiryo UI" panose="020B0604030504040204" pitchFamily="50" charset="-128"/>
                          <a:ea typeface="Meiryo UI" panose="020B0604030504040204" pitchFamily="50" charset="-128"/>
                        </a:rPr>
                        <a:t>住友生命保険</a:t>
                      </a:r>
                      <a:r>
                        <a:rPr lang="ja-JP" altLang="en-US" sz="1200" b="0" i="0" u="none" strike="noStrike" dirty="0">
                          <a:effectLst/>
                          <a:latin typeface="Meiryo UI" panose="020B0604030504040204" pitchFamily="50" charset="-128"/>
                          <a:ea typeface="Meiryo UI" panose="020B0604030504040204" pitchFamily="50" charset="-128"/>
                        </a:rPr>
                        <a:t>（</a:t>
                      </a:r>
                      <a:r>
                        <a:rPr lang="zh-CN" altLang="en-US" sz="1200" b="0" i="0" u="none" strike="noStrike" dirty="0">
                          <a:effectLst/>
                          <a:latin typeface="Meiryo UI" panose="020B0604030504040204" pitchFamily="50" charset="-128"/>
                          <a:ea typeface="Meiryo UI" panose="020B0604030504040204" pitchFamily="50" charset="-128"/>
                        </a:rPr>
                        <a:t>相</a:t>
                      </a:r>
                      <a:r>
                        <a:rPr lang="ja-JP" altLang="en-US" sz="1200" b="0" i="0" u="none" strike="noStrike" dirty="0">
                          <a:effectLst/>
                          <a:latin typeface="Meiryo UI" panose="020B0604030504040204" pitchFamily="50" charset="-128"/>
                          <a:ea typeface="Meiryo UI" panose="020B0604030504040204" pitchFamily="50" charset="-128"/>
                        </a:rPr>
                        <a:t>）、セコム（株）、大樹生命保険（株）、（株）トライ・インターナショナル、</a:t>
                      </a:r>
                      <a:r>
                        <a:rPr lang="zh-CN" altLang="en-US" sz="1200" b="0" i="0" u="none" strike="noStrike" dirty="0">
                          <a:effectLst/>
                          <a:latin typeface="Meiryo UI" panose="020B0604030504040204" pitchFamily="50" charset="-128"/>
                          <a:ea typeface="Meiryo UI" panose="020B0604030504040204" pitchFamily="50" charset="-128"/>
                        </a:rPr>
                        <a:t>日本生命保険</a:t>
                      </a:r>
                      <a:r>
                        <a:rPr lang="ja-JP" altLang="en-US" sz="1200" b="0" i="0" u="none" strike="noStrike" dirty="0">
                          <a:effectLst/>
                          <a:latin typeface="Meiryo UI" panose="020B0604030504040204" pitchFamily="50" charset="-128"/>
                          <a:ea typeface="Meiryo UI" panose="020B0604030504040204" pitchFamily="50" charset="-128"/>
                        </a:rPr>
                        <a:t>（</a:t>
                      </a:r>
                      <a:r>
                        <a:rPr lang="zh-CN" altLang="en-US" sz="1200" b="0" i="0" u="none" strike="noStrike" dirty="0">
                          <a:effectLst/>
                          <a:latin typeface="Meiryo UI" panose="020B0604030504040204" pitchFamily="50" charset="-128"/>
                          <a:ea typeface="Meiryo UI" panose="020B0604030504040204" pitchFamily="50" charset="-128"/>
                        </a:rPr>
                        <a:t>相</a:t>
                      </a:r>
                      <a:r>
                        <a:rPr lang="ja-JP" altLang="en-US" sz="1200" b="0" i="0" u="none" strike="noStrike" dirty="0">
                          <a:effectLst/>
                          <a:latin typeface="Meiryo UI" panose="020B0604030504040204" pitchFamily="50" charset="-128"/>
                          <a:ea typeface="Meiryo UI" panose="020B0604030504040204" pitchFamily="50" charset="-128"/>
                        </a:rPr>
                        <a:t>）、</a:t>
                      </a:r>
                      <a:r>
                        <a:rPr lang="ja-JP" altLang="en-US" sz="1200" b="0" i="0" u="none" strike="noStrike" dirty="0">
                          <a:effectLst/>
                          <a:latin typeface="Meiryo UI" panose="020B0604030504040204" pitchFamily="50" charset="-128"/>
                          <a:ea typeface="Meiryo UI" panose="020B0604030504040204" pitchFamily="50" charset="-128"/>
                          <a:hlinkClick r:id="rId10"/>
                        </a:rPr>
                        <a:t>はなさく生命保険（株）</a:t>
                      </a:r>
                      <a:r>
                        <a:rPr lang="ja-JP" altLang="en-US" sz="1200" b="0" i="0" u="none" strike="noStrike" dirty="0">
                          <a:effectLst/>
                          <a:latin typeface="Meiryo UI" panose="020B0604030504040204" pitchFamily="50" charset="-128"/>
                          <a:ea typeface="Meiryo UI" panose="020B0604030504040204" pitchFamily="50" charset="-128"/>
                        </a:rPr>
                        <a:t>、（</a:t>
                      </a:r>
                      <a:r>
                        <a:rPr lang="ja-JP" altLang="en-US" sz="1200" b="0" i="0" u="none" strike="noStrike" dirty="0">
                          <a:effectLst/>
                          <a:latin typeface="Meiryo UI" panose="020B0604030504040204" pitchFamily="50" charset="-128"/>
                          <a:ea typeface="Meiryo UI" panose="020B0604030504040204" pitchFamily="50" charset="-128"/>
                          <a:hlinkClick r:id="rId11"/>
                        </a:rPr>
                        <a:t>株）ファイントゥデイ</a:t>
                      </a:r>
                      <a:r>
                        <a:rPr lang="ja-JP" altLang="en-US" sz="1200" b="0" i="0" u="none" strike="noStrike" dirty="0">
                          <a:effectLst/>
                          <a:latin typeface="Meiryo UI" panose="020B0604030504040204" pitchFamily="50" charset="-128"/>
                          <a:ea typeface="Meiryo UI" panose="020B0604030504040204" pitchFamily="50" charset="-128"/>
                        </a:rPr>
                        <a:t>、</a:t>
                      </a:r>
                      <a:r>
                        <a:rPr lang="ja-JP" altLang="en-US" sz="1200" b="0" i="0" u="none" strike="noStrike" dirty="0">
                          <a:effectLst/>
                          <a:latin typeface="Meiryo UI" panose="020B0604030504040204" pitchFamily="50" charset="-128"/>
                          <a:ea typeface="Meiryo UI" panose="020B0604030504040204" pitchFamily="50" charset="-128"/>
                          <a:hlinkClick r:id="rId12"/>
                        </a:rPr>
                        <a:t>ユニ・チャーム（株）</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90162257"/>
                  </a:ext>
                </a:extLst>
              </a:tr>
            </a:tbl>
          </a:graphicData>
        </a:graphic>
      </p:graphicFrame>
      <p:sp>
        <p:nvSpPr>
          <p:cNvPr id="12" name="正方形/長方形 11">
            <a:extLst>
              <a:ext uri="{FF2B5EF4-FFF2-40B4-BE49-F238E27FC236}">
                <a16:creationId xmlns:a16="http://schemas.microsoft.com/office/drawing/2014/main" id="{2699C40A-9F6A-391D-7C42-156127C0EA2D}"/>
              </a:ext>
            </a:extLst>
          </p:cNvPr>
          <p:cNvSpPr/>
          <p:nvPr/>
        </p:nvSpPr>
        <p:spPr>
          <a:xfrm>
            <a:off x="587829" y="1205719"/>
            <a:ext cx="9303100" cy="1431161"/>
          </a:xfrm>
          <a:prstGeom prst="rect">
            <a:avLst/>
          </a:prstGeom>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ピンクリボン運動とは、ピンクリボンマークをシンボルとした、</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「乳がんの早期発見・早期診断・適切な治療の大切さを伝える」活動</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です。またピンクリボンフェスティバルは、</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年より各地で乳がんの早期発見・適切な治療の大切さを伝える活動を続け、</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今年で</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22</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年目</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を迎えます。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毎年</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月を乳がん啓発「ピンクリボン」月間</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として、</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日のピンクリボンデーを皮切りに、</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年も</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さまざまなエリアでピンクリボンフェスティバルのキャンペーンやライトアップを実施</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予定となっています。ピンクリボン月間がなぜ</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月なのかというと、</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世紀に入った最初の年の</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月、乳がん患者支援団体が、東京タワーをピンク色にライトアップしたことから、</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月は、　ピンクリボン月間＝乳がん検診月間となったということです。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3" name="表 12">
            <a:extLst>
              <a:ext uri="{FF2B5EF4-FFF2-40B4-BE49-F238E27FC236}">
                <a16:creationId xmlns:a16="http://schemas.microsoft.com/office/drawing/2014/main" id="{611EADFE-59DD-05A4-9EE6-824BC25915D8}"/>
              </a:ext>
            </a:extLst>
          </p:cNvPr>
          <p:cNvGraphicFramePr>
            <a:graphicFrameLocks noGrp="1"/>
          </p:cNvGraphicFramePr>
          <p:nvPr>
            <p:extLst>
              <p:ext uri="{D42A27DB-BD31-4B8C-83A1-F6EECF244321}">
                <p14:modId xmlns:p14="http://schemas.microsoft.com/office/powerpoint/2010/main" val="772066918"/>
              </p:ext>
            </p:extLst>
          </p:nvPr>
        </p:nvGraphicFramePr>
        <p:xfrm>
          <a:off x="760445" y="2906774"/>
          <a:ext cx="4518000" cy="1008000"/>
        </p:xfrm>
        <a:graphic>
          <a:graphicData uri="http://schemas.openxmlformats.org/drawingml/2006/table">
            <a:tbl>
              <a:tblPr>
                <a:tableStyleId>{5C22544A-7EE6-4342-B048-85BDC9FD1C3A}</a:tableStyleId>
              </a:tblPr>
              <a:tblGrid>
                <a:gridCol w="1080000">
                  <a:extLst>
                    <a:ext uri="{9D8B030D-6E8A-4147-A177-3AD203B41FA5}">
                      <a16:colId xmlns:a16="http://schemas.microsoft.com/office/drawing/2014/main" val="2438807649"/>
                    </a:ext>
                  </a:extLst>
                </a:gridCol>
                <a:gridCol w="3438000">
                  <a:extLst>
                    <a:ext uri="{9D8B030D-6E8A-4147-A177-3AD203B41FA5}">
                      <a16:colId xmlns:a16="http://schemas.microsoft.com/office/drawing/2014/main" val="3825042976"/>
                    </a:ext>
                  </a:extLst>
                </a:gridCol>
              </a:tblGrid>
              <a:tr h="504000">
                <a:tc>
                  <a:txBody>
                    <a:bodyPr/>
                    <a:lstStyle/>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3">
                            <a:extLst>
                              <a:ext uri="{A12FA001-AC4F-418D-AE19-62706E023703}">
                                <ahyp:hlinkClr xmlns:ahyp="http://schemas.microsoft.com/office/drawing/2018/hyperlinkcolor" val="tx"/>
                              </a:ext>
                            </a:extLst>
                          </a:hlinkClick>
                        </a:rPr>
                        <a:t>シンポジウム</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最新の乳がん医療トピックスコンテンツ。乳がん専門医やあなたと同じ乳がんと向き合っているゲストのお話を動画でお伝えします。</a:t>
                      </a:r>
                      <a:endParaRPr lang="en-US" altLang="ja-JP" sz="900" b="0" i="0" u="none" strike="noStrike" dirty="0">
                        <a:effectLst/>
                        <a:latin typeface="Meiryo UI" panose="020B0604030504040204" pitchFamily="50" charset="-128"/>
                        <a:ea typeface="Meiryo UI" panose="020B0604030504040204" pitchFamily="50" charset="-128"/>
                      </a:endParaRPr>
                    </a:p>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動画配信</a:t>
                      </a:r>
                      <a:r>
                        <a:rPr lang="en-US" altLang="ja-JP" sz="900" b="0" i="0" u="none" strike="noStrike" dirty="0">
                          <a:effectLst/>
                          <a:latin typeface="Meiryo UI" panose="020B0604030504040204" pitchFamily="50" charset="-128"/>
                          <a:ea typeface="Meiryo UI" panose="020B0604030504040204" pitchFamily="50" charset="-128"/>
                        </a:rPr>
                        <a:t>:2025</a:t>
                      </a:r>
                      <a:r>
                        <a:rPr lang="ja-JP" altLang="en-US" sz="900" b="0" i="0" u="none" strike="noStrike" dirty="0">
                          <a:effectLst/>
                          <a:latin typeface="Meiryo UI" panose="020B0604030504040204" pitchFamily="50" charset="-128"/>
                          <a:ea typeface="Meiryo UI" panose="020B0604030504040204" pitchFamily="50" charset="-128"/>
                        </a:rPr>
                        <a:t>年</a:t>
                      </a:r>
                      <a:r>
                        <a:rPr lang="en-US" altLang="ja-JP" sz="900" b="0" i="0" u="none" strike="noStrike" dirty="0">
                          <a:effectLst/>
                          <a:latin typeface="Meiryo UI" panose="020B0604030504040204" pitchFamily="50" charset="-128"/>
                          <a:ea typeface="Meiryo UI" panose="020B0604030504040204" pitchFamily="50" charset="-128"/>
                        </a:rPr>
                        <a:t>10</a:t>
                      </a:r>
                      <a:r>
                        <a:rPr lang="ja-JP" altLang="en-US" sz="900" b="0" i="0" u="none" strike="noStrike" dirty="0">
                          <a:effectLst/>
                          <a:latin typeface="Meiryo UI" panose="020B0604030504040204" pitchFamily="50" charset="-128"/>
                          <a:ea typeface="Meiryo UI" panose="020B0604030504040204" pitchFamily="50" charset="-128"/>
                        </a:rPr>
                        <a:t>月</a:t>
                      </a:r>
                      <a:r>
                        <a:rPr lang="en-US" altLang="ja-JP" sz="900" b="0" i="0" u="none" strike="noStrike" dirty="0">
                          <a:effectLst/>
                          <a:latin typeface="Meiryo UI" panose="020B0604030504040204" pitchFamily="50" charset="-128"/>
                          <a:ea typeface="Meiryo UI" panose="020B0604030504040204" pitchFamily="50" charset="-128"/>
                        </a:rPr>
                        <a:t>1</a:t>
                      </a:r>
                      <a:r>
                        <a:rPr lang="ja-JP" altLang="en-US" sz="900" b="0" i="0" u="none" strike="noStrike" dirty="0">
                          <a:effectLst/>
                          <a:latin typeface="Meiryo UI" panose="020B0604030504040204" pitchFamily="50" charset="-128"/>
                          <a:ea typeface="Meiryo UI" panose="020B0604030504040204" pitchFamily="50" charset="-128"/>
                        </a:rPr>
                        <a:t>日（水）～</a:t>
                      </a:r>
                      <a:r>
                        <a:rPr lang="ja-JP" altLang="en-US" sz="900" b="0" i="0" u="none" strike="noStrike" dirty="0">
                          <a:effectLst/>
                          <a:latin typeface="Meiryo UI" panose="020B0604030504040204" pitchFamily="50" charset="-128"/>
                          <a:ea typeface="Meiryo UI" panose="020B0604030504040204" pitchFamily="50" charset="-128"/>
                          <a:hlinkClick r:id="rId14"/>
                        </a:rPr>
                        <a:t>🔗</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2157137"/>
                  </a:ext>
                </a:extLst>
              </a:tr>
              <a:tr h="504000">
                <a:tc>
                  <a:txBody>
                    <a:bodyPr/>
                    <a:lstStyle/>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5">
                            <a:extLst>
                              <a:ext uri="{A12FA001-AC4F-418D-AE19-62706E023703}">
                                <ahyp:hlinkClr xmlns:ahyp="http://schemas.microsoft.com/office/drawing/2018/hyperlinkcolor" val="tx"/>
                              </a:ext>
                            </a:extLst>
                          </a:hlinkClick>
                        </a:rPr>
                        <a:t>ピンクの日</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有効な検査も、日頃からできていないのが現状。そこで、</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毎月</a:t>
                      </a:r>
                      <a:r>
                        <a:rPr lang="en-US" altLang="ja-JP" sz="900" b="1" i="0" u="sng" strike="noStrike" dirty="0">
                          <a:solidFill>
                            <a:srgbClr val="EA5550"/>
                          </a:solidFill>
                          <a:effectLst/>
                          <a:latin typeface="Meiryo UI" panose="020B0604030504040204" pitchFamily="50" charset="-128"/>
                          <a:ea typeface="Meiryo UI" panose="020B0604030504040204" pitchFamily="50" charset="-128"/>
                        </a:rPr>
                        <a:t>19</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日を</a:t>
                      </a:r>
                      <a:r>
                        <a:rPr lang="en-US" altLang="ja-JP" sz="900" b="1" i="0" u="sng" strike="noStrike" dirty="0">
                          <a:solidFill>
                            <a:srgbClr val="EA5550"/>
                          </a:solidFill>
                          <a:effectLst/>
                          <a:latin typeface="Meiryo UI" panose="020B0604030504040204" pitchFamily="50" charset="-128"/>
                          <a:ea typeface="Meiryo UI" panose="020B0604030504040204" pitchFamily="50" charset="-128"/>
                        </a:rPr>
                        <a:t>『</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ピンクの日</a:t>
                      </a:r>
                      <a:r>
                        <a:rPr lang="en-US" altLang="ja-JP" sz="900" b="1" i="0" u="sng" strike="noStrike" dirty="0">
                          <a:solidFill>
                            <a:srgbClr val="EA5550"/>
                          </a:solidFill>
                          <a:effectLst/>
                          <a:latin typeface="Meiryo UI" panose="020B0604030504040204" pitchFamily="50" charset="-128"/>
                          <a:ea typeface="Meiryo UI" panose="020B0604030504040204" pitchFamily="50" charset="-128"/>
                        </a:rPr>
                        <a:t>』</a:t>
                      </a:r>
                      <a:r>
                        <a:rPr lang="ja-JP" altLang="en-US" sz="900" b="0" i="0" u="none" strike="noStrike" dirty="0">
                          <a:effectLst/>
                          <a:latin typeface="Meiryo UI" panose="020B0604030504040204" pitchFamily="50" charset="-128"/>
                          <a:ea typeface="Meiryo UI" panose="020B0604030504040204" pitchFamily="50" charset="-128"/>
                        </a:rPr>
                        <a:t>として、ブレストチェックをはじめとした「ブレスト・アウェアネス」（乳房を意識する生活習慣）を推奨しています。</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66202664"/>
                  </a:ext>
                </a:extLst>
              </a:tr>
            </a:tbl>
          </a:graphicData>
        </a:graphic>
      </p:graphicFrame>
      <p:graphicFrame>
        <p:nvGraphicFramePr>
          <p:cNvPr id="14" name="表 13">
            <a:extLst>
              <a:ext uri="{FF2B5EF4-FFF2-40B4-BE49-F238E27FC236}">
                <a16:creationId xmlns:a16="http://schemas.microsoft.com/office/drawing/2014/main" id="{08AB13D1-BDB9-6542-B493-D16B381D3C45}"/>
              </a:ext>
            </a:extLst>
          </p:cNvPr>
          <p:cNvGraphicFramePr>
            <a:graphicFrameLocks noGrp="1"/>
          </p:cNvGraphicFramePr>
          <p:nvPr>
            <p:extLst>
              <p:ext uri="{D42A27DB-BD31-4B8C-83A1-F6EECF244321}">
                <p14:modId xmlns:p14="http://schemas.microsoft.com/office/powerpoint/2010/main" val="3991549271"/>
              </p:ext>
            </p:extLst>
          </p:nvPr>
        </p:nvGraphicFramePr>
        <p:xfrm>
          <a:off x="5314445" y="2906774"/>
          <a:ext cx="4518000" cy="1008000"/>
        </p:xfrm>
        <a:graphic>
          <a:graphicData uri="http://schemas.openxmlformats.org/drawingml/2006/table">
            <a:tbl>
              <a:tblPr>
                <a:tableStyleId>{5C22544A-7EE6-4342-B048-85BDC9FD1C3A}</a:tableStyleId>
              </a:tblPr>
              <a:tblGrid>
                <a:gridCol w="1080000">
                  <a:extLst>
                    <a:ext uri="{9D8B030D-6E8A-4147-A177-3AD203B41FA5}">
                      <a16:colId xmlns:a16="http://schemas.microsoft.com/office/drawing/2014/main" val="2438807649"/>
                    </a:ext>
                  </a:extLst>
                </a:gridCol>
                <a:gridCol w="3438000">
                  <a:extLst>
                    <a:ext uri="{9D8B030D-6E8A-4147-A177-3AD203B41FA5}">
                      <a16:colId xmlns:a16="http://schemas.microsoft.com/office/drawing/2014/main" val="3825042976"/>
                    </a:ext>
                  </a:extLst>
                </a:gridCol>
              </a:tblGrid>
              <a:tr h="504000">
                <a:tc>
                  <a:txBody>
                    <a:bodyPr/>
                    <a:lstStyle/>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6">
                            <a:extLst>
                              <a:ext uri="{A12FA001-AC4F-418D-AE19-62706E023703}">
                                <ahyp:hlinkClr xmlns:ahyp="http://schemas.microsoft.com/office/drawing/2018/hyperlinkcolor" val="tx"/>
                              </a:ext>
                            </a:extLst>
                          </a:hlinkClick>
                        </a:rPr>
                        <a:t>乳がんと</a:t>
                      </a:r>
                      <a:endParaRPr lang="en-US" altLang="ja-JP"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6">
                          <a:extLst>
                            <a:ext uri="{A12FA001-AC4F-418D-AE19-62706E023703}">
                              <ahyp:hlinkClr xmlns:ahyp="http://schemas.microsoft.com/office/drawing/2018/hyperlinkcolor" val="tx"/>
                            </a:ext>
                          </a:extLst>
                        </a:hlinkClick>
                      </a:endParaRPr>
                    </a:p>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6">
                            <a:extLst>
                              <a:ext uri="{A12FA001-AC4F-418D-AE19-62706E023703}">
                                <ahyp:hlinkClr xmlns:ahyp="http://schemas.microsoft.com/office/drawing/2018/hyperlinkcolor" val="tx"/>
                              </a:ext>
                            </a:extLst>
                          </a:hlinkClick>
                        </a:rPr>
                        <a:t>検診</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乳がんに関するトピックスを網羅しているサイトとなります。乳がんってどんな病気～り患や生存率等のデータ～検査（ブレスト・アウェアネス）～</a:t>
                      </a:r>
                      <a:r>
                        <a:rPr lang="en-US" altLang="ja-JP" sz="900" b="0" i="0" u="none" strike="noStrike" dirty="0">
                          <a:effectLst/>
                          <a:latin typeface="Meiryo UI" panose="020B0604030504040204" pitchFamily="50" charset="-128"/>
                          <a:ea typeface="Meiryo UI" panose="020B0604030504040204" pitchFamily="50" charset="-128"/>
                        </a:rPr>
                        <a:t>QA</a:t>
                      </a:r>
                      <a:r>
                        <a:rPr lang="ja-JP" altLang="en-US" sz="900" b="0" i="0" u="none" strike="noStrike" dirty="0">
                          <a:effectLst/>
                          <a:latin typeface="Meiryo UI" panose="020B0604030504040204" pitchFamily="50" charset="-128"/>
                          <a:ea typeface="Meiryo UI" panose="020B0604030504040204" pitchFamily="50" charset="-128"/>
                        </a:rPr>
                        <a:t>まで、多くの情報にあふれたサイトとなっています。</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2157137"/>
                  </a:ext>
                </a:extLst>
              </a:tr>
              <a:tr h="504000">
                <a:tc>
                  <a:txBody>
                    <a:bodyPr/>
                    <a:lstStyle/>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7">
                            <a:extLst>
                              <a:ext uri="{A12FA001-AC4F-418D-AE19-62706E023703}">
                                <ahyp:hlinkClr xmlns:ahyp="http://schemas.microsoft.com/office/drawing/2018/hyperlinkcolor" val="tx"/>
                              </a:ext>
                            </a:extLst>
                          </a:hlinkClick>
                        </a:rPr>
                        <a:t>オンライン</a:t>
                      </a:r>
                      <a:endParaRPr lang="en-US" altLang="ja-JP"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7">
                          <a:extLst>
                            <a:ext uri="{A12FA001-AC4F-418D-AE19-62706E023703}">
                              <ahyp:hlinkClr xmlns:ahyp="http://schemas.microsoft.com/office/drawing/2018/hyperlinkcolor" val="tx"/>
                            </a:ext>
                          </a:extLst>
                        </a:hlinkClick>
                      </a:endParaRPr>
                    </a:p>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7">
                            <a:extLst>
                              <a:ext uri="{A12FA001-AC4F-418D-AE19-62706E023703}">
                                <ahyp:hlinkClr xmlns:ahyp="http://schemas.microsoft.com/office/drawing/2018/hyperlinkcolor" val="tx"/>
                              </a:ext>
                            </a:extLst>
                          </a:hlinkClick>
                        </a:rPr>
                        <a:t>連載</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dirty="0">
                          <a:latin typeface="Meiryo UI" panose="020B0604030504040204" pitchFamily="50" charset="-128"/>
                          <a:ea typeface="Meiryo UI" panose="020B0604030504040204" pitchFamily="50" charset="-128"/>
                        </a:rPr>
                        <a:t>乳がんの早期発見や早期診断、適切な治療の大切さ等を伝えることを目的に、レポートや乳がん</a:t>
                      </a:r>
                      <a:r>
                        <a:rPr lang="en-US" altLang="ja-JP" sz="900" dirty="0">
                          <a:latin typeface="Meiryo UI" panose="020B0604030504040204" pitchFamily="50" charset="-128"/>
                          <a:ea typeface="Meiryo UI" panose="020B0604030504040204" pitchFamily="50" charset="-128"/>
                        </a:rPr>
                        <a:t>QA</a:t>
                      </a:r>
                      <a:r>
                        <a:rPr lang="ja-JP" altLang="en-US" sz="900" dirty="0">
                          <a:latin typeface="Meiryo UI" panose="020B0604030504040204" pitchFamily="50" charset="-128"/>
                          <a:ea typeface="Meiryo UI" panose="020B0604030504040204" pitchFamily="50" charset="-128"/>
                        </a:rPr>
                        <a:t>、コラムといった様々な視点を提供しています。（男性の乳がん情報も）</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8375110"/>
                  </a:ext>
                </a:extLst>
              </a:tr>
            </a:tbl>
          </a:graphicData>
        </a:graphic>
      </p:graphicFrame>
      <p:sp>
        <p:nvSpPr>
          <p:cNvPr id="15" name="テキスト ボックス 14">
            <a:extLst>
              <a:ext uri="{FF2B5EF4-FFF2-40B4-BE49-F238E27FC236}">
                <a16:creationId xmlns:a16="http://schemas.microsoft.com/office/drawing/2014/main" id="{9FDC074D-40B4-ADA6-B2DB-1FA85A192DA7}"/>
              </a:ext>
            </a:extLst>
          </p:cNvPr>
          <p:cNvSpPr txBox="1"/>
          <p:nvPr/>
        </p:nvSpPr>
        <p:spPr>
          <a:xfrm>
            <a:off x="-65720" y="6346243"/>
            <a:ext cx="6145730" cy="200055"/>
          </a:xfrm>
          <a:prstGeom prst="rect">
            <a:avLst/>
          </a:prstGeom>
          <a:noFill/>
        </p:spPr>
        <p:txBody>
          <a:bodyPr wrap="square">
            <a:spAutoFit/>
          </a:bodyPr>
          <a:lstStyle/>
          <a:p>
            <a:pPr lvl="0">
              <a:defRPr/>
            </a:pP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参考）ピンクリボンフェスティバル／</a:t>
            </a:r>
            <a:r>
              <a:rPr lang="en-US" altLang="ja-JP" sz="700" u="sng" kern="100" dirty="0">
                <a:solidFill>
                  <a:srgbClr val="0563C1"/>
                </a:solidFill>
                <a:latin typeface="HGPｺﾞｼｯｸM" panose="020B0600000000000000" pitchFamily="50" charset="-128"/>
                <a:ea typeface="HGPｺﾞｼｯｸM" panose="020B0600000000000000" pitchFamily="50" charset="-128"/>
                <a:cs typeface="Times New Roman" panose="02020603050405020304" pitchFamily="18" charset="0"/>
              </a:rPr>
              <a:t>https://pinkribbonfestival.jp/</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7" name="テキスト プレースホルダー 1">
            <a:extLst>
              <a:ext uri="{FF2B5EF4-FFF2-40B4-BE49-F238E27FC236}">
                <a16:creationId xmlns:a16="http://schemas.microsoft.com/office/drawing/2014/main" id="{81743646-2489-E14C-D06B-23442142B06E}"/>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10</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8" name="スライド番号プレースホルダー 5">
            <a:extLst>
              <a:ext uri="{FF2B5EF4-FFF2-40B4-BE49-F238E27FC236}">
                <a16:creationId xmlns:a16="http://schemas.microsoft.com/office/drawing/2014/main" id="{B5C7854B-8BA4-637E-C4A5-39CBD5645E3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19" name="表 18">
            <a:extLst>
              <a:ext uri="{FF2B5EF4-FFF2-40B4-BE49-F238E27FC236}">
                <a16:creationId xmlns:a16="http://schemas.microsoft.com/office/drawing/2014/main" id="{8243DFA4-C7CA-2257-69D9-210635542F83}"/>
              </a:ext>
            </a:extLst>
          </p:cNvPr>
          <p:cNvGraphicFramePr>
            <a:graphicFrameLocks noGrp="1"/>
          </p:cNvGraphicFramePr>
          <p:nvPr>
            <p:extLst>
              <p:ext uri="{D42A27DB-BD31-4B8C-83A1-F6EECF244321}">
                <p14:modId xmlns:p14="http://schemas.microsoft.com/office/powerpoint/2010/main" val="32789445"/>
              </p:ext>
            </p:extLst>
          </p:nvPr>
        </p:nvGraphicFramePr>
        <p:xfrm>
          <a:off x="760445" y="5367226"/>
          <a:ext cx="9072000" cy="1008000"/>
        </p:xfrm>
        <a:graphic>
          <a:graphicData uri="http://schemas.openxmlformats.org/drawingml/2006/table">
            <a:tbl>
              <a:tblPr>
                <a:tableStyleId>{5C22544A-7EE6-4342-B048-85BDC9FD1C3A}</a:tableStyleId>
              </a:tblPr>
              <a:tblGrid>
                <a:gridCol w="1836000">
                  <a:extLst>
                    <a:ext uri="{9D8B030D-6E8A-4147-A177-3AD203B41FA5}">
                      <a16:colId xmlns:a16="http://schemas.microsoft.com/office/drawing/2014/main" val="4021498115"/>
                    </a:ext>
                  </a:extLst>
                </a:gridCol>
                <a:gridCol w="7236000">
                  <a:extLst>
                    <a:ext uri="{9D8B030D-6E8A-4147-A177-3AD203B41FA5}">
                      <a16:colId xmlns:a16="http://schemas.microsoft.com/office/drawing/2014/main" val="3497939092"/>
                    </a:ext>
                  </a:extLst>
                </a:gridCol>
              </a:tblGrid>
              <a:tr h="504000">
                <a:tc>
                  <a:txBody>
                    <a:bodyPr/>
                    <a:lstStyle/>
                    <a:p>
                      <a:pPr algn="ctr" fontAlgn="ctr"/>
                      <a:r>
                        <a:rPr lang="zh-CN"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4"/>
                        </a:rPr>
                        <a:t>富国生命保険</a:t>
                      </a:r>
                      <a:r>
                        <a:rPr lang="en-US" altLang="zh-CN"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4"/>
                        </a:rPr>
                        <a:t>(</a:t>
                      </a:r>
                      <a:r>
                        <a:rPr lang="zh-CN"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4"/>
                        </a:rPr>
                        <a:t>相</a:t>
                      </a:r>
                      <a:r>
                        <a:rPr lang="en-US" altLang="zh-CN"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4"/>
                        </a:rPr>
                        <a:t>)</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フコク生命は、全国の支社や営業所で乳がんセミナーなどを開催し、乳がんの基礎知識や罹患時の備えを学ぶ機会を提供している。</a:t>
                      </a:r>
                      <a:endParaRPr lang="en-US" altLang="ja-JP" sz="900" b="0" i="0" u="none" strike="noStrike" dirty="0">
                        <a:effectLst/>
                        <a:latin typeface="Meiryo UI" panose="020B0604030504040204" pitchFamily="50" charset="-128"/>
                        <a:ea typeface="Meiryo UI" panose="020B0604030504040204" pitchFamily="50" charset="-128"/>
                      </a:endParaRPr>
                    </a:p>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また、訪問活動を通じて</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お客さまアドバイザーが冊子「</a:t>
                      </a:r>
                      <a:r>
                        <a:rPr lang="en-US" altLang="ja-JP" sz="900" b="1" i="0" u="sng" strike="noStrike" dirty="0">
                          <a:solidFill>
                            <a:srgbClr val="EA5550"/>
                          </a:solidFill>
                          <a:effectLst/>
                          <a:latin typeface="Meiryo UI" panose="020B0604030504040204" pitchFamily="50" charset="-128"/>
                          <a:ea typeface="Meiryo UI" panose="020B0604030504040204" pitchFamily="50" charset="-128"/>
                        </a:rPr>
                        <a:t>Ilive</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（アイリブ）」を配布</a:t>
                      </a:r>
                      <a:r>
                        <a:rPr lang="ja-JP" altLang="en-US" sz="900" b="0" i="0" u="none" strike="noStrike" dirty="0">
                          <a:effectLst/>
                          <a:latin typeface="Meiryo UI" panose="020B0604030504040204" pitchFamily="50" charset="-128"/>
                          <a:ea typeface="Meiryo UI" panose="020B0604030504040204" pitchFamily="50" charset="-128"/>
                        </a:rPr>
                        <a:t>し、ブレストアウェアネスや検診の重要性を伝えている。さらに、</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乳がんに関するアンケートの協力枚数に応じて日本対がん協会「ほほえみ基金」へ寄付を実施</a:t>
                      </a:r>
                      <a:r>
                        <a:rPr lang="ja-JP" altLang="en-US" sz="900" b="0" i="0" u="none" strike="noStrike" dirty="0">
                          <a:effectLst/>
                          <a:latin typeface="Meiryo UI" panose="020B0604030504040204" pitchFamily="50" charset="-128"/>
                          <a:ea typeface="Meiryo UI" panose="020B0604030504040204" pitchFamily="50" charset="-128"/>
                        </a:rPr>
                        <a:t>。これらを通じて、お客さまの健康で充実した人生を支援している。</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37276240"/>
                  </a:ext>
                </a:extLst>
              </a:tr>
              <a:tr h="504000">
                <a:tc>
                  <a:txBody>
                    <a:bodyPr/>
                    <a:lstStyle/>
                    <a:p>
                      <a:pPr algn="ctr" fontAlgn="ctr"/>
                      <a:r>
                        <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hlinkClick r:id="rId10"/>
                        </a:rPr>
                        <a:t>はなさく生命保険（株）</a:t>
                      </a:r>
                      <a:endParaRPr lang="ja-JP" altLang="en-US" sz="1200" b="1" i="0" u="none" strike="noStrike" dirty="0">
                        <a:solidFill>
                          <a:schemeClr val="accent5">
                            <a:lumMod val="75000"/>
                          </a:schemeClr>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はなさく生命は、女性が多様な責任を抱える中で自身を後回しにしがちな現状を課題と捉え、「</a:t>
                      </a:r>
                      <a:r>
                        <a:rPr lang="en-US" altLang="ja-JP" sz="900" b="0" i="0" u="none" strike="noStrike" dirty="0">
                          <a:effectLst/>
                          <a:latin typeface="Meiryo UI" panose="020B0604030504040204" pitchFamily="50" charset="-128"/>
                          <a:ea typeface="Meiryo UI" panose="020B0604030504040204" pitchFamily="50" charset="-128"/>
                        </a:rPr>
                        <a:t>I’m OK? PROJECT</a:t>
                      </a:r>
                      <a:r>
                        <a:rPr lang="ja-JP" altLang="en-US" sz="900" b="0" i="0" u="none" strike="noStrike" dirty="0">
                          <a:effectLst/>
                          <a:latin typeface="Meiryo UI" panose="020B0604030504040204" pitchFamily="50" charset="-128"/>
                          <a:ea typeface="Meiryo UI" panose="020B0604030504040204" pitchFamily="50" charset="-128"/>
                        </a:rPr>
                        <a:t>」を展開している。</a:t>
                      </a:r>
                      <a:endParaRPr lang="en-US" altLang="ja-JP" sz="900" b="0" i="0" u="none" strike="noStrike" dirty="0">
                        <a:effectLst/>
                        <a:latin typeface="Meiryo UI" panose="020B0604030504040204" pitchFamily="50" charset="-128"/>
                        <a:ea typeface="Meiryo UI" panose="020B0604030504040204" pitchFamily="50" charset="-128"/>
                      </a:endParaRPr>
                    </a:p>
                    <a:p>
                      <a:pPr algn="l" fontAlgn="ctr">
                        <a:lnSpc>
                          <a:spcPct val="100000"/>
                        </a:lnSpc>
                      </a:pPr>
                      <a:r>
                        <a:rPr lang="ja-JP" altLang="en-US" sz="900" b="0" i="0" u="none" strike="noStrike" dirty="0">
                          <a:effectLst/>
                          <a:latin typeface="Meiryo UI" panose="020B0604030504040204" pitchFamily="50" charset="-128"/>
                          <a:ea typeface="Meiryo UI" panose="020B0604030504040204" pitchFamily="50" charset="-128"/>
                        </a:rPr>
                        <a:t>その一環として、</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乳がん検診受診率が低い地域で、</a:t>
                      </a:r>
                      <a:r>
                        <a:rPr lang="en-US" altLang="ja-JP" sz="900" b="1" i="0" u="sng" strike="noStrike" dirty="0">
                          <a:solidFill>
                            <a:srgbClr val="EA5550"/>
                          </a:solidFill>
                          <a:effectLst/>
                          <a:latin typeface="Meiryo UI" panose="020B0604030504040204" pitchFamily="50" charset="-128"/>
                          <a:ea typeface="Meiryo UI" panose="020B0604030504040204" pitchFamily="50" charset="-128"/>
                        </a:rPr>
                        <a:t>20〜39</a:t>
                      </a:r>
                      <a:r>
                        <a:rPr lang="ja-JP" altLang="en-US" sz="900" b="1" i="0" u="sng" strike="noStrike" dirty="0">
                          <a:solidFill>
                            <a:srgbClr val="EA5550"/>
                          </a:solidFill>
                          <a:effectLst/>
                          <a:latin typeface="Meiryo UI" panose="020B0604030504040204" pitchFamily="50" charset="-128"/>
                          <a:ea typeface="Meiryo UI" panose="020B0604030504040204" pitchFamily="50" charset="-128"/>
                        </a:rPr>
                        <a:t>歳の女性を対象に無料の乳腺超音波検査イベントを実施</a:t>
                      </a:r>
                      <a:r>
                        <a:rPr lang="ja-JP" altLang="en-US" sz="900" b="0" i="0" u="none" strike="noStrike" dirty="0">
                          <a:effectLst/>
                          <a:latin typeface="Meiryo UI" panose="020B0604030504040204" pitchFamily="50" charset="-128"/>
                          <a:ea typeface="Meiryo UI" panose="020B0604030504040204" pitchFamily="50" charset="-128"/>
                        </a:rPr>
                        <a:t>。乳がん早期発見のための「ブレストアウェアネス」啓発も行っている。女性が自らの心身の変化に気づき、前向きに向き合える社会を目指して支援を続けている。</a:t>
                      </a:r>
                      <a:endParaRPr lang="en-US" altLang="ja-JP" sz="900" b="0" i="0" u="none" strike="noStrike" dirty="0">
                        <a:effectLst/>
                        <a:latin typeface="Meiryo UI" panose="020B0604030504040204" pitchFamily="50" charset="-128"/>
                        <a:ea typeface="Meiryo UI" panose="020B0604030504040204" pitchFamily="50" charset="-128"/>
                      </a:endParaRPr>
                    </a:p>
                  </a:txBody>
                  <a:tcPr marL="36000" marR="36000" marT="18000" marB="18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2279980"/>
                  </a:ext>
                </a:extLst>
              </a:tr>
            </a:tbl>
          </a:graphicData>
        </a:graphic>
      </p:graphicFrame>
    </p:spTree>
    <p:extLst>
      <p:ext uri="{BB962C8B-B14F-4D97-AF65-F5344CB8AC3E}">
        <p14:creationId xmlns:p14="http://schemas.microsoft.com/office/powerpoint/2010/main" val="20647336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4146D6-CC8B-4587-A4CF-23DA23137EBF}"/>
              </a:ext>
            </a:extLst>
          </p:cNvPr>
          <p:cNvSpPr>
            <a:spLocks noGrp="1"/>
          </p:cNvSpPr>
          <p:nvPr>
            <p:ph type="body" sz="quarter" idx="10"/>
          </p:nvPr>
        </p:nvSpPr>
        <p:spPr/>
        <p:txBody>
          <a:bodyPr/>
          <a:lstStyle/>
          <a:p>
            <a:r>
              <a:rPr kumimoji="1" lang="en-US" altLang="ja-JP" dirty="0"/>
              <a:t>Ⅲ</a:t>
            </a:r>
            <a:r>
              <a:rPr kumimoji="1" lang="ja-JP" altLang="en-US" dirty="0"/>
              <a:t>．</a:t>
            </a:r>
            <a:r>
              <a:rPr lang="ja-JP" altLang="en-US" dirty="0"/>
              <a:t>当社紹介</a:t>
            </a:r>
            <a:endParaRPr kumimoji="1" lang="ja-JP" altLang="en-US" dirty="0"/>
          </a:p>
        </p:txBody>
      </p:sp>
    </p:spTree>
    <p:extLst>
      <p:ext uri="{BB962C8B-B14F-4D97-AF65-F5344CB8AC3E}">
        <p14:creationId xmlns:p14="http://schemas.microsoft.com/office/powerpoint/2010/main" val="39735784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dirty="0"/>
              <a:t>当社のご紹介♪　</a:t>
            </a:r>
            <a:r>
              <a:rPr kumimoji="1" lang="ja-JP" altLang="en-US" dirty="0">
                <a:solidFill>
                  <a:schemeClr val="tx1"/>
                </a:solidFill>
              </a:rPr>
              <a:t>ｋ‘ｓらぼ</a:t>
            </a:r>
          </a:p>
        </p:txBody>
      </p:sp>
      <p:grpSp>
        <p:nvGrpSpPr>
          <p:cNvPr id="38" name="グループ化 37">
            <a:extLst>
              <a:ext uri="{FF2B5EF4-FFF2-40B4-BE49-F238E27FC236}">
                <a16:creationId xmlns:a16="http://schemas.microsoft.com/office/drawing/2014/main" id="{26300E39-5ABD-486C-8262-5FBEF3AADA8B}"/>
              </a:ext>
            </a:extLst>
          </p:cNvPr>
          <p:cNvGrpSpPr/>
          <p:nvPr/>
        </p:nvGrpSpPr>
        <p:grpSpPr>
          <a:xfrm>
            <a:off x="5107857" y="615820"/>
            <a:ext cx="4704367" cy="10601501"/>
            <a:chOff x="81476" y="-724078"/>
            <a:chExt cx="4675655" cy="10536800"/>
          </a:xfrm>
        </p:grpSpPr>
        <p:pic>
          <p:nvPicPr>
            <p:cNvPr id="39" name="図 38">
              <a:extLst>
                <a:ext uri="{FF2B5EF4-FFF2-40B4-BE49-F238E27FC236}">
                  <a16:creationId xmlns:a16="http://schemas.microsoft.com/office/drawing/2014/main" id="{0B902558-393D-4EC4-A8D6-93350C13DABC}"/>
                </a:ext>
              </a:extLst>
            </p:cNvPr>
            <p:cNvPicPr>
              <a:picLocks noChangeAspect="1"/>
            </p:cNvPicPr>
            <p:nvPr/>
          </p:nvPicPr>
          <p:blipFill rotWithShape="1">
            <a:blip r:embed="rId2"/>
            <a:srcRect l="6996" t="22258" r="31832" b="38773"/>
            <a:stretch/>
          </p:blipFill>
          <p:spPr>
            <a:xfrm>
              <a:off x="107893" y="1874319"/>
              <a:ext cx="4624191" cy="1657001"/>
            </a:xfrm>
            <a:prstGeom prst="rect">
              <a:avLst/>
            </a:prstGeom>
          </p:spPr>
        </p:pic>
        <p:pic>
          <p:nvPicPr>
            <p:cNvPr id="40" name="図 39">
              <a:extLst>
                <a:ext uri="{FF2B5EF4-FFF2-40B4-BE49-F238E27FC236}">
                  <a16:creationId xmlns:a16="http://schemas.microsoft.com/office/drawing/2014/main" id="{C8B97F48-33A0-40B0-86A6-D57838C23DCA}"/>
                </a:ext>
              </a:extLst>
            </p:cNvPr>
            <p:cNvPicPr>
              <a:picLocks noChangeAspect="1"/>
            </p:cNvPicPr>
            <p:nvPr/>
          </p:nvPicPr>
          <p:blipFill rotWithShape="1">
            <a:blip r:embed="rId3"/>
            <a:srcRect l="7545" t="45646" r="32067" b="29547"/>
            <a:stretch/>
          </p:blipFill>
          <p:spPr>
            <a:xfrm>
              <a:off x="107893" y="3944780"/>
              <a:ext cx="4624192" cy="1068517"/>
            </a:xfrm>
            <a:prstGeom prst="rect">
              <a:avLst/>
            </a:prstGeom>
          </p:spPr>
        </p:pic>
        <p:pic>
          <p:nvPicPr>
            <p:cNvPr id="41" name="図 40">
              <a:extLst>
                <a:ext uri="{FF2B5EF4-FFF2-40B4-BE49-F238E27FC236}">
                  <a16:creationId xmlns:a16="http://schemas.microsoft.com/office/drawing/2014/main" id="{64CFCE2F-190A-4C4F-861C-2EA4D0C3C352}"/>
                </a:ext>
              </a:extLst>
            </p:cNvPr>
            <p:cNvPicPr>
              <a:picLocks noChangeAspect="1"/>
            </p:cNvPicPr>
            <p:nvPr/>
          </p:nvPicPr>
          <p:blipFill rotWithShape="1">
            <a:blip r:embed="rId2"/>
            <a:srcRect l="6996" t="74351" r="31832" b="15361"/>
            <a:stretch/>
          </p:blipFill>
          <p:spPr>
            <a:xfrm>
              <a:off x="107893" y="3525318"/>
              <a:ext cx="4624191" cy="437471"/>
            </a:xfrm>
            <a:prstGeom prst="rect">
              <a:avLst/>
            </a:prstGeom>
          </p:spPr>
        </p:pic>
        <p:pic>
          <p:nvPicPr>
            <p:cNvPr id="42" name="図 41">
              <a:extLst>
                <a:ext uri="{FF2B5EF4-FFF2-40B4-BE49-F238E27FC236}">
                  <a16:creationId xmlns:a16="http://schemas.microsoft.com/office/drawing/2014/main" id="{9481BAD4-B29C-4AAF-81FC-852C9F491C28}"/>
                </a:ext>
              </a:extLst>
            </p:cNvPr>
            <p:cNvPicPr>
              <a:picLocks noChangeAspect="1"/>
            </p:cNvPicPr>
            <p:nvPr/>
          </p:nvPicPr>
          <p:blipFill rotWithShape="1">
            <a:blip r:embed="rId4"/>
            <a:srcRect l="6899" t="64698" r="31542" b="12763"/>
            <a:stretch/>
          </p:blipFill>
          <p:spPr>
            <a:xfrm>
              <a:off x="81476" y="6405663"/>
              <a:ext cx="4647456" cy="957174"/>
            </a:xfrm>
            <a:prstGeom prst="rect">
              <a:avLst/>
            </a:prstGeom>
          </p:spPr>
        </p:pic>
        <p:pic>
          <p:nvPicPr>
            <p:cNvPr id="43" name="図 42">
              <a:extLst>
                <a:ext uri="{FF2B5EF4-FFF2-40B4-BE49-F238E27FC236}">
                  <a16:creationId xmlns:a16="http://schemas.microsoft.com/office/drawing/2014/main" id="{BBEDD22A-4AA8-44BB-9091-E5D38B5C1161}"/>
                </a:ext>
              </a:extLst>
            </p:cNvPr>
            <p:cNvPicPr>
              <a:picLocks noChangeAspect="1"/>
            </p:cNvPicPr>
            <p:nvPr/>
          </p:nvPicPr>
          <p:blipFill rotWithShape="1">
            <a:blip r:embed="rId4"/>
            <a:srcRect l="6899" t="22909" r="31542" b="71450"/>
            <a:stretch/>
          </p:blipFill>
          <p:spPr>
            <a:xfrm>
              <a:off x="84932" y="4942761"/>
              <a:ext cx="4647456" cy="239558"/>
            </a:xfrm>
            <a:prstGeom prst="rect">
              <a:avLst/>
            </a:prstGeom>
          </p:spPr>
        </p:pic>
        <p:pic>
          <p:nvPicPr>
            <p:cNvPr id="44" name="図 43">
              <a:extLst>
                <a:ext uri="{FF2B5EF4-FFF2-40B4-BE49-F238E27FC236}">
                  <a16:creationId xmlns:a16="http://schemas.microsoft.com/office/drawing/2014/main" id="{1C8AB51C-5FD1-4C86-92EA-8DBE03C3C98B}"/>
                </a:ext>
              </a:extLst>
            </p:cNvPr>
            <p:cNvPicPr>
              <a:picLocks noChangeAspect="1"/>
            </p:cNvPicPr>
            <p:nvPr/>
          </p:nvPicPr>
          <p:blipFill rotWithShape="1">
            <a:blip r:embed="rId5"/>
            <a:srcRect l="6899" t="22547" r="30997" b="14791"/>
            <a:stretch/>
          </p:blipFill>
          <p:spPr>
            <a:xfrm>
              <a:off x="98258" y="-724078"/>
              <a:ext cx="4624962" cy="2624938"/>
            </a:xfrm>
            <a:prstGeom prst="rect">
              <a:avLst/>
            </a:prstGeom>
          </p:spPr>
        </p:pic>
        <p:pic>
          <p:nvPicPr>
            <p:cNvPr id="45" name="図 44">
              <a:extLst>
                <a:ext uri="{FF2B5EF4-FFF2-40B4-BE49-F238E27FC236}">
                  <a16:creationId xmlns:a16="http://schemas.microsoft.com/office/drawing/2014/main" id="{C46255FA-55CE-463A-96DF-938B71D25A38}"/>
                </a:ext>
              </a:extLst>
            </p:cNvPr>
            <p:cNvPicPr>
              <a:picLocks noChangeAspect="1"/>
            </p:cNvPicPr>
            <p:nvPr/>
          </p:nvPicPr>
          <p:blipFill rotWithShape="1">
            <a:blip r:embed="rId6"/>
            <a:srcRect l="6607" t="23662" r="31832" b="64632"/>
            <a:stretch/>
          </p:blipFill>
          <p:spPr>
            <a:xfrm>
              <a:off x="83150" y="7352185"/>
              <a:ext cx="4649238" cy="497310"/>
            </a:xfrm>
            <a:prstGeom prst="rect">
              <a:avLst/>
            </a:prstGeom>
          </p:spPr>
        </p:pic>
        <p:pic>
          <p:nvPicPr>
            <p:cNvPr id="46" name="図 45">
              <a:extLst>
                <a:ext uri="{FF2B5EF4-FFF2-40B4-BE49-F238E27FC236}">
                  <a16:creationId xmlns:a16="http://schemas.microsoft.com/office/drawing/2014/main" id="{89E471E6-39DC-4626-A215-EA53BA4F4BE6}"/>
                </a:ext>
              </a:extLst>
            </p:cNvPr>
            <p:cNvPicPr>
              <a:picLocks noChangeAspect="1"/>
            </p:cNvPicPr>
            <p:nvPr/>
          </p:nvPicPr>
          <p:blipFill rotWithShape="1">
            <a:blip r:embed="rId6"/>
            <a:srcRect l="6607" t="48510" r="31832" b="5277"/>
            <a:stretch/>
          </p:blipFill>
          <p:spPr>
            <a:xfrm>
              <a:off x="107893" y="7849495"/>
              <a:ext cx="4649238" cy="1963227"/>
            </a:xfrm>
            <a:prstGeom prst="rect">
              <a:avLst/>
            </a:prstGeom>
          </p:spPr>
        </p:pic>
      </p:grpSp>
      <p:sp>
        <p:nvSpPr>
          <p:cNvPr id="47" name="正方形/長方形 46">
            <a:extLst>
              <a:ext uri="{FF2B5EF4-FFF2-40B4-BE49-F238E27FC236}">
                <a16:creationId xmlns:a16="http://schemas.microsoft.com/office/drawing/2014/main" id="{7074F1A6-E50A-41C9-887B-CA124B41D84B}"/>
              </a:ext>
            </a:extLst>
          </p:cNvPr>
          <p:cNvSpPr/>
          <p:nvPr/>
        </p:nvSpPr>
        <p:spPr>
          <a:xfrm>
            <a:off x="0" y="1553352"/>
            <a:ext cx="5134436" cy="4524315"/>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当社は、</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さまざまな</a:t>
            </a:r>
            <a:r>
              <a:rPr kumimoji="1" lang="ja-JP" altLang="en-US" sz="16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「保険」の切り口を提供</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し、</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そして</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みなさんの</a:t>
            </a:r>
            <a:r>
              <a:rPr kumimoji="1" lang="ja-JP" altLang="en-US" sz="16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「活動」のお手伝い</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ができるように、</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タイムリーな情報を新鮮なうちに、</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皆さんのお手元にお届け</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します。</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そんな、</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会員さま限定の情報配信サイト</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を運営しています。</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URL</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https://labo-ks.co.jp/</a:t>
            </a: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pic>
        <p:nvPicPr>
          <p:cNvPr id="48" name="図 47" descr="QR コード&#10;&#10;自動的に生成された説明">
            <a:extLst>
              <a:ext uri="{FF2B5EF4-FFF2-40B4-BE49-F238E27FC236}">
                <a16:creationId xmlns:a16="http://schemas.microsoft.com/office/drawing/2014/main" id="{BE487374-3785-4CDA-8FFC-DA7AB59617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13" y="5729559"/>
            <a:ext cx="968829" cy="968829"/>
          </a:xfrm>
          <a:prstGeom prst="rect">
            <a:avLst/>
          </a:prstGeom>
        </p:spPr>
      </p:pic>
      <p:sp>
        <p:nvSpPr>
          <p:cNvPr id="49" name="AutoShape 3">
            <a:extLst>
              <a:ext uri="{FF2B5EF4-FFF2-40B4-BE49-F238E27FC236}">
                <a16:creationId xmlns:a16="http://schemas.microsoft.com/office/drawing/2014/main" id="{D7DD60E3-E3E3-40BC-ABBF-0714509E2C9D}"/>
              </a:ext>
            </a:extLst>
          </p:cNvPr>
          <p:cNvSpPr>
            <a:spLocks noChangeArrowheads="1"/>
          </p:cNvSpPr>
          <p:nvPr/>
        </p:nvSpPr>
        <p:spPr bwMode="auto">
          <a:xfrm>
            <a:off x="8470698" y="697097"/>
            <a:ext cx="235458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glow rad="88900">
                    <a:prstClr val="white"/>
                  </a:glow>
                </a:effectLst>
                <a:uLnTx/>
                <a:uFillTx/>
                <a:latin typeface="メイリオ" panose="020B0604030504040204" pitchFamily="50" charset="-128"/>
                <a:ea typeface="メイリオ" panose="020B0604030504040204" pitchFamily="50" charset="-128"/>
                <a:cs typeface="メイリオ" panose="020B0604030504040204" pitchFamily="50" charset="-128"/>
              </a:rPr>
              <a:t>当社のサイト</a:t>
            </a:r>
          </a:p>
        </p:txBody>
      </p:sp>
    </p:spTree>
    <p:extLst>
      <p:ext uri="{BB962C8B-B14F-4D97-AF65-F5344CB8AC3E}">
        <p14:creationId xmlns:p14="http://schemas.microsoft.com/office/powerpoint/2010/main" val="27996502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2389E65-8A4C-4EA1-BD26-53EEF437696C}"/>
              </a:ext>
            </a:extLst>
          </p:cNvPr>
          <p:cNvGraphicFramePr>
            <a:graphicFrameLocks noGrp="1"/>
          </p:cNvGraphicFramePr>
          <p:nvPr/>
        </p:nvGraphicFramePr>
        <p:xfrm>
          <a:off x="129394" y="5661583"/>
          <a:ext cx="3744000" cy="1026000"/>
        </p:xfrm>
        <a:graphic>
          <a:graphicData uri="http://schemas.openxmlformats.org/drawingml/2006/table">
            <a:tbl>
              <a:tblPr>
                <a:tableStyleId>{5C22544A-7EE6-4342-B048-85BDC9FD1C3A}</a:tableStyleId>
              </a:tblPr>
              <a:tblGrid>
                <a:gridCol w="900000">
                  <a:extLst>
                    <a:ext uri="{9D8B030D-6E8A-4147-A177-3AD203B41FA5}">
                      <a16:colId xmlns:a16="http://schemas.microsoft.com/office/drawing/2014/main" val="3104501486"/>
                    </a:ext>
                  </a:extLst>
                </a:gridCol>
                <a:gridCol w="504000">
                  <a:extLst>
                    <a:ext uri="{9D8B030D-6E8A-4147-A177-3AD203B41FA5}">
                      <a16:colId xmlns:a16="http://schemas.microsoft.com/office/drawing/2014/main" val="2327995251"/>
                    </a:ext>
                  </a:extLst>
                </a:gridCol>
                <a:gridCol w="468000">
                  <a:extLst>
                    <a:ext uri="{9D8B030D-6E8A-4147-A177-3AD203B41FA5}">
                      <a16:colId xmlns:a16="http://schemas.microsoft.com/office/drawing/2014/main" val="2613423492"/>
                    </a:ext>
                  </a:extLst>
                </a:gridCol>
                <a:gridCol w="900000">
                  <a:extLst>
                    <a:ext uri="{9D8B030D-6E8A-4147-A177-3AD203B41FA5}">
                      <a16:colId xmlns:a16="http://schemas.microsoft.com/office/drawing/2014/main" val="1493845372"/>
                    </a:ext>
                  </a:extLst>
                </a:gridCol>
                <a:gridCol w="504000">
                  <a:extLst>
                    <a:ext uri="{9D8B030D-6E8A-4147-A177-3AD203B41FA5}">
                      <a16:colId xmlns:a16="http://schemas.microsoft.com/office/drawing/2014/main" val="3119164287"/>
                    </a:ext>
                  </a:extLst>
                </a:gridCol>
                <a:gridCol w="468000">
                  <a:extLst>
                    <a:ext uri="{9D8B030D-6E8A-4147-A177-3AD203B41FA5}">
                      <a16:colId xmlns:a16="http://schemas.microsoft.com/office/drawing/2014/main" val="2291910623"/>
                    </a:ext>
                  </a:extLst>
                </a:gridCol>
              </a:tblGrid>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日経平均</a:t>
                      </a:r>
                      <a:r>
                        <a:rPr lang="en-US" altLang="ja-JP" sz="700" b="0" u="none" strike="noStrike" dirty="0">
                          <a:effectLst/>
                          <a:latin typeface="HGPｺﾞｼｯｸM" panose="020B0600000000000000" pitchFamily="50" charset="-128"/>
                          <a:ea typeface="HGPｺﾞｼｯｸM" panose="020B0600000000000000" pitchFamily="50" charset="-128"/>
                        </a:rPr>
                        <a:t>/</a:t>
                      </a:r>
                      <a:r>
                        <a:rPr lang="ja-JP" altLang="en-US" sz="700" b="0" u="none" strike="noStrike" dirty="0">
                          <a:effectLst/>
                          <a:latin typeface="HGPｺﾞｼｯｸM" panose="020B0600000000000000" pitchFamily="50" charset="-128"/>
                          <a:ea typeface="HGPｺﾞｼｯｸM" panose="020B0600000000000000" pitchFamily="50" charset="-128"/>
                        </a:rPr>
                        <a:t>前日比</a:t>
                      </a:r>
                      <a:endParaRPr lang="ja-JP" altLang="en-US" sz="800" b="0"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38,405.66/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470.90</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0" fontAlgn="ctr"/>
                      <a:r>
                        <a:rPr lang="zh-TW" altLang="en-US" sz="800" b="1" u="none" strike="noStrike" dirty="0">
                          <a:effectLst/>
                          <a:latin typeface="HGPｺﾞｼｯｸM" panose="020B0600000000000000" pitchFamily="50" charset="-128"/>
                          <a:ea typeface="HGPｺﾞｼｯｸM" panose="020B0600000000000000" pitchFamily="50" charset="-128"/>
                        </a:rPr>
                        <a:t>定期預金金利</a:t>
                      </a:r>
                      <a:r>
                        <a:rPr lang="en-US" altLang="zh-TW" sz="600" u="none" strike="noStrike" dirty="0">
                          <a:effectLst/>
                          <a:latin typeface="HGPｺﾞｼｯｸM" panose="020B0600000000000000" pitchFamily="50" charset="-128"/>
                          <a:ea typeface="HGPｺﾞｼｯｸM" panose="020B0600000000000000" pitchFamily="50" charset="-128"/>
                        </a:rPr>
                        <a:t>(1,000</a:t>
                      </a:r>
                      <a:r>
                        <a:rPr lang="zh-TW" altLang="en-US" sz="600" u="none" strike="noStrike" dirty="0">
                          <a:effectLst/>
                          <a:latin typeface="HGPｺﾞｼｯｸM" panose="020B0600000000000000" pitchFamily="50" charset="-128"/>
                          <a:ea typeface="HGPｺﾞｼｯｸM" panose="020B0600000000000000" pitchFamily="50" charset="-128"/>
                        </a:rPr>
                        <a:t>万以上</a:t>
                      </a:r>
                      <a:r>
                        <a:rPr lang="en-US" altLang="zh-TW" sz="600" u="none" strike="noStrike" dirty="0">
                          <a:effectLst/>
                          <a:latin typeface="HGPｺﾞｼｯｸM" panose="020B0600000000000000" pitchFamily="50" charset="-128"/>
                          <a:ea typeface="HGPｺﾞｼｯｸM" panose="020B0600000000000000" pitchFamily="50" charset="-128"/>
                        </a:rPr>
                        <a:t>/10</a:t>
                      </a:r>
                      <a:r>
                        <a:rPr lang="zh-TW" altLang="en-US" sz="600" u="none" strike="noStrike" dirty="0">
                          <a:effectLst/>
                          <a:latin typeface="HGPｺﾞｼｯｸM" panose="020B0600000000000000" pitchFamily="50" charset="-128"/>
                          <a:ea typeface="HGPｺﾞｼｯｸM" panose="020B0600000000000000" pitchFamily="50" charset="-128"/>
                        </a:rPr>
                        <a:t>年</a:t>
                      </a:r>
                      <a:r>
                        <a:rPr lang="en-US" altLang="zh-TW" sz="600" u="none" strike="noStrike" dirty="0">
                          <a:effectLst/>
                          <a:latin typeface="HGPｺﾞｼｯｸM" panose="020B0600000000000000" pitchFamily="50" charset="-128"/>
                          <a:ea typeface="HGPｺﾞｼｯｸM" panose="020B0600000000000000" pitchFamily="50" charset="-128"/>
                        </a:rPr>
                        <a:t>)</a:t>
                      </a:r>
                      <a:endParaRPr lang="en-US" altLang="zh-TW"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kumimoji="1" lang="ja-JP" altLang="en-US"/>
                    </a:p>
                  </a:txBody>
                  <a:tcPr/>
                </a:tc>
                <a:tc>
                  <a:txBody>
                    <a:bodyPr/>
                    <a:lstStyle/>
                    <a:p>
                      <a:pPr algn="r" rtl="0" fontAlgn="ctr"/>
                      <a:r>
                        <a:rPr lang="en-US" altLang="ja-JP" sz="700" u="none" strike="noStrike" dirty="0">
                          <a:effectLst/>
                          <a:latin typeface="HGPｺﾞｼｯｸM" panose="020B0600000000000000" pitchFamily="50" charset="-128"/>
                          <a:ea typeface="HGPｺﾞｼｯｸM" panose="020B0600000000000000" pitchFamily="50" charset="-128"/>
                        </a:rPr>
                        <a:t>0.300%</a:t>
                      </a:r>
                      <a:endPar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1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78722555"/>
                  </a:ext>
                </a:extLst>
              </a:tr>
              <a:tr h="205200">
                <a:tc>
                  <a:txBody>
                    <a:bodyPr/>
                    <a:lstStyle/>
                    <a:p>
                      <a:pPr algn="ctr" rtl="0" fontAlgn="ctr"/>
                      <a:r>
                        <a:rPr lang="en-US" sz="800" b="1" u="none" strike="noStrike" dirty="0">
                          <a:effectLst/>
                          <a:latin typeface="HGPｺﾞｼｯｸM" panose="020B0600000000000000" pitchFamily="50" charset="-128"/>
                          <a:ea typeface="HGPｺﾞｼｯｸM" panose="020B0600000000000000" pitchFamily="50" charset="-128"/>
                        </a:rPr>
                        <a:t>TOPIX</a:t>
                      </a:r>
                      <a:endParaRPr 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2,743.17/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56.69</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国債（</a:t>
                      </a:r>
                      <a:r>
                        <a:rPr lang="en-US" altLang="ja-JP" sz="800" b="1" u="none" strike="noStrike" dirty="0">
                          <a:effectLst/>
                          <a:latin typeface="HGPｺﾞｼｯｸM" panose="020B0600000000000000" pitchFamily="50" charset="-128"/>
                          <a:ea typeface="HGPｺﾞｼｯｸM" panose="020B0600000000000000" pitchFamily="50" charset="-128"/>
                        </a:rPr>
                        <a:t>5</a:t>
                      </a:r>
                      <a:r>
                        <a:rPr lang="ja-JP" altLang="en-US" sz="800" b="1" u="none" strike="noStrike" dirty="0">
                          <a:effectLst/>
                          <a:latin typeface="HGPｺﾞｼｯｸM" panose="020B0600000000000000" pitchFamily="50" charset="-128"/>
                          <a:ea typeface="HGPｺﾞｼｯｸM" panose="020B0600000000000000" pitchFamily="50" charset="-128"/>
                        </a:rPr>
                        <a:t>年）</a:t>
                      </a:r>
                      <a:r>
                        <a:rPr lang="en-US" altLang="ja-JP" sz="700" u="none" strike="noStrike" dirty="0">
                          <a:effectLst/>
                          <a:latin typeface="HGPｺﾞｼｯｸM" panose="020B0600000000000000" pitchFamily="50" charset="-128"/>
                          <a:ea typeface="HGPｺﾞｼｯｸM" panose="020B0600000000000000" pitchFamily="50" charset="-128"/>
                        </a:rPr>
                        <a:t>/</a:t>
                      </a:r>
                      <a:r>
                        <a:rPr lang="ja-JP" altLang="en-US" sz="700" u="none" strike="noStrike" dirty="0">
                          <a:effectLst/>
                          <a:latin typeface="HGPｺﾞｼｯｸM" panose="020B0600000000000000" pitchFamily="50" charset="-128"/>
                          <a:ea typeface="HGPｺﾞｼｯｸM" panose="020B0600000000000000" pitchFamily="50" charset="-128"/>
                        </a:rPr>
                        <a:t>前日差</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0.470%/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0.035</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4830983"/>
                  </a:ext>
                </a:extLst>
              </a:tr>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ダウ平均</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37,815.92/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570.17</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国債（</a:t>
                      </a:r>
                      <a:r>
                        <a:rPr lang="en-US" altLang="ja-JP" sz="800" b="1" u="none" strike="noStrike" dirty="0">
                          <a:effectLst/>
                          <a:latin typeface="HGPｺﾞｼｯｸM" panose="020B0600000000000000" pitchFamily="50" charset="-128"/>
                          <a:ea typeface="HGPｺﾞｼｯｸM" panose="020B0600000000000000" pitchFamily="50" charset="-128"/>
                        </a:rPr>
                        <a:t>10</a:t>
                      </a:r>
                      <a:r>
                        <a:rPr lang="ja-JP" altLang="en-US" sz="800" b="1" u="none" strike="noStrike" dirty="0">
                          <a:effectLst/>
                          <a:latin typeface="HGPｺﾞｼｯｸM" panose="020B0600000000000000" pitchFamily="50" charset="-128"/>
                          <a:ea typeface="HGPｺﾞｼｯｸM" panose="020B0600000000000000" pitchFamily="50" charset="-128"/>
                        </a:rPr>
                        <a:t>年）</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0.870%/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0.050</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0079341"/>
                  </a:ext>
                </a:extLst>
              </a:tr>
              <a:tr h="205200">
                <a:tc>
                  <a:txBody>
                    <a:bodyPr/>
                    <a:lstStyle/>
                    <a:p>
                      <a:pPr algn="ctr" rtl="0" fontAlgn="ctr"/>
                      <a:r>
                        <a:rPr lang="zh-CN" altLang="en-US" sz="800" b="1" u="none" strike="noStrike" dirty="0">
                          <a:effectLst/>
                          <a:latin typeface="HGPｺﾞｼｯｸM" panose="020B0600000000000000" pitchFamily="50" charset="-128"/>
                          <a:ea typeface="HGPｺﾞｼｯｸM" panose="020B0600000000000000" pitchFamily="50" charset="-128"/>
                        </a:rPr>
                        <a:t>上海総合指数</a:t>
                      </a:r>
                      <a:endParaRPr lang="zh-CN"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3,104.82/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8.22</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米国債（</a:t>
                      </a:r>
                      <a:r>
                        <a:rPr lang="en-US" altLang="ja-JP" sz="800" b="1" u="none" strike="noStrike" dirty="0">
                          <a:effectLst/>
                          <a:latin typeface="HGPｺﾞｼｯｸM" panose="020B0600000000000000" pitchFamily="50" charset="-128"/>
                          <a:ea typeface="HGPｺﾞｼｯｸM" panose="020B0600000000000000" pitchFamily="50" charset="-128"/>
                        </a:rPr>
                        <a:t>10</a:t>
                      </a:r>
                      <a:r>
                        <a:rPr lang="ja-JP" altLang="en-US" sz="800" b="1" u="none" strike="noStrike" dirty="0">
                          <a:effectLst/>
                          <a:latin typeface="HGPｺﾞｼｯｸM" panose="020B0600000000000000" pitchFamily="50" charset="-128"/>
                          <a:ea typeface="HGPｺﾞｼｯｸM" panose="020B0600000000000000" pitchFamily="50" charset="-128"/>
                        </a:rPr>
                        <a:t>年）</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4.683%/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0.063</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537206"/>
                  </a:ext>
                </a:extLst>
              </a:tr>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ドル円</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156.85-87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rPr>
                        <a:t>15</a:t>
                      </a:r>
                      <a:r>
                        <a:rPr lang="ja-JP" altLang="en-US" sz="700" b="0" i="0" u="none" strike="noStrike" dirty="0">
                          <a:solidFill>
                            <a:srgbClr val="3E3A39"/>
                          </a:solidFill>
                          <a:effectLst/>
                          <a:latin typeface="HGPｺﾞｼｯｸM" panose="020B0600000000000000" pitchFamily="50" charset="-128"/>
                          <a:ea typeface="HGPｺﾞｼｯｸM" panose="020B0600000000000000" pitchFamily="50" charset="-128"/>
                        </a:rPr>
                        <a:t>銭安</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zh-CN" altLang="en-US" sz="800" b="1" u="none" strike="noStrike" dirty="0">
                          <a:effectLst/>
                          <a:latin typeface="HGPｺﾞｼｯｸM" panose="020B0600000000000000" pitchFamily="50" charset="-128"/>
                          <a:ea typeface="HGPｺﾞｼｯｸM" panose="020B0600000000000000" pitchFamily="50" charset="-128"/>
                        </a:rPr>
                        <a:t>中国国債</a:t>
                      </a:r>
                      <a:r>
                        <a:rPr lang="en-US" altLang="zh-CN" sz="800" b="1" u="none" strike="noStrike" dirty="0">
                          <a:effectLst/>
                          <a:latin typeface="HGPｺﾞｼｯｸM" panose="020B0600000000000000" pitchFamily="50" charset="-128"/>
                          <a:ea typeface="HGPｺﾞｼｯｸM" panose="020B0600000000000000" pitchFamily="50" charset="-128"/>
                        </a:rPr>
                        <a:t>(10</a:t>
                      </a:r>
                      <a:r>
                        <a:rPr lang="zh-CN" altLang="en-US" sz="800" b="1" u="none" strike="noStrike" dirty="0">
                          <a:effectLst/>
                          <a:latin typeface="HGPｺﾞｼｯｸM" panose="020B0600000000000000" pitchFamily="50" charset="-128"/>
                          <a:ea typeface="HGPｺﾞｼｯｸM" panose="020B0600000000000000" pitchFamily="50" charset="-128"/>
                        </a:rPr>
                        <a:t>年）</a:t>
                      </a:r>
                      <a:endParaRPr lang="zh-CN"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2.353%/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dirty="0">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rPr>
                        <a:t>0.038</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2104576"/>
                  </a:ext>
                </a:extLst>
              </a:tr>
            </a:tbl>
          </a:graphicData>
        </a:graphic>
      </p:graphicFrame>
      <p:sp>
        <p:nvSpPr>
          <p:cNvPr id="5" name="AutoShape 3">
            <a:extLst>
              <a:ext uri="{FF2B5EF4-FFF2-40B4-BE49-F238E27FC236}">
                <a16:creationId xmlns:a16="http://schemas.microsoft.com/office/drawing/2014/main" id="{0F015B04-6FF2-421F-9491-18FBEAF4DD20}"/>
              </a:ext>
            </a:extLst>
          </p:cNvPr>
          <p:cNvSpPr>
            <a:spLocks noChangeArrowheads="1"/>
          </p:cNvSpPr>
          <p:nvPr/>
        </p:nvSpPr>
        <p:spPr bwMode="auto">
          <a:xfrm>
            <a:off x="114300" y="576783"/>
            <a:ext cx="508334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日付：</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2024</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年 </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5</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月</a:t>
            </a:r>
            <a:r>
              <a:rPr kumimoji="1" lang="en-US" altLang="ja-JP"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 </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1</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日（水）</a:t>
            </a:r>
            <a:endParaRPr kumimoji="1" lang="en-US" altLang="ja-JP" sz="1600" b="1" i="0" u="none" strike="noStrike" kern="1200" cap="none" spc="0" normalizeH="0" baseline="0" noProof="0" dirty="0">
              <a:ln>
                <a:noFill/>
              </a:ln>
              <a:solidFill>
                <a:srgbClr val="EA5550"/>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E4B1AE0F-2C34-48F9-B790-B49D8EF59BB8}"/>
              </a:ext>
            </a:extLst>
          </p:cNvPr>
          <p:cNvSpPr/>
          <p:nvPr/>
        </p:nvSpPr>
        <p:spPr bwMode="auto">
          <a:xfrm>
            <a:off x="0" y="6661654"/>
            <a:ext cx="9707642" cy="187844"/>
          </a:xfrm>
          <a:prstGeom prst="rect">
            <a:avLst/>
          </a:prstGeom>
          <a:noFill/>
          <a:ln w="12700" cap="flat" cmpd="sng" algn="ctr">
            <a:noFill/>
            <a:prstDash val="solid"/>
            <a:round/>
            <a:headEnd type="none" w="med" len="med"/>
            <a:tailEnd type="none" w="med" len="med"/>
          </a:ln>
          <a:effectLst/>
        </p:spPr>
        <p:txBody>
          <a:bodyPr rot="0" spcFirstLastPara="0" vert="horz" wrap="none" lIns="0" tIns="0" rIns="0" bIns="0" numCol="1" spcCol="0" rtlCol="0" fromWordArt="0" anchor="b" anchorCtr="0"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上記解説等は個人の見解となっています。詳細は、各種媒体等をご確認下さい。日本経済新聞社</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hlinkClick r:id="rId2"/>
              </a:rPr>
              <a:t>https://www.nikkei.com/</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。定期購読はこちら（</a:t>
            </a:r>
            <a:r>
              <a:rPr kumimoji="1" lang="en-US" altLang="ja-JP"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hlinkClick r:id="rId3"/>
              </a:rPr>
              <a:t>https://www.nikkei.com/r123/</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endParaRPr kumimoji="1" lang="ja-JP" altLang="en-US" sz="700" b="0" i="0" u="none" strike="noStrike" kern="1200" cap="none" spc="0" normalizeH="0" baseline="0" noProof="0" dirty="0">
              <a:ln>
                <a:noFill/>
              </a:ln>
              <a:solidFill>
                <a:prstClr val="white">
                  <a:lumMod val="65000"/>
                </a:prstClr>
              </a:solidFill>
              <a:effectLst/>
              <a:uLnTx/>
              <a:uFillTx/>
              <a:latin typeface="HGPｺﾞｼｯｸM" panose="020B0600000000000000" pitchFamily="50" charset="-128"/>
              <a:ea typeface="HGPｺﾞｼｯｸM" panose="020B0600000000000000" pitchFamily="50" charset="-128"/>
              <a:cs typeface="+mn-cs"/>
            </a:endParaRPr>
          </a:p>
        </p:txBody>
      </p:sp>
      <p:sp>
        <p:nvSpPr>
          <p:cNvPr id="21" name="四角形: 角を丸くする 20">
            <a:extLst>
              <a:ext uri="{FF2B5EF4-FFF2-40B4-BE49-F238E27FC236}">
                <a16:creationId xmlns:a16="http://schemas.microsoft.com/office/drawing/2014/main" id="{8D2FBB66-8AD5-4724-B6C2-3F2679D6A42A}"/>
              </a:ext>
            </a:extLst>
          </p:cNvPr>
          <p:cNvSpPr/>
          <p:nvPr/>
        </p:nvSpPr>
        <p:spPr>
          <a:xfrm>
            <a:off x="114300" y="5411879"/>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市況情報</a:t>
            </a:r>
            <a:r>
              <a:rPr kumimoji="1" lang="en-US" altLang="ja-JP" sz="800" b="0"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1050" b="0"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16F519CD-2C03-4862-9FB6-839FE359191A}"/>
              </a:ext>
            </a:extLst>
          </p:cNvPr>
          <p:cNvSpPr/>
          <p:nvPr/>
        </p:nvSpPr>
        <p:spPr bwMode="auto">
          <a:xfrm>
            <a:off x="8138407" y="823129"/>
            <a:ext cx="1719469" cy="252000"/>
          </a:xfrm>
          <a:prstGeom prst="rect">
            <a:avLst/>
          </a:prstGeom>
          <a:solidFill>
            <a:srgbClr val="FF6562"/>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メイリオ"/>
                <a:ea typeface="メイリオ"/>
                <a:cs typeface="+mn-cs"/>
              </a:rPr>
              <a:t>今日の行き先</a:t>
            </a:r>
          </a:p>
        </p:txBody>
      </p:sp>
      <p:graphicFrame>
        <p:nvGraphicFramePr>
          <p:cNvPr id="23" name="表 22">
            <a:extLst>
              <a:ext uri="{FF2B5EF4-FFF2-40B4-BE49-F238E27FC236}">
                <a16:creationId xmlns:a16="http://schemas.microsoft.com/office/drawing/2014/main" id="{0C6C959C-AA5B-4D5A-B655-AB33466ED63D}"/>
              </a:ext>
            </a:extLst>
          </p:cNvPr>
          <p:cNvGraphicFramePr>
            <a:graphicFrameLocks noGrp="1"/>
          </p:cNvGraphicFramePr>
          <p:nvPr/>
        </p:nvGraphicFramePr>
        <p:xfrm>
          <a:off x="119588" y="2127134"/>
          <a:ext cx="9720000" cy="3264300"/>
        </p:xfrm>
        <a:graphic>
          <a:graphicData uri="http://schemas.openxmlformats.org/drawingml/2006/table">
            <a:tbl>
              <a:tblPr/>
              <a:tblGrid>
                <a:gridCol w="288000">
                  <a:extLst>
                    <a:ext uri="{9D8B030D-6E8A-4147-A177-3AD203B41FA5}">
                      <a16:colId xmlns:a16="http://schemas.microsoft.com/office/drawing/2014/main" val="871305974"/>
                    </a:ext>
                  </a:extLst>
                </a:gridCol>
                <a:gridCol w="1800000">
                  <a:extLst>
                    <a:ext uri="{9D8B030D-6E8A-4147-A177-3AD203B41FA5}">
                      <a16:colId xmlns:a16="http://schemas.microsoft.com/office/drawing/2014/main" val="1284602470"/>
                    </a:ext>
                  </a:extLst>
                </a:gridCol>
                <a:gridCol w="648000">
                  <a:extLst>
                    <a:ext uri="{9D8B030D-6E8A-4147-A177-3AD203B41FA5}">
                      <a16:colId xmlns:a16="http://schemas.microsoft.com/office/drawing/2014/main" val="1720763948"/>
                    </a:ext>
                  </a:extLst>
                </a:gridCol>
                <a:gridCol w="5112000">
                  <a:extLst>
                    <a:ext uri="{9D8B030D-6E8A-4147-A177-3AD203B41FA5}">
                      <a16:colId xmlns:a16="http://schemas.microsoft.com/office/drawing/2014/main" val="943776498"/>
                    </a:ext>
                  </a:extLst>
                </a:gridCol>
                <a:gridCol w="1872000">
                  <a:extLst>
                    <a:ext uri="{9D8B030D-6E8A-4147-A177-3AD203B41FA5}">
                      <a16:colId xmlns:a16="http://schemas.microsoft.com/office/drawing/2014/main" val="1384924656"/>
                    </a:ext>
                  </a:extLst>
                </a:gridCol>
              </a:tblGrid>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2</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個人投資家調査（上）</a:t>
                      </a:r>
                      <a:r>
                        <a:rPr lang="en-US" altLang="ja-JP" sz="1200" b="1" dirty="0">
                          <a:solidFill>
                            <a:schemeClr val="tx1"/>
                          </a:solidFill>
                          <a:effectLst/>
                          <a:latin typeface="+mn-ea"/>
                          <a:ea typeface="+mn-ea"/>
                        </a:rPr>
                        <a:t>20</a:t>
                      </a:r>
                      <a:r>
                        <a:rPr lang="ja-JP" altLang="en-US" sz="1200" b="1" dirty="0">
                          <a:solidFill>
                            <a:schemeClr val="tx1"/>
                          </a:solidFill>
                          <a:effectLst/>
                          <a:latin typeface="+mn-ea"/>
                          <a:ea typeface="+mn-ea"/>
                        </a:rPr>
                        <a:t>代の</a:t>
                      </a:r>
                      <a:r>
                        <a:rPr lang="en-US" altLang="ja-JP" sz="1200" b="1" dirty="0">
                          <a:solidFill>
                            <a:schemeClr val="tx1"/>
                          </a:solidFill>
                          <a:effectLst/>
                          <a:latin typeface="+mn-ea"/>
                          <a:ea typeface="+mn-ea"/>
                        </a:rPr>
                        <a:t>36%</a:t>
                      </a:r>
                      <a:r>
                        <a:rPr lang="ja-JP" altLang="en-US" sz="1200" b="1" dirty="0">
                          <a:solidFill>
                            <a:schemeClr val="tx1"/>
                          </a:solidFill>
                          <a:effectLst/>
                          <a:latin typeface="+mn-ea"/>
                          <a:ea typeface="+mn-ea"/>
                        </a:rPr>
                        <a:t>、</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給料の</a:t>
                      </a:r>
                      <a:r>
                        <a:rPr lang="en-US" altLang="ja-JP" sz="1200" b="1" dirty="0">
                          <a:solidFill>
                            <a:schemeClr val="tx1"/>
                          </a:solidFill>
                          <a:effectLst/>
                          <a:latin typeface="+mn-ea"/>
                          <a:ea typeface="+mn-ea"/>
                        </a:rPr>
                        <a:t>2</a:t>
                      </a:r>
                      <a:r>
                        <a:rPr lang="ja-JP" altLang="en-US" sz="1200" b="1" dirty="0">
                          <a:solidFill>
                            <a:schemeClr val="tx1"/>
                          </a:solidFill>
                          <a:effectLst/>
                          <a:latin typeface="+mn-ea"/>
                          <a:ea typeface="+mn-ea"/>
                        </a:rPr>
                        <a:t>割以上投資</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9</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投資経験のある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代から</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代までの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2900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人にアンケートの結果（日経新聞調べ）</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資産運用のイメージを複数回答で聞いたところ、最多は「将来の生活資金の備え」（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78%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）で、「貯金のようにコツコツ行うもの」（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）が続いた</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給料や年金といった定期収入の何</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を資産運用に回しているのかとの問いだ。「</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以上」とする回答は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に達し、「</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以上」も</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に上った。世代別でみると、</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に達した。「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以上」との回答も</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7%</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あった。娯楽費や食費などを切り詰めて投資に回す姿が見て取れる</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投資先は、最多は「国内株式」の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だったが、次いで多かったのが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の「米国株投信」。</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少子高齢化の進展で将来もらえる年金が減る可能性は高く、「老後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2000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万円問題」を貯金だけで乗り切るのは困難な情勢の中、「貯蓄から投資へ」加速している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積み立てのポートフォリオの確認（とくに新</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NISA</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他）から、リバランスへのアドバイス</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お客さまの志向に応じた低リスク商品や、外貨建て商品を訴求</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50413186"/>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投資・</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3598772"/>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3</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新</a:t>
                      </a:r>
                      <a:r>
                        <a:rPr lang="en-US" altLang="ja-JP" sz="1200" b="1" dirty="0">
                          <a:solidFill>
                            <a:schemeClr val="tx1"/>
                          </a:solidFill>
                          <a:effectLst/>
                          <a:latin typeface="+mn-ea"/>
                          <a:ea typeface="+mn-ea"/>
                        </a:rPr>
                        <a:t>NISA</a:t>
                      </a:r>
                      <a:r>
                        <a:rPr lang="ja-JP" altLang="en-US" sz="1200" b="1" dirty="0">
                          <a:solidFill>
                            <a:schemeClr val="tx1"/>
                          </a:solidFill>
                          <a:effectLst/>
                          <a:latin typeface="+mn-ea"/>
                          <a:ea typeface="+mn-ea"/>
                        </a:rPr>
                        <a:t>のつみたて枠 「月</a:t>
                      </a:r>
                      <a:r>
                        <a:rPr lang="en-US" altLang="ja-JP" sz="1200" b="1" dirty="0">
                          <a:solidFill>
                            <a:schemeClr val="tx1"/>
                          </a:solidFill>
                          <a:effectLst/>
                          <a:latin typeface="+mn-ea"/>
                          <a:ea typeface="+mn-ea"/>
                        </a:rPr>
                        <a:t>1</a:t>
                      </a:r>
                      <a:r>
                        <a:rPr lang="ja-JP" altLang="en-US" sz="1200" b="1" dirty="0">
                          <a:solidFill>
                            <a:schemeClr val="tx1"/>
                          </a:solidFill>
                          <a:effectLst/>
                          <a:latin typeface="+mn-ea"/>
                          <a:ea typeface="+mn-ea"/>
                        </a:rPr>
                        <a:t>～</a:t>
                      </a:r>
                      <a:r>
                        <a:rPr lang="en-US" altLang="ja-JP" sz="1200" b="1" dirty="0">
                          <a:solidFill>
                            <a:schemeClr val="tx1"/>
                          </a:solidFill>
                          <a:effectLst/>
                          <a:latin typeface="+mn-ea"/>
                          <a:ea typeface="+mn-ea"/>
                        </a:rPr>
                        <a:t>3</a:t>
                      </a:r>
                      <a:r>
                        <a:rPr lang="ja-JP" altLang="en-US" sz="1200" b="1" dirty="0">
                          <a:solidFill>
                            <a:schemeClr val="tx1"/>
                          </a:solidFill>
                          <a:effectLst/>
                          <a:latin typeface="+mn-ea"/>
                          <a:ea typeface="+mn-ea"/>
                        </a:rPr>
                        <a:t>万円」最多</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9</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個人の投資家の積み立てについて、新</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NISA</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の場合、つみたて投資枠については「毎月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で最も多かった。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位は「毎月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19%</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位は「毎月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万円以下を予定している割合はおよそ</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割に上る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金額別に世代ごとの投資比率をみると、「毎月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万円以下」が最多となったのは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万円以下」では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）が最も高くなった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積み立てのポートフォリオの確認から、リバランスへのアドバイス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7974201"/>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投資・</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2675724"/>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4</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小野薬品、オプジーボ後見据え買収</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13</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小野薬品工業が持続的な成長に向けて米バイオ製薬の買収を決めた</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業績拡大をけん引してきたがん免疫薬「オプジーボ」は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2028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年以降に段階的に特許切れを迎える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がん領域を中心に新薬候補をいち早く増やし、「特許の崖（パテントクリフ）」に備える。</a:t>
                      </a:r>
                      <a:endParaRPr lang="ja-JP" altLang="en-US" sz="60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がんの話題として活用</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がん保障の最新化や拡充</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一時金の保障だけでなく、再発や退院後の通院など</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94304590"/>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がん・</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医療保障</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1481445"/>
                  </a:ext>
                </a:extLst>
              </a:tr>
            </a:tbl>
          </a:graphicData>
        </a:graphic>
      </p:graphicFrame>
      <p:graphicFrame>
        <p:nvGraphicFramePr>
          <p:cNvPr id="8" name="表 7">
            <a:extLst>
              <a:ext uri="{FF2B5EF4-FFF2-40B4-BE49-F238E27FC236}">
                <a16:creationId xmlns:a16="http://schemas.microsoft.com/office/drawing/2014/main" id="{E9FA042D-AF5B-4F1E-B691-E53D12A7A024}"/>
              </a:ext>
            </a:extLst>
          </p:cNvPr>
          <p:cNvGraphicFramePr>
            <a:graphicFrameLocks noGrp="1"/>
          </p:cNvGraphicFramePr>
          <p:nvPr/>
        </p:nvGraphicFramePr>
        <p:xfrm>
          <a:off x="119588" y="1080705"/>
          <a:ext cx="9720000" cy="991353"/>
        </p:xfrm>
        <a:graphic>
          <a:graphicData uri="http://schemas.openxmlformats.org/drawingml/2006/table">
            <a:tbl>
              <a:tblPr/>
              <a:tblGrid>
                <a:gridCol w="288000">
                  <a:extLst>
                    <a:ext uri="{9D8B030D-6E8A-4147-A177-3AD203B41FA5}">
                      <a16:colId xmlns:a16="http://schemas.microsoft.com/office/drawing/2014/main" val="1374382200"/>
                    </a:ext>
                  </a:extLst>
                </a:gridCol>
                <a:gridCol w="1800000">
                  <a:extLst>
                    <a:ext uri="{9D8B030D-6E8A-4147-A177-3AD203B41FA5}">
                      <a16:colId xmlns:a16="http://schemas.microsoft.com/office/drawing/2014/main" val="4221310956"/>
                    </a:ext>
                  </a:extLst>
                </a:gridCol>
                <a:gridCol w="648000">
                  <a:extLst>
                    <a:ext uri="{9D8B030D-6E8A-4147-A177-3AD203B41FA5}">
                      <a16:colId xmlns:a16="http://schemas.microsoft.com/office/drawing/2014/main" val="3362560996"/>
                    </a:ext>
                  </a:extLst>
                </a:gridCol>
                <a:gridCol w="5112000">
                  <a:extLst>
                    <a:ext uri="{9D8B030D-6E8A-4147-A177-3AD203B41FA5}">
                      <a16:colId xmlns:a16="http://schemas.microsoft.com/office/drawing/2014/main" val="3828592999"/>
                    </a:ext>
                  </a:extLst>
                </a:gridCol>
                <a:gridCol w="1872000">
                  <a:extLst>
                    <a:ext uri="{9D8B030D-6E8A-4147-A177-3AD203B41FA5}">
                      <a16:colId xmlns:a16="http://schemas.microsoft.com/office/drawing/2014/main" val="997940442"/>
                    </a:ext>
                  </a:extLst>
                </a:gridCol>
              </a:tblGrid>
              <a:tr h="279273">
                <a:tc>
                  <a:txBody>
                    <a:bodyPr/>
                    <a:lstStyle/>
                    <a:p>
                      <a:pPr algn="ctr" fontAlgn="ctr"/>
                      <a:r>
                        <a:rPr lang="en-US" altLang="ja-JP" sz="1200" b="1" i="0" u="none" strike="noStrike" dirty="0">
                          <a:solidFill>
                            <a:srgbClr val="000000"/>
                          </a:solidFill>
                          <a:effectLst/>
                          <a:latin typeface="+mn-lt"/>
                          <a:ea typeface="Meiryo UI" panose="020B0604030504040204" pitchFamily="50" charset="-128"/>
                        </a:rPr>
                        <a:t>No</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000000"/>
                          </a:solidFill>
                          <a:effectLst/>
                          <a:latin typeface="+mn-lt"/>
                          <a:ea typeface="Meiryo UI" panose="020B0604030504040204" pitchFamily="50" charset="-128"/>
                        </a:rPr>
                        <a:t>TOPIX</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媒体</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解説</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活用・リストアップのヒント</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4355103"/>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1</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明治安田生命、一時払い保険の利率上げ</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8</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明治安田生命保険は、契約時に保険料をまとめて支払う一時払い終身保険の予定利率を</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月から引き上げる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国内金利の上昇を受け、契約者に約束する利回りを現行の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0.94%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から</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に改める。先行して引き上げた住友生命保険や日本生命保険に追随する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積み立てのポートフォリオの確認（とくに一時払い終身保険）から、リバランスへのアドバイス</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extLst>
                  <a:ext uri="{0D108BD9-81ED-4DB2-BD59-A6C34878D82A}">
                    <a16:rowId xmlns:a16="http://schemas.microsoft.com/office/drawing/2014/main" val="1140612298"/>
                  </a:ext>
                </a:extLst>
              </a:tr>
              <a:tr h="281003">
                <a:tc vMerge="1">
                  <a:txBody>
                    <a:bodyPr/>
                    <a:lstStyle/>
                    <a:p>
                      <a:endParaRPr kumimoji="1" lang="ja-JP" altLang="en-US"/>
                    </a:p>
                  </a:txBody>
                  <a:tcPr/>
                </a:tc>
                <a:tc vMerge="1">
                  <a:txBody>
                    <a:bodyPr/>
                    <a:lstStyle/>
                    <a:p>
                      <a:endParaRPr kumimoji="1" lang="ja-JP" altLang="en-US"/>
                    </a:p>
                  </a:txBody>
                  <a:tcPr/>
                </a:tc>
                <a:tc>
                  <a:txBody>
                    <a:bodyPr/>
                    <a:lstStyle/>
                    <a:p>
                      <a:pPr marL="0" indent="0" algn="ctr" fontAlgn="ctr">
                        <a:buFontTx/>
                        <a:buNone/>
                      </a:pPr>
                      <a:r>
                        <a:rPr lang="ja-JP" altLang="en-US" sz="900" b="1" i="0" u="none" strike="noStrike" dirty="0">
                          <a:solidFill>
                            <a:schemeClr val="tx1"/>
                          </a:solidFill>
                          <a:effectLst/>
                          <a:latin typeface="+mn-ea"/>
                          <a:ea typeface="+mn-ea"/>
                        </a:rPr>
                        <a:t>生命保険・</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293775580"/>
                  </a:ext>
                </a:extLst>
              </a:tr>
            </a:tbl>
          </a:graphicData>
        </a:graphic>
      </p:graphicFrame>
      <p:sp>
        <p:nvSpPr>
          <p:cNvPr id="15" name="正方形/長方形 14">
            <a:extLst>
              <a:ext uri="{FF2B5EF4-FFF2-40B4-BE49-F238E27FC236}">
                <a16:creationId xmlns:a16="http://schemas.microsoft.com/office/drawing/2014/main" id="{361D18A9-26EC-C757-B7F0-C6C9B9720E76}"/>
              </a:ext>
            </a:extLst>
          </p:cNvPr>
          <p:cNvSpPr/>
          <p:nvPr/>
        </p:nvSpPr>
        <p:spPr>
          <a:xfrm>
            <a:off x="6250526" y="5381367"/>
            <a:ext cx="3655474" cy="507831"/>
          </a:xfrm>
          <a:prstGeom prst="rect">
            <a:avLst/>
          </a:prstGeom>
        </p:spPr>
        <p:txBody>
          <a:bodyPr wrap="square"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1877</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年のこの日、佐野常民らが博愛社を設立し、西南戦争の負傷者を政府軍・西郷軍の別なく救護した。</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1886</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年に日本が万国赤十字条約に加盟したため、</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1887</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日に日本赤十字社と改称</a:t>
            </a:r>
          </a:p>
        </p:txBody>
      </p:sp>
      <p:sp>
        <p:nvSpPr>
          <p:cNvPr id="16" name="四角形: 角を丸くする 15">
            <a:extLst>
              <a:ext uri="{FF2B5EF4-FFF2-40B4-BE49-F238E27FC236}">
                <a16:creationId xmlns:a16="http://schemas.microsoft.com/office/drawing/2014/main" id="{104D1DF1-794C-6B6F-5ECE-A9E941F14697}"/>
              </a:ext>
            </a:extLst>
          </p:cNvPr>
          <p:cNvSpPr/>
          <p:nvPr/>
        </p:nvSpPr>
        <p:spPr>
          <a:xfrm>
            <a:off x="3933710" y="5411879"/>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今日は何の日</a:t>
            </a:r>
            <a:endParaRPr kumimoji="1" lang="en-US" altLang="ja-JP"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22" name="正方形/長方形 21">
            <a:extLst>
              <a:ext uri="{FF2B5EF4-FFF2-40B4-BE49-F238E27FC236}">
                <a16:creationId xmlns:a16="http://schemas.microsoft.com/office/drawing/2014/main" id="{8C283344-7BD6-F985-AA05-BBC53CEFF1A0}"/>
              </a:ext>
            </a:extLst>
          </p:cNvPr>
          <p:cNvSpPr/>
          <p:nvPr/>
        </p:nvSpPr>
        <p:spPr>
          <a:xfrm>
            <a:off x="4905709" y="5381367"/>
            <a:ext cx="1344817" cy="646331"/>
          </a:xfrm>
          <a:prstGeom prst="rect">
            <a:avLst/>
          </a:prstGeom>
        </p:spPr>
        <p:txBody>
          <a:bodyPr wrap="square">
            <a:spAutoFit/>
          </a:bodyPr>
          <a:lstStyle/>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zh-TW"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日本赤十字社創立記念日</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メーデー</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スズランの日</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四角形: 角を丸くする 28">
            <a:extLst>
              <a:ext uri="{FF2B5EF4-FFF2-40B4-BE49-F238E27FC236}">
                <a16:creationId xmlns:a16="http://schemas.microsoft.com/office/drawing/2014/main" id="{C54CD22D-DF40-2012-4ED2-F2FCCF92A7CC}"/>
              </a:ext>
            </a:extLst>
          </p:cNvPr>
          <p:cNvSpPr/>
          <p:nvPr/>
        </p:nvSpPr>
        <p:spPr>
          <a:xfrm>
            <a:off x="3961827" y="6005288"/>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誕生日うらない</a:t>
            </a:r>
            <a:endParaRPr kumimoji="1" lang="en-US" altLang="ja-JP"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32" name="正方形/長方形 31">
            <a:extLst>
              <a:ext uri="{FF2B5EF4-FFF2-40B4-BE49-F238E27FC236}">
                <a16:creationId xmlns:a16="http://schemas.microsoft.com/office/drawing/2014/main" id="{C781A8C1-1BA3-480B-9D2D-AE827B256826}"/>
              </a:ext>
            </a:extLst>
          </p:cNvPr>
          <p:cNvSpPr/>
          <p:nvPr/>
        </p:nvSpPr>
        <p:spPr>
          <a:xfrm>
            <a:off x="4879638" y="6005351"/>
            <a:ext cx="1370888" cy="230832"/>
          </a:xfrm>
          <a:prstGeom prst="rect">
            <a:avLst/>
          </a:prstGeom>
        </p:spPr>
        <p:txBody>
          <a:bodyPr wrap="non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本日生まれの方の特徴：</a:t>
            </a:r>
            <a:endPar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3" name="正方形/長方形 32">
            <a:extLst>
              <a:ext uri="{FF2B5EF4-FFF2-40B4-BE49-F238E27FC236}">
                <a16:creationId xmlns:a16="http://schemas.microsoft.com/office/drawing/2014/main" id="{6EE61617-C19C-1D3B-4B93-E82D84B58E1B}"/>
              </a:ext>
            </a:extLst>
          </p:cNvPr>
          <p:cNvSpPr/>
          <p:nvPr/>
        </p:nvSpPr>
        <p:spPr bwMode="auto">
          <a:xfrm>
            <a:off x="3981077" y="6254992"/>
            <a:ext cx="360000" cy="432000"/>
          </a:xfrm>
          <a:prstGeom prst="rect">
            <a:avLst/>
          </a:prstGeom>
          <a:solidFill>
            <a:srgbClr val="FFCCC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長所</a:t>
            </a:r>
          </a:p>
        </p:txBody>
      </p:sp>
      <p:sp>
        <p:nvSpPr>
          <p:cNvPr id="34" name="正方形/長方形 33">
            <a:extLst>
              <a:ext uri="{FF2B5EF4-FFF2-40B4-BE49-F238E27FC236}">
                <a16:creationId xmlns:a16="http://schemas.microsoft.com/office/drawing/2014/main" id="{549937C5-3E7A-357C-C72E-A682D9BBFEB9}"/>
              </a:ext>
            </a:extLst>
          </p:cNvPr>
          <p:cNvSpPr/>
          <p:nvPr/>
        </p:nvSpPr>
        <p:spPr bwMode="auto">
          <a:xfrm>
            <a:off x="5746539" y="6254992"/>
            <a:ext cx="360000" cy="432000"/>
          </a:xfrm>
          <a:prstGeom prst="rect">
            <a:avLst/>
          </a:prstGeom>
          <a:solidFill>
            <a:schemeClr val="bg1">
              <a:lumMod val="95000"/>
            </a:schemeClr>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短所</a:t>
            </a:r>
          </a:p>
        </p:txBody>
      </p:sp>
      <p:sp>
        <p:nvSpPr>
          <p:cNvPr id="35" name="正方形/長方形 34">
            <a:extLst>
              <a:ext uri="{FF2B5EF4-FFF2-40B4-BE49-F238E27FC236}">
                <a16:creationId xmlns:a16="http://schemas.microsoft.com/office/drawing/2014/main" id="{54A573D8-237D-2A1D-773E-3F0CA3FDD240}"/>
              </a:ext>
            </a:extLst>
          </p:cNvPr>
          <p:cNvSpPr/>
          <p:nvPr/>
        </p:nvSpPr>
        <p:spPr>
          <a:xfrm>
            <a:off x="9268338" y="6668657"/>
            <a:ext cx="697628" cy="215444"/>
          </a:xfrm>
          <a:prstGeom prst="rect">
            <a:avLst/>
          </a:prstGeom>
        </p:spPr>
        <p:txBody>
          <a:bodyPr wrap="none">
            <a:spAutoFit/>
          </a:bodyPr>
          <a:lstStyle/>
          <a:p>
            <a:pPr marL="0" marR="0" lvl="0" indent="0" algn="ctr" defTabSz="914400" rtl="0" eaLnBrk="1" fontAlgn="ctr" latinLnBrk="0" hangingPunct="1">
              <a:lnSpc>
                <a:spcPct val="100000"/>
              </a:lnSpc>
              <a:spcBef>
                <a:spcPct val="0"/>
              </a:spcBef>
              <a:spcAft>
                <a:spcPct val="0"/>
              </a:spcAft>
              <a:buClrTx/>
              <a:buSzTx/>
              <a:buFont typeface="Arial" panose="020B0604020202020204" pitchFamily="34" charset="0"/>
              <a:buNone/>
              <a:tabLst/>
              <a:defRPr/>
            </a:pPr>
            <a:r>
              <a:rPr kumimoji="1" lang="ja-JP" altLang="en-US" sz="8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詳細はこちら</a:t>
            </a:r>
            <a:endParaRPr kumimoji="1" lang="ja-JP" altLang="en-US" sz="10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6" name="楕円 35">
            <a:extLst>
              <a:ext uri="{FF2B5EF4-FFF2-40B4-BE49-F238E27FC236}">
                <a16:creationId xmlns:a16="http://schemas.microsoft.com/office/drawing/2014/main" id="{2769E0FD-0AE5-9E1B-3A4D-B23B5ECAD251}"/>
              </a:ext>
            </a:extLst>
          </p:cNvPr>
          <p:cNvSpPr/>
          <p:nvPr/>
        </p:nvSpPr>
        <p:spPr bwMode="auto">
          <a:xfrm>
            <a:off x="8792225" y="6127876"/>
            <a:ext cx="540000" cy="540000"/>
          </a:xfrm>
          <a:prstGeom prst="ellipse">
            <a:avLst/>
          </a:prstGeom>
          <a:solidFill>
            <a:srgbClr val="FBDDD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Arial"/>
                <a:ea typeface="メイリオ"/>
                <a:cs typeface="+mn-cs"/>
              </a:rPr>
              <a:t>誕生日</a:t>
            </a:r>
            <a:endParaRPr kumimoji="1" lang="en-US" altLang="ja-JP" sz="9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Arial"/>
                <a:ea typeface="メイリオ"/>
                <a:cs typeface="+mn-cs"/>
              </a:rPr>
              <a:t>カラー</a:t>
            </a:r>
            <a:endParaRPr kumimoji="1" lang="en-US" altLang="ja-JP" sz="9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Arial"/>
                <a:ea typeface="メイリオ"/>
                <a:cs typeface="+mn-cs"/>
              </a:rPr>
              <a:t>赤色</a:t>
            </a:r>
            <a:endParaRPr kumimoji="1" lang="en-US" altLang="ja-JP" sz="1050" b="1" i="0" u="none" strike="noStrike" kern="1200" cap="none" spc="0" normalizeH="0" baseline="0" noProof="0" dirty="0">
              <a:ln>
                <a:noFill/>
              </a:ln>
              <a:solidFill>
                <a:srgbClr val="3E3A39"/>
              </a:solidFill>
              <a:effectLst/>
              <a:uLnTx/>
              <a:uFillTx/>
              <a:latin typeface="Arial"/>
              <a:ea typeface="メイリオ"/>
              <a:cs typeface="+mn-cs"/>
            </a:endParaRPr>
          </a:p>
        </p:txBody>
      </p:sp>
      <p:sp>
        <p:nvSpPr>
          <p:cNvPr id="37" name="正方形/長方形 36">
            <a:extLst>
              <a:ext uri="{FF2B5EF4-FFF2-40B4-BE49-F238E27FC236}">
                <a16:creationId xmlns:a16="http://schemas.microsoft.com/office/drawing/2014/main" id="{76E16614-6EAD-35AA-51E8-34D77939126F}"/>
              </a:ext>
            </a:extLst>
          </p:cNvPr>
          <p:cNvSpPr/>
          <p:nvPr/>
        </p:nvSpPr>
        <p:spPr>
          <a:xfrm>
            <a:off x="4359808" y="6254992"/>
            <a:ext cx="1368000" cy="415498"/>
          </a:xfrm>
          <a:prstGeom prst="rect">
            <a:avLst/>
          </a:prstGeom>
        </p:spPr>
        <p:txBody>
          <a:bodyPr wrap="square" lIns="0" tIns="0" rIns="0" bIns="0">
            <a:spAutoFit/>
          </a:bodyPr>
          <a:lstStyle/>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社交性に富む</a:t>
            </a:r>
          </a:p>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相手を説得する能力</a:t>
            </a:r>
          </a:p>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整理整頓が得意</a:t>
            </a:r>
          </a:p>
        </p:txBody>
      </p:sp>
      <p:sp>
        <p:nvSpPr>
          <p:cNvPr id="38" name="正方形/長方形 37">
            <a:extLst>
              <a:ext uri="{FF2B5EF4-FFF2-40B4-BE49-F238E27FC236}">
                <a16:creationId xmlns:a16="http://schemas.microsoft.com/office/drawing/2014/main" id="{97E4494A-D821-155D-1AB8-4AC015AEF599}"/>
              </a:ext>
            </a:extLst>
          </p:cNvPr>
          <p:cNvSpPr/>
          <p:nvPr/>
        </p:nvSpPr>
        <p:spPr>
          <a:xfrm>
            <a:off x="6125271" y="6254992"/>
            <a:ext cx="1203006" cy="415498"/>
          </a:xfrm>
          <a:prstGeom prst="rect">
            <a:avLst/>
          </a:prstGeom>
        </p:spPr>
        <p:txBody>
          <a:bodyPr wrap="square" lIns="0" tIns="0" rIns="0" bIns="0">
            <a:spAutoFit/>
          </a:bodyPr>
          <a:lstStyle/>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小さなミスを繰り返す</a:t>
            </a:r>
          </a:p>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嫉妬深い</a:t>
            </a:r>
          </a:p>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飽きっぽく長続きしない</a:t>
            </a:r>
          </a:p>
        </p:txBody>
      </p:sp>
      <p:sp>
        <p:nvSpPr>
          <p:cNvPr id="39" name="正方形/長方形 38">
            <a:extLst>
              <a:ext uri="{FF2B5EF4-FFF2-40B4-BE49-F238E27FC236}">
                <a16:creationId xmlns:a16="http://schemas.microsoft.com/office/drawing/2014/main" id="{EF41C1AE-E4C1-6D44-A896-B86534877AA3}"/>
              </a:ext>
            </a:extLst>
          </p:cNvPr>
          <p:cNvSpPr/>
          <p:nvPr/>
        </p:nvSpPr>
        <p:spPr>
          <a:xfrm>
            <a:off x="7333300" y="6254992"/>
            <a:ext cx="46166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誕生花：</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652900BB-75D1-69DF-D2FD-48D1EE4D6BC2}"/>
              </a:ext>
            </a:extLst>
          </p:cNvPr>
          <p:cNvSpPr/>
          <p:nvPr/>
        </p:nvSpPr>
        <p:spPr>
          <a:xfrm>
            <a:off x="7333300" y="6407392"/>
            <a:ext cx="46166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花言葉：</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CE7F49D6-B0F4-E92D-7D4E-B249A0878FCD}"/>
              </a:ext>
            </a:extLst>
          </p:cNvPr>
          <p:cNvSpPr/>
          <p:nvPr/>
        </p:nvSpPr>
        <p:spPr>
          <a:xfrm>
            <a:off x="7797415" y="6254992"/>
            <a:ext cx="34945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スズラン</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AD0A3551-6B79-FD7F-3740-8170505BD8BE}"/>
              </a:ext>
            </a:extLst>
          </p:cNvPr>
          <p:cNvSpPr/>
          <p:nvPr/>
        </p:nvSpPr>
        <p:spPr>
          <a:xfrm>
            <a:off x="7795959" y="6407392"/>
            <a:ext cx="927083" cy="415498"/>
          </a:xfrm>
          <a:prstGeom prst="rect">
            <a:avLst/>
          </a:prstGeom>
        </p:spPr>
        <p:txBody>
          <a:bodyPr wrap="squar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再び幸せが訪れる・純粋・純潔・</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謙遜</a:t>
            </a:r>
          </a:p>
        </p:txBody>
      </p:sp>
      <p:pic>
        <p:nvPicPr>
          <p:cNvPr id="43" name="図 42">
            <a:extLst>
              <a:ext uri="{FF2B5EF4-FFF2-40B4-BE49-F238E27FC236}">
                <a16:creationId xmlns:a16="http://schemas.microsoft.com/office/drawing/2014/main" id="{62FA6BE1-CCD9-CBCF-39EC-50D3BE4EFFA3}"/>
              </a:ext>
            </a:extLst>
          </p:cNvPr>
          <p:cNvPicPr>
            <a:picLocks noChangeAspect="1"/>
          </p:cNvPicPr>
          <p:nvPr/>
        </p:nvPicPr>
        <p:blipFill rotWithShape="1">
          <a:blip r:embed="rId4">
            <a:extLst>
              <a:ext uri="{28A0092B-C50C-407E-A947-70E740481C1C}">
                <a14:useLocalDpi xmlns:a14="http://schemas.microsoft.com/office/drawing/2010/main" val="0"/>
              </a:ext>
            </a:extLst>
          </a:blip>
          <a:srcRect l="9002" t="8994" r="8901" b="8269"/>
          <a:stretch/>
        </p:blipFill>
        <p:spPr>
          <a:xfrm>
            <a:off x="9377414" y="6145876"/>
            <a:ext cx="500107" cy="504000"/>
          </a:xfrm>
          <a:prstGeom prst="rect">
            <a:avLst/>
          </a:prstGeom>
        </p:spPr>
      </p:pic>
      <p:sp>
        <p:nvSpPr>
          <p:cNvPr id="44" name="正方形/長方形 43">
            <a:extLst>
              <a:ext uri="{FF2B5EF4-FFF2-40B4-BE49-F238E27FC236}">
                <a16:creationId xmlns:a16="http://schemas.microsoft.com/office/drawing/2014/main" id="{A6B4883A-7EB9-3A5B-0A9D-D61FA1D1E009}"/>
              </a:ext>
            </a:extLst>
          </p:cNvPr>
          <p:cNvSpPr/>
          <p:nvPr/>
        </p:nvSpPr>
        <p:spPr>
          <a:xfrm>
            <a:off x="6045804" y="5993571"/>
            <a:ext cx="1425390" cy="253916"/>
          </a:xfrm>
          <a:prstGeom prst="rect">
            <a:avLst/>
          </a:prstGeom>
        </p:spPr>
        <p:txBody>
          <a:bodyPr wrap="non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頭が良くて魅力的な人</a:t>
            </a:r>
          </a:p>
        </p:txBody>
      </p:sp>
      <p:sp>
        <p:nvSpPr>
          <p:cNvPr id="2" name="テキスト プレースホルダー 1">
            <a:extLst>
              <a:ext uri="{FF2B5EF4-FFF2-40B4-BE49-F238E27FC236}">
                <a16:creationId xmlns:a16="http://schemas.microsoft.com/office/drawing/2014/main" id="{5450C15A-3474-C870-AFA7-2EA43ECC4444}"/>
              </a:ext>
            </a:extLst>
          </p:cNvPr>
          <p:cNvSpPr txBox="1">
            <a:spLocks/>
          </p:cNvSpPr>
          <p:nvPr/>
        </p:nvSpPr>
        <p:spPr>
          <a:xfrm>
            <a:off x="2324099" y="63011"/>
            <a:ext cx="5318761" cy="396000"/>
          </a:xfrm>
          <a:prstGeom prst="roundRect">
            <a:avLst>
              <a:gd name="adj" fmla="val 35909"/>
            </a:avLst>
          </a:prstGeom>
          <a:solidFill>
            <a:srgbClr val="FFFFCC"/>
          </a:solidFill>
          <a:ln w="28575">
            <a:solidFill>
              <a:srgbClr val="BFBFBF"/>
            </a:solidFill>
          </a:ln>
        </p:spPr>
        <p:txBody>
          <a:bodyPr lIns="0" tIns="7200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こんな情報を毎日配信しています（表）</a:t>
            </a:r>
            <a:endPar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スライド番号プレースホルダー 5">
            <a:extLst>
              <a:ext uri="{FF2B5EF4-FFF2-40B4-BE49-F238E27FC236}">
                <a16:creationId xmlns:a16="http://schemas.microsoft.com/office/drawing/2014/main" id="{9C8DC00E-0B42-D2B8-3251-6D7386338DDA}"/>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1912318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81A7D050-2343-43A6-81DB-3659C5F7B897}"/>
              </a:ext>
            </a:extLst>
          </p:cNvPr>
          <p:cNvSpPr/>
          <p:nvPr/>
        </p:nvSpPr>
        <p:spPr>
          <a:xfrm>
            <a:off x="4373274" y="4543861"/>
            <a:ext cx="5508000" cy="1944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299" y="594254"/>
            <a:ext cx="9934769"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本日の深掘りウォッチ：例えばこんな提案！？保障系商品と積立系商品を組み合わせて提案し、実質保険料負担を抑える</a:t>
            </a:r>
            <a:r>
              <a:rPr kumimoji="1" lang="en-US" altLang="ja-JP" sz="14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a:t>
            </a:r>
            <a:endParaRPr kumimoji="1" lang="en-US" altLang="ja-JP" sz="1400" b="0"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18382" y="847987"/>
            <a:ext cx="9387631"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１．最新のがんの保障とセカンドライフ層に特化した医療保障を、負担なく？？準備する！？</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60</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歳男性：明治安田生命の商品を例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pic>
        <p:nvPicPr>
          <p:cNvPr id="6" name="図 5" descr="アイコン&#10;&#10;自動的に生成された説明">
            <a:extLst>
              <a:ext uri="{FF2B5EF4-FFF2-40B4-BE49-F238E27FC236}">
                <a16:creationId xmlns:a16="http://schemas.microsoft.com/office/drawing/2014/main" id="{F98FBF11-A6F0-4B90-8FA6-07EBA8F909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861" y="1516883"/>
            <a:ext cx="936000" cy="936000"/>
          </a:xfrm>
          <a:prstGeom prst="rect">
            <a:avLst/>
          </a:prstGeom>
        </p:spPr>
      </p:pic>
      <p:pic>
        <p:nvPicPr>
          <p:cNvPr id="8" name="図 7" descr="アイコン&#10;&#10;自動的に生成された説明">
            <a:extLst>
              <a:ext uri="{FF2B5EF4-FFF2-40B4-BE49-F238E27FC236}">
                <a16:creationId xmlns:a16="http://schemas.microsoft.com/office/drawing/2014/main" id="{5D7683E4-DBEE-4D10-8F85-87748691D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2208" y="1481214"/>
            <a:ext cx="936000" cy="936000"/>
          </a:xfrm>
          <a:prstGeom prst="rect">
            <a:avLst/>
          </a:prstGeom>
        </p:spPr>
      </p:pic>
      <p:sp>
        <p:nvSpPr>
          <p:cNvPr id="23" name="正方形/長方形 22">
            <a:extLst>
              <a:ext uri="{FF2B5EF4-FFF2-40B4-BE49-F238E27FC236}">
                <a16:creationId xmlns:a16="http://schemas.microsoft.com/office/drawing/2014/main" id="{B63C8629-ADFC-403E-827A-FE18E1DD7C38}"/>
              </a:ext>
            </a:extLst>
          </p:cNvPr>
          <p:cNvSpPr/>
          <p:nvPr/>
        </p:nvSpPr>
        <p:spPr>
          <a:xfrm>
            <a:off x="1200613" y="1199501"/>
            <a:ext cx="8168868"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保障系商品　　に、　　積立系商品　　を組み合わせることで、</a:t>
            </a: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保険料の実質的な負担を軽減</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1" name="四角形: 角を丸くする 20">
            <a:extLst>
              <a:ext uri="{FF2B5EF4-FFF2-40B4-BE49-F238E27FC236}">
                <a16:creationId xmlns:a16="http://schemas.microsoft.com/office/drawing/2014/main" id="{B3F277CF-04E7-41AA-8925-98FE8AFA6F4A}"/>
              </a:ext>
            </a:extLst>
          </p:cNvPr>
          <p:cNvSpPr/>
          <p:nvPr/>
        </p:nvSpPr>
        <p:spPr bwMode="auto">
          <a:xfrm>
            <a:off x="956918" y="1164390"/>
            <a:ext cx="1224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保障系商品</a:t>
            </a:r>
          </a:p>
        </p:txBody>
      </p:sp>
      <p:sp>
        <p:nvSpPr>
          <p:cNvPr id="22" name="四角形: 角を丸くする 21">
            <a:extLst>
              <a:ext uri="{FF2B5EF4-FFF2-40B4-BE49-F238E27FC236}">
                <a16:creationId xmlns:a16="http://schemas.microsoft.com/office/drawing/2014/main" id="{D2A136A2-1D3D-4DA7-AD51-0A85C51A14AF}"/>
              </a:ext>
            </a:extLst>
          </p:cNvPr>
          <p:cNvSpPr/>
          <p:nvPr/>
        </p:nvSpPr>
        <p:spPr bwMode="auto">
          <a:xfrm>
            <a:off x="3054464" y="1173111"/>
            <a:ext cx="1224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積立系商品</a:t>
            </a:r>
          </a:p>
        </p:txBody>
      </p:sp>
      <p:sp>
        <p:nvSpPr>
          <p:cNvPr id="24" name="正方形/長方形 23">
            <a:extLst>
              <a:ext uri="{FF2B5EF4-FFF2-40B4-BE49-F238E27FC236}">
                <a16:creationId xmlns:a16="http://schemas.microsoft.com/office/drawing/2014/main" id="{DF2165F8-E610-4BE8-AFF8-9F44C71E42DC}"/>
              </a:ext>
            </a:extLst>
          </p:cNvPr>
          <p:cNvSpPr/>
          <p:nvPr/>
        </p:nvSpPr>
        <p:spPr>
          <a:xfrm>
            <a:off x="2063416" y="1630940"/>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B6C562D6-2EF0-4352-B850-31F628FC0FED}"/>
              </a:ext>
            </a:extLst>
          </p:cNvPr>
          <p:cNvSpPr/>
          <p:nvPr/>
        </p:nvSpPr>
        <p:spPr>
          <a:xfrm>
            <a:off x="4353295" y="1630940"/>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7" name="テキスト ボックス 26">
            <a:extLst>
              <a:ext uri="{FF2B5EF4-FFF2-40B4-BE49-F238E27FC236}">
                <a16:creationId xmlns:a16="http://schemas.microsoft.com/office/drawing/2014/main" id="{2D687577-ADA3-4B64-ABE1-FAB45B09A89E}"/>
              </a:ext>
            </a:extLst>
          </p:cNvPr>
          <p:cNvSpPr txBox="1"/>
          <p:nvPr/>
        </p:nvSpPr>
        <p:spPr>
          <a:xfrm>
            <a:off x="5483662" y="1756277"/>
            <a:ext cx="3305175"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保険料の実質的な負担を軽減</a:t>
            </a:r>
            <a:endParaRPr kumimoji="0"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9" name="テキスト ボックス 28">
            <a:extLst>
              <a:ext uri="{FF2B5EF4-FFF2-40B4-BE49-F238E27FC236}">
                <a16:creationId xmlns:a16="http://schemas.microsoft.com/office/drawing/2014/main" id="{429B2DA0-1DB5-4241-B681-A3D58A257CE8}"/>
              </a:ext>
            </a:extLst>
          </p:cNvPr>
          <p:cNvSpPr txBox="1"/>
          <p:nvPr/>
        </p:nvSpPr>
        <p:spPr>
          <a:xfrm>
            <a:off x="68050" y="2574570"/>
            <a:ext cx="2556000" cy="252000"/>
          </a:xfrm>
          <a:prstGeom prst="rect">
            <a:avLst/>
          </a:prstGeom>
          <a:solidFill>
            <a:srgbClr val="FBDDDC"/>
          </a:solid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4"/>
              </a:rPr>
              <a:t>❶</a:t>
            </a:r>
            <a:r>
              <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4"/>
              </a:rPr>
              <a:t>一時金給付型終身医療保険</a:t>
            </a:r>
            <a:endPar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endParaRPr>
          </a:p>
        </p:txBody>
      </p:sp>
      <p:graphicFrame>
        <p:nvGraphicFramePr>
          <p:cNvPr id="32" name="表 31">
            <a:extLst>
              <a:ext uri="{FF2B5EF4-FFF2-40B4-BE49-F238E27FC236}">
                <a16:creationId xmlns:a16="http://schemas.microsoft.com/office/drawing/2014/main" id="{8E391BF6-CFB5-44B7-B61F-10AE9243DAD5}"/>
              </a:ext>
            </a:extLst>
          </p:cNvPr>
          <p:cNvGraphicFramePr>
            <a:graphicFrameLocks noGrp="1"/>
          </p:cNvGraphicFramePr>
          <p:nvPr/>
        </p:nvGraphicFramePr>
        <p:xfrm>
          <a:off x="68051" y="2853520"/>
          <a:ext cx="2556000" cy="1080000"/>
        </p:xfrm>
        <a:graphic>
          <a:graphicData uri="http://schemas.openxmlformats.org/drawingml/2006/table">
            <a:tbl>
              <a:tblPr/>
              <a:tblGrid>
                <a:gridCol w="1278000">
                  <a:extLst>
                    <a:ext uri="{9D8B030D-6E8A-4147-A177-3AD203B41FA5}">
                      <a16:colId xmlns:a16="http://schemas.microsoft.com/office/drawing/2014/main" val="2214935035"/>
                    </a:ext>
                  </a:extLst>
                </a:gridCol>
                <a:gridCol w="234000">
                  <a:extLst>
                    <a:ext uri="{9D8B030D-6E8A-4147-A177-3AD203B41FA5}">
                      <a16:colId xmlns:a16="http://schemas.microsoft.com/office/drawing/2014/main" val="909218698"/>
                    </a:ext>
                  </a:extLst>
                </a:gridCol>
                <a:gridCol w="1044000">
                  <a:extLst>
                    <a:ext uri="{9D8B030D-6E8A-4147-A177-3AD203B41FA5}">
                      <a16:colId xmlns:a16="http://schemas.microsoft.com/office/drawing/2014/main" val="2175495084"/>
                    </a:ext>
                  </a:extLst>
                </a:gridCol>
              </a:tblGrid>
              <a:tr h="216000">
                <a:tc gridSpan="3">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en-US" altLang="zh-TW" sz="900" b="1" dirty="0">
                          <a:effectLst/>
                          <a:latin typeface="Meiryo UI" panose="020B0604030504040204" pitchFamily="50" charset="-128"/>
                          <a:ea typeface="Meiryo UI" panose="020B0604030504040204" pitchFamily="50" charset="-128"/>
                        </a:rPr>
                        <a:t>95</a:t>
                      </a:r>
                      <a:r>
                        <a:rPr lang="zh-TW" altLang="en-US" sz="900" b="1" dirty="0">
                          <a:effectLst/>
                          <a:latin typeface="Meiryo UI" panose="020B0604030504040204" pitchFamily="50" charset="-128"/>
                          <a:ea typeface="Meiryo UI" panose="020B0604030504040204" pitchFamily="50" charset="-128"/>
                        </a:rPr>
                        <a:t>歳</a:t>
                      </a:r>
                      <a:r>
                        <a:rPr lang="zh-TW" altLang="en-US" sz="900" b="0" dirty="0">
                          <a:effectLst/>
                          <a:latin typeface="Meiryo UI" panose="020B0604030504040204" pitchFamily="50" charset="-128"/>
                          <a:ea typeface="Meiryo UI" panose="020B0604030504040204" pitchFamily="50" charset="-128"/>
                        </a:rPr>
                        <a:t>払込満了</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gridSpan="2">
                  <a:txBody>
                    <a:bodyPr/>
                    <a:lstStyle/>
                    <a:p>
                      <a:pPr algn="l" fontAlgn="base"/>
                      <a:r>
                        <a:rPr lang="zh-TW" altLang="en-US" sz="900" b="0" dirty="0">
                          <a:effectLst/>
                          <a:latin typeface="Meiryo UI" panose="020B0604030504040204" pitchFamily="50" charset="-128"/>
                          <a:ea typeface="Meiryo UI" panose="020B0604030504040204" pitchFamily="50" charset="-128"/>
                        </a:rPr>
                        <a:t>一時金給付型終身医療保険</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en-US" altLang="zh-TW" sz="900" b="0" dirty="0">
                          <a:effectLst/>
                          <a:latin typeface="Meiryo UI" panose="020B0604030504040204" pitchFamily="50" charset="-128"/>
                          <a:ea typeface="Meiryo UI" panose="020B0604030504040204" pitchFamily="50" charset="-128"/>
                        </a:rPr>
                        <a:t>10</a:t>
                      </a:r>
                      <a:r>
                        <a:rPr lang="zh-TW" altLang="en-US" sz="900" b="0" dirty="0">
                          <a:effectLst/>
                          <a:latin typeface="Meiryo UI" panose="020B0604030504040204" pitchFamily="50" charset="-128"/>
                          <a:ea typeface="Meiryo UI" panose="020B0604030504040204" pitchFamily="50" charset="-128"/>
                        </a:rPr>
                        <a:t>万円</a:t>
                      </a:r>
                      <a:r>
                        <a:rPr lang="ja-JP" altLang="en-US" sz="900" b="0" dirty="0">
                          <a:effectLst/>
                          <a:latin typeface="Meiryo UI" panose="020B0604030504040204" pitchFamily="50" charset="-128"/>
                          <a:ea typeface="Meiryo UI" panose="020B0604030504040204" pitchFamily="50" charset="-128"/>
                        </a:rPr>
                        <a:t>（主契約）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gridSpan="2">
                  <a:txBody>
                    <a:bodyPr/>
                    <a:lstStyle/>
                    <a:p>
                      <a:pPr algn="l" fontAlgn="base"/>
                      <a:r>
                        <a:rPr lang="zh-TW" altLang="en-US" sz="900" b="0" u="none" dirty="0">
                          <a:solidFill>
                            <a:schemeClr val="tx1"/>
                          </a:solidFill>
                          <a:effectLst/>
                          <a:latin typeface="Meiryo UI" panose="020B0604030504040204" pitchFamily="50" charset="-128"/>
                          <a:ea typeface="Meiryo UI" panose="020B0604030504040204" pitchFamily="50" charset="-128"/>
                        </a:rPr>
                        <a:t>先進医療保障特約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ja-JP" altLang="en-US" sz="900" b="0" dirty="0">
                          <a:effectLst/>
                          <a:latin typeface="Meiryo UI" panose="020B0604030504040204" pitchFamily="50" charset="-128"/>
                          <a:ea typeface="Meiryo UI" panose="020B0604030504040204" pitchFamily="50" charset="-128"/>
                        </a:rPr>
                        <a:t>付加</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保険料（月）</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6,997</a:t>
                      </a:r>
                      <a:r>
                        <a:rPr lang="ja-JP" altLang="en-US" sz="900" b="0" dirty="0">
                          <a:effectLst/>
                          <a:latin typeface="Meiryo UI" panose="020B0604030504040204" pitchFamily="50" charset="-128"/>
                          <a:ea typeface="Meiryo UI" panose="020B0604030504040204" pitchFamily="50" charset="-128"/>
                        </a:rPr>
                        <a:t>円</a:t>
                      </a:r>
                      <a:endParaRPr lang="zh-TW" altLang="en-US"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618598224"/>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年間の保険料累計</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1</a:t>
                      </a:r>
                      <a:endParaRPr lang="zh-TW" altLang="en-US" sz="6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839,640</a:t>
                      </a:r>
                      <a:r>
                        <a:rPr lang="ja-JP" altLang="en-US" sz="900" b="0" dirty="0">
                          <a:effectLst/>
                          <a:latin typeface="Meiryo UI" panose="020B0604030504040204" pitchFamily="50" charset="-128"/>
                          <a:ea typeface="Meiryo UI" panose="020B0604030504040204" pitchFamily="50" charset="-128"/>
                        </a:rPr>
                        <a:t>円</a:t>
                      </a:r>
                      <a:endParaRPr lang="en-US" altLang="zh-TW"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627059607"/>
                  </a:ext>
                </a:extLst>
              </a:tr>
            </a:tbl>
          </a:graphicData>
        </a:graphic>
      </p:graphicFrame>
      <p:sp>
        <p:nvSpPr>
          <p:cNvPr id="33" name="テキスト ボックス 32">
            <a:extLst>
              <a:ext uri="{FF2B5EF4-FFF2-40B4-BE49-F238E27FC236}">
                <a16:creationId xmlns:a16="http://schemas.microsoft.com/office/drawing/2014/main" id="{FF0997DB-CEB1-4141-AEB2-0C8FE15F1EBD}"/>
              </a:ext>
            </a:extLst>
          </p:cNvPr>
          <p:cNvSpPr txBox="1"/>
          <p:nvPr/>
        </p:nvSpPr>
        <p:spPr>
          <a:xfrm>
            <a:off x="2668668" y="2574570"/>
            <a:ext cx="2556000" cy="252000"/>
          </a:xfrm>
          <a:prstGeom prst="rect">
            <a:avLst/>
          </a:prstGeom>
          <a:solidFill>
            <a:srgbClr val="FBDDDC"/>
          </a:solid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5"/>
              </a:rPr>
              <a:t>➋しっかりそなえるがん終身保険</a:t>
            </a:r>
            <a:endPar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endParaRPr>
          </a:p>
        </p:txBody>
      </p:sp>
      <p:graphicFrame>
        <p:nvGraphicFramePr>
          <p:cNvPr id="34" name="表 33">
            <a:extLst>
              <a:ext uri="{FF2B5EF4-FFF2-40B4-BE49-F238E27FC236}">
                <a16:creationId xmlns:a16="http://schemas.microsoft.com/office/drawing/2014/main" id="{CFB363F8-89C7-4178-838B-C491F1E3E8F5}"/>
              </a:ext>
            </a:extLst>
          </p:cNvPr>
          <p:cNvGraphicFramePr>
            <a:graphicFrameLocks noGrp="1"/>
          </p:cNvGraphicFramePr>
          <p:nvPr/>
        </p:nvGraphicFramePr>
        <p:xfrm>
          <a:off x="2668669" y="2853520"/>
          <a:ext cx="2556000" cy="1080000"/>
        </p:xfrm>
        <a:graphic>
          <a:graphicData uri="http://schemas.openxmlformats.org/drawingml/2006/table">
            <a:tbl>
              <a:tblPr/>
              <a:tblGrid>
                <a:gridCol w="1278000">
                  <a:extLst>
                    <a:ext uri="{9D8B030D-6E8A-4147-A177-3AD203B41FA5}">
                      <a16:colId xmlns:a16="http://schemas.microsoft.com/office/drawing/2014/main" val="2214935035"/>
                    </a:ext>
                  </a:extLst>
                </a:gridCol>
                <a:gridCol w="594000">
                  <a:extLst>
                    <a:ext uri="{9D8B030D-6E8A-4147-A177-3AD203B41FA5}">
                      <a16:colId xmlns:a16="http://schemas.microsoft.com/office/drawing/2014/main" val="1983118496"/>
                    </a:ext>
                  </a:extLst>
                </a:gridCol>
                <a:gridCol w="684000">
                  <a:extLst>
                    <a:ext uri="{9D8B030D-6E8A-4147-A177-3AD203B41FA5}">
                      <a16:colId xmlns:a16="http://schemas.microsoft.com/office/drawing/2014/main" val="2175495084"/>
                    </a:ext>
                  </a:extLst>
                </a:gridCol>
              </a:tblGrid>
              <a:tr h="216000">
                <a:tc gridSpan="3">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en-US" altLang="zh-TW" sz="900" b="1" dirty="0">
                          <a:effectLst/>
                          <a:latin typeface="Meiryo UI" panose="020B0604030504040204" pitchFamily="50" charset="-128"/>
                          <a:ea typeface="Meiryo UI" panose="020B0604030504040204" pitchFamily="50" charset="-128"/>
                        </a:rPr>
                        <a:t>95</a:t>
                      </a:r>
                      <a:r>
                        <a:rPr lang="zh-TW" altLang="en-US" sz="900" b="1" dirty="0">
                          <a:effectLst/>
                          <a:latin typeface="Meiryo UI" panose="020B0604030504040204" pitchFamily="50" charset="-128"/>
                          <a:ea typeface="Meiryo UI" panose="020B0604030504040204" pitchFamily="50" charset="-128"/>
                        </a:rPr>
                        <a:t>歳</a:t>
                      </a:r>
                      <a:r>
                        <a:rPr lang="zh-TW" altLang="en-US" sz="900" b="0" dirty="0">
                          <a:effectLst/>
                          <a:latin typeface="Meiryo UI" panose="020B0604030504040204" pitchFamily="50" charset="-128"/>
                          <a:ea typeface="Meiryo UI" panose="020B0604030504040204" pitchFamily="50" charset="-128"/>
                        </a:rPr>
                        <a:t>払込満了</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gridSpan="2">
                  <a:txBody>
                    <a:bodyPr/>
                    <a:lstStyle/>
                    <a:p>
                      <a:pPr algn="l" fontAlgn="base"/>
                      <a:r>
                        <a:rPr lang="ja-JP" altLang="en-US" sz="900" b="0" dirty="0">
                          <a:effectLst/>
                          <a:latin typeface="Meiryo UI" panose="020B0604030504040204" pitchFamily="50" charset="-128"/>
                          <a:ea typeface="Meiryo UI" panose="020B0604030504040204" pitchFamily="50" charset="-128"/>
                        </a:rPr>
                        <a:t>がん保険金額</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en-US" altLang="ja-JP" sz="900" b="0" dirty="0">
                          <a:effectLst/>
                          <a:latin typeface="Meiryo UI" panose="020B0604030504040204" pitchFamily="50" charset="-128"/>
                          <a:ea typeface="Meiryo UI" panose="020B0604030504040204" pitchFamily="50" charset="-128"/>
                        </a:rPr>
                        <a:t>50</a:t>
                      </a:r>
                      <a:r>
                        <a:rPr lang="zh-TW" altLang="en-US" sz="900" b="0" dirty="0">
                          <a:effectLst/>
                          <a:latin typeface="Meiryo UI" panose="020B0604030504040204" pitchFamily="50" charset="-128"/>
                          <a:ea typeface="Meiryo UI" panose="020B0604030504040204" pitchFamily="50" charset="-128"/>
                        </a:rPr>
                        <a:t>万円</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gridSpan="2">
                  <a:txBody>
                    <a:bodyPr/>
                    <a:lstStyle/>
                    <a:p>
                      <a:pPr algn="l" fontAlgn="base"/>
                      <a:r>
                        <a:rPr lang="ja-JP" altLang="en-US" sz="900" b="0" u="none" dirty="0">
                          <a:solidFill>
                            <a:schemeClr val="tx1"/>
                          </a:solidFill>
                          <a:effectLst/>
                          <a:latin typeface="Meiryo UI" panose="020B0604030504040204" pitchFamily="50" charset="-128"/>
                          <a:ea typeface="Meiryo UI" panose="020B0604030504040204" pitchFamily="50" charset="-128"/>
                        </a:rPr>
                        <a:t>特定自費診療がん薬物治療保障特約</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ja-JP" altLang="en-US" sz="900" b="0" dirty="0">
                          <a:effectLst/>
                          <a:latin typeface="Meiryo UI" panose="020B0604030504040204" pitchFamily="50" charset="-128"/>
                          <a:ea typeface="Meiryo UI" panose="020B0604030504040204" pitchFamily="50" charset="-128"/>
                        </a:rPr>
                        <a:t>付加</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保険料（月）</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6,359</a:t>
                      </a:r>
                      <a:r>
                        <a:rPr lang="ja-JP" altLang="en-US" sz="900" b="0" dirty="0">
                          <a:effectLst/>
                          <a:latin typeface="Meiryo UI" panose="020B0604030504040204" pitchFamily="50" charset="-128"/>
                          <a:ea typeface="Meiryo UI" panose="020B0604030504040204" pitchFamily="50" charset="-128"/>
                        </a:rPr>
                        <a:t>円</a:t>
                      </a:r>
                      <a:endParaRPr lang="zh-TW" altLang="en-US"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749957323"/>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年間の保険料累計</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1</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763,080</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en-US" altLang="zh-TW"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744296006"/>
                  </a:ext>
                </a:extLst>
              </a:tr>
            </a:tbl>
          </a:graphicData>
        </a:graphic>
      </p:graphicFrame>
      <p:sp>
        <p:nvSpPr>
          <p:cNvPr id="35" name="テキスト ボックス 34">
            <a:extLst>
              <a:ext uri="{FF2B5EF4-FFF2-40B4-BE49-F238E27FC236}">
                <a16:creationId xmlns:a16="http://schemas.microsoft.com/office/drawing/2014/main" id="{ACB43B62-7E79-42EC-A748-8CB4DAD07F89}"/>
              </a:ext>
            </a:extLst>
          </p:cNvPr>
          <p:cNvSpPr txBox="1"/>
          <p:nvPr/>
        </p:nvSpPr>
        <p:spPr>
          <a:xfrm>
            <a:off x="6067814" y="2574570"/>
            <a:ext cx="2556000" cy="252000"/>
          </a:xfrm>
          <a:prstGeom prst="rect">
            <a:avLst/>
          </a:prstGeom>
          <a:solidFill>
            <a:schemeClr val="bg1">
              <a:lumMod val="85000"/>
            </a:schemeClr>
          </a:solid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6"/>
              </a:rPr>
              <a:t>❸外貨建そなえてふやす介護終身保険</a:t>
            </a:r>
            <a:endPar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endParaRPr>
          </a:p>
        </p:txBody>
      </p:sp>
      <p:sp>
        <p:nvSpPr>
          <p:cNvPr id="42" name="四角形: 角を丸くする 41">
            <a:extLst>
              <a:ext uri="{FF2B5EF4-FFF2-40B4-BE49-F238E27FC236}">
                <a16:creationId xmlns:a16="http://schemas.microsoft.com/office/drawing/2014/main" id="{F66AEB7D-08CC-4295-941D-48730A56B09A}"/>
              </a:ext>
            </a:extLst>
          </p:cNvPr>
          <p:cNvSpPr/>
          <p:nvPr/>
        </p:nvSpPr>
        <p:spPr bwMode="auto">
          <a:xfrm>
            <a:off x="39681" y="4139829"/>
            <a:ext cx="5148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❹保障系商品の</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年間の保険料累計</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（❶＋➋）</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1,602,720</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3" name="四角形: 角を丸くする 42">
            <a:extLst>
              <a:ext uri="{FF2B5EF4-FFF2-40B4-BE49-F238E27FC236}">
                <a16:creationId xmlns:a16="http://schemas.microsoft.com/office/drawing/2014/main" id="{77CF0CA7-2C2C-40AF-81A1-12D9773EFB46}"/>
              </a:ext>
            </a:extLst>
          </p:cNvPr>
          <p:cNvSpPr/>
          <p:nvPr/>
        </p:nvSpPr>
        <p:spPr bwMode="auto">
          <a:xfrm>
            <a:off x="5517950" y="4139829"/>
            <a:ext cx="4320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❺積立系商品の増加分</a:t>
            </a:r>
            <a:r>
              <a:rPr kumimoji="1" lang="ja-JP" altLang="en-US" sz="8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（返戻金－保険料）</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2,872,474</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4" name="正方形/長方形 43">
            <a:extLst>
              <a:ext uri="{FF2B5EF4-FFF2-40B4-BE49-F238E27FC236}">
                <a16:creationId xmlns:a16="http://schemas.microsoft.com/office/drawing/2014/main" id="{13B7F3CA-8C09-4E48-A046-32AA0FAF48F4}"/>
              </a:ext>
            </a:extLst>
          </p:cNvPr>
          <p:cNvSpPr/>
          <p:nvPr/>
        </p:nvSpPr>
        <p:spPr>
          <a:xfrm>
            <a:off x="-111521" y="5147597"/>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45" name="正方形/長方形 44">
            <a:extLst>
              <a:ext uri="{FF2B5EF4-FFF2-40B4-BE49-F238E27FC236}">
                <a16:creationId xmlns:a16="http://schemas.microsoft.com/office/drawing/2014/main" id="{4357CD24-04F3-491C-8B95-C0443A882DB6}"/>
              </a:ext>
            </a:extLst>
          </p:cNvPr>
          <p:cNvSpPr/>
          <p:nvPr/>
        </p:nvSpPr>
        <p:spPr>
          <a:xfrm>
            <a:off x="5117623" y="2891915"/>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47" name="四角形: 角を丸くする 46">
            <a:extLst>
              <a:ext uri="{FF2B5EF4-FFF2-40B4-BE49-F238E27FC236}">
                <a16:creationId xmlns:a16="http://schemas.microsoft.com/office/drawing/2014/main" id="{8C0E46EA-9389-4E0E-AAB4-9EF89EF74B7F}"/>
              </a:ext>
            </a:extLst>
          </p:cNvPr>
          <p:cNvSpPr/>
          <p:nvPr/>
        </p:nvSpPr>
        <p:spPr bwMode="auto">
          <a:xfrm>
            <a:off x="869812" y="4574342"/>
            <a:ext cx="3348000" cy="1779372"/>
          </a:xfrm>
          <a:prstGeom prst="roundRect">
            <a:avLst>
              <a:gd name="adj" fmla="val 7753"/>
            </a:avLst>
          </a:prstGeom>
          <a:noFill/>
          <a:ln w="3810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5B9BD5">
                    <a:lumMod val="50000"/>
                  </a:srgbClr>
                </a:solidFill>
                <a:effectLst/>
                <a:uLnTx/>
                <a:uFillTx/>
                <a:latin typeface="メイリオ" panose="020B0604030504040204" pitchFamily="50" charset="-128"/>
                <a:ea typeface="メイリオ" panose="020B0604030504040204" pitchFamily="50" charset="-128"/>
                <a:cs typeface="+mn-cs"/>
              </a:rPr>
              <a:t>❻保障系と積立系の差額</a:t>
            </a:r>
            <a:r>
              <a:rPr kumimoji="1" lang="ja-JP" altLang="en-US" sz="600" b="1" i="0" u="none" strike="noStrike" kern="0" cap="none" spc="0" normalizeH="0" baseline="0" noProof="0" dirty="0">
                <a:ln>
                  <a:noFill/>
                </a:ln>
                <a:solidFill>
                  <a:srgbClr val="5B9BD5">
                    <a:lumMod val="50000"/>
                  </a:srgbClr>
                </a:solidFill>
                <a:effectLst/>
                <a:uLnTx/>
                <a:uFillTx/>
                <a:latin typeface="メイリオ" panose="020B0604030504040204" pitchFamily="50" charset="-128"/>
                <a:ea typeface="メイリオ" panose="020B0604030504040204" pitchFamily="50" charset="-128"/>
                <a:cs typeface="+mn-cs"/>
              </a:rPr>
              <a:t>*</a:t>
            </a:r>
            <a:r>
              <a:rPr kumimoji="1" lang="en-US" altLang="ja-JP" sz="600" b="1" i="0" u="none" strike="noStrike" kern="0" cap="none" spc="0" normalizeH="0" baseline="0" noProof="0" dirty="0">
                <a:ln>
                  <a:noFill/>
                </a:ln>
                <a:solidFill>
                  <a:srgbClr val="5B9BD5">
                    <a:lumMod val="50000"/>
                  </a:srgbClr>
                </a:solidFill>
                <a:effectLst/>
                <a:uLnTx/>
                <a:uFillTx/>
                <a:latin typeface="メイリオ" panose="020B0604030504040204" pitchFamily="50" charset="-128"/>
                <a:ea typeface="メイリオ" panose="020B0604030504040204" pitchFamily="50" charset="-128"/>
                <a:cs typeface="+mn-cs"/>
              </a:rPr>
              <a:t>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1,269,754</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9" name="正方形/長方形 48">
            <a:extLst>
              <a:ext uri="{FF2B5EF4-FFF2-40B4-BE49-F238E27FC236}">
                <a16:creationId xmlns:a16="http://schemas.microsoft.com/office/drawing/2014/main" id="{EBD9CD62-DC4A-4ACA-95C9-08EB576CEA21}"/>
              </a:ext>
            </a:extLst>
          </p:cNvPr>
          <p:cNvSpPr/>
          <p:nvPr/>
        </p:nvSpPr>
        <p:spPr>
          <a:xfrm>
            <a:off x="4271675" y="4563174"/>
            <a:ext cx="208016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（参考）年齢別詳細</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0" name="正方形/長方形 49">
            <a:extLst>
              <a:ext uri="{FF2B5EF4-FFF2-40B4-BE49-F238E27FC236}">
                <a16:creationId xmlns:a16="http://schemas.microsoft.com/office/drawing/2014/main" id="{AC44894C-8016-4167-97F0-27054C573C37}"/>
              </a:ext>
            </a:extLst>
          </p:cNvPr>
          <p:cNvSpPr/>
          <p:nvPr/>
        </p:nvSpPr>
        <p:spPr>
          <a:xfrm>
            <a:off x="-37009" y="6345038"/>
            <a:ext cx="3491661"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参考）明治安田生命保険相互会社の</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より（</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5</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日）。リンクは商品名（略）参照。</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14" name="表 13">
            <a:extLst>
              <a:ext uri="{FF2B5EF4-FFF2-40B4-BE49-F238E27FC236}">
                <a16:creationId xmlns:a16="http://schemas.microsoft.com/office/drawing/2014/main" id="{51114AB1-5195-466F-A79B-A6FAB6AAFD75}"/>
              </a:ext>
            </a:extLst>
          </p:cNvPr>
          <p:cNvGraphicFramePr>
            <a:graphicFrameLocks noGrp="1"/>
          </p:cNvGraphicFramePr>
          <p:nvPr/>
        </p:nvGraphicFramePr>
        <p:xfrm>
          <a:off x="4430069" y="4829228"/>
          <a:ext cx="5400000" cy="1600200"/>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3403990214"/>
                    </a:ext>
                  </a:extLst>
                </a:gridCol>
                <a:gridCol w="432000">
                  <a:extLst>
                    <a:ext uri="{9D8B030D-6E8A-4147-A177-3AD203B41FA5}">
                      <a16:colId xmlns:a16="http://schemas.microsoft.com/office/drawing/2014/main" val="2434979049"/>
                    </a:ext>
                  </a:extLst>
                </a:gridCol>
                <a:gridCol w="504000">
                  <a:extLst>
                    <a:ext uri="{9D8B030D-6E8A-4147-A177-3AD203B41FA5}">
                      <a16:colId xmlns:a16="http://schemas.microsoft.com/office/drawing/2014/main" val="1673548629"/>
                    </a:ext>
                  </a:extLst>
                </a:gridCol>
                <a:gridCol w="504000">
                  <a:extLst>
                    <a:ext uri="{9D8B030D-6E8A-4147-A177-3AD203B41FA5}">
                      <a16:colId xmlns:a16="http://schemas.microsoft.com/office/drawing/2014/main" val="1592441100"/>
                    </a:ext>
                  </a:extLst>
                </a:gridCol>
                <a:gridCol w="504000">
                  <a:extLst>
                    <a:ext uri="{9D8B030D-6E8A-4147-A177-3AD203B41FA5}">
                      <a16:colId xmlns:a16="http://schemas.microsoft.com/office/drawing/2014/main" val="1371683685"/>
                    </a:ext>
                  </a:extLst>
                </a:gridCol>
                <a:gridCol w="756000">
                  <a:extLst>
                    <a:ext uri="{9D8B030D-6E8A-4147-A177-3AD203B41FA5}">
                      <a16:colId xmlns:a16="http://schemas.microsoft.com/office/drawing/2014/main" val="2039104578"/>
                    </a:ext>
                  </a:extLst>
                </a:gridCol>
                <a:gridCol w="756000">
                  <a:extLst>
                    <a:ext uri="{9D8B030D-6E8A-4147-A177-3AD203B41FA5}">
                      <a16:colId xmlns:a16="http://schemas.microsoft.com/office/drawing/2014/main" val="474984811"/>
                    </a:ext>
                  </a:extLst>
                </a:gridCol>
                <a:gridCol w="756000">
                  <a:extLst>
                    <a:ext uri="{9D8B030D-6E8A-4147-A177-3AD203B41FA5}">
                      <a16:colId xmlns:a16="http://schemas.microsoft.com/office/drawing/2014/main" val="3351777890"/>
                    </a:ext>
                  </a:extLst>
                </a:gridCol>
                <a:gridCol w="756000">
                  <a:extLst>
                    <a:ext uri="{9D8B030D-6E8A-4147-A177-3AD203B41FA5}">
                      <a16:colId xmlns:a16="http://schemas.microsoft.com/office/drawing/2014/main" val="2639621587"/>
                    </a:ext>
                  </a:extLst>
                </a:gridCol>
              </a:tblGrid>
              <a:tr h="2286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❶</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❶＋➋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❹</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❸</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の返戻金</a:t>
                      </a:r>
                      <a:r>
                        <a:rPr lang="ja-JP" altLang="en-US" sz="6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600" b="0" i="0" u="none" strike="noStrike" dirty="0">
                          <a:solidFill>
                            <a:srgbClr val="000000"/>
                          </a:solidFill>
                          <a:effectLst/>
                          <a:latin typeface="Meiryo UI" panose="020B0604030504040204" pitchFamily="50" charset="-128"/>
                          <a:ea typeface="Meiryo UI" panose="020B0604030504040204" pitchFamily="50" charset="-128"/>
                        </a:rPr>
                        <a:t>2</a:t>
                      </a:r>
                      <a:endParaRPr lang="ja-JP" altLang="en-US" sz="6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❺</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❻</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98151027"/>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6,997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6,359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13,356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1,602,720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7,872,474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2,872,474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1,269,754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71710138"/>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6,069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4,783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10,852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1,302,240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7,799,007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2,799,007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1,496,767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6143276"/>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70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9,037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8,640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17,677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2,121,240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7,860,661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2,860,661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739,421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08655419"/>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7,923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5,791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13,714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1,645,680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7,650,481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2,650,481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1,004,801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84249709"/>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80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12,099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10,510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22,609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2,713,080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7,318,836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2,318,836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-394,244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17993842"/>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11,017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6,718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17,735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2,128,200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6,958,634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1,958,634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-169,566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53714324"/>
                  </a:ext>
                </a:extLst>
              </a:tr>
            </a:tbl>
          </a:graphicData>
        </a:graphic>
      </p:graphicFrame>
      <p:graphicFrame>
        <p:nvGraphicFramePr>
          <p:cNvPr id="51" name="表 50">
            <a:extLst>
              <a:ext uri="{FF2B5EF4-FFF2-40B4-BE49-F238E27FC236}">
                <a16:creationId xmlns:a16="http://schemas.microsoft.com/office/drawing/2014/main" id="{68E291AE-E93B-4F03-BE7E-00606946FD3C}"/>
              </a:ext>
            </a:extLst>
          </p:cNvPr>
          <p:cNvGraphicFramePr>
            <a:graphicFrameLocks noGrp="1"/>
          </p:cNvGraphicFramePr>
          <p:nvPr/>
        </p:nvGraphicFramePr>
        <p:xfrm>
          <a:off x="6067814" y="2857349"/>
          <a:ext cx="2556000" cy="648000"/>
        </p:xfrm>
        <a:graphic>
          <a:graphicData uri="http://schemas.openxmlformats.org/drawingml/2006/table">
            <a:tbl>
              <a:tblPr/>
              <a:tblGrid>
                <a:gridCol w="1656000">
                  <a:extLst>
                    <a:ext uri="{9D8B030D-6E8A-4147-A177-3AD203B41FA5}">
                      <a16:colId xmlns:a16="http://schemas.microsoft.com/office/drawing/2014/main" val="2214935035"/>
                    </a:ext>
                  </a:extLst>
                </a:gridCol>
                <a:gridCol w="900000">
                  <a:extLst>
                    <a:ext uri="{9D8B030D-6E8A-4147-A177-3AD203B41FA5}">
                      <a16:colId xmlns:a16="http://schemas.microsoft.com/office/drawing/2014/main" val="2175495084"/>
                    </a:ext>
                  </a:extLst>
                </a:gridCol>
              </a:tblGrid>
              <a:tr h="216000">
                <a:tc gridSpan="2">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ja-JP" altLang="en-US" sz="900" b="0" dirty="0">
                          <a:effectLst/>
                          <a:latin typeface="Meiryo UI" panose="020B0604030504040204" pitchFamily="50" charset="-128"/>
                          <a:ea typeface="Meiryo UI" panose="020B0604030504040204" pitchFamily="50" charset="-128"/>
                        </a:rPr>
                        <a:t>一時払</a:t>
                      </a:r>
                      <a:r>
                        <a:rPr lang="en-US" altLang="ja-JP" sz="900" b="0" dirty="0">
                          <a:effectLst/>
                          <a:latin typeface="Meiryo UI" panose="020B0604030504040204" pitchFamily="50" charset="-128"/>
                          <a:ea typeface="Meiryo UI" panose="020B0604030504040204" pitchFamily="50" charset="-128"/>
                        </a:rPr>
                        <a:t>500</a:t>
                      </a:r>
                      <a:r>
                        <a:rPr lang="ja-JP" altLang="en-US" sz="900" b="0" dirty="0">
                          <a:effectLst/>
                          <a:latin typeface="Meiryo UI" panose="020B0604030504040204" pitchFamily="50" charset="-128"/>
                          <a:ea typeface="Meiryo UI" panose="020B0604030504040204" pitchFamily="50" charset="-128"/>
                        </a:rPr>
                        <a:t>万円</a:t>
                      </a:r>
                      <a:endParaRPr lang="zh-TW" altLang="en-US" sz="900" b="0" dirty="0">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介護保険金（要介護</a:t>
                      </a:r>
                      <a:r>
                        <a:rPr lang="en-US" altLang="ja-JP" sz="900" b="0" dirty="0">
                          <a:effectLst/>
                          <a:latin typeface="Meiryo UI" panose="020B0604030504040204" pitchFamily="50" charset="-128"/>
                          <a:ea typeface="Meiryo UI" panose="020B0604030504040204" pitchFamily="50" charset="-128"/>
                        </a:rPr>
                        <a:t>2</a:t>
                      </a:r>
                      <a:r>
                        <a:rPr lang="ja-JP" altLang="en-US" sz="900" b="0" dirty="0">
                          <a:effectLst/>
                          <a:latin typeface="Meiryo UI" panose="020B0604030504040204" pitchFamily="50" charset="-128"/>
                          <a:ea typeface="Meiryo UI" panose="020B0604030504040204" pitchFamily="50" charset="-128"/>
                        </a:rPr>
                        <a:t>以上等）</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50,758</a:t>
                      </a:r>
                      <a:r>
                        <a:rPr lang="ja-JP" altLang="en-US" sz="900" b="0" dirty="0">
                          <a:effectLst/>
                          <a:latin typeface="Meiryo UI" panose="020B0604030504040204" pitchFamily="50" charset="-128"/>
                          <a:ea typeface="Meiryo UI" panose="020B0604030504040204" pitchFamily="50" charset="-128"/>
                        </a:rPr>
                        <a:t>米ドル</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a:txBody>
                    <a:bodyPr/>
                    <a:lstStyle/>
                    <a:p>
                      <a:pPr algn="l" fontAlgn="base"/>
                      <a:r>
                        <a:rPr lang="ja-JP" altLang="en-US" sz="900" b="0" u="none" dirty="0">
                          <a:solidFill>
                            <a:schemeClr val="tx1"/>
                          </a:solidFill>
                          <a:effectLst/>
                          <a:latin typeface="Meiryo UI" panose="020B0604030504040204" pitchFamily="50" charset="-128"/>
                          <a:ea typeface="Meiryo UI" panose="020B0604030504040204" pitchFamily="50" charset="-128"/>
                        </a:rPr>
                        <a:t>死亡保険金</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31,927</a:t>
                      </a:r>
                      <a:r>
                        <a:rPr lang="ja-JP" altLang="en-US" sz="900" b="0" dirty="0">
                          <a:effectLst/>
                          <a:latin typeface="Meiryo UI" panose="020B0604030504040204" pitchFamily="50" charset="-128"/>
                          <a:ea typeface="Meiryo UI" panose="020B0604030504040204" pitchFamily="50" charset="-128"/>
                        </a:rPr>
                        <a:t>米ドル</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bl>
          </a:graphicData>
        </a:graphic>
      </p:graphicFrame>
      <p:graphicFrame>
        <p:nvGraphicFramePr>
          <p:cNvPr id="15" name="表 14">
            <a:extLst>
              <a:ext uri="{FF2B5EF4-FFF2-40B4-BE49-F238E27FC236}">
                <a16:creationId xmlns:a16="http://schemas.microsoft.com/office/drawing/2014/main" id="{A3A48091-1FFF-4B42-80EF-59EA1DBF4C9E}"/>
              </a:ext>
            </a:extLst>
          </p:cNvPr>
          <p:cNvGraphicFramePr>
            <a:graphicFrameLocks noGrp="1"/>
          </p:cNvGraphicFramePr>
          <p:nvPr/>
        </p:nvGraphicFramePr>
        <p:xfrm>
          <a:off x="6067814" y="3503411"/>
          <a:ext cx="2556000" cy="432000"/>
        </p:xfrm>
        <a:graphic>
          <a:graphicData uri="http://schemas.openxmlformats.org/drawingml/2006/table">
            <a:tbl>
              <a:tblPr/>
              <a:tblGrid>
                <a:gridCol w="1278000">
                  <a:extLst>
                    <a:ext uri="{9D8B030D-6E8A-4147-A177-3AD203B41FA5}">
                      <a16:colId xmlns:a16="http://schemas.microsoft.com/office/drawing/2014/main" val="3305551913"/>
                    </a:ext>
                  </a:extLst>
                </a:gridCol>
                <a:gridCol w="1278000">
                  <a:extLst>
                    <a:ext uri="{9D8B030D-6E8A-4147-A177-3AD203B41FA5}">
                      <a16:colId xmlns:a16="http://schemas.microsoft.com/office/drawing/2014/main" val="2247687187"/>
                    </a:ext>
                  </a:extLst>
                </a:gridCol>
              </a:tblGrid>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保険料（一時払い）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5,000,000</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7576242"/>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年後の解約返戻金</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2</a:t>
                      </a:r>
                      <a:endParaRPr lang="zh-TW" altLang="en-US" sz="6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7,872,474</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en-US" altLang="zh-TW"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50335618"/>
                  </a:ext>
                </a:extLst>
              </a:tr>
            </a:tbl>
          </a:graphicData>
        </a:graphic>
      </p:graphicFrame>
      <p:sp>
        <p:nvSpPr>
          <p:cNvPr id="52" name="正方形/長方形 51">
            <a:extLst>
              <a:ext uri="{FF2B5EF4-FFF2-40B4-BE49-F238E27FC236}">
                <a16:creationId xmlns:a16="http://schemas.microsoft.com/office/drawing/2014/main" id="{B35F68E3-4CB8-4B1B-9AE9-2BE30A5DA0F6}"/>
              </a:ext>
            </a:extLst>
          </p:cNvPr>
          <p:cNvSpPr/>
          <p:nvPr/>
        </p:nvSpPr>
        <p:spPr>
          <a:xfrm>
            <a:off x="-1412" y="3902717"/>
            <a:ext cx="4548040"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保険商品については、主な表記のみ記載しております。詳細は、商品名（略）のリンクより、遷移のうえご確認ください。</a:t>
            </a:r>
          </a:p>
        </p:txBody>
      </p:sp>
      <p:sp>
        <p:nvSpPr>
          <p:cNvPr id="53" name="四角形: 角を丸くする 52">
            <a:extLst>
              <a:ext uri="{FF2B5EF4-FFF2-40B4-BE49-F238E27FC236}">
                <a16:creationId xmlns:a16="http://schemas.microsoft.com/office/drawing/2014/main" id="{5D093A7A-6E98-4211-968E-B6C3B93856EB}"/>
              </a:ext>
            </a:extLst>
          </p:cNvPr>
          <p:cNvSpPr/>
          <p:nvPr/>
        </p:nvSpPr>
        <p:spPr bwMode="auto">
          <a:xfrm>
            <a:off x="995812" y="5332826"/>
            <a:ext cx="3096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セカンドライフ層に特化した医療保障</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4" name="四角形: 角を丸くする 53">
            <a:extLst>
              <a:ext uri="{FF2B5EF4-FFF2-40B4-BE49-F238E27FC236}">
                <a16:creationId xmlns:a16="http://schemas.microsoft.com/office/drawing/2014/main" id="{2FDEAD6F-6EC6-49E7-AEFD-1AB8E5B34017}"/>
              </a:ext>
            </a:extLst>
          </p:cNvPr>
          <p:cNvSpPr/>
          <p:nvPr/>
        </p:nvSpPr>
        <p:spPr bwMode="auto">
          <a:xfrm>
            <a:off x="995812" y="5666375"/>
            <a:ext cx="3096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最新のがん保障</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5" name="四角形: 角を丸くする 54">
            <a:extLst>
              <a:ext uri="{FF2B5EF4-FFF2-40B4-BE49-F238E27FC236}">
                <a16:creationId xmlns:a16="http://schemas.microsoft.com/office/drawing/2014/main" id="{8CCA7976-5D50-4438-817B-31A5F2581A2D}"/>
              </a:ext>
            </a:extLst>
          </p:cNvPr>
          <p:cNvSpPr/>
          <p:nvPr/>
        </p:nvSpPr>
        <p:spPr bwMode="auto">
          <a:xfrm>
            <a:off x="995812" y="5999924"/>
            <a:ext cx="3096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介護の保障</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7" name="正方形/長方形 56">
            <a:extLst>
              <a:ext uri="{FF2B5EF4-FFF2-40B4-BE49-F238E27FC236}">
                <a16:creationId xmlns:a16="http://schemas.microsoft.com/office/drawing/2014/main" id="{B2ADCAB0-5BA2-40BF-84A5-E5ACABA6C083}"/>
              </a:ext>
            </a:extLst>
          </p:cNvPr>
          <p:cNvSpPr/>
          <p:nvPr/>
        </p:nvSpPr>
        <p:spPr>
          <a:xfrm>
            <a:off x="2015194" y="5014872"/>
            <a:ext cx="1057237" cy="400110"/>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2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8" name="正方形/長方形 57">
            <a:extLst>
              <a:ext uri="{FF2B5EF4-FFF2-40B4-BE49-F238E27FC236}">
                <a16:creationId xmlns:a16="http://schemas.microsoft.com/office/drawing/2014/main" id="{47B9F3AC-9FA1-42BD-8941-BEB40D83CCD5}"/>
              </a:ext>
            </a:extLst>
          </p:cNvPr>
          <p:cNvSpPr/>
          <p:nvPr/>
        </p:nvSpPr>
        <p:spPr>
          <a:xfrm>
            <a:off x="8561386" y="3464904"/>
            <a:ext cx="1319888" cy="523220"/>
          </a:xfrm>
          <a:prstGeom prst="rect">
            <a:avLst/>
          </a:prstGeom>
        </p:spPr>
        <p:txBody>
          <a:bodyPr wrap="square">
            <a:spAutoFit/>
          </a:bodyPr>
          <a:lstStyle/>
          <a:p>
            <a:pPr marL="92075" marR="0" lvl="0" indent="-92075"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10</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年後の解約返戻金は、適用基準日の支払用為替レート</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156.11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円で試算。</a:t>
            </a:r>
          </a:p>
        </p:txBody>
      </p:sp>
      <p:sp>
        <p:nvSpPr>
          <p:cNvPr id="59" name="テキスト ボックス 58">
            <a:extLst>
              <a:ext uri="{FF2B5EF4-FFF2-40B4-BE49-F238E27FC236}">
                <a16:creationId xmlns:a16="http://schemas.microsoft.com/office/drawing/2014/main" id="{C26D532E-FB11-43FE-88DF-4E94AC4B35C3}"/>
              </a:ext>
            </a:extLst>
          </p:cNvPr>
          <p:cNvSpPr txBox="1"/>
          <p:nvPr/>
        </p:nvSpPr>
        <p:spPr>
          <a:xfrm>
            <a:off x="-94387" y="2353362"/>
            <a:ext cx="3305175"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（例）</a:t>
            </a:r>
            <a:endPar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6" name="テキスト ボックス 35">
            <a:extLst>
              <a:ext uri="{FF2B5EF4-FFF2-40B4-BE49-F238E27FC236}">
                <a16:creationId xmlns:a16="http://schemas.microsoft.com/office/drawing/2014/main" id="{237DFDAE-7145-475F-915C-342F06B19564}"/>
              </a:ext>
            </a:extLst>
          </p:cNvPr>
          <p:cNvSpPr txBox="1"/>
          <p:nvPr/>
        </p:nvSpPr>
        <p:spPr>
          <a:xfrm>
            <a:off x="-94387" y="1127759"/>
            <a:ext cx="1168807"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（イメージ）</a:t>
            </a:r>
            <a:endPar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4" name="テキスト プレースホルダー 1">
            <a:extLst>
              <a:ext uri="{FF2B5EF4-FFF2-40B4-BE49-F238E27FC236}">
                <a16:creationId xmlns:a16="http://schemas.microsoft.com/office/drawing/2014/main" id="{9E7D7449-0F46-47E3-D3C1-3A5FE7CDBAFE}"/>
              </a:ext>
            </a:extLst>
          </p:cNvPr>
          <p:cNvSpPr txBox="1">
            <a:spLocks/>
          </p:cNvSpPr>
          <p:nvPr/>
        </p:nvSpPr>
        <p:spPr>
          <a:xfrm>
            <a:off x="2324099" y="63011"/>
            <a:ext cx="5318761" cy="396000"/>
          </a:xfrm>
          <a:prstGeom prst="roundRect">
            <a:avLst>
              <a:gd name="adj" fmla="val 35909"/>
            </a:avLst>
          </a:prstGeom>
          <a:solidFill>
            <a:srgbClr val="FFFFCC"/>
          </a:solidFill>
          <a:ln w="28575">
            <a:solidFill>
              <a:srgbClr val="BFBFBF"/>
            </a:solidFill>
          </a:ln>
        </p:spPr>
        <p:txBody>
          <a:bodyPr lIns="0" tIns="7200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こんな情報を毎日配信しています（裏）</a:t>
            </a:r>
            <a:endPar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スライド番号プレースホルダー 5">
            <a:extLst>
              <a:ext uri="{FF2B5EF4-FFF2-40B4-BE49-F238E27FC236}">
                <a16:creationId xmlns:a16="http://schemas.microsoft.com/office/drawing/2014/main" id="{41D0846B-A38E-6CFD-FAB6-4A377D9626B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12283491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QR コード&#10;&#10;自動的に生成された説明">
            <a:extLst>
              <a:ext uri="{FF2B5EF4-FFF2-40B4-BE49-F238E27FC236}">
                <a16:creationId xmlns:a16="http://schemas.microsoft.com/office/drawing/2014/main" id="{2DE5A29B-25CD-4E8F-A91E-35521E6F0366}"/>
              </a:ext>
            </a:extLst>
          </p:cNvPr>
          <p:cNvPicPr>
            <a:picLocks noChangeAspect="1"/>
          </p:cNvPicPr>
          <p:nvPr/>
        </p:nvPicPr>
        <p:blipFill>
          <a:blip r:embed="rId2">
            <a:extLst>
              <a:ext uri="{28A0092B-C50C-407E-A947-70E740481C1C}">
                <a14:useLocalDpi xmlns:a14="http://schemas.microsoft.com/office/drawing/2010/main" val="0"/>
              </a:ext>
            </a:extLst>
          </a:blip>
          <a:srcRect b="6635"/>
          <a:stretch/>
        </p:blipFill>
        <p:spPr>
          <a:xfrm>
            <a:off x="7688460" y="4545225"/>
            <a:ext cx="2036745" cy="1901596"/>
          </a:xfrm>
          <a:prstGeom prst="rect">
            <a:avLst/>
          </a:prstGeom>
        </p:spPr>
      </p:pic>
      <p:sp>
        <p:nvSpPr>
          <p:cNvPr id="4" name="正方形/長方形 3">
            <a:extLst>
              <a:ext uri="{FF2B5EF4-FFF2-40B4-BE49-F238E27FC236}">
                <a16:creationId xmlns:a16="http://schemas.microsoft.com/office/drawing/2014/main" id="{7A85BB66-B66C-4595-86EF-C01AD07EFA1C}"/>
              </a:ext>
            </a:extLst>
          </p:cNvPr>
          <p:cNvSpPr/>
          <p:nvPr/>
        </p:nvSpPr>
        <p:spPr>
          <a:xfrm>
            <a:off x="7322780" y="4275979"/>
            <a:ext cx="2630211" cy="442035"/>
          </a:xfrm>
          <a:prstGeom prst="rect">
            <a:avLst/>
          </a:prstGeom>
        </p:spPr>
        <p:txBody>
          <a:bodyPr wrap="square" lIns="36000" tIns="36000" rIns="36000" bIns="36000">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明治安田 </a:t>
            </a:r>
            <a:r>
              <a:rPr kumimoji="1" lang="ja-JP" altLang="en-US" sz="1200" b="1" kern="0" dirty="0">
                <a:solidFill>
                  <a:srgbClr val="EA5550"/>
                </a:solidFill>
                <a:latin typeface="Meiryo UI" panose="020B0604030504040204" pitchFamily="50" charset="-128"/>
                <a:ea typeface="Meiryo UI" panose="020B0604030504040204" pitchFamily="50" charset="-128"/>
              </a:rPr>
              <a:t>横浜</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支社の皆さま専用</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会員登録</a:t>
            </a:r>
            <a:r>
              <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QR</a:t>
            </a: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コード</a:t>
            </a:r>
            <a:endPar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graphicFrame>
        <p:nvGraphicFramePr>
          <p:cNvPr id="5" name="表 2">
            <a:extLst>
              <a:ext uri="{FF2B5EF4-FFF2-40B4-BE49-F238E27FC236}">
                <a16:creationId xmlns:a16="http://schemas.microsoft.com/office/drawing/2014/main" id="{A0099603-BA90-42C4-8BBC-C2B6093537FA}"/>
              </a:ext>
            </a:extLst>
          </p:cNvPr>
          <p:cNvGraphicFramePr>
            <a:graphicFrameLocks noGrp="1"/>
          </p:cNvGraphicFramePr>
          <p:nvPr/>
        </p:nvGraphicFramePr>
        <p:xfrm>
          <a:off x="130773" y="4205462"/>
          <a:ext cx="3024000" cy="2376000"/>
        </p:xfrm>
        <a:graphic>
          <a:graphicData uri="http://schemas.openxmlformats.org/drawingml/2006/table">
            <a:tbl>
              <a:tblPr firstRow="1" bandRow="1">
                <a:tableStyleId>{5C22544A-7EE6-4342-B048-85BDC9FD1C3A}</a:tableStyleId>
              </a:tblPr>
              <a:tblGrid>
                <a:gridCol w="1512000">
                  <a:extLst>
                    <a:ext uri="{9D8B030D-6E8A-4147-A177-3AD203B41FA5}">
                      <a16:colId xmlns:a16="http://schemas.microsoft.com/office/drawing/2014/main" val="744064938"/>
                    </a:ext>
                  </a:extLst>
                </a:gridCol>
                <a:gridCol w="1512000">
                  <a:extLst>
                    <a:ext uri="{9D8B030D-6E8A-4147-A177-3AD203B41FA5}">
                      <a16:colId xmlns:a16="http://schemas.microsoft.com/office/drawing/2014/main" val="1264713109"/>
                    </a:ext>
                  </a:extLst>
                </a:gridCol>
              </a:tblGrid>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ベーシック</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メルマガ</a:t>
                      </a: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1,980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30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7882698"/>
                  </a:ext>
                </a:extLst>
              </a:tr>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プレミア会員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2,980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endParaRPr kumimoji="1" lang="en-US" altLang="ja-JP" sz="1600" b="1" strike="dblStrike" baseline="0" dirty="0">
                        <a:solidFill>
                          <a:schemeClr val="tx1"/>
                        </a:solidFill>
                        <a:latin typeface="メイリオ" panose="020B0604030504040204" pitchFamily="50" charset="-128"/>
                        <a:ea typeface="メイリオ" panose="020B0604030504040204" pitchFamily="50" charset="-128"/>
                      </a:endParaRPr>
                    </a:p>
                    <a:p>
                      <a:pPr algn="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1,980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0"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60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0816343"/>
                  </a:ext>
                </a:extLst>
              </a:tr>
            </a:tbl>
          </a:graphicData>
        </a:graphic>
      </p:graphicFrame>
      <p:sp>
        <p:nvSpPr>
          <p:cNvPr id="7" name="AutoShape 3">
            <a:extLst>
              <a:ext uri="{FF2B5EF4-FFF2-40B4-BE49-F238E27FC236}">
                <a16:creationId xmlns:a16="http://schemas.microsoft.com/office/drawing/2014/main" id="{5D1B0210-EB61-4B3D-A339-5B92AAFA1AA5}"/>
              </a:ext>
            </a:extLst>
          </p:cNvPr>
          <p:cNvSpPr>
            <a:spLocks noChangeArrowheads="1"/>
          </p:cNvSpPr>
          <p:nvPr/>
        </p:nvSpPr>
        <p:spPr bwMode="auto">
          <a:xfrm>
            <a:off x="53313" y="625970"/>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当社コンテンツの特徴！</a:t>
            </a:r>
            <a:endParaRPr kumimoji="1" lang="en-US" altLang="ja-JP" sz="18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graphicFrame>
        <p:nvGraphicFramePr>
          <p:cNvPr id="10" name="表 9">
            <a:extLst>
              <a:ext uri="{FF2B5EF4-FFF2-40B4-BE49-F238E27FC236}">
                <a16:creationId xmlns:a16="http://schemas.microsoft.com/office/drawing/2014/main" id="{F339A727-66D6-777D-AAAC-DFAD8C77B368}"/>
              </a:ext>
            </a:extLst>
          </p:cNvPr>
          <p:cNvGraphicFramePr>
            <a:graphicFrameLocks noGrp="1"/>
          </p:cNvGraphicFramePr>
          <p:nvPr/>
        </p:nvGraphicFramePr>
        <p:xfrm>
          <a:off x="3059929" y="4205462"/>
          <a:ext cx="4140000" cy="2376000"/>
        </p:xfrm>
        <a:graphic>
          <a:graphicData uri="http://schemas.openxmlformats.org/drawingml/2006/table">
            <a:tbl>
              <a:tblPr firstRow="1" bandRow="1">
                <a:tableStyleId>{5C22544A-7EE6-4342-B048-85BDC9FD1C3A}</a:tableStyleId>
              </a:tblPr>
              <a:tblGrid>
                <a:gridCol w="4140000">
                  <a:extLst>
                    <a:ext uri="{9D8B030D-6E8A-4147-A177-3AD203B41FA5}">
                      <a16:colId xmlns:a16="http://schemas.microsoft.com/office/drawing/2014/main" val="3757790969"/>
                    </a:ext>
                  </a:extLst>
                </a:gridCol>
              </a:tblGrid>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毎日（平日）メルマガをお届け</a:t>
                      </a:r>
                      <a:r>
                        <a:rPr kumimoji="1" lang="ja-JP" altLang="en-US" sz="1600" b="0" dirty="0">
                          <a:solidFill>
                            <a:schemeClr val="tx1"/>
                          </a:solidFill>
                          <a:latin typeface="Meiryo UI" panose="020B0604030504040204" pitchFamily="50" charset="-128"/>
                          <a:ea typeface="Meiryo UI" panose="020B0604030504040204" pitchFamily="50" charset="-128"/>
                        </a:rPr>
                        <a:t>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その日のコンテンツが利用可能</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en-US" altLang="ja-JP" sz="1600" b="1" dirty="0">
                          <a:solidFill>
                            <a:srgbClr val="EA5550"/>
                          </a:solidFill>
                          <a:latin typeface="Meiryo UI" panose="020B0604030504040204" pitchFamily="50" charset="-128"/>
                          <a:ea typeface="Meiryo UI" panose="020B0604030504040204" pitchFamily="50" charset="-128"/>
                        </a:rPr>
                        <a:t>2</a:t>
                      </a:r>
                      <a:r>
                        <a:rPr kumimoji="1" lang="ja-JP" altLang="en-US" sz="1600" b="1" dirty="0">
                          <a:solidFill>
                            <a:srgbClr val="EA5550"/>
                          </a:solidFill>
                          <a:latin typeface="Meiryo UI" panose="020B0604030504040204" pitchFamily="50" charset="-128"/>
                          <a:ea typeface="Meiryo UI" panose="020B0604030504040204" pitchFamily="50" charset="-128"/>
                        </a:rPr>
                        <a:t>週間無料のお試し期間</a:t>
                      </a:r>
                      <a:r>
                        <a:rPr kumimoji="1" lang="ja-JP" altLang="en-US" sz="1600" b="0" dirty="0">
                          <a:solidFill>
                            <a:schemeClr val="tx1"/>
                          </a:solidFill>
                          <a:latin typeface="Meiryo UI" panose="020B0604030504040204" pitchFamily="50" charset="-128"/>
                          <a:ea typeface="Meiryo UI" panose="020B0604030504040204" pitchFamily="50" charset="-128"/>
                        </a:rPr>
                        <a:t>をお付けいたします！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106260156"/>
                  </a:ext>
                </a:extLst>
              </a:tr>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過去の投稿</a:t>
                      </a:r>
                      <a:r>
                        <a:rPr kumimoji="1" lang="ja-JP" altLang="en-US" sz="1600" b="0" dirty="0">
                          <a:solidFill>
                            <a:schemeClr val="tx1"/>
                          </a:solidFill>
                          <a:latin typeface="Meiryo UI" panose="020B0604030504040204" pitchFamily="50" charset="-128"/>
                          <a:ea typeface="Meiryo UI" panose="020B0604030504040204" pitchFamily="50" charset="-128"/>
                        </a:rPr>
                        <a:t>や</a:t>
                      </a:r>
                      <a:r>
                        <a:rPr kumimoji="1" lang="ja-JP" altLang="en-US" sz="1600" b="1" dirty="0">
                          <a:solidFill>
                            <a:schemeClr val="tx1"/>
                          </a:solidFill>
                          <a:latin typeface="Meiryo UI" panose="020B0604030504040204" pitchFamily="50" charset="-128"/>
                          <a:ea typeface="Meiryo UI" panose="020B0604030504040204" pitchFamily="50" charset="-128"/>
                        </a:rPr>
                        <a:t>すべてのコンテンツ・サービスが利用可能</a:t>
                      </a:r>
                      <a:r>
                        <a:rPr kumimoji="1" lang="ja-JP" altLang="en-US" sz="1600" b="0" dirty="0">
                          <a:solidFill>
                            <a:schemeClr val="tx1"/>
                          </a:solidFill>
                          <a:latin typeface="Meiryo UI" panose="020B0604030504040204" pitchFamily="50" charset="-128"/>
                          <a:ea typeface="Meiryo UI" panose="020B0604030504040204" pitchFamily="50" charset="-128"/>
                        </a:rPr>
                        <a:t>です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毎日（平日）のメルマガも届きます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26273312"/>
                  </a:ext>
                </a:extLst>
              </a:tr>
            </a:tbl>
          </a:graphicData>
        </a:graphic>
      </p:graphicFrame>
      <p:sp>
        <p:nvSpPr>
          <p:cNvPr id="11" name="二等辺三角形 10">
            <a:extLst>
              <a:ext uri="{FF2B5EF4-FFF2-40B4-BE49-F238E27FC236}">
                <a16:creationId xmlns:a16="http://schemas.microsoft.com/office/drawing/2014/main" id="{08559FA5-C824-7E26-8461-30A25285B564}"/>
              </a:ext>
            </a:extLst>
          </p:cNvPr>
          <p:cNvSpPr/>
          <p:nvPr/>
        </p:nvSpPr>
        <p:spPr>
          <a:xfrm rot="5400000">
            <a:off x="6381176" y="5228825"/>
            <a:ext cx="2036745" cy="399245"/>
          </a:xfrm>
          <a:prstGeom prst="triangle">
            <a:avLst/>
          </a:prstGeom>
          <a:pattFill prst="ltVert">
            <a:fgClr>
              <a:schemeClr val="bg1">
                <a:lumMod val="7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cxnSp>
        <p:nvCxnSpPr>
          <p:cNvPr id="13" name="直線コネクタ 12">
            <a:extLst>
              <a:ext uri="{FF2B5EF4-FFF2-40B4-BE49-F238E27FC236}">
                <a16:creationId xmlns:a16="http://schemas.microsoft.com/office/drawing/2014/main" id="{0E9D5927-A994-1316-A8B5-C756FE7B7B85}"/>
              </a:ext>
            </a:extLst>
          </p:cNvPr>
          <p:cNvCxnSpPr>
            <a:cxnSpLocks/>
          </p:cNvCxnSpPr>
          <p:nvPr/>
        </p:nvCxnSpPr>
        <p:spPr>
          <a:xfrm>
            <a:off x="130773" y="5393462"/>
            <a:ext cx="6946302" cy="0"/>
          </a:xfrm>
          <a:prstGeom prst="line">
            <a:avLst/>
          </a:prstGeom>
          <a:ln w="22225">
            <a:solidFill>
              <a:srgbClr val="BFBFBF"/>
            </a:solidFill>
          </a:ln>
        </p:spPr>
        <p:style>
          <a:lnRef idx="1">
            <a:schemeClr val="accent1"/>
          </a:lnRef>
          <a:fillRef idx="0">
            <a:schemeClr val="accent1"/>
          </a:fillRef>
          <a:effectRef idx="0">
            <a:schemeClr val="accent1"/>
          </a:effectRef>
          <a:fontRef idx="minor">
            <a:schemeClr val="tx1"/>
          </a:fontRef>
        </p:style>
      </p:cxnSp>
      <p:sp>
        <p:nvSpPr>
          <p:cNvPr id="16" name="楕円 15">
            <a:extLst>
              <a:ext uri="{FF2B5EF4-FFF2-40B4-BE49-F238E27FC236}">
                <a16:creationId xmlns:a16="http://schemas.microsoft.com/office/drawing/2014/main" id="{49231D3E-1CC5-F5B0-00C4-A1E26F245B22}"/>
              </a:ext>
            </a:extLst>
          </p:cNvPr>
          <p:cNvSpPr/>
          <p:nvPr/>
        </p:nvSpPr>
        <p:spPr bwMode="auto">
          <a:xfrm>
            <a:off x="307897" y="110327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1</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17" name="楕円 16">
            <a:extLst>
              <a:ext uri="{FF2B5EF4-FFF2-40B4-BE49-F238E27FC236}">
                <a16:creationId xmlns:a16="http://schemas.microsoft.com/office/drawing/2014/main" id="{5728673D-65E3-C810-FAC7-7B44E73DB9E4}"/>
              </a:ext>
            </a:extLst>
          </p:cNvPr>
          <p:cNvSpPr/>
          <p:nvPr/>
        </p:nvSpPr>
        <p:spPr bwMode="auto">
          <a:xfrm>
            <a:off x="307897" y="182558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2</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18" name="楕円 17">
            <a:extLst>
              <a:ext uri="{FF2B5EF4-FFF2-40B4-BE49-F238E27FC236}">
                <a16:creationId xmlns:a16="http://schemas.microsoft.com/office/drawing/2014/main" id="{B02081A1-AC1C-51DE-B723-0E20339A6DC8}"/>
              </a:ext>
            </a:extLst>
          </p:cNvPr>
          <p:cNvSpPr/>
          <p:nvPr/>
        </p:nvSpPr>
        <p:spPr bwMode="auto">
          <a:xfrm>
            <a:off x="307897" y="254789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3</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19" name="楕円 18">
            <a:extLst>
              <a:ext uri="{FF2B5EF4-FFF2-40B4-BE49-F238E27FC236}">
                <a16:creationId xmlns:a16="http://schemas.microsoft.com/office/drawing/2014/main" id="{6BE99924-38CD-0304-1459-9B106A04D9D0}"/>
              </a:ext>
            </a:extLst>
          </p:cNvPr>
          <p:cNvSpPr/>
          <p:nvPr/>
        </p:nvSpPr>
        <p:spPr bwMode="auto">
          <a:xfrm>
            <a:off x="307897" y="3270202"/>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4</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20" name="正方形/長方形 19">
            <a:extLst>
              <a:ext uri="{FF2B5EF4-FFF2-40B4-BE49-F238E27FC236}">
                <a16:creationId xmlns:a16="http://schemas.microsoft.com/office/drawing/2014/main" id="{18973453-B364-6640-7330-87D2244D2649}"/>
              </a:ext>
            </a:extLst>
          </p:cNvPr>
          <p:cNvSpPr/>
          <p:nvPr/>
        </p:nvSpPr>
        <p:spPr>
          <a:xfrm>
            <a:off x="1062943" y="1054781"/>
            <a:ext cx="8471581"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その日のトピックス</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（日経新聞等）から</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活動につなげる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「きっかけ」</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、アプローチを拡げる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「視点」</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、提案を後押しする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「根拠」</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を提供！</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1" name="正方形/長方形 20">
            <a:extLst>
              <a:ext uri="{FF2B5EF4-FFF2-40B4-BE49-F238E27FC236}">
                <a16:creationId xmlns:a16="http://schemas.microsoft.com/office/drawing/2014/main" id="{6BE759B4-8766-13B6-4C43-B9568B44BE90}"/>
              </a:ext>
            </a:extLst>
          </p:cNvPr>
          <p:cNvSpPr/>
          <p:nvPr/>
        </p:nvSpPr>
        <p:spPr>
          <a:xfrm>
            <a:off x="1062943" y="1774479"/>
            <a:ext cx="8471581"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その日の「きっかけ」から、</a:t>
            </a:r>
            <a:r>
              <a:rPr kumimoji="1" lang="en-US" altLang="ja-JP"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5</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人をリストアップ</a:t>
            </a:r>
            <a:endParaRPr kumimoji="1" lang="en-US" altLang="ja-JP"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毎日継続することで、</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ヵ月</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110</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人のリストアップが可能</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5</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人</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×22</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日（土日除く</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ヵ月）＝</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110</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人）</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4F7FB5EB-0599-440F-5A34-6D57F2BC9E23}"/>
              </a:ext>
            </a:extLst>
          </p:cNvPr>
          <p:cNvSpPr/>
          <p:nvPr/>
        </p:nvSpPr>
        <p:spPr>
          <a:xfrm>
            <a:off x="1062944" y="2499797"/>
            <a:ext cx="8471580"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上記コンテンツを</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毎日（平日）朝</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8</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時ごろまでに投稿</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あわせてメルマガを配信</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するので、朝の忙しく貴重な時間に対し、トピックスを見落とすことなく、販売教育はお任せで、自分の仕事に集中！</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3" name="正方形/長方形 22">
            <a:extLst>
              <a:ext uri="{FF2B5EF4-FFF2-40B4-BE49-F238E27FC236}">
                <a16:creationId xmlns:a16="http://schemas.microsoft.com/office/drawing/2014/main" id="{71E345D1-B94A-DF03-C13D-FF8922FA3D6A}"/>
              </a:ext>
            </a:extLst>
          </p:cNvPr>
          <p:cNvSpPr/>
          <p:nvPr/>
        </p:nvSpPr>
        <p:spPr>
          <a:xfrm>
            <a:off x="1062944" y="3219938"/>
            <a:ext cx="8200994"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サイトにアクセスすることで、</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シームレスな情報の入手が可能</a:t>
            </a: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お客さまとの</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待ち合わせの時間等が、戦略の時間</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に！</a:t>
            </a:r>
          </a:p>
        </p:txBody>
      </p:sp>
      <p:sp>
        <p:nvSpPr>
          <p:cNvPr id="24" name="AutoShape 3">
            <a:extLst>
              <a:ext uri="{FF2B5EF4-FFF2-40B4-BE49-F238E27FC236}">
                <a16:creationId xmlns:a16="http://schemas.microsoft.com/office/drawing/2014/main" id="{338FC437-F848-A9B3-596F-EA3F401CFBE6}"/>
              </a:ext>
            </a:extLst>
          </p:cNvPr>
          <p:cNvSpPr>
            <a:spLocks noChangeArrowheads="1"/>
          </p:cNvSpPr>
          <p:nvPr/>
        </p:nvSpPr>
        <p:spPr bwMode="auto">
          <a:xfrm>
            <a:off x="69786" y="3924897"/>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本日ご参加いただきました皆さまへ特別のご招待★ぜひお試しください！</a:t>
            </a:r>
            <a:endParaRPr kumimoji="1" lang="en-US" altLang="ja-JP" sz="18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6" name="スライド番号プレースホルダー 5">
            <a:extLst>
              <a:ext uri="{FF2B5EF4-FFF2-40B4-BE49-F238E27FC236}">
                <a16:creationId xmlns:a16="http://schemas.microsoft.com/office/drawing/2014/main" id="{82310C3E-FA0F-84A7-58D3-B5350E0B159A}"/>
              </a:ext>
            </a:extLst>
          </p:cNvPr>
          <p:cNvSpPr txBox="1">
            <a:spLocks/>
          </p:cNvSpPr>
          <p:nvPr/>
        </p:nvSpPr>
        <p:spPr>
          <a:xfrm>
            <a:off x="8725424" y="87548"/>
            <a:ext cx="1152000" cy="422213"/>
          </a:xfrm>
          <a:prstGeom prst="rect">
            <a:avLst/>
          </a:prstGeom>
          <a:solidFill>
            <a:schemeClr val="bg1"/>
          </a:solidFill>
          <a:ln w="19050">
            <a:no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テキスト プレースホルダー 1">
            <a:extLst>
              <a:ext uri="{FF2B5EF4-FFF2-40B4-BE49-F238E27FC236}">
                <a16:creationId xmlns:a16="http://schemas.microsoft.com/office/drawing/2014/main" id="{C2BD9A37-7B92-42B5-9462-F2ADC267CC1D}"/>
              </a:ext>
            </a:extLst>
          </p:cNvPr>
          <p:cNvSpPr>
            <a:spLocks noGrp="1"/>
          </p:cNvSpPr>
          <p:nvPr>
            <p:ph type="body" sz="quarter" idx="10"/>
          </p:nvPr>
        </p:nvSpPr>
        <p:spPr>
          <a:xfrm>
            <a:off x="53312" y="125280"/>
            <a:ext cx="9852687" cy="396000"/>
          </a:xfrm>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Tree>
    <p:extLst>
      <p:ext uri="{BB962C8B-B14F-4D97-AF65-F5344CB8AC3E}">
        <p14:creationId xmlns:p14="http://schemas.microsoft.com/office/powerpoint/2010/main" val="31621876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9A1DD697-10F9-0667-AD22-97A5BBBFA0D0}"/>
              </a:ext>
            </a:extLst>
          </p:cNvPr>
          <p:cNvSpPr>
            <a:spLocks noGrp="1"/>
          </p:cNvSpPr>
          <p:nvPr>
            <p:ph type="body" sz="quarter" idx="10"/>
          </p:nvPr>
        </p:nvSpPr>
        <p:spPr/>
        <p:txBody>
          <a:bodyPr/>
          <a:lstStyle/>
          <a:p>
            <a:r>
              <a:rPr kumimoji="1" lang="ja-JP" altLang="en-US" dirty="0">
                <a:solidFill>
                  <a:schemeClr val="tx1"/>
                </a:solidFill>
              </a:rPr>
              <a:t>メモ</a:t>
            </a:r>
          </a:p>
        </p:txBody>
      </p:sp>
    </p:spTree>
    <p:extLst>
      <p:ext uri="{BB962C8B-B14F-4D97-AF65-F5344CB8AC3E}">
        <p14:creationId xmlns:p14="http://schemas.microsoft.com/office/powerpoint/2010/main" val="22325174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5A2B4B0-D0A4-4620-A574-48B1594BBB78}"/>
              </a:ext>
            </a:extLst>
          </p:cNvPr>
          <p:cNvSpPr/>
          <p:nvPr/>
        </p:nvSpPr>
        <p:spPr>
          <a:xfrm rot="10800000" flipV="1">
            <a:off x="20636" y="6069399"/>
            <a:ext cx="9864000" cy="719034"/>
          </a:xfrm>
          <a:prstGeom prst="rect">
            <a:avLst/>
          </a:prstGeom>
          <a:ln w="6350">
            <a:solidFill>
              <a:schemeClr val="tx1"/>
            </a:solidFill>
          </a:ln>
        </p:spPr>
        <p:txBody>
          <a:bodyPr wrap="square" lIns="108000" tIns="36000" rIns="36000" bIns="3600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お問い合わせ等は下記</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テキスト ボックス 3">
            <a:extLst>
              <a:ext uri="{FF2B5EF4-FFF2-40B4-BE49-F238E27FC236}">
                <a16:creationId xmlns:a16="http://schemas.microsoft.com/office/drawing/2014/main" id="{112C576A-27FE-46EE-A97B-B423B21E9FD2}"/>
              </a:ext>
            </a:extLst>
          </p:cNvPr>
          <p:cNvSpPr txBox="1"/>
          <p:nvPr/>
        </p:nvSpPr>
        <p:spPr>
          <a:xfrm>
            <a:off x="0" y="5607734"/>
            <a:ext cx="9884636"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2025 k’s</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テキスト プレースホルダー 5">
            <a:extLst>
              <a:ext uri="{FF2B5EF4-FFF2-40B4-BE49-F238E27FC236}">
                <a16:creationId xmlns:a16="http://schemas.microsoft.com/office/drawing/2014/main" id="{C60D3EAD-1EA8-470F-A378-78C6EF242B42}"/>
              </a:ext>
            </a:extLst>
          </p:cNvPr>
          <p:cNvSpPr>
            <a:spLocks noGrp="1"/>
          </p:cNvSpPr>
          <p:nvPr>
            <p:ph type="body" sz="quarter" idx="10"/>
          </p:nvPr>
        </p:nvSpPr>
        <p:spPr>
          <a:xfrm>
            <a:off x="53312" y="3135636"/>
            <a:ext cx="9831323" cy="396000"/>
          </a:xfrm>
        </p:spPr>
        <p:txBody>
          <a:bodyPr/>
          <a:lstStyle/>
          <a:p>
            <a:pPr algn="ctr"/>
            <a:r>
              <a:rPr lang="ja-JP" altLang="en-US" dirty="0"/>
              <a:t>ありがとうございました</a:t>
            </a:r>
          </a:p>
        </p:txBody>
      </p:sp>
    </p:spTree>
    <p:extLst>
      <p:ext uri="{BB962C8B-B14F-4D97-AF65-F5344CB8AC3E}">
        <p14:creationId xmlns:p14="http://schemas.microsoft.com/office/powerpoint/2010/main" val="62627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（１）冬場に気を付ける病気の「脳卒中」</a:t>
            </a:r>
            <a:r>
              <a:rPr kumimoji="1" lang="en-US" altLang="ja-JP"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前ぶれを知って予防を</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E9806C21-A3FD-6E5F-5E17-80027AC280EB}"/>
              </a:ext>
            </a:extLst>
          </p:cNvPr>
          <p:cNvSpPr/>
          <p:nvPr/>
        </p:nvSpPr>
        <p:spPr>
          <a:xfrm>
            <a:off x="114299" y="883891"/>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１．脳卒中の発症が多い季節は、冬だけでななく、夏も多い</a:t>
            </a:r>
            <a:r>
              <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rPr>
              <a:t>　</a:t>
            </a:r>
          </a:p>
        </p:txBody>
      </p:sp>
      <p:sp>
        <p:nvSpPr>
          <p:cNvPr id="5" name="正方形/長方形 4">
            <a:extLst>
              <a:ext uri="{FF2B5EF4-FFF2-40B4-BE49-F238E27FC236}">
                <a16:creationId xmlns:a16="http://schemas.microsoft.com/office/drawing/2014/main" id="{71D03E16-0DE1-C4CA-A52A-DEDC17E1B228}"/>
              </a:ext>
            </a:extLst>
          </p:cNvPr>
          <p:cNvSpPr/>
          <p:nvPr/>
        </p:nvSpPr>
        <p:spPr>
          <a:xfrm>
            <a:off x="519764" y="1156717"/>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寒さの厳しい季節は、脳卒中が増える時期として知られています。冷たい空気に交感神経が刺激され、血管が収縮し、血圧を上昇させるからです。特に問題となるのは、朝の血圧が高くなる早朝高血圧です。</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なかでも、朝の血圧が急激に上がる「モーニングサージ」タイプの人は、脳卒中の危険性が高いことがわかってきました。</a:t>
            </a:r>
          </a:p>
        </p:txBody>
      </p:sp>
      <p:graphicFrame>
        <p:nvGraphicFramePr>
          <p:cNvPr id="6" name="グラフ 5">
            <a:extLst>
              <a:ext uri="{FF2B5EF4-FFF2-40B4-BE49-F238E27FC236}">
                <a16:creationId xmlns:a16="http://schemas.microsoft.com/office/drawing/2014/main" id="{CA1FA635-6EDE-A233-ECED-A13C8EFA5466}"/>
              </a:ext>
            </a:extLst>
          </p:cNvPr>
          <p:cNvGraphicFramePr>
            <a:graphicFrameLocks/>
          </p:cNvGraphicFramePr>
          <p:nvPr/>
        </p:nvGraphicFramePr>
        <p:xfrm>
          <a:off x="115057" y="1910650"/>
          <a:ext cx="4572000" cy="2309312"/>
        </p:xfrm>
        <a:graphic>
          <a:graphicData uri="http://schemas.openxmlformats.org/drawingml/2006/chart">
            <c:chart xmlns:c="http://schemas.openxmlformats.org/drawingml/2006/chart" xmlns:r="http://schemas.openxmlformats.org/officeDocument/2006/relationships" r:id="rId2"/>
          </a:graphicData>
        </a:graphic>
      </p:graphicFrame>
      <p:sp>
        <p:nvSpPr>
          <p:cNvPr id="7" name="正方形/長方形 6">
            <a:extLst>
              <a:ext uri="{FF2B5EF4-FFF2-40B4-BE49-F238E27FC236}">
                <a16:creationId xmlns:a16="http://schemas.microsoft.com/office/drawing/2014/main" id="{1A9B1AAF-60C1-AA0A-F4CE-E95265080E16}"/>
              </a:ext>
            </a:extLst>
          </p:cNvPr>
          <p:cNvSpPr/>
          <p:nvPr/>
        </p:nvSpPr>
        <p:spPr>
          <a:xfrm>
            <a:off x="619434" y="4202930"/>
            <a:ext cx="4079059" cy="338554"/>
          </a:xfrm>
          <a:prstGeom prst="rect">
            <a:avLst/>
          </a:prstGeom>
          <a:noFill/>
        </p:spPr>
        <p:txBody>
          <a:bodyPr wrap="square">
            <a:spAutoFit/>
          </a:bodyPr>
          <a:lstStyle/>
          <a:p>
            <a:pPr lvl="0">
              <a:defRPr/>
            </a:pPr>
            <a:r>
              <a:rPr kumimoji="0" lang="ja-JP" altLang="en-US"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出典：（国立循環器病研究ｾﾝﾀｰ）</a:t>
            </a:r>
            <a:r>
              <a:rPr lang="en-US" altLang="ja-JP" sz="800" dirty="0">
                <a:solidFill>
                  <a:prstClr val="black"/>
                </a:solidFill>
                <a:latin typeface="HGPｺﾞｼｯｸM" panose="020B0600000000000000" pitchFamily="50" charset="-128"/>
                <a:ea typeface="HGPｺﾞｼｯｸM" panose="020B0600000000000000" pitchFamily="50" charset="-128"/>
                <a:hlinkClick r:id="rId3"/>
              </a:rPr>
              <a:t>https://www.ncvc.go.jp/pr/release/20180425_press/</a:t>
            </a:r>
            <a:endParaRPr lang="en-US" altLang="ja-JP" sz="800" dirty="0">
              <a:solidFill>
                <a:prstClr val="black"/>
              </a:solidFill>
              <a:latin typeface="HGPｺﾞｼｯｸM" panose="020B0600000000000000" pitchFamily="50" charset="-128"/>
              <a:ea typeface="HGPｺﾞｼｯｸM" panose="020B0600000000000000" pitchFamily="50" charset="-128"/>
            </a:endParaRPr>
          </a:p>
          <a:p>
            <a:pPr lvl="0">
              <a:defRPr/>
            </a:pPr>
            <a:endParaRPr kumimoji="0" lang="ja-JP" altLang="en-US"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8" name="正方形/長方形 7">
            <a:extLst>
              <a:ext uri="{FF2B5EF4-FFF2-40B4-BE49-F238E27FC236}">
                <a16:creationId xmlns:a16="http://schemas.microsoft.com/office/drawing/2014/main" id="{55BEBAFE-9EE0-DA4E-3A6C-8C1BF7F0A3B0}"/>
              </a:ext>
            </a:extLst>
          </p:cNvPr>
          <p:cNvSpPr/>
          <p:nvPr/>
        </p:nvSpPr>
        <p:spPr>
          <a:xfrm>
            <a:off x="214727"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季節ごとの</a:t>
            </a:r>
            <a:r>
              <a:rPr kumimoji="0" lang="ja-JP" altLang="en-US" sz="1200" b="1" i="0" u="none" strike="noStrike" kern="1200" cap="none" spc="0" normalizeH="0" baseline="0" noProof="0" dirty="0">
                <a:ln>
                  <a:noFill/>
                </a:ln>
                <a:solidFill>
                  <a:srgbClr val="ED7D31"/>
                </a:solidFill>
                <a:effectLst/>
                <a:uLnTx/>
                <a:uFillTx/>
                <a:latin typeface="Meiryo UI" panose="020B0604030504040204" pitchFamily="50" charset="-128"/>
                <a:ea typeface="Meiryo UI" panose="020B0604030504040204" pitchFamily="50" charset="-128"/>
                <a:cs typeface="+mn-cs"/>
              </a:rPr>
              <a:t>脳梗塞</a:t>
            </a: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患者割合</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0B8FD44C-4221-288C-606A-535D8E08BFB3}"/>
              </a:ext>
            </a:extLst>
          </p:cNvPr>
          <p:cNvSpPr/>
          <p:nvPr/>
        </p:nvSpPr>
        <p:spPr>
          <a:xfrm>
            <a:off x="5031489"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隠れ</a:t>
            </a:r>
            <a:r>
              <a:rPr kumimoji="0" lang="ja-JP" altLang="en-US" sz="1200" b="1" i="0" u="none" strike="noStrike" kern="1200" cap="none" spc="0" normalizeH="0" baseline="0" noProof="0" dirty="0">
                <a:ln>
                  <a:noFill/>
                </a:ln>
                <a:solidFill>
                  <a:srgbClr val="ED7D31"/>
                </a:solidFill>
                <a:effectLst/>
                <a:uLnTx/>
                <a:uFillTx/>
                <a:latin typeface="Meiryo UI" panose="020B0604030504040204" pitchFamily="50" charset="-128"/>
                <a:ea typeface="Meiryo UI" panose="020B0604030504040204" pitchFamily="50" charset="-128"/>
                <a:cs typeface="+mn-cs"/>
              </a:rPr>
              <a:t>脳梗塞</a:t>
            </a:r>
            <a:r>
              <a:rPr kumimoji="0"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check</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テキスト ボックス 9">
            <a:extLst>
              <a:ext uri="{FF2B5EF4-FFF2-40B4-BE49-F238E27FC236}">
                <a16:creationId xmlns:a16="http://schemas.microsoft.com/office/drawing/2014/main" id="{11B65276-9B47-21CA-8F77-51A06684459F}"/>
              </a:ext>
            </a:extLst>
          </p:cNvPr>
          <p:cNvSpPr txBox="1"/>
          <p:nvPr/>
        </p:nvSpPr>
        <p:spPr>
          <a:xfrm>
            <a:off x="4981875" y="2151898"/>
            <a:ext cx="4953000" cy="5770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（１）紙を用意し、</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ミリ間隔のうずまきを</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周ほど書く。</a:t>
            </a:r>
            <a:b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（２）次に、（１）で描いたうずまきの中心から、線の間を通して、</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　　　　　</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秒以内に外へ抜けるてください！</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3C68E175-E255-85CA-4CAD-1EC91F2E7BBE}"/>
              </a:ext>
            </a:extLst>
          </p:cNvPr>
          <p:cNvSpPr/>
          <p:nvPr/>
        </p:nvSpPr>
        <p:spPr>
          <a:xfrm>
            <a:off x="214727" y="4464093"/>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D7D31"/>
                </a:solidFill>
                <a:effectLst/>
                <a:uLnTx/>
                <a:uFillTx/>
                <a:latin typeface="Meiryo UI" panose="020B0604030504040204" pitchFamily="50" charset="-128"/>
                <a:ea typeface="Meiryo UI" panose="020B0604030504040204" pitchFamily="50" charset="-128"/>
                <a:cs typeface="+mn-cs"/>
              </a:rPr>
              <a:t>脳梗塞</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にみられる前ぶれとは</a:t>
            </a:r>
          </a:p>
        </p:txBody>
      </p:sp>
      <p:sp>
        <p:nvSpPr>
          <p:cNvPr id="12" name="テキスト ボックス 11">
            <a:extLst>
              <a:ext uri="{FF2B5EF4-FFF2-40B4-BE49-F238E27FC236}">
                <a16:creationId xmlns:a16="http://schemas.microsoft.com/office/drawing/2014/main" id="{0C38B16B-C572-D1D1-FEAF-803F208283C4}"/>
              </a:ext>
            </a:extLst>
          </p:cNvPr>
          <p:cNvSpPr txBox="1"/>
          <p:nvPr/>
        </p:nvSpPr>
        <p:spPr>
          <a:xfrm>
            <a:off x="5031489" y="4219962"/>
            <a:ext cx="2109758" cy="738664"/>
          </a:xfrm>
          <a:prstGeom prst="rect">
            <a:avLst/>
          </a:prstGeom>
          <a:noFill/>
          <a:ln w="25400" cmpd="dbl">
            <a:solidFill>
              <a:srgbClr val="EA5550"/>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2</a:t>
            </a:r>
            <a:r>
              <a:rPr kumimoji="0" lang="ja-JP" altLang="en-US"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ヵ所以上</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はみだしたり重なったりしていたら要注意！</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大脳基底核や小脳に「隠れ脳梗塞」を起こしている可能性あり！</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13" name="グループ化 12">
            <a:extLst>
              <a:ext uri="{FF2B5EF4-FFF2-40B4-BE49-F238E27FC236}">
                <a16:creationId xmlns:a16="http://schemas.microsoft.com/office/drawing/2014/main" id="{C1353925-99CE-F352-AD8A-9D3B02FBD2A6}"/>
              </a:ext>
            </a:extLst>
          </p:cNvPr>
          <p:cNvGrpSpPr/>
          <p:nvPr/>
        </p:nvGrpSpPr>
        <p:grpSpPr>
          <a:xfrm>
            <a:off x="7192047" y="2683570"/>
            <a:ext cx="2736000" cy="2592000"/>
            <a:chOff x="7092198" y="2818506"/>
            <a:chExt cx="2781030" cy="2615739"/>
          </a:xfrm>
        </p:grpSpPr>
        <p:pic>
          <p:nvPicPr>
            <p:cNvPr id="14" name="図 13">
              <a:extLst>
                <a:ext uri="{FF2B5EF4-FFF2-40B4-BE49-F238E27FC236}">
                  <a16:creationId xmlns:a16="http://schemas.microsoft.com/office/drawing/2014/main" id="{253130F9-DC19-4C35-2E62-777733D9123E}"/>
                </a:ext>
              </a:extLst>
            </p:cNvPr>
            <p:cNvPicPr>
              <a:picLocks noChangeAspect="1"/>
            </p:cNvPicPr>
            <p:nvPr/>
          </p:nvPicPr>
          <p:blipFill rotWithShape="1">
            <a:blip r:embed="rId4"/>
            <a:srcRect l="7049" t="9230" r="11398" b="5061"/>
            <a:stretch/>
          </p:blipFill>
          <p:spPr>
            <a:xfrm>
              <a:off x="7092198" y="2818506"/>
              <a:ext cx="2781030" cy="2615739"/>
            </a:xfrm>
            <a:prstGeom prst="rect">
              <a:avLst/>
            </a:prstGeom>
          </p:spPr>
        </p:pic>
        <p:sp>
          <p:nvSpPr>
            <p:cNvPr id="15" name="テキスト ボックス 14">
              <a:extLst>
                <a:ext uri="{FF2B5EF4-FFF2-40B4-BE49-F238E27FC236}">
                  <a16:creationId xmlns:a16="http://schemas.microsoft.com/office/drawing/2014/main" id="{E05A5A92-2C6A-4741-70B4-4D38551846E7}"/>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grpSp>
        <p:nvGrpSpPr>
          <p:cNvPr id="16" name="グループ化 15">
            <a:extLst>
              <a:ext uri="{FF2B5EF4-FFF2-40B4-BE49-F238E27FC236}">
                <a16:creationId xmlns:a16="http://schemas.microsoft.com/office/drawing/2014/main" id="{4C1EEEEF-34CF-9CC4-5684-915BAAF38DFA}"/>
              </a:ext>
            </a:extLst>
          </p:cNvPr>
          <p:cNvGrpSpPr/>
          <p:nvPr/>
        </p:nvGrpSpPr>
        <p:grpSpPr>
          <a:xfrm>
            <a:off x="5511431" y="2868301"/>
            <a:ext cx="1351282" cy="1246289"/>
            <a:chOff x="5367944" y="2825285"/>
            <a:chExt cx="2949172" cy="2720026"/>
          </a:xfrm>
        </p:grpSpPr>
        <p:pic>
          <p:nvPicPr>
            <p:cNvPr id="17" name="図 16">
              <a:extLst>
                <a:ext uri="{FF2B5EF4-FFF2-40B4-BE49-F238E27FC236}">
                  <a16:creationId xmlns:a16="http://schemas.microsoft.com/office/drawing/2014/main" id="{D20CDD68-BF86-EBDE-A2D8-43D01C188D80}"/>
                </a:ext>
              </a:extLst>
            </p:cNvPr>
            <p:cNvPicPr>
              <a:picLocks noChangeAspect="1"/>
            </p:cNvPicPr>
            <p:nvPr/>
          </p:nvPicPr>
          <p:blipFill rotWithShape="1">
            <a:blip r:embed="rId4"/>
            <a:srcRect l="7049" t="9230" r="11398" b="5061"/>
            <a:stretch/>
          </p:blipFill>
          <p:spPr>
            <a:xfrm>
              <a:off x="5367944" y="2825285"/>
              <a:ext cx="2891907" cy="2720026"/>
            </a:xfrm>
            <a:prstGeom prst="rect">
              <a:avLst/>
            </a:prstGeom>
          </p:spPr>
        </p:pic>
        <p:sp>
          <p:nvSpPr>
            <p:cNvPr id="18" name="フリーフォーム: 図形 17">
              <a:extLst>
                <a:ext uri="{FF2B5EF4-FFF2-40B4-BE49-F238E27FC236}">
                  <a16:creationId xmlns:a16="http://schemas.microsoft.com/office/drawing/2014/main" id="{38A3E40F-2214-E369-6761-205A775ED998}"/>
                </a:ext>
              </a:extLst>
            </p:cNvPr>
            <p:cNvSpPr/>
            <p:nvPr/>
          </p:nvSpPr>
          <p:spPr>
            <a:xfrm>
              <a:off x="5564290" y="3105816"/>
              <a:ext cx="2752826" cy="2194930"/>
            </a:xfrm>
            <a:custGeom>
              <a:avLst/>
              <a:gdLst>
                <a:gd name="connsiteX0" fmla="*/ 1212784 w 2752826"/>
                <a:gd name="connsiteY0" fmla="*/ 1193533 h 2194930"/>
                <a:gd name="connsiteX1" fmla="*/ 1068405 w 2752826"/>
                <a:gd name="connsiteY1" fmla="*/ 1106905 h 2194930"/>
                <a:gd name="connsiteX2" fmla="*/ 1097280 w 2752826"/>
                <a:gd name="connsiteY2" fmla="*/ 1097280 h 2194930"/>
                <a:gd name="connsiteX3" fmla="*/ 1222409 w 2752826"/>
                <a:gd name="connsiteY3" fmla="*/ 1106905 h 2194930"/>
                <a:gd name="connsiteX4" fmla="*/ 1260910 w 2752826"/>
                <a:gd name="connsiteY4" fmla="*/ 1126156 h 2194930"/>
                <a:gd name="connsiteX5" fmla="*/ 1318661 w 2752826"/>
                <a:gd name="connsiteY5" fmla="*/ 1183907 h 2194930"/>
                <a:gd name="connsiteX6" fmla="*/ 1347537 w 2752826"/>
                <a:gd name="connsiteY6" fmla="*/ 1203158 h 2194930"/>
                <a:gd name="connsiteX7" fmla="*/ 1357162 w 2752826"/>
                <a:gd name="connsiteY7" fmla="*/ 1241659 h 2194930"/>
                <a:gd name="connsiteX8" fmla="*/ 1376413 w 2752826"/>
                <a:gd name="connsiteY8" fmla="*/ 1270535 h 2194930"/>
                <a:gd name="connsiteX9" fmla="*/ 1395664 w 2752826"/>
                <a:gd name="connsiteY9" fmla="*/ 1309036 h 2194930"/>
                <a:gd name="connsiteX10" fmla="*/ 1357162 w 2752826"/>
                <a:gd name="connsiteY10" fmla="*/ 1366787 h 2194930"/>
                <a:gd name="connsiteX11" fmla="*/ 1299411 w 2752826"/>
                <a:gd name="connsiteY11" fmla="*/ 1386038 h 2194930"/>
                <a:gd name="connsiteX12" fmla="*/ 1049154 w 2752826"/>
                <a:gd name="connsiteY12" fmla="*/ 1376413 h 2194930"/>
                <a:gd name="connsiteX13" fmla="*/ 1020278 w 2752826"/>
                <a:gd name="connsiteY13" fmla="*/ 1357162 h 2194930"/>
                <a:gd name="connsiteX14" fmla="*/ 962527 w 2752826"/>
                <a:gd name="connsiteY14" fmla="*/ 1337912 h 2194930"/>
                <a:gd name="connsiteX15" fmla="*/ 866274 w 2752826"/>
                <a:gd name="connsiteY15" fmla="*/ 1251284 h 2194930"/>
                <a:gd name="connsiteX16" fmla="*/ 847024 w 2752826"/>
                <a:gd name="connsiteY16" fmla="*/ 1222408 h 2194930"/>
                <a:gd name="connsiteX17" fmla="*/ 818148 w 2752826"/>
                <a:gd name="connsiteY17" fmla="*/ 1193533 h 2194930"/>
                <a:gd name="connsiteX18" fmla="*/ 808522 w 2752826"/>
                <a:gd name="connsiteY18" fmla="*/ 1145406 h 2194930"/>
                <a:gd name="connsiteX19" fmla="*/ 837398 w 2752826"/>
                <a:gd name="connsiteY19" fmla="*/ 856648 h 2194930"/>
                <a:gd name="connsiteX20" fmla="*/ 866274 w 2752826"/>
                <a:gd name="connsiteY20" fmla="*/ 827773 h 2194930"/>
                <a:gd name="connsiteX21" fmla="*/ 914400 w 2752826"/>
                <a:gd name="connsiteY21" fmla="*/ 779646 h 2194930"/>
                <a:gd name="connsiteX22" fmla="*/ 972152 w 2752826"/>
                <a:gd name="connsiteY22" fmla="*/ 760396 h 2194930"/>
                <a:gd name="connsiteX23" fmla="*/ 1337912 w 2752826"/>
                <a:gd name="connsiteY23" fmla="*/ 779646 h 2194930"/>
                <a:gd name="connsiteX24" fmla="*/ 1366788 w 2752826"/>
                <a:gd name="connsiteY24" fmla="*/ 789272 h 2194930"/>
                <a:gd name="connsiteX25" fmla="*/ 1405289 w 2752826"/>
                <a:gd name="connsiteY25" fmla="*/ 798897 h 2194930"/>
                <a:gd name="connsiteX26" fmla="*/ 1463040 w 2752826"/>
                <a:gd name="connsiteY26" fmla="*/ 837398 h 2194930"/>
                <a:gd name="connsiteX27" fmla="*/ 1520792 w 2752826"/>
                <a:gd name="connsiteY27" fmla="*/ 866274 h 2194930"/>
                <a:gd name="connsiteX28" fmla="*/ 1549668 w 2752826"/>
                <a:gd name="connsiteY28" fmla="*/ 895149 h 2194930"/>
                <a:gd name="connsiteX29" fmla="*/ 1568918 w 2752826"/>
                <a:gd name="connsiteY29" fmla="*/ 952901 h 2194930"/>
                <a:gd name="connsiteX30" fmla="*/ 1588169 w 2752826"/>
                <a:gd name="connsiteY30" fmla="*/ 981777 h 2194930"/>
                <a:gd name="connsiteX31" fmla="*/ 1597794 w 2752826"/>
                <a:gd name="connsiteY31" fmla="*/ 1395663 h 2194930"/>
                <a:gd name="connsiteX32" fmla="*/ 1588169 w 2752826"/>
                <a:gd name="connsiteY32" fmla="*/ 1424539 h 2194930"/>
                <a:gd name="connsiteX33" fmla="*/ 1578544 w 2752826"/>
                <a:gd name="connsiteY33" fmla="*/ 1463040 h 2194930"/>
                <a:gd name="connsiteX34" fmla="*/ 1549668 w 2752826"/>
                <a:gd name="connsiteY34" fmla="*/ 1482291 h 2194930"/>
                <a:gd name="connsiteX35" fmla="*/ 1491916 w 2752826"/>
                <a:gd name="connsiteY35" fmla="*/ 1549667 h 2194930"/>
                <a:gd name="connsiteX36" fmla="*/ 1395664 w 2752826"/>
                <a:gd name="connsiteY36" fmla="*/ 1607419 h 2194930"/>
                <a:gd name="connsiteX37" fmla="*/ 1357162 w 2752826"/>
                <a:gd name="connsiteY37" fmla="*/ 1636295 h 2194930"/>
                <a:gd name="connsiteX38" fmla="*/ 1328287 w 2752826"/>
                <a:gd name="connsiteY38" fmla="*/ 1655545 h 2194930"/>
                <a:gd name="connsiteX39" fmla="*/ 1232034 w 2752826"/>
                <a:gd name="connsiteY39" fmla="*/ 1665171 h 2194930"/>
                <a:gd name="connsiteX40" fmla="*/ 1145407 w 2752826"/>
                <a:gd name="connsiteY40" fmla="*/ 1684421 h 2194930"/>
                <a:gd name="connsiteX41" fmla="*/ 1029904 w 2752826"/>
                <a:gd name="connsiteY41" fmla="*/ 1665171 h 2194930"/>
                <a:gd name="connsiteX42" fmla="*/ 1001028 w 2752826"/>
                <a:gd name="connsiteY42" fmla="*/ 1645920 h 2194930"/>
                <a:gd name="connsiteX43" fmla="*/ 972152 w 2752826"/>
                <a:gd name="connsiteY43" fmla="*/ 1617044 h 2194930"/>
                <a:gd name="connsiteX44" fmla="*/ 943276 w 2752826"/>
                <a:gd name="connsiteY44" fmla="*/ 1607419 h 2194930"/>
                <a:gd name="connsiteX45" fmla="*/ 875899 w 2752826"/>
                <a:gd name="connsiteY45" fmla="*/ 1559293 h 2194930"/>
                <a:gd name="connsiteX46" fmla="*/ 847024 w 2752826"/>
                <a:gd name="connsiteY46" fmla="*/ 1540042 h 2194930"/>
                <a:gd name="connsiteX47" fmla="*/ 818148 w 2752826"/>
                <a:gd name="connsiteY47" fmla="*/ 1530417 h 2194930"/>
                <a:gd name="connsiteX48" fmla="*/ 760396 w 2752826"/>
                <a:gd name="connsiteY48" fmla="*/ 1482291 h 2194930"/>
                <a:gd name="connsiteX49" fmla="*/ 731520 w 2752826"/>
                <a:gd name="connsiteY49" fmla="*/ 1453415 h 2194930"/>
                <a:gd name="connsiteX50" fmla="*/ 693019 w 2752826"/>
                <a:gd name="connsiteY50" fmla="*/ 1424539 h 2194930"/>
                <a:gd name="connsiteX51" fmla="*/ 673769 w 2752826"/>
                <a:gd name="connsiteY51" fmla="*/ 1395663 h 2194930"/>
                <a:gd name="connsiteX52" fmla="*/ 625642 w 2752826"/>
                <a:gd name="connsiteY52" fmla="*/ 1347537 h 2194930"/>
                <a:gd name="connsiteX53" fmla="*/ 587141 w 2752826"/>
                <a:gd name="connsiteY53" fmla="*/ 1280160 h 2194930"/>
                <a:gd name="connsiteX54" fmla="*/ 577516 w 2752826"/>
                <a:gd name="connsiteY54" fmla="*/ 1232034 h 2194930"/>
                <a:gd name="connsiteX55" fmla="*/ 567891 w 2752826"/>
                <a:gd name="connsiteY55" fmla="*/ 1203158 h 2194930"/>
                <a:gd name="connsiteX56" fmla="*/ 577516 w 2752826"/>
                <a:gd name="connsiteY56" fmla="*/ 1001027 h 2194930"/>
                <a:gd name="connsiteX57" fmla="*/ 625642 w 2752826"/>
                <a:gd name="connsiteY57" fmla="*/ 933651 h 2194930"/>
                <a:gd name="connsiteX58" fmla="*/ 683394 w 2752826"/>
                <a:gd name="connsiteY58" fmla="*/ 875899 h 2194930"/>
                <a:gd name="connsiteX59" fmla="*/ 693019 w 2752826"/>
                <a:gd name="connsiteY59" fmla="*/ 847023 h 2194930"/>
                <a:gd name="connsiteX60" fmla="*/ 721895 w 2752826"/>
                <a:gd name="connsiteY60" fmla="*/ 827773 h 2194930"/>
                <a:gd name="connsiteX61" fmla="*/ 750771 w 2752826"/>
                <a:gd name="connsiteY61" fmla="*/ 798897 h 2194930"/>
                <a:gd name="connsiteX62" fmla="*/ 798897 w 2752826"/>
                <a:gd name="connsiteY62" fmla="*/ 760396 h 2194930"/>
                <a:gd name="connsiteX63" fmla="*/ 856649 w 2752826"/>
                <a:gd name="connsiteY63" fmla="*/ 702644 h 2194930"/>
                <a:gd name="connsiteX64" fmla="*/ 885525 w 2752826"/>
                <a:gd name="connsiteY64" fmla="*/ 683394 h 2194930"/>
                <a:gd name="connsiteX65" fmla="*/ 914400 w 2752826"/>
                <a:gd name="connsiteY65" fmla="*/ 654518 h 2194930"/>
                <a:gd name="connsiteX66" fmla="*/ 972152 w 2752826"/>
                <a:gd name="connsiteY66" fmla="*/ 625642 h 2194930"/>
                <a:gd name="connsiteX67" fmla="*/ 1001028 w 2752826"/>
                <a:gd name="connsiteY67" fmla="*/ 596766 h 2194930"/>
                <a:gd name="connsiteX68" fmla="*/ 1058779 w 2752826"/>
                <a:gd name="connsiteY68" fmla="*/ 577516 h 2194930"/>
                <a:gd name="connsiteX69" fmla="*/ 1174282 w 2752826"/>
                <a:gd name="connsiteY69" fmla="*/ 558265 h 2194930"/>
                <a:gd name="connsiteX70" fmla="*/ 1386038 w 2752826"/>
                <a:gd name="connsiteY70" fmla="*/ 577516 h 2194930"/>
                <a:gd name="connsiteX71" fmla="*/ 1434165 w 2752826"/>
                <a:gd name="connsiteY71" fmla="*/ 587141 h 2194930"/>
                <a:gd name="connsiteX72" fmla="*/ 1472666 w 2752826"/>
                <a:gd name="connsiteY72" fmla="*/ 606392 h 2194930"/>
                <a:gd name="connsiteX73" fmla="*/ 1530417 w 2752826"/>
                <a:gd name="connsiteY73" fmla="*/ 616017 h 2194930"/>
                <a:gd name="connsiteX74" fmla="*/ 1568918 w 2752826"/>
                <a:gd name="connsiteY74" fmla="*/ 625642 h 2194930"/>
                <a:gd name="connsiteX75" fmla="*/ 1597794 w 2752826"/>
                <a:gd name="connsiteY75" fmla="*/ 654518 h 2194930"/>
                <a:gd name="connsiteX76" fmla="*/ 1655546 w 2752826"/>
                <a:gd name="connsiteY76" fmla="*/ 673768 h 2194930"/>
                <a:gd name="connsiteX77" fmla="*/ 1684421 w 2752826"/>
                <a:gd name="connsiteY77" fmla="*/ 693019 h 2194930"/>
                <a:gd name="connsiteX78" fmla="*/ 1722922 w 2752826"/>
                <a:gd name="connsiteY78" fmla="*/ 712269 h 2194930"/>
                <a:gd name="connsiteX79" fmla="*/ 1732548 w 2752826"/>
                <a:gd name="connsiteY79" fmla="*/ 741145 h 2194930"/>
                <a:gd name="connsiteX80" fmla="*/ 1790299 w 2752826"/>
                <a:gd name="connsiteY80" fmla="*/ 770021 h 2194930"/>
                <a:gd name="connsiteX81" fmla="*/ 1828800 w 2752826"/>
                <a:gd name="connsiteY81" fmla="*/ 827773 h 2194930"/>
                <a:gd name="connsiteX82" fmla="*/ 1838426 w 2752826"/>
                <a:gd name="connsiteY82" fmla="*/ 856648 h 2194930"/>
                <a:gd name="connsiteX83" fmla="*/ 1867301 w 2752826"/>
                <a:gd name="connsiteY83" fmla="*/ 904775 h 2194930"/>
                <a:gd name="connsiteX84" fmla="*/ 1915428 w 2752826"/>
                <a:gd name="connsiteY84" fmla="*/ 991402 h 2194930"/>
                <a:gd name="connsiteX85" fmla="*/ 1925053 w 2752826"/>
                <a:gd name="connsiteY85" fmla="*/ 1039528 h 2194930"/>
                <a:gd name="connsiteX86" fmla="*/ 1915428 w 2752826"/>
                <a:gd name="connsiteY86" fmla="*/ 1280160 h 2194930"/>
                <a:gd name="connsiteX87" fmla="*/ 1905802 w 2752826"/>
                <a:gd name="connsiteY87" fmla="*/ 1309036 h 2194930"/>
                <a:gd name="connsiteX88" fmla="*/ 1886552 w 2752826"/>
                <a:gd name="connsiteY88" fmla="*/ 1386038 h 2194930"/>
                <a:gd name="connsiteX89" fmla="*/ 1857676 w 2752826"/>
                <a:gd name="connsiteY89" fmla="*/ 1463040 h 2194930"/>
                <a:gd name="connsiteX90" fmla="*/ 1828800 w 2752826"/>
                <a:gd name="connsiteY90" fmla="*/ 1559293 h 2194930"/>
                <a:gd name="connsiteX91" fmla="*/ 1799925 w 2752826"/>
                <a:gd name="connsiteY91" fmla="*/ 1588168 h 2194930"/>
                <a:gd name="connsiteX92" fmla="*/ 1761424 w 2752826"/>
                <a:gd name="connsiteY92" fmla="*/ 1645920 h 2194930"/>
                <a:gd name="connsiteX93" fmla="*/ 1694047 w 2752826"/>
                <a:gd name="connsiteY93" fmla="*/ 1703672 h 2194930"/>
                <a:gd name="connsiteX94" fmla="*/ 1655546 w 2752826"/>
                <a:gd name="connsiteY94" fmla="*/ 1732547 h 2194930"/>
                <a:gd name="connsiteX95" fmla="*/ 1617045 w 2752826"/>
                <a:gd name="connsiteY95" fmla="*/ 1771048 h 2194930"/>
                <a:gd name="connsiteX96" fmla="*/ 1588169 w 2752826"/>
                <a:gd name="connsiteY96" fmla="*/ 1790299 h 2194930"/>
                <a:gd name="connsiteX97" fmla="*/ 1520792 w 2752826"/>
                <a:gd name="connsiteY97" fmla="*/ 1828800 h 2194930"/>
                <a:gd name="connsiteX98" fmla="*/ 1491916 w 2752826"/>
                <a:gd name="connsiteY98" fmla="*/ 1848051 h 2194930"/>
                <a:gd name="connsiteX99" fmla="*/ 1463040 w 2752826"/>
                <a:gd name="connsiteY99" fmla="*/ 1876926 h 2194930"/>
                <a:gd name="connsiteX100" fmla="*/ 1414914 w 2752826"/>
                <a:gd name="connsiteY100" fmla="*/ 1896177 h 2194930"/>
                <a:gd name="connsiteX101" fmla="*/ 1386038 w 2752826"/>
                <a:gd name="connsiteY101" fmla="*/ 1915427 h 2194930"/>
                <a:gd name="connsiteX102" fmla="*/ 1270535 w 2752826"/>
                <a:gd name="connsiteY102" fmla="*/ 1944303 h 2194930"/>
                <a:gd name="connsiteX103" fmla="*/ 1241659 w 2752826"/>
                <a:gd name="connsiteY103" fmla="*/ 1953928 h 2194930"/>
                <a:gd name="connsiteX104" fmla="*/ 1174282 w 2752826"/>
                <a:gd name="connsiteY104" fmla="*/ 1963554 h 2194930"/>
                <a:gd name="connsiteX105" fmla="*/ 1049154 w 2752826"/>
                <a:gd name="connsiteY105" fmla="*/ 1953928 h 2194930"/>
                <a:gd name="connsiteX106" fmla="*/ 962527 w 2752826"/>
                <a:gd name="connsiteY106" fmla="*/ 1934678 h 2194930"/>
                <a:gd name="connsiteX107" fmla="*/ 924026 w 2752826"/>
                <a:gd name="connsiteY107" fmla="*/ 1915427 h 2194930"/>
                <a:gd name="connsiteX108" fmla="*/ 856649 w 2752826"/>
                <a:gd name="connsiteY108" fmla="*/ 1896177 h 2194930"/>
                <a:gd name="connsiteX109" fmla="*/ 827773 w 2752826"/>
                <a:gd name="connsiteY109" fmla="*/ 1867301 h 2194930"/>
                <a:gd name="connsiteX110" fmla="*/ 798897 w 2752826"/>
                <a:gd name="connsiteY110" fmla="*/ 1857676 h 2194930"/>
                <a:gd name="connsiteX111" fmla="*/ 760396 w 2752826"/>
                <a:gd name="connsiteY111" fmla="*/ 1838425 h 2194930"/>
                <a:gd name="connsiteX112" fmla="*/ 702645 w 2752826"/>
                <a:gd name="connsiteY112" fmla="*/ 1799924 h 2194930"/>
                <a:gd name="connsiteX113" fmla="*/ 644893 w 2752826"/>
                <a:gd name="connsiteY113" fmla="*/ 1761423 h 2194930"/>
                <a:gd name="connsiteX114" fmla="*/ 548640 w 2752826"/>
                <a:gd name="connsiteY114" fmla="*/ 1684421 h 2194930"/>
                <a:gd name="connsiteX115" fmla="*/ 500514 w 2752826"/>
                <a:gd name="connsiteY115" fmla="*/ 1636295 h 2194930"/>
                <a:gd name="connsiteX116" fmla="*/ 471638 w 2752826"/>
                <a:gd name="connsiteY116" fmla="*/ 1617044 h 2194930"/>
                <a:gd name="connsiteX117" fmla="*/ 404261 w 2752826"/>
                <a:gd name="connsiteY117" fmla="*/ 1530417 h 2194930"/>
                <a:gd name="connsiteX118" fmla="*/ 365760 w 2752826"/>
                <a:gd name="connsiteY118" fmla="*/ 1463040 h 2194930"/>
                <a:gd name="connsiteX119" fmla="*/ 346510 w 2752826"/>
                <a:gd name="connsiteY119" fmla="*/ 1405288 h 2194930"/>
                <a:gd name="connsiteX120" fmla="*/ 317634 w 2752826"/>
                <a:gd name="connsiteY120" fmla="*/ 1337912 h 2194930"/>
                <a:gd name="connsiteX121" fmla="*/ 346510 w 2752826"/>
                <a:gd name="connsiteY121" fmla="*/ 943276 h 2194930"/>
                <a:gd name="connsiteX122" fmla="*/ 356135 w 2752826"/>
                <a:gd name="connsiteY122" fmla="*/ 914400 h 2194930"/>
                <a:gd name="connsiteX123" fmla="*/ 385011 w 2752826"/>
                <a:gd name="connsiteY123" fmla="*/ 885524 h 2194930"/>
                <a:gd name="connsiteX124" fmla="*/ 394636 w 2752826"/>
                <a:gd name="connsiteY124" fmla="*/ 856648 h 2194930"/>
                <a:gd name="connsiteX125" fmla="*/ 433137 w 2752826"/>
                <a:gd name="connsiteY125" fmla="*/ 798897 h 2194930"/>
                <a:gd name="connsiteX126" fmla="*/ 442762 w 2752826"/>
                <a:gd name="connsiteY126" fmla="*/ 760396 h 2194930"/>
                <a:gd name="connsiteX127" fmla="*/ 490889 w 2752826"/>
                <a:gd name="connsiteY127" fmla="*/ 702644 h 2194930"/>
                <a:gd name="connsiteX128" fmla="*/ 529390 w 2752826"/>
                <a:gd name="connsiteY128" fmla="*/ 644893 h 2194930"/>
                <a:gd name="connsiteX129" fmla="*/ 548640 w 2752826"/>
                <a:gd name="connsiteY129" fmla="*/ 616017 h 2194930"/>
                <a:gd name="connsiteX130" fmla="*/ 577516 w 2752826"/>
                <a:gd name="connsiteY130" fmla="*/ 558265 h 2194930"/>
                <a:gd name="connsiteX131" fmla="*/ 654518 w 2752826"/>
                <a:gd name="connsiteY131" fmla="*/ 490888 h 2194930"/>
                <a:gd name="connsiteX132" fmla="*/ 693019 w 2752826"/>
                <a:gd name="connsiteY132" fmla="*/ 442762 h 2194930"/>
                <a:gd name="connsiteX133" fmla="*/ 721895 w 2752826"/>
                <a:gd name="connsiteY133" fmla="*/ 423512 h 2194930"/>
                <a:gd name="connsiteX134" fmla="*/ 808522 w 2752826"/>
                <a:gd name="connsiteY134" fmla="*/ 356135 h 2194930"/>
                <a:gd name="connsiteX135" fmla="*/ 837398 w 2752826"/>
                <a:gd name="connsiteY135" fmla="*/ 336884 h 2194930"/>
                <a:gd name="connsiteX136" fmla="*/ 924026 w 2752826"/>
                <a:gd name="connsiteY136" fmla="*/ 327259 h 2194930"/>
                <a:gd name="connsiteX137" fmla="*/ 981777 w 2752826"/>
                <a:gd name="connsiteY137" fmla="*/ 308008 h 2194930"/>
                <a:gd name="connsiteX138" fmla="*/ 1135781 w 2752826"/>
                <a:gd name="connsiteY138" fmla="*/ 288758 h 2194930"/>
                <a:gd name="connsiteX139" fmla="*/ 1212784 w 2752826"/>
                <a:gd name="connsiteY139" fmla="*/ 269507 h 2194930"/>
                <a:gd name="connsiteX140" fmla="*/ 1443790 w 2752826"/>
                <a:gd name="connsiteY140" fmla="*/ 288758 h 2194930"/>
                <a:gd name="connsiteX141" fmla="*/ 1511167 w 2752826"/>
                <a:gd name="connsiteY141" fmla="*/ 308008 h 2194930"/>
                <a:gd name="connsiteX142" fmla="*/ 1626670 w 2752826"/>
                <a:gd name="connsiteY142" fmla="*/ 327259 h 2194930"/>
                <a:gd name="connsiteX143" fmla="*/ 1655546 w 2752826"/>
                <a:gd name="connsiteY143" fmla="*/ 346509 h 2194930"/>
                <a:gd name="connsiteX144" fmla="*/ 1684421 w 2752826"/>
                <a:gd name="connsiteY144" fmla="*/ 375385 h 2194930"/>
                <a:gd name="connsiteX145" fmla="*/ 1713297 w 2752826"/>
                <a:gd name="connsiteY145" fmla="*/ 385011 h 2194930"/>
                <a:gd name="connsiteX146" fmla="*/ 1799925 w 2752826"/>
                <a:gd name="connsiteY146" fmla="*/ 452387 h 2194930"/>
                <a:gd name="connsiteX147" fmla="*/ 1848051 w 2752826"/>
                <a:gd name="connsiteY147" fmla="*/ 500514 h 2194930"/>
                <a:gd name="connsiteX148" fmla="*/ 1905802 w 2752826"/>
                <a:gd name="connsiteY148" fmla="*/ 548640 h 2194930"/>
                <a:gd name="connsiteX149" fmla="*/ 1944304 w 2752826"/>
                <a:gd name="connsiteY149" fmla="*/ 596766 h 2194930"/>
                <a:gd name="connsiteX150" fmla="*/ 1982805 w 2752826"/>
                <a:gd name="connsiteY150" fmla="*/ 654518 h 2194930"/>
                <a:gd name="connsiteX151" fmla="*/ 2002055 w 2752826"/>
                <a:gd name="connsiteY151" fmla="*/ 693019 h 2194930"/>
                <a:gd name="connsiteX152" fmla="*/ 2030931 w 2752826"/>
                <a:gd name="connsiteY152" fmla="*/ 712269 h 2194930"/>
                <a:gd name="connsiteX153" fmla="*/ 2050181 w 2752826"/>
                <a:gd name="connsiteY153" fmla="*/ 770021 h 2194930"/>
                <a:gd name="connsiteX154" fmla="*/ 2088682 w 2752826"/>
                <a:gd name="connsiteY154" fmla="*/ 837398 h 2194930"/>
                <a:gd name="connsiteX155" fmla="*/ 2127184 w 2752826"/>
                <a:gd name="connsiteY155" fmla="*/ 895149 h 2194930"/>
                <a:gd name="connsiteX156" fmla="*/ 2136809 w 2752826"/>
                <a:gd name="connsiteY156" fmla="*/ 933651 h 2194930"/>
                <a:gd name="connsiteX157" fmla="*/ 2156059 w 2752826"/>
                <a:gd name="connsiteY157" fmla="*/ 991402 h 2194930"/>
                <a:gd name="connsiteX158" fmla="*/ 2165685 w 2752826"/>
                <a:gd name="connsiteY158" fmla="*/ 1029903 h 2194930"/>
                <a:gd name="connsiteX159" fmla="*/ 2184935 w 2752826"/>
                <a:gd name="connsiteY159" fmla="*/ 1078029 h 2194930"/>
                <a:gd name="connsiteX160" fmla="*/ 2213811 w 2752826"/>
                <a:gd name="connsiteY160" fmla="*/ 1174282 h 2194930"/>
                <a:gd name="connsiteX161" fmla="*/ 2204186 w 2752826"/>
                <a:gd name="connsiteY161" fmla="*/ 1386038 h 2194930"/>
                <a:gd name="connsiteX162" fmla="*/ 2184935 w 2752826"/>
                <a:gd name="connsiteY162" fmla="*/ 1414914 h 2194930"/>
                <a:gd name="connsiteX163" fmla="*/ 2165685 w 2752826"/>
                <a:gd name="connsiteY163" fmla="*/ 1453415 h 2194930"/>
                <a:gd name="connsiteX164" fmla="*/ 2146434 w 2752826"/>
                <a:gd name="connsiteY164" fmla="*/ 1482291 h 2194930"/>
                <a:gd name="connsiteX165" fmla="*/ 2127184 w 2752826"/>
                <a:gd name="connsiteY165" fmla="*/ 1520792 h 2194930"/>
                <a:gd name="connsiteX166" fmla="*/ 2098308 w 2752826"/>
                <a:gd name="connsiteY166" fmla="*/ 1559293 h 2194930"/>
                <a:gd name="connsiteX167" fmla="*/ 2079057 w 2752826"/>
                <a:gd name="connsiteY167" fmla="*/ 1617044 h 2194930"/>
                <a:gd name="connsiteX168" fmla="*/ 2050181 w 2752826"/>
                <a:gd name="connsiteY168" fmla="*/ 1645920 h 2194930"/>
                <a:gd name="connsiteX169" fmla="*/ 2040556 w 2752826"/>
                <a:gd name="connsiteY169" fmla="*/ 1684421 h 2194930"/>
                <a:gd name="connsiteX170" fmla="*/ 2011680 w 2752826"/>
                <a:gd name="connsiteY170" fmla="*/ 1722922 h 2194930"/>
                <a:gd name="connsiteX171" fmla="*/ 1992430 w 2752826"/>
                <a:gd name="connsiteY171" fmla="*/ 1790299 h 2194930"/>
                <a:gd name="connsiteX172" fmla="*/ 1953929 w 2752826"/>
                <a:gd name="connsiteY172" fmla="*/ 1848051 h 2194930"/>
                <a:gd name="connsiteX173" fmla="*/ 1905802 w 2752826"/>
                <a:gd name="connsiteY173" fmla="*/ 1925053 h 2194930"/>
                <a:gd name="connsiteX174" fmla="*/ 1876927 w 2752826"/>
                <a:gd name="connsiteY174" fmla="*/ 1944303 h 2194930"/>
                <a:gd name="connsiteX175" fmla="*/ 1857676 w 2752826"/>
                <a:gd name="connsiteY175" fmla="*/ 1973179 h 2194930"/>
                <a:gd name="connsiteX176" fmla="*/ 1771049 w 2752826"/>
                <a:gd name="connsiteY176" fmla="*/ 2040556 h 2194930"/>
                <a:gd name="connsiteX177" fmla="*/ 1713297 w 2752826"/>
                <a:gd name="connsiteY177" fmla="*/ 2069432 h 2194930"/>
                <a:gd name="connsiteX178" fmla="*/ 1617045 w 2752826"/>
                <a:gd name="connsiteY178" fmla="*/ 2117558 h 2194930"/>
                <a:gd name="connsiteX179" fmla="*/ 1578544 w 2752826"/>
                <a:gd name="connsiteY179" fmla="*/ 2146434 h 2194930"/>
                <a:gd name="connsiteX180" fmla="*/ 1520792 w 2752826"/>
                <a:gd name="connsiteY180" fmla="*/ 2156059 h 2194930"/>
                <a:gd name="connsiteX181" fmla="*/ 1434165 w 2752826"/>
                <a:gd name="connsiteY181" fmla="*/ 2175309 h 2194930"/>
                <a:gd name="connsiteX182" fmla="*/ 1357162 w 2752826"/>
                <a:gd name="connsiteY182" fmla="*/ 2184935 h 2194930"/>
                <a:gd name="connsiteX183" fmla="*/ 1328287 w 2752826"/>
                <a:gd name="connsiteY183" fmla="*/ 2194560 h 2194930"/>
                <a:gd name="connsiteX184" fmla="*/ 856649 w 2752826"/>
                <a:gd name="connsiteY184" fmla="*/ 2175309 h 2194930"/>
                <a:gd name="connsiteX185" fmla="*/ 798897 w 2752826"/>
                <a:gd name="connsiteY185" fmla="*/ 2156059 h 2194930"/>
                <a:gd name="connsiteX186" fmla="*/ 760396 w 2752826"/>
                <a:gd name="connsiteY186" fmla="*/ 2136808 h 2194930"/>
                <a:gd name="connsiteX187" fmla="*/ 702645 w 2752826"/>
                <a:gd name="connsiteY187" fmla="*/ 2127183 h 2194930"/>
                <a:gd name="connsiteX188" fmla="*/ 664144 w 2752826"/>
                <a:gd name="connsiteY188" fmla="*/ 2117558 h 2194930"/>
                <a:gd name="connsiteX189" fmla="*/ 587141 w 2752826"/>
                <a:gd name="connsiteY189" fmla="*/ 2079057 h 2194930"/>
                <a:gd name="connsiteX190" fmla="*/ 529390 w 2752826"/>
                <a:gd name="connsiteY190" fmla="*/ 2059806 h 2194930"/>
                <a:gd name="connsiteX191" fmla="*/ 471638 w 2752826"/>
                <a:gd name="connsiteY191" fmla="*/ 2011680 h 2194930"/>
                <a:gd name="connsiteX192" fmla="*/ 413887 w 2752826"/>
                <a:gd name="connsiteY192" fmla="*/ 1973179 h 2194930"/>
                <a:gd name="connsiteX193" fmla="*/ 356135 w 2752826"/>
                <a:gd name="connsiteY193" fmla="*/ 1934678 h 2194930"/>
                <a:gd name="connsiteX194" fmla="*/ 327259 w 2752826"/>
                <a:gd name="connsiteY194" fmla="*/ 1915427 h 2194930"/>
                <a:gd name="connsiteX195" fmla="*/ 308009 w 2752826"/>
                <a:gd name="connsiteY195" fmla="*/ 1886552 h 2194930"/>
                <a:gd name="connsiteX196" fmla="*/ 202131 w 2752826"/>
                <a:gd name="connsiteY196" fmla="*/ 1809549 h 2194930"/>
                <a:gd name="connsiteX197" fmla="*/ 154005 w 2752826"/>
                <a:gd name="connsiteY197" fmla="*/ 1761423 h 2194930"/>
                <a:gd name="connsiteX198" fmla="*/ 115504 w 2752826"/>
                <a:gd name="connsiteY198" fmla="*/ 1703672 h 2194930"/>
                <a:gd name="connsiteX199" fmla="*/ 105878 w 2752826"/>
                <a:gd name="connsiteY199" fmla="*/ 1665171 h 2194930"/>
                <a:gd name="connsiteX200" fmla="*/ 96253 w 2752826"/>
                <a:gd name="connsiteY200" fmla="*/ 1636295 h 2194930"/>
                <a:gd name="connsiteX201" fmla="*/ 86628 w 2752826"/>
                <a:gd name="connsiteY201" fmla="*/ 1588168 h 2194930"/>
                <a:gd name="connsiteX202" fmla="*/ 48127 w 2752826"/>
                <a:gd name="connsiteY202" fmla="*/ 1511166 h 2194930"/>
                <a:gd name="connsiteX203" fmla="*/ 38501 w 2752826"/>
                <a:gd name="connsiteY203" fmla="*/ 1463040 h 2194930"/>
                <a:gd name="connsiteX204" fmla="*/ 28876 w 2752826"/>
                <a:gd name="connsiteY204" fmla="*/ 1434164 h 2194930"/>
                <a:gd name="connsiteX205" fmla="*/ 19251 w 2752826"/>
                <a:gd name="connsiteY205" fmla="*/ 1337912 h 2194930"/>
                <a:gd name="connsiteX206" fmla="*/ 9626 w 2752826"/>
                <a:gd name="connsiteY206" fmla="*/ 1280160 h 2194930"/>
                <a:gd name="connsiteX207" fmla="*/ 0 w 2752826"/>
                <a:gd name="connsiteY207" fmla="*/ 1212783 h 2194930"/>
                <a:gd name="connsiteX208" fmla="*/ 9626 w 2752826"/>
                <a:gd name="connsiteY208" fmla="*/ 856648 h 2194930"/>
                <a:gd name="connsiteX209" fmla="*/ 28876 w 2752826"/>
                <a:gd name="connsiteY209" fmla="*/ 827773 h 2194930"/>
                <a:gd name="connsiteX210" fmla="*/ 48127 w 2752826"/>
                <a:gd name="connsiteY210" fmla="*/ 789272 h 2194930"/>
                <a:gd name="connsiteX211" fmla="*/ 67377 w 2752826"/>
                <a:gd name="connsiteY211" fmla="*/ 741145 h 2194930"/>
                <a:gd name="connsiteX212" fmla="*/ 96253 w 2752826"/>
                <a:gd name="connsiteY212" fmla="*/ 673768 h 2194930"/>
                <a:gd name="connsiteX213" fmla="*/ 125129 w 2752826"/>
                <a:gd name="connsiteY213" fmla="*/ 654518 h 2194930"/>
                <a:gd name="connsiteX214" fmla="*/ 173255 w 2752826"/>
                <a:gd name="connsiteY214" fmla="*/ 567891 h 2194930"/>
                <a:gd name="connsiteX215" fmla="*/ 202131 w 2752826"/>
                <a:gd name="connsiteY215" fmla="*/ 539015 h 2194930"/>
                <a:gd name="connsiteX216" fmla="*/ 231007 w 2752826"/>
                <a:gd name="connsiteY216" fmla="*/ 500514 h 2194930"/>
                <a:gd name="connsiteX217" fmla="*/ 336885 w 2752826"/>
                <a:gd name="connsiteY217" fmla="*/ 423512 h 2194930"/>
                <a:gd name="connsiteX218" fmla="*/ 375386 w 2752826"/>
                <a:gd name="connsiteY218" fmla="*/ 404261 h 2194930"/>
                <a:gd name="connsiteX219" fmla="*/ 433137 w 2752826"/>
                <a:gd name="connsiteY219" fmla="*/ 356135 h 2194930"/>
                <a:gd name="connsiteX220" fmla="*/ 462013 w 2752826"/>
                <a:gd name="connsiteY220" fmla="*/ 327259 h 2194930"/>
                <a:gd name="connsiteX221" fmla="*/ 500514 w 2752826"/>
                <a:gd name="connsiteY221" fmla="*/ 308008 h 2194930"/>
                <a:gd name="connsiteX222" fmla="*/ 529390 w 2752826"/>
                <a:gd name="connsiteY222" fmla="*/ 279133 h 2194930"/>
                <a:gd name="connsiteX223" fmla="*/ 587141 w 2752826"/>
                <a:gd name="connsiteY223" fmla="*/ 240632 h 2194930"/>
                <a:gd name="connsiteX224" fmla="*/ 616017 w 2752826"/>
                <a:gd name="connsiteY224" fmla="*/ 211756 h 2194930"/>
                <a:gd name="connsiteX225" fmla="*/ 654518 w 2752826"/>
                <a:gd name="connsiteY225" fmla="*/ 202131 h 2194930"/>
                <a:gd name="connsiteX226" fmla="*/ 702645 w 2752826"/>
                <a:gd name="connsiteY226" fmla="*/ 163629 h 2194930"/>
                <a:gd name="connsiteX227" fmla="*/ 721895 w 2752826"/>
                <a:gd name="connsiteY227" fmla="*/ 134754 h 2194930"/>
                <a:gd name="connsiteX228" fmla="*/ 760396 w 2752826"/>
                <a:gd name="connsiteY228" fmla="*/ 105878 h 2194930"/>
                <a:gd name="connsiteX229" fmla="*/ 818148 w 2752826"/>
                <a:gd name="connsiteY229" fmla="*/ 67377 h 2194930"/>
                <a:gd name="connsiteX230" fmla="*/ 885525 w 2752826"/>
                <a:gd name="connsiteY230" fmla="*/ 28876 h 2194930"/>
                <a:gd name="connsiteX231" fmla="*/ 914400 w 2752826"/>
                <a:gd name="connsiteY231" fmla="*/ 9625 h 2194930"/>
                <a:gd name="connsiteX232" fmla="*/ 1010653 w 2752826"/>
                <a:gd name="connsiteY232" fmla="*/ 0 h 2194930"/>
                <a:gd name="connsiteX233" fmla="*/ 1395664 w 2752826"/>
                <a:gd name="connsiteY233" fmla="*/ 9625 h 2194930"/>
                <a:gd name="connsiteX234" fmla="*/ 1434165 w 2752826"/>
                <a:gd name="connsiteY234" fmla="*/ 19251 h 2194930"/>
                <a:gd name="connsiteX235" fmla="*/ 1511167 w 2752826"/>
                <a:gd name="connsiteY235" fmla="*/ 48126 h 2194930"/>
                <a:gd name="connsiteX236" fmla="*/ 1549668 w 2752826"/>
                <a:gd name="connsiteY236" fmla="*/ 67377 h 2194930"/>
                <a:gd name="connsiteX237" fmla="*/ 1626670 w 2752826"/>
                <a:gd name="connsiteY237" fmla="*/ 96253 h 2194930"/>
                <a:gd name="connsiteX238" fmla="*/ 1665171 w 2752826"/>
                <a:gd name="connsiteY238" fmla="*/ 115503 h 2194930"/>
                <a:gd name="connsiteX239" fmla="*/ 1722922 w 2752826"/>
                <a:gd name="connsiteY239" fmla="*/ 134754 h 2194930"/>
                <a:gd name="connsiteX240" fmla="*/ 1790299 w 2752826"/>
                <a:gd name="connsiteY240" fmla="*/ 173255 h 2194930"/>
                <a:gd name="connsiteX241" fmla="*/ 1819175 w 2752826"/>
                <a:gd name="connsiteY241" fmla="*/ 192505 h 2194930"/>
                <a:gd name="connsiteX242" fmla="*/ 1876927 w 2752826"/>
                <a:gd name="connsiteY242" fmla="*/ 211756 h 2194930"/>
                <a:gd name="connsiteX243" fmla="*/ 1905802 w 2752826"/>
                <a:gd name="connsiteY243" fmla="*/ 240632 h 2194930"/>
                <a:gd name="connsiteX244" fmla="*/ 1963554 w 2752826"/>
                <a:gd name="connsiteY244" fmla="*/ 279133 h 2194930"/>
                <a:gd name="connsiteX245" fmla="*/ 1982805 w 2752826"/>
                <a:gd name="connsiteY245" fmla="*/ 317634 h 2194930"/>
                <a:gd name="connsiteX246" fmla="*/ 2011680 w 2752826"/>
                <a:gd name="connsiteY246" fmla="*/ 327259 h 2194930"/>
                <a:gd name="connsiteX247" fmla="*/ 2030931 w 2752826"/>
                <a:gd name="connsiteY247" fmla="*/ 394636 h 2194930"/>
                <a:gd name="connsiteX248" fmla="*/ 2069432 w 2752826"/>
                <a:gd name="connsiteY248" fmla="*/ 423512 h 2194930"/>
                <a:gd name="connsiteX249" fmla="*/ 2079057 w 2752826"/>
                <a:gd name="connsiteY249" fmla="*/ 452387 h 2194930"/>
                <a:gd name="connsiteX250" fmla="*/ 2136809 w 2752826"/>
                <a:gd name="connsiteY250" fmla="*/ 519764 h 2194930"/>
                <a:gd name="connsiteX251" fmla="*/ 2156059 w 2752826"/>
                <a:gd name="connsiteY251" fmla="*/ 548640 h 2194930"/>
                <a:gd name="connsiteX252" fmla="*/ 2184935 w 2752826"/>
                <a:gd name="connsiteY252" fmla="*/ 587141 h 2194930"/>
                <a:gd name="connsiteX253" fmla="*/ 2213811 w 2752826"/>
                <a:gd name="connsiteY253" fmla="*/ 616017 h 2194930"/>
                <a:gd name="connsiteX254" fmla="*/ 2252312 w 2752826"/>
                <a:gd name="connsiteY254" fmla="*/ 673768 h 2194930"/>
                <a:gd name="connsiteX255" fmla="*/ 2271562 w 2752826"/>
                <a:gd name="connsiteY255" fmla="*/ 712269 h 2194930"/>
                <a:gd name="connsiteX256" fmla="*/ 2338939 w 2752826"/>
                <a:gd name="connsiteY256" fmla="*/ 789272 h 2194930"/>
                <a:gd name="connsiteX257" fmla="*/ 2377440 w 2752826"/>
                <a:gd name="connsiteY257" fmla="*/ 847023 h 2194930"/>
                <a:gd name="connsiteX258" fmla="*/ 2406316 w 2752826"/>
                <a:gd name="connsiteY258" fmla="*/ 885524 h 2194930"/>
                <a:gd name="connsiteX259" fmla="*/ 2425567 w 2752826"/>
                <a:gd name="connsiteY259" fmla="*/ 924025 h 2194930"/>
                <a:gd name="connsiteX260" fmla="*/ 2464068 w 2752826"/>
                <a:gd name="connsiteY260" fmla="*/ 962526 h 2194930"/>
                <a:gd name="connsiteX261" fmla="*/ 2483318 w 2752826"/>
                <a:gd name="connsiteY261" fmla="*/ 1001027 h 2194930"/>
                <a:gd name="connsiteX262" fmla="*/ 2502569 w 2752826"/>
                <a:gd name="connsiteY262" fmla="*/ 1058779 h 2194930"/>
                <a:gd name="connsiteX263" fmla="*/ 2521819 w 2752826"/>
                <a:gd name="connsiteY263" fmla="*/ 1087655 h 2194930"/>
                <a:gd name="connsiteX264" fmla="*/ 2531445 w 2752826"/>
                <a:gd name="connsiteY264" fmla="*/ 1126156 h 2194930"/>
                <a:gd name="connsiteX265" fmla="*/ 2550695 w 2752826"/>
                <a:gd name="connsiteY265" fmla="*/ 1193533 h 2194930"/>
                <a:gd name="connsiteX266" fmla="*/ 2569946 w 2752826"/>
                <a:gd name="connsiteY266" fmla="*/ 1299411 h 2194930"/>
                <a:gd name="connsiteX267" fmla="*/ 2589196 w 2752826"/>
                <a:gd name="connsiteY267" fmla="*/ 1347537 h 2194930"/>
                <a:gd name="connsiteX268" fmla="*/ 2608447 w 2752826"/>
                <a:gd name="connsiteY268" fmla="*/ 1405288 h 2194930"/>
                <a:gd name="connsiteX269" fmla="*/ 2637322 w 2752826"/>
                <a:gd name="connsiteY269" fmla="*/ 1482291 h 2194930"/>
                <a:gd name="connsiteX270" fmla="*/ 2646948 w 2752826"/>
                <a:gd name="connsiteY270" fmla="*/ 1540042 h 2194930"/>
                <a:gd name="connsiteX271" fmla="*/ 2656573 w 2752826"/>
                <a:gd name="connsiteY271" fmla="*/ 1568918 h 2194930"/>
                <a:gd name="connsiteX272" fmla="*/ 2666198 w 2752826"/>
                <a:gd name="connsiteY272" fmla="*/ 1617044 h 2194930"/>
                <a:gd name="connsiteX273" fmla="*/ 2685449 w 2752826"/>
                <a:gd name="connsiteY273" fmla="*/ 1645920 h 2194930"/>
                <a:gd name="connsiteX274" fmla="*/ 2695074 w 2752826"/>
                <a:gd name="connsiteY274" fmla="*/ 1674796 h 2194930"/>
                <a:gd name="connsiteX275" fmla="*/ 2704699 w 2752826"/>
                <a:gd name="connsiteY275" fmla="*/ 1713297 h 2194930"/>
                <a:gd name="connsiteX276" fmla="*/ 2723950 w 2752826"/>
                <a:gd name="connsiteY276" fmla="*/ 1742173 h 2194930"/>
                <a:gd name="connsiteX277" fmla="*/ 2752826 w 2752826"/>
                <a:gd name="connsiteY277" fmla="*/ 1771048 h 219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2752826" h="2194930">
                  <a:moveTo>
                    <a:pt x="1212784" y="1193533"/>
                  </a:moveTo>
                  <a:cubicBezTo>
                    <a:pt x="1164658" y="1164657"/>
                    <a:pt x="1111521" y="1142835"/>
                    <a:pt x="1068405" y="1106905"/>
                  </a:cubicBezTo>
                  <a:cubicBezTo>
                    <a:pt x="1060611" y="1100410"/>
                    <a:pt x="1087134" y="1097280"/>
                    <a:pt x="1097280" y="1097280"/>
                  </a:cubicBezTo>
                  <a:cubicBezTo>
                    <a:pt x="1139113" y="1097280"/>
                    <a:pt x="1180699" y="1103697"/>
                    <a:pt x="1222409" y="1106905"/>
                  </a:cubicBezTo>
                  <a:cubicBezTo>
                    <a:pt x="1235243" y="1113322"/>
                    <a:pt x="1249706" y="1117193"/>
                    <a:pt x="1260910" y="1126156"/>
                  </a:cubicBezTo>
                  <a:cubicBezTo>
                    <a:pt x="1282168" y="1143163"/>
                    <a:pt x="1296009" y="1168806"/>
                    <a:pt x="1318661" y="1183907"/>
                  </a:cubicBezTo>
                  <a:lnTo>
                    <a:pt x="1347537" y="1203158"/>
                  </a:lnTo>
                  <a:cubicBezTo>
                    <a:pt x="1350745" y="1215992"/>
                    <a:pt x="1351951" y="1229500"/>
                    <a:pt x="1357162" y="1241659"/>
                  </a:cubicBezTo>
                  <a:cubicBezTo>
                    <a:pt x="1361719" y="1252292"/>
                    <a:pt x="1370673" y="1260491"/>
                    <a:pt x="1376413" y="1270535"/>
                  </a:cubicBezTo>
                  <a:cubicBezTo>
                    <a:pt x="1383532" y="1282993"/>
                    <a:pt x="1389247" y="1296202"/>
                    <a:pt x="1395664" y="1309036"/>
                  </a:cubicBezTo>
                  <a:cubicBezTo>
                    <a:pt x="1386619" y="1336169"/>
                    <a:pt x="1386658" y="1350400"/>
                    <a:pt x="1357162" y="1366787"/>
                  </a:cubicBezTo>
                  <a:cubicBezTo>
                    <a:pt x="1339424" y="1376642"/>
                    <a:pt x="1299411" y="1386038"/>
                    <a:pt x="1299411" y="1386038"/>
                  </a:cubicBezTo>
                  <a:cubicBezTo>
                    <a:pt x="1215992" y="1382830"/>
                    <a:pt x="1132192" y="1385003"/>
                    <a:pt x="1049154" y="1376413"/>
                  </a:cubicBezTo>
                  <a:cubicBezTo>
                    <a:pt x="1037647" y="1375223"/>
                    <a:pt x="1030849" y="1361860"/>
                    <a:pt x="1020278" y="1357162"/>
                  </a:cubicBezTo>
                  <a:cubicBezTo>
                    <a:pt x="1001735" y="1348921"/>
                    <a:pt x="962527" y="1337912"/>
                    <a:pt x="962527" y="1337912"/>
                  </a:cubicBezTo>
                  <a:cubicBezTo>
                    <a:pt x="886970" y="1262355"/>
                    <a:pt x="921577" y="1288154"/>
                    <a:pt x="866274" y="1251284"/>
                  </a:cubicBezTo>
                  <a:cubicBezTo>
                    <a:pt x="859857" y="1241659"/>
                    <a:pt x="854430" y="1231295"/>
                    <a:pt x="847024" y="1222408"/>
                  </a:cubicBezTo>
                  <a:cubicBezTo>
                    <a:pt x="838310" y="1211951"/>
                    <a:pt x="824236" y="1205708"/>
                    <a:pt x="818148" y="1193533"/>
                  </a:cubicBezTo>
                  <a:cubicBezTo>
                    <a:pt x="810831" y="1178900"/>
                    <a:pt x="811731" y="1161448"/>
                    <a:pt x="808522" y="1145406"/>
                  </a:cubicBezTo>
                  <a:cubicBezTo>
                    <a:pt x="818147" y="1049153"/>
                    <a:pt x="820094" y="951820"/>
                    <a:pt x="837398" y="856648"/>
                  </a:cubicBezTo>
                  <a:cubicBezTo>
                    <a:pt x="839833" y="843256"/>
                    <a:pt x="857560" y="838230"/>
                    <a:pt x="866274" y="827773"/>
                  </a:cubicBezTo>
                  <a:cubicBezTo>
                    <a:pt x="890808" y="798333"/>
                    <a:pt x="877034" y="796253"/>
                    <a:pt x="914400" y="779646"/>
                  </a:cubicBezTo>
                  <a:cubicBezTo>
                    <a:pt x="932943" y="771405"/>
                    <a:pt x="972152" y="760396"/>
                    <a:pt x="972152" y="760396"/>
                  </a:cubicBezTo>
                  <a:cubicBezTo>
                    <a:pt x="1094072" y="766813"/>
                    <a:pt x="1216149" y="770736"/>
                    <a:pt x="1337912" y="779646"/>
                  </a:cubicBezTo>
                  <a:cubicBezTo>
                    <a:pt x="1348031" y="780386"/>
                    <a:pt x="1357032" y="786485"/>
                    <a:pt x="1366788" y="789272"/>
                  </a:cubicBezTo>
                  <a:cubicBezTo>
                    <a:pt x="1379508" y="792906"/>
                    <a:pt x="1392455" y="795689"/>
                    <a:pt x="1405289" y="798897"/>
                  </a:cubicBezTo>
                  <a:cubicBezTo>
                    <a:pt x="1460027" y="853635"/>
                    <a:pt x="1407323" y="809540"/>
                    <a:pt x="1463040" y="837398"/>
                  </a:cubicBezTo>
                  <a:cubicBezTo>
                    <a:pt x="1537680" y="874717"/>
                    <a:pt x="1448207" y="842077"/>
                    <a:pt x="1520792" y="866274"/>
                  </a:cubicBezTo>
                  <a:cubicBezTo>
                    <a:pt x="1530417" y="875899"/>
                    <a:pt x="1543057" y="883250"/>
                    <a:pt x="1549668" y="895149"/>
                  </a:cubicBezTo>
                  <a:cubicBezTo>
                    <a:pt x="1559523" y="912887"/>
                    <a:pt x="1557662" y="936017"/>
                    <a:pt x="1568918" y="952901"/>
                  </a:cubicBezTo>
                  <a:lnTo>
                    <a:pt x="1588169" y="981777"/>
                  </a:lnTo>
                  <a:cubicBezTo>
                    <a:pt x="1643687" y="1148335"/>
                    <a:pt x="1615487" y="1041802"/>
                    <a:pt x="1597794" y="1395663"/>
                  </a:cubicBezTo>
                  <a:cubicBezTo>
                    <a:pt x="1597287" y="1405796"/>
                    <a:pt x="1590956" y="1414783"/>
                    <a:pt x="1588169" y="1424539"/>
                  </a:cubicBezTo>
                  <a:cubicBezTo>
                    <a:pt x="1584535" y="1437259"/>
                    <a:pt x="1585882" y="1452033"/>
                    <a:pt x="1578544" y="1463040"/>
                  </a:cubicBezTo>
                  <a:cubicBezTo>
                    <a:pt x="1572127" y="1472665"/>
                    <a:pt x="1559293" y="1475874"/>
                    <a:pt x="1549668" y="1482291"/>
                  </a:cubicBezTo>
                  <a:cubicBezTo>
                    <a:pt x="1528851" y="1513515"/>
                    <a:pt x="1525258" y="1522993"/>
                    <a:pt x="1491916" y="1549667"/>
                  </a:cubicBezTo>
                  <a:cubicBezTo>
                    <a:pt x="1407152" y="1617478"/>
                    <a:pt x="1464207" y="1564580"/>
                    <a:pt x="1395664" y="1607419"/>
                  </a:cubicBezTo>
                  <a:cubicBezTo>
                    <a:pt x="1382060" y="1615921"/>
                    <a:pt x="1370216" y="1626971"/>
                    <a:pt x="1357162" y="1636295"/>
                  </a:cubicBezTo>
                  <a:cubicBezTo>
                    <a:pt x="1347749" y="1643019"/>
                    <a:pt x="1339559" y="1652944"/>
                    <a:pt x="1328287" y="1655545"/>
                  </a:cubicBezTo>
                  <a:cubicBezTo>
                    <a:pt x="1296868" y="1662796"/>
                    <a:pt x="1264118" y="1661962"/>
                    <a:pt x="1232034" y="1665171"/>
                  </a:cubicBezTo>
                  <a:cubicBezTo>
                    <a:pt x="1203158" y="1671588"/>
                    <a:pt x="1174941" y="1682780"/>
                    <a:pt x="1145407" y="1684421"/>
                  </a:cubicBezTo>
                  <a:cubicBezTo>
                    <a:pt x="1090142" y="1687491"/>
                    <a:pt x="1071868" y="1679159"/>
                    <a:pt x="1029904" y="1665171"/>
                  </a:cubicBezTo>
                  <a:cubicBezTo>
                    <a:pt x="1020279" y="1658754"/>
                    <a:pt x="1009915" y="1653326"/>
                    <a:pt x="1001028" y="1645920"/>
                  </a:cubicBezTo>
                  <a:cubicBezTo>
                    <a:pt x="990571" y="1637206"/>
                    <a:pt x="983478" y="1624595"/>
                    <a:pt x="972152" y="1617044"/>
                  </a:cubicBezTo>
                  <a:cubicBezTo>
                    <a:pt x="963710" y="1611416"/>
                    <a:pt x="952901" y="1610627"/>
                    <a:pt x="943276" y="1607419"/>
                  </a:cubicBezTo>
                  <a:cubicBezTo>
                    <a:pt x="875237" y="1562059"/>
                    <a:pt x="959453" y="1618975"/>
                    <a:pt x="875899" y="1559293"/>
                  </a:cubicBezTo>
                  <a:cubicBezTo>
                    <a:pt x="866486" y="1552569"/>
                    <a:pt x="857371" y="1545215"/>
                    <a:pt x="847024" y="1540042"/>
                  </a:cubicBezTo>
                  <a:cubicBezTo>
                    <a:pt x="837949" y="1535505"/>
                    <a:pt x="827773" y="1533625"/>
                    <a:pt x="818148" y="1530417"/>
                  </a:cubicBezTo>
                  <a:cubicBezTo>
                    <a:pt x="733786" y="1446055"/>
                    <a:pt x="840800" y="1549294"/>
                    <a:pt x="760396" y="1482291"/>
                  </a:cubicBezTo>
                  <a:cubicBezTo>
                    <a:pt x="749939" y="1473577"/>
                    <a:pt x="741855" y="1462274"/>
                    <a:pt x="731520" y="1453415"/>
                  </a:cubicBezTo>
                  <a:cubicBezTo>
                    <a:pt x="719340" y="1442975"/>
                    <a:pt x="705853" y="1434164"/>
                    <a:pt x="693019" y="1424539"/>
                  </a:cubicBezTo>
                  <a:cubicBezTo>
                    <a:pt x="686602" y="1414914"/>
                    <a:pt x="681949" y="1403843"/>
                    <a:pt x="673769" y="1395663"/>
                  </a:cubicBezTo>
                  <a:cubicBezTo>
                    <a:pt x="609597" y="1331491"/>
                    <a:pt x="676981" y="1424544"/>
                    <a:pt x="625642" y="1347537"/>
                  </a:cubicBezTo>
                  <a:cubicBezTo>
                    <a:pt x="594140" y="1221527"/>
                    <a:pt x="644485" y="1394848"/>
                    <a:pt x="587141" y="1280160"/>
                  </a:cubicBezTo>
                  <a:cubicBezTo>
                    <a:pt x="579825" y="1265527"/>
                    <a:pt x="581484" y="1247905"/>
                    <a:pt x="577516" y="1232034"/>
                  </a:cubicBezTo>
                  <a:cubicBezTo>
                    <a:pt x="575055" y="1222191"/>
                    <a:pt x="571099" y="1212783"/>
                    <a:pt x="567891" y="1203158"/>
                  </a:cubicBezTo>
                  <a:cubicBezTo>
                    <a:pt x="571099" y="1135781"/>
                    <a:pt x="569479" y="1068000"/>
                    <a:pt x="577516" y="1001027"/>
                  </a:cubicBezTo>
                  <a:cubicBezTo>
                    <a:pt x="581419" y="968504"/>
                    <a:pt x="606956" y="955451"/>
                    <a:pt x="625642" y="933651"/>
                  </a:cubicBezTo>
                  <a:cubicBezTo>
                    <a:pt x="673397" y="877936"/>
                    <a:pt x="632561" y="909787"/>
                    <a:pt x="683394" y="875899"/>
                  </a:cubicBezTo>
                  <a:cubicBezTo>
                    <a:pt x="686602" y="866274"/>
                    <a:pt x="686681" y="854946"/>
                    <a:pt x="693019" y="847023"/>
                  </a:cubicBezTo>
                  <a:cubicBezTo>
                    <a:pt x="700246" y="837990"/>
                    <a:pt x="713008" y="835179"/>
                    <a:pt x="721895" y="827773"/>
                  </a:cubicBezTo>
                  <a:cubicBezTo>
                    <a:pt x="732352" y="819059"/>
                    <a:pt x="742057" y="809354"/>
                    <a:pt x="750771" y="798897"/>
                  </a:cubicBezTo>
                  <a:cubicBezTo>
                    <a:pt x="784261" y="758708"/>
                    <a:pt x="751493" y="776197"/>
                    <a:pt x="798897" y="760396"/>
                  </a:cubicBezTo>
                  <a:cubicBezTo>
                    <a:pt x="818148" y="741145"/>
                    <a:pt x="833997" y="717745"/>
                    <a:pt x="856649" y="702644"/>
                  </a:cubicBezTo>
                  <a:cubicBezTo>
                    <a:pt x="866274" y="696227"/>
                    <a:pt x="876638" y="690800"/>
                    <a:pt x="885525" y="683394"/>
                  </a:cubicBezTo>
                  <a:cubicBezTo>
                    <a:pt x="895982" y="674680"/>
                    <a:pt x="903943" y="663232"/>
                    <a:pt x="914400" y="654518"/>
                  </a:cubicBezTo>
                  <a:cubicBezTo>
                    <a:pt x="939279" y="633785"/>
                    <a:pt x="943211" y="635289"/>
                    <a:pt x="972152" y="625642"/>
                  </a:cubicBezTo>
                  <a:cubicBezTo>
                    <a:pt x="981777" y="616017"/>
                    <a:pt x="989129" y="603377"/>
                    <a:pt x="1001028" y="596766"/>
                  </a:cubicBezTo>
                  <a:cubicBezTo>
                    <a:pt x="1018766" y="586912"/>
                    <a:pt x="1039529" y="583933"/>
                    <a:pt x="1058779" y="577516"/>
                  </a:cubicBezTo>
                  <a:cubicBezTo>
                    <a:pt x="1115217" y="558704"/>
                    <a:pt x="1077574" y="569011"/>
                    <a:pt x="1174282" y="558265"/>
                  </a:cubicBezTo>
                  <a:cubicBezTo>
                    <a:pt x="1239490" y="563281"/>
                    <a:pt x="1319568" y="568021"/>
                    <a:pt x="1386038" y="577516"/>
                  </a:cubicBezTo>
                  <a:cubicBezTo>
                    <a:pt x="1402234" y="579830"/>
                    <a:pt x="1418123" y="583933"/>
                    <a:pt x="1434165" y="587141"/>
                  </a:cubicBezTo>
                  <a:cubicBezTo>
                    <a:pt x="1446999" y="593558"/>
                    <a:pt x="1458923" y="602269"/>
                    <a:pt x="1472666" y="606392"/>
                  </a:cubicBezTo>
                  <a:cubicBezTo>
                    <a:pt x="1491359" y="612000"/>
                    <a:pt x="1511280" y="612190"/>
                    <a:pt x="1530417" y="616017"/>
                  </a:cubicBezTo>
                  <a:cubicBezTo>
                    <a:pt x="1543389" y="618611"/>
                    <a:pt x="1556084" y="622434"/>
                    <a:pt x="1568918" y="625642"/>
                  </a:cubicBezTo>
                  <a:cubicBezTo>
                    <a:pt x="1578543" y="635267"/>
                    <a:pt x="1585895" y="647907"/>
                    <a:pt x="1597794" y="654518"/>
                  </a:cubicBezTo>
                  <a:cubicBezTo>
                    <a:pt x="1615532" y="664373"/>
                    <a:pt x="1655546" y="673768"/>
                    <a:pt x="1655546" y="673768"/>
                  </a:cubicBezTo>
                  <a:cubicBezTo>
                    <a:pt x="1665171" y="680185"/>
                    <a:pt x="1674377" y="687280"/>
                    <a:pt x="1684421" y="693019"/>
                  </a:cubicBezTo>
                  <a:cubicBezTo>
                    <a:pt x="1696879" y="700138"/>
                    <a:pt x="1712776" y="702123"/>
                    <a:pt x="1722922" y="712269"/>
                  </a:cubicBezTo>
                  <a:cubicBezTo>
                    <a:pt x="1730096" y="719443"/>
                    <a:pt x="1726210" y="733222"/>
                    <a:pt x="1732548" y="741145"/>
                  </a:cubicBezTo>
                  <a:cubicBezTo>
                    <a:pt x="1746119" y="758108"/>
                    <a:pt x="1771276" y="763680"/>
                    <a:pt x="1790299" y="770021"/>
                  </a:cubicBezTo>
                  <a:cubicBezTo>
                    <a:pt x="1803133" y="789272"/>
                    <a:pt x="1821483" y="805824"/>
                    <a:pt x="1828800" y="827773"/>
                  </a:cubicBezTo>
                  <a:cubicBezTo>
                    <a:pt x="1832009" y="837398"/>
                    <a:pt x="1833889" y="847573"/>
                    <a:pt x="1838426" y="856648"/>
                  </a:cubicBezTo>
                  <a:cubicBezTo>
                    <a:pt x="1846793" y="873381"/>
                    <a:pt x="1858216" y="888421"/>
                    <a:pt x="1867301" y="904775"/>
                  </a:cubicBezTo>
                  <a:cubicBezTo>
                    <a:pt x="1936314" y="1029001"/>
                    <a:pt x="1825197" y="841018"/>
                    <a:pt x="1915428" y="991402"/>
                  </a:cubicBezTo>
                  <a:cubicBezTo>
                    <a:pt x="1918636" y="1007444"/>
                    <a:pt x="1925053" y="1023168"/>
                    <a:pt x="1925053" y="1039528"/>
                  </a:cubicBezTo>
                  <a:cubicBezTo>
                    <a:pt x="1925053" y="1119803"/>
                    <a:pt x="1921147" y="1200089"/>
                    <a:pt x="1915428" y="1280160"/>
                  </a:cubicBezTo>
                  <a:cubicBezTo>
                    <a:pt x="1914705" y="1290280"/>
                    <a:pt x="1908472" y="1299247"/>
                    <a:pt x="1905802" y="1309036"/>
                  </a:cubicBezTo>
                  <a:cubicBezTo>
                    <a:pt x="1898841" y="1334561"/>
                    <a:pt x="1891741" y="1360095"/>
                    <a:pt x="1886552" y="1386038"/>
                  </a:cubicBezTo>
                  <a:cubicBezTo>
                    <a:pt x="1874658" y="1445508"/>
                    <a:pt x="1886002" y="1420552"/>
                    <a:pt x="1857676" y="1463040"/>
                  </a:cubicBezTo>
                  <a:cubicBezTo>
                    <a:pt x="1853314" y="1480490"/>
                    <a:pt x="1836612" y="1551481"/>
                    <a:pt x="1828800" y="1559293"/>
                  </a:cubicBezTo>
                  <a:cubicBezTo>
                    <a:pt x="1819175" y="1568918"/>
                    <a:pt x="1808282" y="1577423"/>
                    <a:pt x="1799925" y="1588168"/>
                  </a:cubicBezTo>
                  <a:cubicBezTo>
                    <a:pt x="1785721" y="1606431"/>
                    <a:pt x="1779933" y="1632038"/>
                    <a:pt x="1761424" y="1645920"/>
                  </a:cubicBezTo>
                  <a:cubicBezTo>
                    <a:pt x="1648828" y="1730366"/>
                    <a:pt x="1787895" y="1623231"/>
                    <a:pt x="1694047" y="1703672"/>
                  </a:cubicBezTo>
                  <a:cubicBezTo>
                    <a:pt x="1681867" y="1714112"/>
                    <a:pt x="1667619" y="1721983"/>
                    <a:pt x="1655546" y="1732547"/>
                  </a:cubicBezTo>
                  <a:cubicBezTo>
                    <a:pt x="1641887" y="1744498"/>
                    <a:pt x="1630825" y="1759236"/>
                    <a:pt x="1617045" y="1771048"/>
                  </a:cubicBezTo>
                  <a:cubicBezTo>
                    <a:pt x="1608262" y="1778577"/>
                    <a:pt x="1597582" y="1783575"/>
                    <a:pt x="1588169" y="1790299"/>
                  </a:cubicBezTo>
                  <a:cubicBezTo>
                    <a:pt x="1537181" y="1826719"/>
                    <a:pt x="1567651" y="1813181"/>
                    <a:pt x="1520792" y="1828800"/>
                  </a:cubicBezTo>
                  <a:cubicBezTo>
                    <a:pt x="1511167" y="1835217"/>
                    <a:pt x="1500803" y="1840645"/>
                    <a:pt x="1491916" y="1848051"/>
                  </a:cubicBezTo>
                  <a:cubicBezTo>
                    <a:pt x="1481459" y="1856765"/>
                    <a:pt x="1474583" y="1869712"/>
                    <a:pt x="1463040" y="1876926"/>
                  </a:cubicBezTo>
                  <a:cubicBezTo>
                    <a:pt x="1448388" y="1886083"/>
                    <a:pt x="1430368" y="1888450"/>
                    <a:pt x="1414914" y="1896177"/>
                  </a:cubicBezTo>
                  <a:cubicBezTo>
                    <a:pt x="1404567" y="1901350"/>
                    <a:pt x="1396609" y="1910729"/>
                    <a:pt x="1386038" y="1915427"/>
                  </a:cubicBezTo>
                  <a:cubicBezTo>
                    <a:pt x="1327687" y="1941361"/>
                    <a:pt x="1331073" y="1930851"/>
                    <a:pt x="1270535" y="1944303"/>
                  </a:cubicBezTo>
                  <a:cubicBezTo>
                    <a:pt x="1260631" y="1946504"/>
                    <a:pt x="1251608" y="1951938"/>
                    <a:pt x="1241659" y="1953928"/>
                  </a:cubicBezTo>
                  <a:cubicBezTo>
                    <a:pt x="1219413" y="1958377"/>
                    <a:pt x="1196741" y="1960345"/>
                    <a:pt x="1174282" y="1963554"/>
                  </a:cubicBezTo>
                  <a:cubicBezTo>
                    <a:pt x="1132573" y="1960345"/>
                    <a:pt x="1090731" y="1958548"/>
                    <a:pt x="1049154" y="1953928"/>
                  </a:cubicBezTo>
                  <a:cubicBezTo>
                    <a:pt x="1027158" y="1951484"/>
                    <a:pt x="985281" y="1940366"/>
                    <a:pt x="962527" y="1934678"/>
                  </a:cubicBezTo>
                  <a:cubicBezTo>
                    <a:pt x="949693" y="1928261"/>
                    <a:pt x="937214" y="1921079"/>
                    <a:pt x="924026" y="1915427"/>
                  </a:cubicBezTo>
                  <a:cubicBezTo>
                    <a:pt x="904696" y="1907143"/>
                    <a:pt x="876184" y="1901061"/>
                    <a:pt x="856649" y="1896177"/>
                  </a:cubicBezTo>
                  <a:cubicBezTo>
                    <a:pt x="847024" y="1886552"/>
                    <a:pt x="839099" y="1874852"/>
                    <a:pt x="827773" y="1867301"/>
                  </a:cubicBezTo>
                  <a:cubicBezTo>
                    <a:pt x="819331" y="1861673"/>
                    <a:pt x="808223" y="1861673"/>
                    <a:pt x="798897" y="1857676"/>
                  </a:cubicBezTo>
                  <a:cubicBezTo>
                    <a:pt x="785709" y="1852024"/>
                    <a:pt x="772072" y="1846765"/>
                    <a:pt x="760396" y="1838425"/>
                  </a:cubicBezTo>
                  <a:cubicBezTo>
                    <a:pt x="697310" y="1793363"/>
                    <a:pt x="764585" y="1820571"/>
                    <a:pt x="702645" y="1799924"/>
                  </a:cubicBezTo>
                  <a:cubicBezTo>
                    <a:pt x="649198" y="1719755"/>
                    <a:pt x="725330" y="1819922"/>
                    <a:pt x="644893" y="1761423"/>
                  </a:cubicBezTo>
                  <a:cubicBezTo>
                    <a:pt x="518730" y="1669669"/>
                    <a:pt x="624135" y="1709585"/>
                    <a:pt x="548640" y="1684421"/>
                  </a:cubicBezTo>
                  <a:cubicBezTo>
                    <a:pt x="471642" y="1633089"/>
                    <a:pt x="564681" y="1700462"/>
                    <a:pt x="500514" y="1636295"/>
                  </a:cubicBezTo>
                  <a:cubicBezTo>
                    <a:pt x="492334" y="1628115"/>
                    <a:pt x="481263" y="1623461"/>
                    <a:pt x="471638" y="1617044"/>
                  </a:cubicBezTo>
                  <a:cubicBezTo>
                    <a:pt x="425586" y="1547967"/>
                    <a:pt x="449497" y="1575653"/>
                    <a:pt x="404261" y="1530417"/>
                  </a:cubicBezTo>
                  <a:cubicBezTo>
                    <a:pt x="377825" y="1424669"/>
                    <a:pt x="417892" y="1556879"/>
                    <a:pt x="365760" y="1463040"/>
                  </a:cubicBezTo>
                  <a:cubicBezTo>
                    <a:pt x="355905" y="1445302"/>
                    <a:pt x="355585" y="1423438"/>
                    <a:pt x="346510" y="1405288"/>
                  </a:cubicBezTo>
                  <a:cubicBezTo>
                    <a:pt x="322722" y="1357713"/>
                    <a:pt x="331796" y="1380399"/>
                    <a:pt x="317634" y="1337912"/>
                  </a:cubicBezTo>
                  <a:cubicBezTo>
                    <a:pt x="322064" y="1191721"/>
                    <a:pt x="303065" y="1073615"/>
                    <a:pt x="346510" y="943276"/>
                  </a:cubicBezTo>
                  <a:cubicBezTo>
                    <a:pt x="349718" y="933651"/>
                    <a:pt x="350507" y="922842"/>
                    <a:pt x="356135" y="914400"/>
                  </a:cubicBezTo>
                  <a:cubicBezTo>
                    <a:pt x="363686" y="903074"/>
                    <a:pt x="375386" y="895149"/>
                    <a:pt x="385011" y="885524"/>
                  </a:cubicBezTo>
                  <a:cubicBezTo>
                    <a:pt x="388219" y="875899"/>
                    <a:pt x="389709" y="865517"/>
                    <a:pt x="394636" y="856648"/>
                  </a:cubicBezTo>
                  <a:cubicBezTo>
                    <a:pt x="405872" y="836423"/>
                    <a:pt x="433137" y="798897"/>
                    <a:pt x="433137" y="798897"/>
                  </a:cubicBezTo>
                  <a:cubicBezTo>
                    <a:pt x="436345" y="786063"/>
                    <a:pt x="437551" y="772555"/>
                    <a:pt x="442762" y="760396"/>
                  </a:cubicBezTo>
                  <a:cubicBezTo>
                    <a:pt x="456832" y="727566"/>
                    <a:pt x="468814" y="731026"/>
                    <a:pt x="490889" y="702644"/>
                  </a:cubicBezTo>
                  <a:cubicBezTo>
                    <a:pt x="505093" y="684382"/>
                    <a:pt x="516556" y="664143"/>
                    <a:pt x="529390" y="644893"/>
                  </a:cubicBezTo>
                  <a:cubicBezTo>
                    <a:pt x="535807" y="635268"/>
                    <a:pt x="544982" y="626991"/>
                    <a:pt x="548640" y="616017"/>
                  </a:cubicBezTo>
                  <a:cubicBezTo>
                    <a:pt x="558287" y="587078"/>
                    <a:pt x="556785" y="583142"/>
                    <a:pt x="577516" y="558265"/>
                  </a:cubicBezTo>
                  <a:cubicBezTo>
                    <a:pt x="616443" y="511552"/>
                    <a:pt x="602517" y="542889"/>
                    <a:pt x="654518" y="490888"/>
                  </a:cubicBezTo>
                  <a:cubicBezTo>
                    <a:pt x="669045" y="476361"/>
                    <a:pt x="678492" y="457289"/>
                    <a:pt x="693019" y="442762"/>
                  </a:cubicBezTo>
                  <a:cubicBezTo>
                    <a:pt x="701199" y="434582"/>
                    <a:pt x="713008" y="430918"/>
                    <a:pt x="721895" y="423512"/>
                  </a:cubicBezTo>
                  <a:cubicBezTo>
                    <a:pt x="812375" y="348113"/>
                    <a:pt x="662545" y="453454"/>
                    <a:pt x="808522" y="356135"/>
                  </a:cubicBezTo>
                  <a:cubicBezTo>
                    <a:pt x="818147" y="349718"/>
                    <a:pt x="825900" y="338161"/>
                    <a:pt x="837398" y="336884"/>
                  </a:cubicBezTo>
                  <a:lnTo>
                    <a:pt x="924026" y="327259"/>
                  </a:lnTo>
                  <a:cubicBezTo>
                    <a:pt x="943276" y="320842"/>
                    <a:pt x="961642" y="310525"/>
                    <a:pt x="981777" y="308008"/>
                  </a:cubicBezTo>
                  <a:lnTo>
                    <a:pt x="1135781" y="288758"/>
                  </a:lnTo>
                  <a:cubicBezTo>
                    <a:pt x="1161449" y="282341"/>
                    <a:pt x="1186326" y="269507"/>
                    <a:pt x="1212784" y="269507"/>
                  </a:cubicBezTo>
                  <a:cubicBezTo>
                    <a:pt x="1290053" y="269507"/>
                    <a:pt x="1443790" y="288758"/>
                    <a:pt x="1443790" y="288758"/>
                  </a:cubicBezTo>
                  <a:cubicBezTo>
                    <a:pt x="1466249" y="295175"/>
                    <a:pt x="1488310" y="303196"/>
                    <a:pt x="1511167" y="308008"/>
                  </a:cubicBezTo>
                  <a:cubicBezTo>
                    <a:pt x="1549362" y="316049"/>
                    <a:pt x="1626670" y="327259"/>
                    <a:pt x="1626670" y="327259"/>
                  </a:cubicBezTo>
                  <a:cubicBezTo>
                    <a:pt x="1636295" y="333676"/>
                    <a:pt x="1646659" y="339103"/>
                    <a:pt x="1655546" y="346509"/>
                  </a:cubicBezTo>
                  <a:cubicBezTo>
                    <a:pt x="1666003" y="355223"/>
                    <a:pt x="1673095" y="367834"/>
                    <a:pt x="1684421" y="375385"/>
                  </a:cubicBezTo>
                  <a:cubicBezTo>
                    <a:pt x="1692863" y="381013"/>
                    <a:pt x="1703672" y="381802"/>
                    <a:pt x="1713297" y="385011"/>
                  </a:cubicBezTo>
                  <a:cubicBezTo>
                    <a:pt x="1778223" y="449936"/>
                    <a:pt x="1745222" y="434153"/>
                    <a:pt x="1799925" y="452387"/>
                  </a:cubicBezTo>
                  <a:cubicBezTo>
                    <a:pt x="1851255" y="529385"/>
                    <a:pt x="1783886" y="436349"/>
                    <a:pt x="1848051" y="500514"/>
                  </a:cubicBezTo>
                  <a:cubicBezTo>
                    <a:pt x="1902470" y="554933"/>
                    <a:pt x="1823204" y="507340"/>
                    <a:pt x="1905802" y="548640"/>
                  </a:cubicBezTo>
                  <a:cubicBezTo>
                    <a:pt x="1927480" y="613670"/>
                    <a:pt x="1897416" y="543180"/>
                    <a:pt x="1944304" y="596766"/>
                  </a:cubicBezTo>
                  <a:cubicBezTo>
                    <a:pt x="1959539" y="614178"/>
                    <a:pt x="1972458" y="633824"/>
                    <a:pt x="1982805" y="654518"/>
                  </a:cubicBezTo>
                  <a:cubicBezTo>
                    <a:pt x="1989222" y="667352"/>
                    <a:pt x="1992869" y="681996"/>
                    <a:pt x="2002055" y="693019"/>
                  </a:cubicBezTo>
                  <a:cubicBezTo>
                    <a:pt x="2009461" y="701906"/>
                    <a:pt x="2021306" y="705852"/>
                    <a:pt x="2030931" y="712269"/>
                  </a:cubicBezTo>
                  <a:cubicBezTo>
                    <a:pt x="2037348" y="731520"/>
                    <a:pt x="2038925" y="753137"/>
                    <a:pt x="2050181" y="770021"/>
                  </a:cubicBezTo>
                  <a:cubicBezTo>
                    <a:pt x="2116782" y="869920"/>
                    <a:pt x="2015402" y="715266"/>
                    <a:pt x="2088682" y="837398"/>
                  </a:cubicBezTo>
                  <a:cubicBezTo>
                    <a:pt x="2100586" y="857237"/>
                    <a:pt x="2127184" y="895149"/>
                    <a:pt x="2127184" y="895149"/>
                  </a:cubicBezTo>
                  <a:cubicBezTo>
                    <a:pt x="2130392" y="907983"/>
                    <a:pt x="2133008" y="920980"/>
                    <a:pt x="2136809" y="933651"/>
                  </a:cubicBezTo>
                  <a:cubicBezTo>
                    <a:pt x="2142640" y="953087"/>
                    <a:pt x="2151137" y="971716"/>
                    <a:pt x="2156059" y="991402"/>
                  </a:cubicBezTo>
                  <a:cubicBezTo>
                    <a:pt x="2159268" y="1004236"/>
                    <a:pt x="2161502" y="1017353"/>
                    <a:pt x="2165685" y="1029903"/>
                  </a:cubicBezTo>
                  <a:cubicBezTo>
                    <a:pt x="2171149" y="1046294"/>
                    <a:pt x="2179030" y="1061792"/>
                    <a:pt x="2184935" y="1078029"/>
                  </a:cubicBezTo>
                  <a:cubicBezTo>
                    <a:pt x="2203684" y="1129589"/>
                    <a:pt x="2202319" y="1128313"/>
                    <a:pt x="2213811" y="1174282"/>
                  </a:cubicBezTo>
                  <a:cubicBezTo>
                    <a:pt x="2210603" y="1244867"/>
                    <a:pt x="2212605" y="1315883"/>
                    <a:pt x="2204186" y="1386038"/>
                  </a:cubicBezTo>
                  <a:cubicBezTo>
                    <a:pt x="2202808" y="1397524"/>
                    <a:pt x="2190674" y="1404870"/>
                    <a:pt x="2184935" y="1414914"/>
                  </a:cubicBezTo>
                  <a:cubicBezTo>
                    <a:pt x="2177816" y="1427372"/>
                    <a:pt x="2172804" y="1440957"/>
                    <a:pt x="2165685" y="1453415"/>
                  </a:cubicBezTo>
                  <a:cubicBezTo>
                    <a:pt x="2159946" y="1463459"/>
                    <a:pt x="2152173" y="1472247"/>
                    <a:pt x="2146434" y="1482291"/>
                  </a:cubicBezTo>
                  <a:cubicBezTo>
                    <a:pt x="2139315" y="1494749"/>
                    <a:pt x="2134789" y="1508625"/>
                    <a:pt x="2127184" y="1520792"/>
                  </a:cubicBezTo>
                  <a:cubicBezTo>
                    <a:pt x="2118682" y="1534396"/>
                    <a:pt x="2107933" y="1546459"/>
                    <a:pt x="2098308" y="1559293"/>
                  </a:cubicBezTo>
                  <a:cubicBezTo>
                    <a:pt x="2091891" y="1578543"/>
                    <a:pt x="2088912" y="1599306"/>
                    <a:pt x="2079057" y="1617044"/>
                  </a:cubicBezTo>
                  <a:cubicBezTo>
                    <a:pt x="2072446" y="1628943"/>
                    <a:pt x="2056935" y="1634101"/>
                    <a:pt x="2050181" y="1645920"/>
                  </a:cubicBezTo>
                  <a:cubicBezTo>
                    <a:pt x="2043618" y="1657406"/>
                    <a:pt x="2046472" y="1672589"/>
                    <a:pt x="2040556" y="1684421"/>
                  </a:cubicBezTo>
                  <a:cubicBezTo>
                    <a:pt x="2033382" y="1698770"/>
                    <a:pt x="2021305" y="1710088"/>
                    <a:pt x="2011680" y="1722922"/>
                  </a:cubicBezTo>
                  <a:cubicBezTo>
                    <a:pt x="2009415" y="1731984"/>
                    <a:pt x="1998706" y="1779002"/>
                    <a:pt x="1992430" y="1790299"/>
                  </a:cubicBezTo>
                  <a:cubicBezTo>
                    <a:pt x="1981194" y="1810524"/>
                    <a:pt x="1964276" y="1827357"/>
                    <a:pt x="1953929" y="1848051"/>
                  </a:cubicBezTo>
                  <a:cubicBezTo>
                    <a:pt x="1938680" y="1878549"/>
                    <a:pt x="1930792" y="1900063"/>
                    <a:pt x="1905802" y="1925053"/>
                  </a:cubicBezTo>
                  <a:cubicBezTo>
                    <a:pt x="1897622" y="1933233"/>
                    <a:pt x="1886552" y="1937886"/>
                    <a:pt x="1876927" y="1944303"/>
                  </a:cubicBezTo>
                  <a:cubicBezTo>
                    <a:pt x="1870510" y="1953928"/>
                    <a:pt x="1865082" y="1964292"/>
                    <a:pt x="1857676" y="1973179"/>
                  </a:cubicBezTo>
                  <a:cubicBezTo>
                    <a:pt x="1829404" y="2007105"/>
                    <a:pt x="1811294" y="2013726"/>
                    <a:pt x="1771049" y="2040556"/>
                  </a:cubicBezTo>
                  <a:cubicBezTo>
                    <a:pt x="1733733" y="2065433"/>
                    <a:pt x="1753145" y="2056148"/>
                    <a:pt x="1713297" y="2069432"/>
                  </a:cubicBezTo>
                  <a:cubicBezTo>
                    <a:pt x="1620100" y="2139328"/>
                    <a:pt x="1738667" y="2056746"/>
                    <a:pt x="1617045" y="2117558"/>
                  </a:cubicBezTo>
                  <a:cubicBezTo>
                    <a:pt x="1602697" y="2124732"/>
                    <a:pt x="1593439" y="2140476"/>
                    <a:pt x="1578544" y="2146434"/>
                  </a:cubicBezTo>
                  <a:cubicBezTo>
                    <a:pt x="1560424" y="2153682"/>
                    <a:pt x="1539929" y="2152232"/>
                    <a:pt x="1520792" y="2156059"/>
                  </a:cubicBezTo>
                  <a:cubicBezTo>
                    <a:pt x="1456911" y="2168835"/>
                    <a:pt x="1507022" y="2164100"/>
                    <a:pt x="1434165" y="2175309"/>
                  </a:cubicBezTo>
                  <a:cubicBezTo>
                    <a:pt x="1408598" y="2179242"/>
                    <a:pt x="1382830" y="2181726"/>
                    <a:pt x="1357162" y="2184935"/>
                  </a:cubicBezTo>
                  <a:cubicBezTo>
                    <a:pt x="1347537" y="2188143"/>
                    <a:pt x="1338433" y="2194560"/>
                    <a:pt x="1328287" y="2194560"/>
                  </a:cubicBezTo>
                  <a:cubicBezTo>
                    <a:pt x="989831" y="2194560"/>
                    <a:pt x="1048092" y="2199241"/>
                    <a:pt x="856649" y="2175309"/>
                  </a:cubicBezTo>
                  <a:cubicBezTo>
                    <a:pt x="837398" y="2168892"/>
                    <a:pt x="817738" y="2163595"/>
                    <a:pt x="798897" y="2156059"/>
                  </a:cubicBezTo>
                  <a:cubicBezTo>
                    <a:pt x="785575" y="2150730"/>
                    <a:pt x="774139" y="2140931"/>
                    <a:pt x="760396" y="2136808"/>
                  </a:cubicBezTo>
                  <a:cubicBezTo>
                    <a:pt x="741703" y="2131200"/>
                    <a:pt x="721782" y="2131010"/>
                    <a:pt x="702645" y="2127183"/>
                  </a:cubicBezTo>
                  <a:cubicBezTo>
                    <a:pt x="689673" y="2124589"/>
                    <a:pt x="676978" y="2120766"/>
                    <a:pt x="664144" y="2117558"/>
                  </a:cubicBezTo>
                  <a:cubicBezTo>
                    <a:pt x="625619" y="2091874"/>
                    <a:pt x="638948" y="2097896"/>
                    <a:pt x="587141" y="2079057"/>
                  </a:cubicBezTo>
                  <a:cubicBezTo>
                    <a:pt x="568071" y="2072122"/>
                    <a:pt x="546274" y="2071062"/>
                    <a:pt x="529390" y="2059806"/>
                  </a:cubicBezTo>
                  <a:cubicBezTo>
                    <a:pt x="426223" y="1991030"/>
                    <a:pt x="582785" y="2098128"/>
                    <a:pt x="471638" y="2011680"/>
                  </a:cubicBezTo>
                  <a:cubicBezTo>
                    <a:pt x="453376" y="1997476"/>
                    <a:pt x="433137" y="1986013"/>
                    <a:pt x="413887" y="1973179"/>
                  </a:cubicBezTo>
                  <a:lnTo>
                    <a:pt x="356135" y="1934678"/>
                  </a:lnTo>
                  <a:lnTo>
                    <a:pt x="327259" y="1915427"/>
                  </a:lnTo>
                  <a:cubicBezTo>
                    <a:pt x="320842" y="1905802"/>
                    <a:pt x="316715" y="1894169"/>
                    <a:pt x="308009" y="1886552"/>
                  </a:cubicBezTo>
                  <a:cubicBezTo>
                    <a:pt x="227680" y="1816265"/>
                    <a:pt x="273192" y="1880610"/>
                    <a:pt x="202131" y="1809549"/>
                  </a:cubicBezTo>
                  <a:cubicBezTo>
                    <a:pt x="137963" y="1745381"/>
                    <a:pt x="231005" y="1812759"/>
                    <a:pt x="154005" y="1761423"/>
                  </a:cubicBezTo>
                  <a:cubicBezTo>
                    <a:pt x="141171" y="1742173"/>
                    <a:pt x="121116" y="1726117"/>
                    <a:pt x="115504" y="1703672"/>
                  </a:cubicBezTo>
                  <a:cubicBezTo>
                    <a:pt x="112295" y="1690838"/>
                    <a:pt x="109512" y="1677891"/>
                    <a:pt x="105878" y="1665171"/>
                  </a:cubicBezTo>
                  <a:cubicBezTo>
                    <a:pt x="103091" y="1655415"/>
                    <a:pt x="98714" y="1646138"/>
                    <a:pt x="96253" y="1636295"/>
                  </a:cubicBezTo>
                  <a:cubicBezTo>
                    <a:pt x="92285" y="1620423"/>
                    <a:pt x="92501" y="1603438"/>
                    <a:pt x="86628" y="1588168"/>
                  </a:cubicBezTo>
                  <a:cubicBezTo>
                    <a:pt x="76326" y="1561384"/>
                    <a:pt x="48127" y="1511166"/>
                    <a:pt x="48127" y="1511166"/>
                  </a:cubicBezTo>
                  <a:cubicBezTo>
                    <a:pt x="44918" y="1495124"/>
                    <a:pt x="42469" y="1478911"/>
                    <a:pt x="38501" y="1463040"/>
                  </a:cubicBezTo>
                  <a:cubicBezTo>
                    <a:pt x="36040" y="1453197"/>
                    <a:pt x="30419" y="1444192"/>
                    <a:pt x="28876" y="1434164"/>
                  </a:cubicBezTo>
                  <a:cubicBezTo>
                    <a:pt x="23973" y="1402295"/>
                    <a:pt x="23250" y="1369907"/>
                    <a:pt x="19251" y="1337912"/>
                  </a:cubicBezTo>
                  <a:cubicBezTo>
                    <a:pt x="16830" y="1318547"/>
                    <a:pt x="12594" y="1299449"/>
                    <a:pt x="9626" y="1280160"/>
                  </a:cubicBezTo>
                  <a:cubicBezTo>
                    <a:pt x="6176" y="1257737"/>
                    <a:pt x="3209" y="1235242"/>
                    <a:pt x="0" y="1212783"/>
                  </a:cubicBezTo>
                  <a:cubicBezTo>
                    <a:pt x="3209" y="1094071"/>
                    <a:pt x="744" y="975070"/>
                    <a:pt x="9626" y="856648"/>
                  </a:cubicBezTo>
                  <a:cubicBezTo>
                    <a:pt x="10491" y="845113"/>
                    <a:pt x="23137" y="837817"/>
                    <a:pt x="28876" y="827773"/>
                  </a:cubicBezTo>
                  <a:cubicBezTo>
                    <a:pt x="35995" y="815315"/>
                    <a:pt x="42300" y="802384"/>
                    <a:pt x="48127" y="789272"/>
                  </a:cubicBezTo>
                  <a:cubicBezTo>
                    <a:pt x="55144" y="773483"/>
                    <a:pt x="61310" y="757323"/>
                    <a:pt x="67377" y="741145"/>
                  </a:cubicBezTo>
                  <a:cubicBezTo>
                    <a:pt x="75584" y="719260"/>
                    <a:pt x="80887" y="692207"/>
                    <a:pt x="96253" y="673768"/>
                  </a:cubicBezTo>
                  <a:cubicBezTo>
                    <a:pt x="103659" y="664881"/>
                    <a:pt x="115504" y="660935"/>
                    <a:pt x="125129" y="654518"/>
                  </a:cubicBezTo>
                  <a:cubicBezTo>
                    <a:pt x="137232" y="618207"/>
                    <a:pt x="140157" y="600989"/>
                    <a:pt x="173255" y="567891"/>
                  </a:cubicBezTo>
                  <a:cubicBezTo>
                    <a:pt x="182880" y="558266"/>
                    <a:pt x="193272" y="549350"/>
                    <a:pt x="202131" y="539015"/>
                  </a:cubicBezTo>
                  <a:cubicBezTo>
                    <a:pt x="212571" y="526835"/>
                    <a:pt x="219137" y="511305"/>
                    <a:pt x="231007" y="500514"/>
                  </a:cubicBezTo>
                  <a:cubicBezTo>
                    <a:pt x="233163" y="498554"/>
                    <a:pt x="311636" y="437940"/>
                    <a:pt x="336885" y="423512"/>
                  </a:cubicBezTo>
                  <a:cubicBezTo>
                    <a:pt x="349343" y="416393"/>
                    <a:pt x="362552" y="410678"/>
                    <a:pt x="375386" y="404261"/>
                  </a:cubicBezTo>
                  <a:cubicBezTo>
                    <a:pt x="459736" y="319908"/>
                    <a:pt x="352741" y="423130"/>
                    <a:pt x="433137" y="356135"/>
                  </a:cubicBezTo>
                  <a:cubicBezTo>
                    <a:pt x="443594" y="347421"/>
                    <a:pt x="450936" y="335171"/>
                    <a:pt x="462013" y="327259"/>
                  </a:cubicBezTo>
                  <a:cubicBezTo>
                    <a:pt x="473689" y="318919"/>
                    <a:pt x="488838" y="316348"/>
                    <a:pt x="500514" y="308008"/>
                  </a:cubicBezTo>
                  <a:cubicBezTo>
                    <a:pt x="511591" y="300096"/>
                    <a:pt x="518645" y="287490"/>
                    <a:pt x="529390" y="279133"/>
                  </a:cubicBezTo>
                  <a:cubicBezTo>
                    <a:pt x="547653" y="264929"/>
                    <a:pt x="570781" y="256992"/>
                    <a:pt x="587141" y="240632"/>
                  </a:cubicBezTo>
                  <a:cubicBezTo>
                    <a:pt x="596766" y="231007"/>
                    <a:pt x="604198" y="218510"/>
                    <a:pt x="616017" y="211756"/>
                  </a:cubicBezTo>
                  <a:cubicBezTo>
                    <a:pt x="627503" y="205193"/>
                    <a:pt x="641684" y="205339"/>
                    <a:pt x="654518" y="202131"/>
                  </a:cubicBezTo>
                  <a:cubicBezTo>
                    <a:pt x="709688" y="119377"/>
                    <a:pt x="636227" y="216763"/>
                    <a:pt x="702645" y="163629"/>
                  </a:cubicBezTo>
                  <a:cubicBezTo>
                    <a:pt x="711678" y="156403"/>
                    <a:pt x="713715" y="142934"/>
                    <a:pt x="721895" y="134754"/>
                  </a:cubicBezTo>
                  <a:cubicBezTo>
                    <a:pt x="733239" y="123410"/>
                    <a:pt x="747254" y="115078"/>
                    <a:pt x="760396" y="105878"/>
                  </a:cubicBezTo>
                  <a:cubicBezTo>
                    <a:pt x="779350" y="92610"/>
                    <a:pt x="801788" y="83737"/>
                    <a:pt x="818148" y="67377"/>
                  </a:cubicBezTo>
                  <a:cubicBezTo>
                    <a:pt x="856378" y="29147"/>
                    <a:pt x="833818" y="41802"/>
                    <a:pt x="885525" y="28876"/>
                  </a:cubicBezTo>
                  <a:cubicBezTo>
                    <a:pt x="895150" y="22459"/>
                    <a:pt x="903128" y="12226"/>
                    <a:pt x="914400" y="9625"/>
                  </a:cubicBezTo>
                  <a:cubicBezTo>
                    <a:pt x="945819" y="2374"/>
                    <a:pt x="978409" y="0"/>
                    <a:pt x="1010653" y="0"/>
                  </a:cubicBezTo>
                  <a:cubicBezTo>
                    <a:pt x="1139030" y="0"/>
                    <a:pt x="1267327" y="6417"/>
                    <a:pt x="1395664" y="9625"/>
                  </a:cubicBezTo>
                  <a:cubicBezTo>
                    <a:pt x="1408498" y="12834"/>
                    <a:pt x="1421445" y="15617"/>
                    <a:pt x="1434165" y="19251"/>
                  </a:cubicBezTo>
                  <a:cubicBezTo>
                    <a:pt x="1456388" y="25601"/>
                    <a:pt x="1492863" y="39991"/>
                    <a:pt x="1511167" y="48126"/>
                  </a:cubicBezTo>
                  <a:cubicBezTo>
                    <a:pt x="1524279" y="53953"/>
                    <a:pt x="1536423" y="61858"/>
                    <a:pt x="1549668" y="67377"/>
                  </a:cubicBezTo>
                  <a:cubicBezTo>
                    <a:pt x="1574972" y="77921"/>
                    <a:pt x="1601366" y="85710"/>
                    <a:pt x="1626670" y="96253"/>
                  </a:cubicBezTo>
                  <a:cubicBezTo>
                    <a:pt x="1639915" y="101772"/>
                    <a:pt x="1651849" y="110174"/>
                    <a:pt x="1665171" y="115503"/>
                  </a:cubicBezTo>
                  <a:cubicBezTo>
                    <a:pt x="1684011" y="123039"/>
                    <a:pt x="1706038" y="123498"/>
                    <a:pt x="1722922" y="134754"/>
                  </a:cubicBezTo>
                  <a:cubicBezTo>
                    <a:pt x="1793274" y="181653"/>
                    <a:pt x="1704815" y="124407"/>
                    <a:pt x="1790299" y="173255"/>
                  </a:cubicBezTo>
                  <a:cubicBezTo>
                    <a:pt x="1800343" y="178994"/>
                    <a:pt x="1808604" y="187807"/>
                    <a:pt x="1819175" y="192505"/>
                  </a:cubicBezTo>
                  <a:cubicBezTo>
                    <a:pt x="1837718" y="200746"/>
                    <a:pt x="1876927" y="211756"/>
                    <a:pt x="1876927" y="211756"/>
                  </a:cubicBezTo>
                  <a:cubicBezTo>
                    <a:pt x="1886552" y="221381"/>
                    <a:pt x="1895057" y="232275"/>
                    <a:pt x="1905802" y="240632"/>
                  </a:cubicBezTo>
                  <a:cubicBezTo>
                    <a:pt x="1924065" y="254836"/>
                    <a:pt x="1963554" y="279133"/>
                    <a:pt x="1963554" y="279133"/>
                  </a:cubicBezTo>
                  <a:cubicBezTo>
                    <a:pt x="1969971" y="291967"/>
                    <a:pt x="1972659" y="307488"/>
                    <a:pt x="1982805" y="317634"/>
                  </a:cubicBezTo>
                  <a:cubicBezTo>
                    <a:pt x="1989979" y="324808"/>
                    <a:pt x="2004506" y="320085"/>
                    <a:pt x="2011680" y="327259"/>
                  </a:cubicBezTo>
                  <a:cubicBezTo>
                    <a:pt x="2016703" y="332282"/>
                    <a:pt x="2030301" y="393754"/>
                    <a:pt x="2030931" y="394636"/>
                  </a:cubicBezTo>
                  <a:cubicBezTo>
                    <a:pt x="2040255" y="407690"/>
                    <a:pt x="2056598" y="413887"/>
                    <a:pt x="2069432" y="423512"/>
                  </a:cubicBezTo>
                  <a:cubicBezTo>
                    <a:pt x="2072640" y="433137"/>
                    <a:pt x="2074023" y="443578"/>
                    <a:pt x="2079057" y="452387"/>
                  </a:cubicBezTo>
                  <a:cubicBezTo>
                    <a:pt x="2105274" y="498267"/>
                    <a:pt x="2105776" y="482524"/>
                    <a:pt x="2136809" y="519764"/>
                  </a:cubicBezTo>
                  <a:cubicBezTo>
                    <a:pt x="2144215" y="528651"/>
                    <a:pt x="2149335" y="539227"/>
                    <a:pt x="2156059" y="548640"/>
                  </a:cubicBezTo>
                  <a:cubicBezTo>
                    <a:pt x="2165383" y="561694"/>
                    <a:pt x="2174495" y="574961"/>
                    <a:pt x="2184935" y="587141"/>
                  </a:cubicBezTo>
                  <a:cubicBezTo>
                    <a:pt x="2193794" y="597476"/>
                    <a:pt x="2204186" y="606392"/>
                    <a:pt x="2213811" y="616017"/>
                  </a:cubicBezTo>
                  <a:cubicBezTo>
                    <a:pt x="2234458" y="677960"/>
                    <a:pt x="2207249" y="610680"/>
                    <a:pt x="2252312" y="673768"/>
                  </a:cubicBezTo>
                  <a:cubicBezTo>
                    <a:pt x="2260652" y="685444"/>
                    <a:pt x="2263603" y="700330"/>
                    <a:pt x="2271562" y="712269"/>
                  </a:cubicBezTo>
                  <a:cubicBezTo>
                    <a:pt x="2351059" y="831515"/>
                    <a:pt x="2274009" y="705790"/>
                    <a:pt x="2338939" y="789272"/>
                  </a:cubicBezTo>
                  <a:cubicBezTo>
                    <a:pt x="2353143" y="807535"/>
                    <a:pt x="2363558" y="828514"/>
                    <a:pt x="2377440" y="847023"/>
                  </a:cubicBezTo>
                  <a:cubicBezTo>
                    <a:pt x="2387065" y="859857"/>
                    <a:pt x="2397814" y="871920"/>
                    <a:pt x="2406316" y="885524"/>
                  </a:cubicBezTo>
                  <a:cubicBezTo>
                    <a:pt x="2413921" y="897691"/>
                    <a:pt x="2416958" y="912546"/>
                    <a:pt x="2425567" y="924025"/>
                  </a:cubicBezTo>
                  <a:cubicBezTo>
                    <a:pt x="2436457" y="938545"/>
                    <a:pt x="2451234" y="949692"/>
                    <a:pt x="2464068" y="962526"/>
                  </a:cubicBezTo>
                  <a:cubicBezTo>
                    <a:pt x="2470485" y="975360"/>
                    <a:pt x="2477989" y="987705"/>
                    <a:pt x="2483318" y="1001027"/>
                  </a:cubicBezTo>
                  <a:cubicBezTo>
                    <a:pt x="2490854" y="1019868"/>
                    <a:pt x="2491313" y="1041895"/>
                    <a:pt x="2502569" y="1058779"/>
                  </a:cubicBezTo>
                  <a:lnTo>
                    <a:pt x="2521819" y="1087655"/>
                  </a:lnTo>
                  <a:cubicBezTo>
                    <a:pt x="2525028" y="1100489"/>
                    <a:pt x="2527811" y="1113436"/>
                    <a:pt x="2531445" y="1126156"/>
                  </a:cubicBezTo>
                  <a:cubicBezTo>
                    <a:pt x="2541752" y="1162230"/>
                    <a:pt x="2543174" y="1152166"/>
                    <a:pt x="2550695" y="1193533"/>
                  </a:cubicBezTo>
                  <a:cubicBezTo>
                    <a:pt x="2558713" y="1237632"/>
                    <a:pt x="2556845" y="1260109"/>
                    <a:pt x="2569946" y="1299411"/>
                  </a:cubicBezTo>
                  <a:cubicBezTo>
                    <a:pt x="2575410" y="1315802"/>
                    <a:pt x="2583291" y="1331300"/>
                    <a:pt x="2589196" y="1347537"/>
                  </a:cubicBezTo>
                  <a:cubicBezTo>
                    <a:pt x="2596131" y="1366607"/>
                    <a:pt x="2601322" y="1386288"/>
                    <a:pt x="2608447" y="1405288"/>
                  </a:cubicBezTo>
                  <a:lnTo>
                    <a:pt x="2637322" y="1482291"/>
                  </a:lnTo>
                  <a:cubicBezTo>
                    <a:pt x="2640531" y="1501541"/>
                    <a:pt x="2642714" y="1520991"/>
                    <a:pt x="2646948" y="1540042"/>
                  </a:cubicBezTo>
                  <a:cubicBezTo>
                    <a:pt x="2649149" y="1549946"/>
                    <a:pt x="2654112" y="1559075"/>
                    <a:pt x="2656573" y="1568918"/>
                  </a:cubicBezTo>
                  <a:cubicBezTo>
                    <a:pt x="2660541" y="1584789"/>
                    <a:pt x="2660454" y="1601726"/>
                    <a:pt x="2666198" y="1617044"/>
                  </a:cubicBezTo>
                  <a:cubicBezTo>
                    <a:pt x="2670260" y="1627876"/>
                    <a:pt x="2679032" y="1636295"/>
                    <a:pt x="2685449" y="1645920"/>
                  </a:cubicBezTo>
                  <a:cubicBezTo>
                    <a:pt x="2688657" y="1655545"/>
                    <a:pt x="2692287" y="1665040"/>
                    <a:pt x="2695074" y="1674796"/>
                  </a:cubicBezTo>
                  <a:cubicBezTo>
                    <a:pt x="2698708" y="1687516"/>
                    <a:pt x="2699488" y="1701138"/>
                    <a:pt x="2704699" y="1713297"/>
                  </a:cubicBezTo>
                  <a:cubicBezTo>
                    <a:pt x="2709256" y="1723930"/>
                    <a:pt x="2716544" y="1733286"/>
                    <a:pt x="2723950" y="1742173"/>
                  </a:cubicBezTo>
                  <a:cubicBezTo>
                    <a:pt x="2732664" y="1752630"/>
                    <a:pt x="2752826" y="1771048"/>
                    <a:pt x="2752826" y="1771048"/>
                  </a:cubicBezTo>
                </a:path>
              </a:pathLst>
            </a:custGeom>
            <a:noFill/>
            <a:ln w="25400">
              <a:headEnd type="none"/>
              <a:tailEnd type="non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grpSp>
      <p:sp>
        <p:nvSpPr>
          <p:cNvPr id="19" name="吹き出し: 四角形 18">
            <a:extLst>
              <a:ext uri="{FF2B5EF4-FFF2-40B4-BE49-F238E27FC236}">
                <a16:creationId xmlns:a16="http://schemas.microsoft.com/office/drawing/2014/main" id="{F1EB0C65-4874-E485-041B-AAE44D3EA43D}"/>
              </a:ext>
            </a:extLst>
          </p:cNvPr>
          <p:cNvSpPr/>
          <p:nvPr/>
        </p:nvSpPr>
        <p:spPr>
          <a:xfrm>
            <a:off x="5156280" y="2758781"/>
            <a:ext cx="576000" cy="252000"/>
          </a:xfrm>
          <a:prstGeom prst="wedgeRectCallout">
            <a:avLst>
              <a:gd name="adj1" fmla="val 65366"/>
              <a:gd name="adj2" fmla="val 64092"/>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吹き出し: 四角形 19">
            <a:extLst>
              <a:ext uri="{FF2B5EF4-FFF2-40B4-BE49-F238E27FC236}">
                <a16:creationId xmlns:a16="http://schemas.microsoft.com/office/drawing/2014/main" id="{2BA196CD-C91B-E319-E602-0DC1733DE442}"/>
              </a:ext>
            </a:extLst>
          </p:cNvPr>
          <p:cNvSpPr/>
          <p:nvPr/>
        </p:nvSpPr>
        <p:spPr>
          <a:xfrm>
            <a:off x="6697890" y="3025595"/>
            <a:ext cx="576000" cy="252000"/>
          </a:xfrm>
          <a:prstGeom prst="wedgeRectCallout">
            <a:avLst>
              <a:gd name="adj1" fmla="val -67576"/>
              <a:gd name="adj2" fmla="val 26215"/>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20">
            <a:extLst>
              <a:ext uri="{FF2B5EF4-FFF2-40B4-BE49-F238E27FC236}">
                <a16:creationId xmlns:a16="http://schemas.microsoft.com/office/drawing/2014/main" id="{C1158031-7B76-D99B-4F37-8C72B010CD5D}"/>
              </a:ext>
            </a:extLst>
          </p:cNvPr>
          <p:cNvSpPr txBox="1"/>
          <p:nvPr/>
        </p:nvSpPr>
        <p:spPr>
          <a:xfrm>
            <a:off x="15071" y="4738015"/>
            <a:ext cx="4950913" cy="5770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脳卒中は、脳の血管が詰まる「</a:t>
            </a:r>
            <a:r>
              <a:rPr kumimoji="0" lang="ja-JP" altLang="en-US" sz="1050" b="1" i="0" u="none" strike="noStrike" kern="1200" cap="none" spc="0" normalizeH="0" baseline="0" noProof="0" dirty="0">
                <a:ln>
                  <a:noFill/>
                </a:ln>
                <a:solidFill>
                  <a:srgbClr val="ED7D31"/>
                </a:solidFill>
                <a:effectLst/>
                <a:uLnTx/>
                <a:uFillTx/>
                <a:latin typeface="メイリオ" panose="020B0604030504040204" pitchFamily="50" charset="-128"/>
                <a:ea typeface="メイリオ" panose="020B0604030504040204" pitchFamily="50" charset="-128"/>
                <a:cs typeface="+mn-cs"/>
              </a:rPr>
              <a:t>脳梗塞</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」、脳の血管が破れる「脳出血」、脳の表面を走る動脈瘤が破れる「くも膜下出血」の３つのタイプに大別されます。以前は脳出血の割合が多かったのですが、最近は脳梗塞が</a:t>
            </a:r>
            <a:r>
              <a:rPr kumimoji="0" lang="en-US" altLang="ja-JP"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75%</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を占めています。</a:t>
            </a:r>
            <a:endParaRPr kumimoji="0" lang="en-US" altLang="ja-JP" sz="90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2FEA289F-FDB4-6363-D505-07E69181E9F3}"/>
              </a:ext>
            </a:extLst>
          </p:cNvPr>
          <p:cNvSpPr/>
          <p:nvPr/>
        </p:nvSpPr>
        <p:spPr>
          <a:xfrm>
            <a:off x="619435" y="3560706"/>
            <a:ext cx="496535"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23" name="吹き出し: 四角形 22">
            <a:extLst>
              <a:ext uri="{FF2B5EF4-FFF2-40B4-BE49-F238E27FC236}">
                <a16:creationId xmlns:a16="http://schemas.microsoft.com/office/drawing/2014/main" id="{B42E16F8-4B0F-CBF9-3596-046A760099F2}"/>
              </a:ext>
            </a:extLst>
          </p:cNvPr>
          <p:cNvSpPr/>
          <p:nvPr/>
        </p:nvSpPr>
        <p:spPr>
          <a:xfrm>
            <a:off x="8878770" y="2506781"/>
            <a:ext cx="990600" cy="252000"/>
          </a:xfrm>
          <a:prstGeom prst="wedgeRectCallout">
            <a:avLst>
              <a:gd name="adj1" fmla="val -41422"/>
              <a:gd name="adj2" fmla="val 88707"/>
            </a:avLst>
          </a:prstGeom>
          <a:solidFill>
            <a:schemeClr val="bg1"/>
          </a:solidFill>
          <a:ln w="25400">
            <a:solidFill>
              <a:srgbClr val="EA55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試してみよう</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正方形/長方形 23">
            <a:extLst>
              <a:ext uri="{FF2B5EF4-FFF2-40B4-BE49-F238E27FC236}">
                <a16:creationId xmlns:a16="http://schemas.microsoft.com/office/drawing/2014/main" id="{212499F6-C3B0-A471-B0E2-BAFA47067FA5}"/>
              </a:ext>
            </a:extLst>
          </p:cNvPr>
          <p:cNvSpPr/>
          <p:nvPr/>
        </p:nvSpPr>
        <p:spPr>
          <a:xfrm>
            <a:off x="5031489" y="5313767"/>
            <a:ext cx="2967287"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脳卒中の予防</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5" name="テキスト ボックス 24">
            <a:extLst>
              <a:ext uri="{FF2B5EF4-FFF2-40B4-BE49-F238E27FC236}">
                <a16:creationId xmlns:a16="http://schemas.microsoft.com/office/drawing/2014/main" id="{74527711-EA82-AFB1-FADC-1C9B67E6A6E9}"/>
              </a:ext>
            </a:extLst>
          </p:cNvPr>
          <p:cNvSpPr txBox="1"/>
          <p:nvPr/>
        </p:nvSpPr>
        <p:spPr>
          <a:xfrm>
            <a:off x="5030819" y="5583604"/>
            <a:ext cx="4860110" cy="73866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早朝高血圧が原因の脳卒中は、特に起床後</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1</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2</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時間が危険な時間帯です。起床後は目覚めてすぐにあわただしく活動しないようにしてください。布団の中で</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10</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分ほど過ごしてからゆっくり起き上がり、トイレや洗面所などの寒い場所に行くときはカーディガンを羽織ったり、厚手の靴下をはくなどをして、少しでも</a:t>
            </a:r>
            <a:r>
              <a:rPr kumimoji="0" lang="ja-JP" altLang="en-US" sz="105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血圧の上昇を抑える</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工夫をしましょう。</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楕円 25">
            <a:extLst>
              <a:ext uri="{FF2B5EF4-FFF2-40B4-BE49-F238E27FC236}">
                <a16:creationId xmlns:a16="http://schemas.microsoft.com/office/drawing/2014/main" id="{D647BAFA-0751-2BB3-FBCB-ED79F95AEC6F}"/>
              </a:ext>
            </a:extLst>
          </p:cNvPr>
          <p:cNvSpPr/>
          <p:nvPr/>
        </p:nvSpPr>
        <p:spPr>
          <a:xfrm>
            <a:off x="115057" y="1786639"/>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楕円 26">
            <a:extLst>
              <a:ext uri="{FF2B5EF4-FFF2-40B4-BE49-F238E27FC236}">
                <a16:creationId xmlns:a16="http://schemas.microsoft.com/office/drawing/2014/main" id="{E3B908D9-D2FA-B141-C4E7-6B1B74DCC1E5}"/>
              </a:ext>
            </a:extLst>
          </p:cNvPr>
          <p:cNvSpPr/>
          <p:nvPr/>
        </p:nvSpPr>
        <p:spPr>
          <a:xfrm>
            <a:off x="4965984" y="1783638"/>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楕円 27">
            <a:extLst>
              <a:ext uri="{FF2B5EF4-FFF2-40B4-BE49-F238E27FC236}">
                <a16:creationId xmlns:a16="http://schemas.microsoft.com/office/drawing/2014/main" id="{E057CAC6-72E1-DE6F-8922-599EF178C628}"/>
              </a:ext>
            </a:extLst>
          </p:cNvPr>
          <p:cNvSpPr/>
          <p:nvPr/>
        </p:nvSpPr>
        <p:spPr>
          <a:xfrm>
            <a:off x="114299" y="4384144"/>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楕円 28">
            <a:extLst>
              <a:ext uri="{FF2B5EF4-FFF2-40B4-BE49-F238E27FC236}">
                <a16:creationId xmlns:a16="http://schemas.microsoft.com/office/drawing/2014/main" id="{8C273D0A-7909-AC8B-9697-D183DFEA75D0}"/>
              </a:ext>
            </a:extLst>
          </p:cNvPr>
          <p:cNvSpPr/>
          <p:nvPr/>
        </p:nvSpPr>
        <p:spPr>
          <a:xfrm>
            <a:off x="4975651" y="5212521"/>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テキスト ボックス 29">
            <a:extLst>
              <a:ext uri="{FF2B5EF4-FFF2-40B4-BE49-F238E27FC236}">
                <a16:creationId xmlns:a16="http://schemas.microsoft.com/office/drawing/2014/main" id="{E4DD110B-EFBE-5E33-A539-C847EB08A495}"/>
              </a:ext>
            </a:extLst>
          </p:cNvPr>
          <p:cNvSpPr txBox="1"/>
          <p:nvPr/>
        </p:nvSpPr>
        <p:spPr>
          <a:xfrm>
            <a:off x="77819" y="5223461"/>
            <a:ext cx="4953000" cy="738664"/>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手や足の力が急に抜ける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片方の手や足がしびれたり、動きにくくなったりする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片方の目が一時的に見えにくくなる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ろれつが回らなくなり、言葉が出てこなくなる</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1" name="テキスト ボックス 30">
            <a:extLst>
              <a:ext uri="{FF2B5EF4-FFF2-40B4-BE49-F238E27FC236}">
                <a16:creationId xmlns:a16="http://schemas.microsoft.com/office/drawing/2014/main" id="{6B635EFA-7672-B5D3-4109-C97C29F1E189}"/>
              </a:ext>
            </a:extLst>
          </p:cNvPr>
          <p:cNvSpPr txBox="1"/>
          <p:nvPr/>
        </p:nvSpPr>
        <p:spPr>
          <a:xfrm>
            <a:off x="15071" y="5898949"/>
            <a:ext cx="4950913" cy="661720"/>
          </a:xfrm>
          <a:prstGeom prst="rect">
            <a:avLst/>
          </a:prstGeom>
          <a:noFill/>
        </p:spPr>
        <p:txBody>
          <a:bodyPr wrap="square">
            <a:spAutoFit/>
          </a:bodyPr>
          <a:lstStyle/>
          <a:p>
            <a:pPr marL="0" marR="0" lvl="0" indent="0" algn="l" defTabSz="457200" rtl="0" eaLnBrk="1" fontAlgn="auto" latinLnBrk="0" hangingPunct="1">
              <a:lnSpc>
                <a:spcPts val="15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血管性疾患（脳卒中･心臓病）が多いアメリカでは、</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早朝高血圧の目安</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を、</a:t>
            </a:r>
            <a:endParaRPr kumimoji="0" lang="en-US" altLang="ja-JP"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1500"/>
              </a:lnSpc>
              <a:spcBef>
                <a:spcPts val="0"/>
              </a:spcBef>
              <a:spcAft>
                <a:spcPts val="0"/>
              </a:spcAft>
              <a:buClrTx/>
              <a:buSzTx/>
              <a:buFontTx/>
              <a:buNone/>
              <a:tabLst/>
              <a:defRPr/>
            </a:pPr>
            <a:r>
              <a:rPr lang="en-US" altLang="ja-JP" sz="1050" dirty="0">
                <a:solidFill>
                  <a:srgbClr val="333333"/>
                </a:solidFill>
                <a:latin typeface="メイリオ" panose="020B0604030504040204" pitchFamily="50" charset="-128"/>
                <a:ea typeface="メイリオ" panose="020B0604030504040204" pitchFamily="50" charset="-128"/>
              </a:rPr>
              <a:t>                                                                     </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としています。これが国際基準となり、日本でもこの基準を元に早朝高血圧の診断が進められています。</a:t>
            </a:r>
            <a:endParaRPr kumimoji="0" lang="en-US" altLang="ja-JP" sz="90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51FEBD0D-95B2-0080-169E-EE707F9C1459}"/>
              </a:ext>
            </a:extLst>
          </p:cNvPr>
          <p:cNvSpPr/>
          <p:nvPr/>
        </p:nvSpPr>
        <p:spPr>
          <a:xfrm>
            <a:off x="84317" y="6113592"/>
            <a:ext cx="315441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②</a:t>
            </a:r>
            <a:endParaRPr kumimoji="1" lang="zh-TW"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32" name="正方形/長方形 31">
            <a:extLst>
              <a:ext uri="{FF2B5EF4-FFF2-40B4-BE49-F238E27FC236}">
                <a16:creationId xmlns:a16="http://schemas.microsoft.com/office/drawing/2014/main" id="{897F9B38-4E54-C71D-8A9B-1C32FD68A181}"/>
              </a:ext>
            </a:extLst>
          </p:cNvPr>
          <p:cNvSpPr/>
          <p:nvPr/>
        </p:nvSpPr>
        <p:spPr>
          <a:xfrm>
            <a:off x="650342" y="3629259"/>
            <a:ext cx="3907748" cy="547724"/>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①</a:t>
            </a:r>
          </a:p>
        </p:txBody>
      </p:sp>
      <p:sp>
        <p:nvSpPr>
          <p:cNvPr id="35" name="テキスト ボックス 34">
            <a:extLst>
              <a:ext uri="{FF2B5EF4-FFF2-40B4-BE49-F238E27FC236}">
                <a16:creationId xmlns:a16="http://schemas.microsoft.com/office/drawing/2014/main" id="{21D9D30F-037D-3A4D-514F-955AB4275D36}"/>
              </a:ext>
            </a:extLst>
          </p:cNvPr>
          <p:cNvSpPr txBox="1"/>
          <p:nvPr/>
        </p:nvSpPr>
        <p:spPr>
          <a:xfrm>
            <a:off x="6663269" y="683486"/>
            <a:ext cx="3196169" cy="415498"/>
          </a:xfrm>
          <a:prstGeom prst="rect">
            <a:avLst/>
          </a:prstGeom>
          <a:noFill/>
          <a:ln>
            <a:solidFill>
              <a:schemeClr val="bg1">
                <a:lumMod val="75000"/>
              </a:schemeClr>
            </a:solidFill>
          </a:ln>
        </p:spPr>
        <p:txBody>
          <a:bodyPr wrap="square">
            <a:spAutoFit/>
          </a:bodyPr>
          <a:lstStyle/>
          <a:p>
            <a:pPr marL="171450" indent="-171450">
              <a:buFont typeface="Meiryo UI" panose="020B0604030504040204" pitchFamily="50" charset="-128"/>
              <a:buChar char="※"/>
            </a:pPr>
            <a:r>
              <a:rPr lang="ja-JP" altLang="en-US" sz="1050" dirty="0">
                <a:latin typeface="Meiryo UI" panose="020B0604030504040204" pitchFamily="50" charset="-128"/>
                <a:ea typeface="Meiryo UI" panose="020B0604030504040204" pitchFamily="50" charset="-128"/>
              </a:rPr>
              <a:t>「脳卒中」は「脳の血管トラブル」全般の総称。</a:t>
            </a:r>
            <a:endParaRPr lang="en-US" altLang="ja-JP" sz="1050" dirty="0">
              <a:latin typeface="Meiryo UI" panose="020B0604030504040204" pitchFamily="50" charset="-128"/>
              <a:ea typeface="Meiryo UI" panose="020B0604030504040204" pitchFamily="50" charset="-128"/>
            </a:endParaRPr>
          </a:p>
          <a:p>
            <a:r>
              <a:rPr lang="ja-JP" altLang="en-US" sz="1050" dirty="0">
                <a:latin typeface="Meiryo UI" panose="020B0604030504040204" pitchFamily="50" charset="-128"/>
                <a:ea typeface="Meiryo UI" panose="020B0604030504040204" pitchFamily="50" charset="-128"/>
              </a:rPr>
              <a:t>    「脳梗塞」はその中の一種で、血管が詰まるタイプです。</a:t>
            </a:r>
          </a:p>
        </p:txBody>
      </p:sp>
      <p:grpSp>
        <p:nvGrpSpPr>
          <p:cNvPr id="43" name="グループ化 42">
            <a:extLst>
              <a:ext uri="{FF2B5EF4-FFF2-40B4-BE49-F238E27FC236}">
                <a16:creationId xmlns:a16="http://schemas.microsoft.com/office/drawing/2014/main" id="{A1FB438F-240D-6EA3-FAD6-8BD5553DB0B9}"/>
              </a:ext>
            </a:extLst>
          </p:cNvPr>
          <p:cNvGrpSpPr/>
          <p:nvPr/>
        </p:nvGrpSpPr>
        <p:grpSpPr>
          <a:xfrm>
            <a:off x="174201" y="3499685"/>
            <a:ext cx="4434689" cy="1319534"/>
            <a:chOff x="6672285" y="4833204"/>
            <a:chExt cx="4434689" cy="1319534"/>
          </a:xfrm>
        </p:grpSpPr>
        <p:cxnSp>
          <p:nvCxnSpPr>
            <p:cNvPr id="44" name="直線コネクタ 43">
              <a:extLst>
                <a:ext uri="{FF2B5EF4-FFF2-40B4-BE49-F238E27FC236}">
                  <a16:creationId xmlns:a16="http://schemas.microsoft.com/office/drawing/2014/main" id="{32997ABA-56F6-1F95-C4F2-454CF63587C6}"/>
                </a:ext>
              </a:extLst>
            </p:cNvPr>
            <p:cNvCxnSpPr>
              <a:cxnSpLocks/>
            </p:cNvCxnSpPr>
            <p:nvPr/>
          </p:nvCxnSpPr>
          <p:spPr>
            <a:xfrm flipV="1">
              <a:off x="7666408" y="4983622"/>
              <a:ext cx="0" cy="34101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7" name="吹き出し: 四角形 46">
              <a:extLst>
                <a:ext uri="{FF2B5EF4-FFF2-40B4-BE49-F238E27FC236}">
                  <a16:creationId xmlns:a16="http://schemas.microsoft.com/office/drawing/2014/main" id="{9033593B-3C84-C58A-E2D4-2B931BCE7ECB}"/>
                </a:ext>
              </a:extLst>
            </p:cNvPr>
            <p:cNvSpPr/>
            <p:nvPr/>
          </p:nvSpPr>
          <p:spPr bwMode="auto">
            <a:xfrm>
              <a:off x="6672285" y="4833204"/>
              <a:ext cx="4434689" cy="1319534"/>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③ </a:t>
              </a:r>
              <a:r>
                <a:rPr kumimoji="1" lang="ja-JP" altLang="en-US" sz="4000" b="1" dirty="0">
                  <a:solidFill>
                    <a:srgbClr val="EA5550"/>
                  </a:solidFill>
                  <a:latin typeface="Meiryo UI" panose="020B0604030504040204" pitchFamily="50" charset="-128"/>
                  <a:ea typeface="Meiryo UI" panose="020B0604030504040204" pitchFamily="50" charset="-128"/>
                </a:rPr>
                <a:t>冬</a:t>
              </a:r>
              <a:r>
                <a:rPr kumimoji="1" lang="ja-JP" altLang="en-US" sz="4000" b="1" dirty="0">
                  <a:latin typeface="Meiryo UI" panose="020B0604030504040204" pitchFamily="50" charset="-128"/>
                  <a:ea typeface="Meiryo UI" panose="020B0604030504040204" pitchFamily="50" charset="-128"/>
                </a:rPr>
                <a:t>　春　　</a:t>
              </a:r>
              <a:r>
                <a:rPr kumimoji="1" lang="ja-JP" altLang="en-US" sz="4000" b="1" dirty="0">
                  <a:solidFill>
                    <a:srgbClr val="00B050"/>
                  </a:solidFill>
                  <a:latin typeface="Meiryo UI" panose="020B0604030504040204" pitchFamily="50" charset="-128"/>
                  <a:ea typeface="Meiryo UI" panose="020B0604030504040204" pitchFamily="50" charset="-128"/>
                </a:rPr>
                <a:t>夏</a:t>
              </a:r>
              <a:r>
                <a:rPr kumimoji="1" lang="ja-JP" altLang="en-US" sz="4000" b="1" dirty="0">
                  <a:latin typeface="Meiryo UI" panose="020B0604030504040204" pitchFamily="50" charset="-128"/>
                  <a:ea typeface="Meiryo UI" panose="020B0604030504040204" pitchFamily="50" charset="-128"/>
                </a:rPr>
                <a:t>　秋</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12-2</a:t>
              </a:r>
              <a:r>
                <a:rPr kumimoji="1" lang="ja-JP" altLang="en-US" sz="4000" b="1" dirty="0">
                  <a:solidFill>
                    <a:srgbClr val="EA5550"/>
                  </a:solidFill>
                  <a:latin typeface="Meiryo UI" panose="020B0604030504040204" pitchFamily="50" charset="-128"/>
                  <a:ea typeface="Meiryo UI" panose="020B0604030504040204" pitchFamily="50" charset="-128"/>
                </a:rPr>
                <a:t>月 </a:t>
              </a: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solidFill>
                    <a:srgbClr val="00B050"/>
                  </a:solidFill>
                  <a:latin typeface="Meiryo UI" panose="020B0604030504040204" pitchFamily="50" charset="-128"/>
                  <a:ea typeface="Meiryo UI" panose="020B0604030504040204" pitchFamily="50" charset="-128"/>
                </a:rPr>
                <a:t>6‐8</a:t>
              </a:r>
              <a:r>
                <a:rPr kumimoji="1" lang="ja-JP" altLang="en-US" sz="4000" b="1" dirty="0">
                  <a:solidFill>
                    <a:srgbClr val="00B050"/>
                  </a:solidFill>
                  <a:latin typeface="Meiryo UI" panose="020B0604030504040204" pitchFamily="50" charset="-128"/>
                  <a:ea typeface="Meiryo UI" panose="020B0604030504040204" pitchFamily="50" charset="-128"/>
                </a:rPr>
                <a:t>月</a:t>
              </a:r>
              <a:endParaRPr kumimoji="1" lang="en-US" altLang="ja-JP" sz="4000" b="1" dirty="0">
                <a:solidFill>
                  <a:srgbClr val="00B050"/>
                </a:solidFill>
                <a:latin typeface="Meiryo UI" panose="020B0604030504040204" pitchFamily="50" charset="-128"/>
                <a:ea typeface="Meiryo UI" panose="020B0604030504040204" pitchFamily="50" charset="-128"/>
              </a:endParaRPr>
            </a:p>
          </p:txBody>
        </p:sp>
      </p:grpSp>
      <p:grpSp>
        <p:nvGrpSpPr>
          <p:cNvPr id="48" name="グループ化 47">
            <a:extLst>
              <a:ext uri="{FF2B5EF4-FFF2-40B4-BE49-F238E27FC236}">
                <a16:creationId xmlns:a16="http://schemas.microsoft.com/office/drawing/2014/main" id="{F06EEA5C-D257-474E-C5A3-B8B4AA4719FC}"/>
              </a:ext>
            </a:extLst>
          </p:cNvPr>
          <p:cNvGrpSpPr/>
          <p:nvPr/>
        </p:nvGrpSpPr>
        <p:grpSpPr>
          <a:xfrm>
            <a:off x="185921" y="4922565"/>
            <a:ext cx="9690466" cy="1319534"/>
            <a:chOff x="5355947" y="4133072"/>
            <a:chExt cx="9690466" cy="1319534"/>
          </a:xfrm>
        </p:grpSpPr>
        <p:cxnSp>
          <p:nvCxnSpPr>
            <p:cNvPr id="49" name="直線コネクタ 48">
              <a:extLst>
                <a:ext uri="{FF2B5EF4-FFF2-40B4-BE49-F238E27FC236}">
                  <a16:creationId xmlns:a16="http://schemas.microsoft.com/office/drawing/2014/main" id="{0B198E31-785D-EB8A-2EF6-D894B5BD5542}"/>
                </a:ext>
              </a:extLst>
            </p:cNvPr>
            <p:cNvCxnSpPr>
              <a:cxnSpLocks/>
            </p:cNvCxnSpPr>
            <p:nvPr/>
          </p:nvCxnSpPr>
          <p:spPr>
            <a:xfrm flipV="1">
              <a:off x="7666408" y="4983622"/>
              <a:ext cx="0" cy="34101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0" name="吹き出し: 四角形 49">
              <a:extLst>
                <a:ext uri="{FF2B5EF4-FFF2-40B4-BE49-F238E27FC236}">
                  <a16:creationId xmlns:a16="http://schemas.microsoft.com/office/drawing/2014/main" id="{798D2411-FDA5-34D6-2FC9-241D21C688E2}"/>
                </a:ext>
              </a:extLst>
            </p:cNvPr>
            <p:cNvSpPr/>
            <p:nvPr/>
          </p:nvSpPr>
          <p:spPr bwMode="auto">
            <a:xfrm>
              <a:off x="5355947" y="4133072"/>
              <a:ext cx="9690466" cy="1319534"/>
            </a:xfrm>
            <a:prstGeom prst="wedgeRectCallout">
              <a:avLst>
                <a:gd name="adj1" fmla="val -35589"/>
                <a:gd name="adj2" fmla="val 6487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早朝高血圧の目安を、</a:t>
              </a:r>
              <a:endParaRPr kumimoji="0" lang="en-US" altLang="ja-JP"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0" lang="ja-JP" altLang="en-US"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収縮期血圧</a:t>
              </a:r>
              <a:r>
                <a:rPr kumimoji="0" lang="en-US" altLang="ja-JP" sz="40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135</a:t>
              </a:r>
              <a:r>
                <a:rPr kumimoji="0" lang="en-US" altLang="ja-JP"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mmHg</a:t>
              </a:r>
              <a:r>
                <a:rPr kumimoji="0" lang="ja-JP" altLang="en-US"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以上、拡張期血圧</a:t>
              </a:r>
              <a:r>
                <a:rPr kumimoji="0" lang="en-US" altLang="ja-JP" sz="40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85</a:t>
              </a:r>
              <a:r>
                <a:rPr kumimoji="0" lang="en-US" altLang="ja-JP"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mmHg</a:t>
              </a:r>
              <a:r>
                <a:rPr kumimoji="0" lang="ja-JP" altLang="en-US"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以上</a:t>
              </a:r>
              <a:endParaRPr kumimoji="1" lang="en-US" altLang="ja-JP" sz="4000" b="1" dirty="0">
                <a:latin typeface="Meiryo UI" panose="020B0604030504040204" pitchFamily="50" charset="-128"/>
                <a:ea typeface="Meiryo UI" panose="020B0604030504040204" pitchFamily="50" charset="-128"/>
              </a:endParaRPr>
            </a:p>
          </p:txBody>
        </p:sp>
      </p:grpSp>
      <p:sp>
        <p:nvSpPr>
          <p:cNvPr id="51" name="正方形/長方形 50">
            <a:extLst>
              <a:ext uri="{FF2B5EF4-FFF2-40B4-BE49-F238E27FC236}">
                <a16:creationId xmlns:a16="http://schemas.microsoft.com/office/drawing/2014/main" id="{98E8CE66-C0F4-EBCF-C778-74C5201C0042}"/>
              </a:ext>
            </a:extLst>
          </p:cNvPr>
          <p:cNvSpPr/>
          <p:nvPr/>
        </p:nvSpPr>
        <p:spPr>
          <a:xfrm>
            <a:off x="519764" y="1156717"/>
            <a:ext cx="9371165" cy="646331"/>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FF0000"/>
                </a:solidFill>
                <a:effectLst/>
                <a:highlight>
                  <a:srgbClr val="FFFF00"/>
                </a:highlight>
                <a:uLnTx/>
                <a:uFillTx/>
                <a:latin typeface="Calibri" panose="020F0502020204030204"/>
                <a:ea typeface="メイリオ" panose="020B0604030504040204" pitchFamily="50" charset="-128"/>
                <a:cs typeface="+mn-cs"/>
              </a:rPr>
              <a:t>寒さの厳しい季節は、脳卒中が増える時期</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として知られています。冷たい空気に交感神経が刺激され、血管が収縮し、血圧を上昇させるからです。</a:t>
            </a:r>
            <a:r>
              <a:rPr kumimoji="0" lang="ja-JP" altLang="en-US" sz="1200" b="1" i="0" u="none" strike="noStrike" kern="1200" cap="none" spc="0" normalizeH="0" baseline="0" noProof="0" dirty="0">
                <a:ln>
                  <a:noFill/>
                </a:ln>
                <a:solidFill>
                  <a:srgbClr val="FF0000"/>
                </a:solidFill>
                <a:effectLst/>
                <a:highlight>
                  <a:srgbClr val="FFFF00"/>
                </a:highlight>
                <a:uLnTx/>
                <a:uFillTx/>
                <a:latin typeface="Calibri" panose="020F0502020204030204"/>
                <a:ea typeface="メイリオ" panose="020B0604030504040204" pitchFamily="50" charset="-128"/>
                <a:cs typeface="+mn-cs"/>
              </a:rPr>
              <a:t>特に問題となるのは、朝の血圧が高くなる早朝高血圧</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です。</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なかでも、</a:t>
            </a:r>
            <a:r>
              <a:rPr kumimoji="0" lang="ja-JP" altLang="en-US" sz="1200" b="1" i="0" u="none" strike="noStrike" kern="1200" cap="none" spc="0" normalizeH="0" baseline="0" noProof="0" dirty="0">
                <a:ln>
                  <a:noFill/>
                </a:ln>
                <a:solidFill>
                  <a:srgbClr val="FF0000"/>
                </a:solidFill>
                <a:effectLst/>
                <a:highlight>
                  <a:srgbClr val="FFFF00"/>
                </a:highlight>
                <a:uLnTx/>
                <a:uFillTx/>
                <a:latin typeface="Calibri" panose="020F0502020204030204"/>
                <a:ea typeface="メイリオ" panose="020B0604030504040204" pitchFamily="50" charset="-128"/>
                <a:cs typeface="+mn-cs"/>
              </a:rPr>
              <a:t>朝の血圧が急激に上がる「モーニングサージ」タイプの人は、脳卒中の危険性が高い</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ことがわかってきました。</a:t>
            </a:r>
          </a:p>
        </p:txBody>
      </p:sp>
    </p:spTree>
    <p:extLst>
      <p:ext uri="{BB962C8B-B14F-4D97-AF65-F5344CB8AC3E}">
        <p14:creationId xmlns:p14="http://schemas.microsoft.com/office/powerpoint/2010/main" val="333338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up)">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up)">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left)">
                                      <p:cBhvr>
                                        <p:cTn id="1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（２）</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冬場に気をつける病気は、ヒートショックによる心筋梗塞や脳卒中！？</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556558D2-6E10-36C7-8CB7-A79E155BCBC8}"/>
              </a:ext>
            </a:extLst>
          </p:cNvPr>
          <p:cNvSpPr/>
          <p:nvPr/>
        </p:nvSpPr>
        <p:spPr>
          <a:xfrm>
            <a:off x="0" y="6341312"/>
            <a:ext cx="6542176"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参考）国立循環区病研究センター：</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http://www.ncvc.go.jp/pr/release/20180425_press.html</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、週刊ダイアモンド</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2021</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15</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日：</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https://diamond.jp/articles/-/267685</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正方形/長方形 3">
            <a:extLst>
              <a:ext uri="{FF2B5EF4-FFF2-40B4-BE49-F238E27FC236}">
                <a16:creationId xmlns:a16="http://schemas.microsoft.com/office/drawing/2014/main" id="{ABF6A9AE-D703-464A-7A0E-CF9FB5995861}"/>
              </a:ext>
            </a:extLst>
          </p:cNvPr>
          <p:cNvSpPr/>
          <p:nvPr/>
        </p:nvSpPr>
        <p:spPr>
          <a:xfrm>
            <a:off x="3851907" y="1584898"/>
            <a:ext cx="3132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ヒートショックとは</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53739D33-AAE5-5F97-54C1-1B2CD3DDF2AF}"/>
              </a:ext>
            </a:extLst>
          </p:cNvPr>
          <p:cNvSpPr/>
          <p:nvPr/>
        </p:nvSpPr>
        <p:spPr>
          <a:xfrm>
            <a:off x="3758285" y="1876267"/>
            <a:ext cx="3168000" cy="57708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ヒートショックは、自分の周りの温度が急に変化することで、血圧が急に変動し、心臓や身体が悪影響を受けること</a:t>
            </a:r>
          </a:p>
        </p:txBody>
      </p:sp>
      <p:sp>
        <p:nvSpPr>
          <p:cNvPr id="6" name="正方形/長方形 5">
            <a:extLst>
              <a:ext uri="{FF2B5EF4-FFF2-40B4-BE49-F238E27FC236}">
                <a16:creationId xmlns:a16="http://schemas.microsoft.com/office/drawing/2014/main" id="{508C079D-C9D9-5D7E-9F9F-3ABD4854E7D1}"/>
              </a:ext>
            </a:extLst>
          </p:cNvPr>
          <p:cNvSpPr/>
          <p:nvPr/>
        </p:nvSpPr>
        <p:spPr>
          <a:xfrm>
            <a:off x="129386" y="847987"/>
            <a:ext cx="9776631"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お風呂場での推定死亡者数は年間約　　　　　　　　　（厚労省）！全国の交通事故の死亡者数の約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倍にもなっており、最近では週刊ダイアモンドでも特集が組まれました（</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0" lang="ja-JP" altLang="en-US" sz="1200" b="0" i="0" u="none" strike="noStrike" kern="1200" cap="none" spc="0" normalizeH="0" baseline="0" noProof="0" dirty="0">
                <a:ln>
                  <a:noFill/>
                </a:ln>
                <a:solidFill>
                  <a:srgbClr val="131313"/>
                </a:solidFill>
                <a:effectLst/>
                <a:uLnTx/>
                <a:uFillTx/>
                <a:latin typeface="Hiragino Sans"/>
                <a:ea typeface="メイリオ" panose="020B0604030504040204" pitchFamily="50" charset="-128"/>
                <a:cs typeface="+mn-cs"/>
              </a:rPr>
              <a:t>風呂場の事故はヒートショックによる諸症状が最も有名で、</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毎年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12</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月に多く発生。大半が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歳以上の高齢者であるものの、体力に自信がある人や若者も含まれており、誰にも起こりうる症状として認識しておきましょう！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9EE701AA-11B9-484F-0B05-69DEB0A626D6}"/>
              </a:ext>
            </a:extLst>
          </p:cNvPr>
          <p:cNvSpPr/>
          <p:nvPr/>
        </p:nvSpPr>
        <p:spPr>
          <a:xfrm>
            <a:off x="2834933" y="836900"/>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①</a:t>
            </a:r>
          </a:p>
        </p:txBody>
      </p:sp>
      <p:sp>
        <p:nvSpPr>
          <p:cNvPr id="8" name="正方形/長方形 7">
            <a:extLst>
              <a:ext uri="{FF2B5EF4-FFF2-40B4-BE49-F238E27FC236}">
                <a16:creationId xmlns:a16="http://schemas.microsoft.com/office/drawing/2014/main" id="{80CF32EA-61F3-7C74-4E3C-3217A78EB93C}"/>
              </a:ext>
            </a:extLst>
          </p:cNvPr>
          <p:cNvSpPr/>
          <p:nvPr/>
        </p:nvSpPr>
        <p:spPr>
          <a:xfrm>
            <a:off x="10646162" y="6318676"/>
            <a:ext cx="635253" cy="19812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あなうめ：</a:t>
            </a:r>
            <a:endParaRPr kumimoji="1" lang="en-US" altLang="ja-JP"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9" name="テキスト ボックス 8">
            <a:extLst>
              <a:ext uri="{FF2B5EF4-FFF2-40B4-BE49-F238E27FC236}">
                <a16:creationId xmlns:a16="http://schemas.microsoft.com/office/drawing/2014/main" id="{9F539904-C722-269E-A309-1E8371FBFA54}"/>
              </a:ext>
            </a:extLst>
          </p:cNvPr>
          <p:cNvSpPr txBox="1"/>
          <p:nvPr/>
        </p:nvSpPr>
        <p:spPr>
          <a:xfrm rot="10800000">
            <a:off x="10623707" y="6311108"/>
            <a:ext cx="1349260" cy="176678"/>
          </a:xfrm>
          <a:prstGeom prst="rect">
            <a:avLst/>
          </a:prstGeom>
          <a:noFill/>
        </p:spPr>
        <p:txBody>
          <a:bodyPr wrap="square" lIns="0" tIns="0" rIns="0" bIns="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①推定約</a:t>
            </a:r>
            <a:r>
              <a:rPr kumimoji="1" lang="en-US" altLang="ja-JP"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19,000</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人</a:t>
            </a:r>
            <a:endParaRPr kumimoji="1" lang="en-US" altLang="ja-JP"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0" name="四角形: 角を丸くする 9">
            <a:extLst>
              <a:ext uri="{FF2B5EF4-FFF2-40B4-BE49-F238E27FC236}">
                <a16:creationId xmlns:a16="http://schemas.microsoft.com/office/drawing/2014/main" id="{47F2B09D-DB90-5DE6-5251-1ADC0BD8AE62}"/>
              </a:ext>
            </a:extLst>
          </p:cNvPr>
          <p:cNvSpPr/>
          <p:nvPr/>
        </p:nvSpPr>
        <p:spPr bwMode="auto">
          <a:xfrm>
            <a:off x="3785301" y="2466243"/>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就寝中</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布団の中</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 name="二等辺三角形 10">
            <a:extLst>
              <a:ext uri="{FF2B5EF4-FFF2-40B4-BE49-F238E27FC236}">
                <a16:creationId xmlns:a16="http://schemas.microsoft.com/office/drawing/2014/main" id="{4ECC7844-F8ED-1ABF-22AF-F2F58A527732}"/>
              </a:ext>
            </a:extLst>
          </p:cNvPr>
          <p:cNvSpPr/>
          <p:nvPr/>
        </p:nvSpPr>
        <p:spPr>
          <a:xfrm rot="10800000">
            <a:off x="4683158" y="2801037"/>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2" name="四角形: 角を丸くする 11">
            <a:extLst>
              <a:ext uri="{FF2B5EF4-FFF2-40B4-BE49-F238E27FC236}">
                <a16:creationId xmlns:a16="http://schemas.microsoft.com/office/drawing/2014/main" id="{FDC3332A-003E-EC24-CD43-83839E8B37F5}"/>
              </a:ext>
            </a:extLst>
          </p:cNvPr>
          <p:cNvSpPr/>
          <p:nvPr/>
        </p:nvSpPr>
        <p:spPr bwMode="auto">
          <a:xfrm>
            <a:off x="3785301" y="3076081"/>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部屋を出る／約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二等辺三角形 12">
            <a:extLst>
              <a:ext uri="{FF2B5EF4-FFF2-40B4-BE49-F238E27FC236}">
                <a16:creationId xmlns:a16="http://schemas.microsoft.com/office/drawing/2014/main" id="{268B4C29-0933-5B1F-1035-652660EC1EE1}"/>
              </a:ext>
            </a:extLst>
          </p:cNvPr>
          <p:cNvSpPr/>
          <p:nvPr/>
        </p:nvSpPr>
        <p:spPr>
          <a:xfrm rot="10800000">
            <a:off x="4683158" y="3431723"/>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4" name="四角形: 角を丸くする 13">
            <a:extLst>
              <a:ext uri="{FF2B5EF4-FFF2-40B4-BE49-F238E27FC236}">
                <a16:creationId xmlns:a16="http://schemas.microsoft.com/office/drawing/2014/main" id="{3A63400F-5E35-5CDA-F444-3C2E731DB475}"/>
              </a:ext>
            </a:extLst>
          </p:cNvPr>
          <p:cNvSpPr/>
          <p:nvPr/>
        </p:nvSpPr>
        <p:spPr bwMode="auto">
          <a:xfrm>
            <a:off x="3785301" y="3699580"/>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脱衣所へ／約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二等辺三角形 14">
            <a:extLst>
              <a:ext uri="{FF2B5EF4-FFF2-40B4-BE49-F238E27FC236}">
                <a16:creationId xmlns:a16="http://schemas.microsoft.com/office/drawing/2014/main" id="{1699494F-B33D-8E2B-06D0-135C1C426BCB}"/>
              </a:ext>
            </a:extLst>
          </p:cNvPr>
          <p:cNvSpPr/>
          <p:nvPr/>
        </p:nvSpPr>
        <p:spPr>
          <a:xfrm rot="10800000">
            <a:off x="4683158" y="4044235"/>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6" name="四角形: 角を丸くする 15">
            <a:extLst>
              <a:ext uri="{FF2B5EF4-FFF2-40B4-BE49-F238E27FC236}">
                <a16:creationId xmlns:a16="http://schemas.microsoft.com/office/drawing/2014/main" id="{6B2AEA05-4901-80FC-F427-23D4E98BEB29}"/>
              </a:ext>
            </a:extLst>
          </p:cNvPr>
          <p:cNvSpPr/>
          <p:nvPr/>
        </p:nvSpPr>
        <p:spPr bwMode="auto">
          <a:xfrm>
            <a:off x="3785301" y="4334007"/>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お風呂に入る／約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二等辺三角形 16">
            <a:extLst>
              <a:ext uri="{FF2B5EF4-FFF2-40B4-BE49-F238E27FC236}">
                <a16:creationId xmlns:a16="http://schemas.microsoft.com/office/drawing/2014/main" id="{B70C38E8-B475-8844-9D6B-7BB66276D235}"/>
              </a:ext>
            </a:extLst>
          </p:cNvPr>
          <p:cNvSpPr/>
          <p:nvPr/>
        </p:nvSpPr>
        <p:spPr>
          <a:xfrm rot="10800000">
            <a:off x="4683158" y="4689997"/>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8" name="四角形: 角を丸くする 17">
            <a:extLst>
              <a:ext uri="{FF2B5EF4-FFF2-40B4-BE49-F238E27FC236}">
                <a16:creationId xmlns:a16="http://schemas.microsoft.com/office/drawing/2014/main" id="{71075C3A-47DD-4CAF-24E5-93445331422E}"/>
              </a:ext>
            </a:extLst>
          </p:cNvPr>
          <p:cNvSpPr/>
          <p:nvPr/>
        </p:nvSpPr>
        <p:spPr bwMode="auto">
          <a:xfrm>
            <a:off x="3785301" y="4962355"/>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脱衣所で着衣／約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9" name="テキスト ボックス 18">
            <a:extLst>
              <a:ext uri="{FF2B5EF4-FFF2-40B4-BE49-F238E27FC236}">
                <a16:creationId xmlns:a16="http://schemas.microsoft.com/office/drawing/2014/main" id="{140A9C6F-1029-40EE-AE1C-89CDAFF8F9B0}"/>
              </a:ext>
            </a:extLst>
          </p:cNvPr>
          <p:cNvSpPr txBox="1"/>
          <p:nvPr/>
        </p:nvSpPr>
        <p:spPr>
          <a:xfrm>
            <a:off x="5650189" y="2518640"/>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血圧低下↓</a:t>
            </a:r>
            <a:endParaRPr kumimoji="0"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C46E55B9-4A32-D5AA-F830-0614044C007C}"/>
              </a:ext>
            </a:extLst>
          </p:cNvPr>
          <p:cNvSpPr txBox="1"/>
          <p:nvPr/>
        </p:nvSpPr>
        <p:spPr>
          <a:xfrm>
            <a:off x="5650189" y="3134946"/>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上昇↑</a:t>
            </a:r>
            <a:endParaRPr kumimoji="0" lang="ja-JP" altLang="en-US" sz="105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20">
            <a:extLst>
              <a:ext uri="{FF2B5EF4-FFF2-40B4-BE49-F238E27FC236}">
                <a16:creationId xmlns:a16="http://schemas.microsoft.com/office/drawing/2014/main" id="{A8B255BD-D3AB-CA87-84C6-4F1A0112C25A}"/>
              </a:ext>
            </a:extLst>
          </p:cNvPr>
          <p:cNvSpPr txBox="1"/>
          <p:nvPr/>
        </p:nvSpPr>
        <p:spPr>
          <a:xfrm>
            <a:off x="5650189" y="3754065"/>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上昇↑</a:t>
            </a:r>
            <a:endParaRPr kumimoji="0" lang="ja-JP" altLang="en-US" sz="105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2" name="テキスト ボックス 21">
            <a:extLst>
              <a:ext uri="{FF2B5EF4-FFF2-40B4-BE49-F238E27FC236}">
                <a16:creationId xmlns:a16="http://schemas.microsoft.com/office/drawing/2014/main" id="{B6595D00-5957-0CF6-1522-957A7ADABB17}"/>
              </a:ext>
            </a:extLst>
          </p:cNvPr>
          <p:cNvSpPr txBox="1"/>
          <p:nvPr/>
        </p:nvSpPr>
        <p:spPr>
          <a:xfrm>
            <a:off x="5650189" y="4385630"/>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血圧一気に低下↓</a:t>
            </a:r>
            <a:endParaRPr kumimoji="0"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3" name="テキスト ボックス 22">
            <a:extLst>
              <a:ext uri="{FF2B5EF4-FFF2-40B4-BE49-F238E27FC236}">
                <a16:creationId xmlns:a16="http://schemas.microsoft.com/office/drawing/2014/main" id="{5DA952FC-C795-B03E-8CC3-C2F617F59CF9}"/>
              </a:ext>
            </a:extLst>
          </p:cNvPr>
          <p:cNvSpPr txBox="1"/>
          <p:nvPr/>
        </p:nvSpPr>
        <p:spPr>
          <a:xfrm>
            <a:off x="5656161" y="5009945"/>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上昇↑</a:t>
            </a:r>
            <a:endParaRPr kumimoji="0" lang="ja-JP" altLang="en-US" sz="105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4" name="正方形/長方形 23">
            <a:extLst>
              <a:ext uri="{FF2B5EF4-FFF2-40B4-BE49-F238E27FC236}">
                <a16:creationId xmlns:a16="http://schemas.microsoft.com/office/drawing/2014/main" id="{91D888FE-1370-DBA7-2643-7C4A188740F3}"/>
              </a:ext>
            </a:extLst>
          </p:cNvPr>
          <p:cNvSpPr/>
          <p:nvPr/>
        </p:nvSpPr>
        <p:spPr>
          <a:xfrm>
            <a:off x="507081" y="1587724"/>
            <a:ext cx="2946760" cy="415498"/>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脳卒中は冬場に多い！</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8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下記集計は、脳梗塞／国立循環器病研究センター</a:t>
            </a:r>
            <a:endParaRPr kumimoji="1" lang="en-US" altLang="ja-JP" sz="8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D37F4138-39DF-4F96-0F20-547B1898B54B}"/>
              </a:ext>
            </a:extLst>
          </p:cNvPr>
          <p:cNvSpPr/>
          <p:nvPr/>
        </p:nvSpPr>
        <p:spPr>
          <a:xfrm>
            <a:off x="241635" y="1564999"/>
            <a:ext cx="252000" cy="252000"/>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rPr>
              <a:t>1</a:t>
            </a:r>
            <a:endParaRPr kumimoji="1" lang="ja-JP" altLang="en-US"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endParaRPr>
          </a:p>
        </p:txBody>
      </p:sp>
      <p:graphicFrame>
        <p:nvGraphicFramePr>
          <p:cNvPr id="26" name="グラフ 25">
            <a:extLst>
              <a:ext uri="{FF2B5EF4-FFF2-40B4-BE49-F238E27FC236}">
                <a16:creationId xmlns:a16="http://schemas.microsoft.com/office/drawing/2014/main" id="{231C0C25-606C-421C-9F37-C1536C2F5A07}"/>
              </a:ext>
            </a:extLst>
          </p:cNvPr>
          <p:cNvGraphicFramePr>
            <a:graphicFrameLocks/>
          </p:cNvGraphicFramePr>
          <p:nvPr/>
        </p:nvGraphicFramePr>
        <p:xfrm>
          <a:off x="241635" y="1990920"/>
          <a:ext cx="3415965" cy="2008922"/>
        </p:xfrm>
        <a:graphic>
          <a:graphicData uri="http://schemas.openxmlformats.org/drawingml/2006/chart">
            <c:chart xmlns:c="http://schemas.openxmlformats.org/drawingml/2006/chart" xmlns:r="http://schemas.openxmlformats.org/officeDocument/2006/relationships" r:id="rId4"/>
          </a:graphicData>
        </a:graphic>
      </p:graphicFrame>
      <p:sp>
        <p:nvSpPr>
          <p:cNvPr id="27" name="正方形/長方形 26">
            <a:extLst>
              <a:ext uri="{FF2B5EF4-FFF2-40B4-BE49-F238E27FC236}">
                <a16:creationId xmlns:a16="http://schemas.microsoft.com/office/drawing/2014/main" id="{45CE701F-BCC6-9C3A-6336-04DFC144D241}"/>
              </a:ext>
            </a:extLst>
          </p:cNvPr>
          <p:cNvSpPr/>
          <p:nvPr/>
        </p:nvSpPr>
        <p:spPr>
          <a:xfrm>
            <a:off x="3598618" y="1564999"/>
            <a:ext cx="252000" cy="252000"/>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rPr>
              <a:t>2</a:t>
            </a:r>
            <a:endParaRPr kumimoji="1" lang="ja-JP" altLang="en-US"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0A381952-7A85-BAD8-B157-FB9C87CE4D9F}"/>
              </a:ext>
            </a:extLst>
          </p:cNvPr>
          <p:cNvSpPr txBox="1"/>
          <p:nvPr/>
        </p:nvSpPr>
        <p:spPr>
          <a:xfrm>
            <a:off x="5410157" y="2795737"/>
            <a:ext cx="1545855" cy="252000"/>
          </a:xfrm>
          <a:prstGeom prst="wedgeRectCallout">
            <a:avLst>
              <a:gd name="adj1" fmla="val -64167"/>
              <a:gd name="adj2" fmla="val 42905"/>
            </a:avLst>
          </a:prstGeom>
          <a:solidFill>
            <a:srgbClr val="FF9999"/>
          </a:solidFill>
        </p:spPr>
        <p:txBody>
          <a:bodyPr wrap="square" lIns="36000" tIns="36000" rIns="36000" bIns="3600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差</a:t>
            </a:r>
            <a:r>
              <a:rPr kumimoji="1" lang="en-US" altLang="ja-JP"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20°</a:t>
            </a: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でヒートショック</a:t>
            </a:r>
            <a:endParaRPr kumimoji="0"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9" name="テキスト ボックス 28">
            <a:extLst>
              <a:ext uri="{FF2B5EF4-FFF2-40B4-BE49-F238E27FC236}">
                <a16:creationId xmlns:a16="http://schemas.microsoft.com/office/drawing/2014/main" id="{CA66DFC1-01D7-DEF5-236C-D97E1971F0F6}"/>
              </a:ext>
            </a:extLst>
          </p:cNvPr>
          <p:cNvSpPr txBox="1"/>
          <p:nvPr/>
        </p:nvSpPr>
        <p:spPr>
          <a:xfrm>
            <a:off x="5410156" y="4068628"/>
            <a:ext cx="1545855" cy="252000"/>
          </a:xfrm>
          <a:prstGeom prst="wedgeRectCallout">
            <a:avLst>
              <a:gd name="adj1" fmla="val -64167"/>
              <a:gd name="adj2" fmla="val 42905"/>
            </a:avLst>
          </a:prstGeom>
          <a:solidFill>
            <a:srgbClr val="FF9999"/>
          </a:solidFill>
        </p:spPr>
        <p:txBody>
          <a:bodyPr wrap="square" lIns="36000" tIns="36000" rIns="36000" bIns="3600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差</a:t>
            </a:r>
            <a:r>
              <a:rPr kumimoji="1" lang="en-US" altLang="ja-JP"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35°</a:t>
            </a: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でヒートショック</a:t>
            </a:r>
            <a:endParaRPr kumimoji="0"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30" name="テキスト ボックス 29">
            <a:extLst>
              <a:ext uri="{FF2B5EF4-FFF2-40B4-BE49-F238E27FC236}">
                <a16:creationId xmlns:a16="http://schemas.microsoft.com/office/drawing/2014/main" id="{3DD7E809-5B39-390E-727D-0B165592E8D1}"/>
              </a:ext>
            </a:extLst>
          </p:cNvPr>
          <p:cNvSpPr txBox="1"/>
          <p:nvPr/>
        </p:nvSpPr>
        <p:spPr>
          <a:xfrm>
            <a:off x="5410155" y="4682399"/>
            <a:ext cx="1545855" cy="252000"/>
          </a:xfrm>
          <a:prstGeom prst="wedgeRectCallout">
            <a:avLst>
              <a:gd name="adj1" fmla="val -64167"/>
              <a:gd name="adj2" fmla="val 42905"/>
            </a:avLst>
          </a:prstGeom>
          <a:solidFill>
            <a:srgbClr val="FF9999"/>
          </a:solidFill>
        </p:spPr>
        <p:txBody>
          <a:bodyPr wrap="square" lIns="36000" tIns="36000" rIns="36000" bIns="3600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差</a:t>
            </a:r>
            <a:r>
              <a:rPr kumimoji="1" lang="en-US" altLang="ja-JP"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35°</a:t>
            </a: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でヒートショック</a:t>
            </a:r>
            <a:endParaRPr kumimoji="0"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31" name="正方形/長方形 30">
            <a:extLst>
              <a:ext uri="{FF2B5EF4-FFF2-40B4-BE49-F238E27FC236}">
                <a16:creationId xmlns:a16="http://schemas.microsoft.com/office/drawing/2014/main" id="{A80D6A6A-A146-86EC-354E-204B57AF92DA}"/>
              </a:ext>
            </a:extLst>
          </p:cNvPr>
          <p:cNvSpPr/>
          <p:nvPr/>
        </p:nvSpPr>
        <p:spPr>
          <a:xfrm>
            <a:off x="7253360" y="1595058"/>
            <a:ext cx="3132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発生しやすい人と予防のポイント</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32" name="正方形/長方形 31">
            <a:extLst>
              <a:ext uri="{FF2B5EF4-FFF2-40B4-BE49-F238E27FC236}">
                <a16:creationId xmlns:a16="http://schemas.microsoft.com/office/drawing/2014/main" id="{EA896451-5340-DBF2-89D9-7874F0EBDB60}"/>
              </a:ext>
            </a:extLst>
          </p:cNvPr>
          <p:cNvSpPr/>
          <p:nvPr/>
        </p:nvSpPr>
        <p:spPr>
          <a:xfrm>
            <a:off x="7210050" y="1876267"/>
            <a:ext cx="2677289" cy="1269578"/>
          </a:xfrm>
          <a:prstGeom prst="rect">
            <a:avLst/>
          </a:prstGeom>
        </p:spPr>
        <p:txBody>
          <a:bodyPr wrap="square" r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ヒートショックは</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歳以上の高齢者はもちろん、高血圧や糖尿病などの動脈硬化の基盤がある人、肥満や睡眠時無呼吸症候群、不整脈の人が影響を受けやすい！</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下記のチェックリストに該当する場合は、ヒートショックの対策をして入浴するようにしましょう！</a:t>
            </a:r>
          </a:p>
        </p:txBody>
      </p:sp>
      <p:sp>
        <p:nvSpPr>
          <p:cNvPr id="33" name="正方形/長方形 32">
            <a:extLst>
              <a:ext uri="{FF2B5EF4-FFF2-40B4-BE49-F238E27FC236}">
                <a16:creationId xmlns:a16="http://schemas.microsoft.com/office/drawing/2014/main" id="{40098E69-B03C-36C9-944F-E36AE15479DB}"/>
              </a:ext>
            </a:extLst>
          </p:cNvPr>
          <p:cNvSpPr/>
          <p:nvPr/>
        </p:nvSpPr>
        <p:spPr>
          <a:xfrm>
            <a:off x="7000071" y="1564999"/>
            <a:ext cx="252000" cy="252000"/>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rPr>
              <a:t>3</a:t>
            </a:r>
            <a:endParaRPr kumimoji="1" lang="ja-JP" altLang="en-US"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endParaRPr>
          </a:p>
        </p:txBody>
      </p:sp>
      <p:sp>
        <p:nvSpPr>
          <p:cNvPr id="35" name="テキスト ボックス 34">
            <a:extLst>
              <a:ext uri="{FF2B5EF4-FFF2-40B4-BE49-F238E27FC236}">
                <a16:creationId xmlns:a16="http://schemas.microsoft.com/office/drawing/2014/main" id="{86B6DE5E-6050-7996-8F80-72B393821FF4}"/>
              </a:ext>
            </a:extLst>
          </p:cNvPr>
          <p:cNvSpPr txBox="1"/>
          <p:nvPr/>
        </p:nvSpPr>
        <p:spPr>
          <a:xfrm>
            <a:off x="7172078" y="5245910"/>
            <a:ext cx="2736000" cy="1097480"/>
          </a:xfrm>
          <a:prstGeom prst="rect">
            <a:avLst/>
          </a:prstGeom>
          <a:noFill/>
        </p:spPr>
        <p:txBody>
          <a:bodyPr wrap="square">
            <a:spAutoFit/>
          </a:bodyPr>
          <a:lstStyle/>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脱衣所と浴室を温める</a:t>
            </a:r>
            <a:endParaRPr kumimoji="0"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お風呂の温度は低めに設定</a:t>
            </a:r>
          </a:p>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湯舟からゆっくりと出る</a:t>
            </a:r>
            <a:endParaRPr kumimoji="0"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立ち上がる前にちょっと冷たい水や水道の蛇口など、ヒンヤリするものに触れる</a:t>
            </a:r>
          </a:p>
        </p:txBody>
      </p:sp>
      <p:sp>
        <p:nvSpPr>
          <p:cNvPr id="36" name="二等辺三角形 35">
            <a:extLst>
              <a:ext uri="{FF2B5EF4-FFF2-40B4-BE49-F238E27FC236}">
                <a16:creationId xmlns:a16="http://schemas.microsoft.com/office/drawing/2014/main" id="{388AAB90-74CC-50D1-BD57-8DD9396F4CE9}"/>
              </a:ext>
            </a:extLst>
          </p:cNvPr>
          <p:cNvSpPr/>
          <p:nvPr/>
        </p:nvSpPr>
        <p:spPr>
          <a:xfrm rot="10800000">
            <a:off x="8036933" y="4977754"/>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37" name="テキスト ボックス 36">
            <a:extLst>
              <a:ext uri="{FF2B5EF4-FFF2-40B4-BE49-F238E27FC236}">
                <a16:creationId xmlns:a16="http://schemas.microsoft.com/office/drawing/2014/main" id="{B3055CAB-BB44-0A02-3BBB-CD0E323482A8}"/>
              </a:ext>
            </a:extLst>
          </p:cNvPr>
          <p:cNvSpPr txBox="1"/>
          <p:nvPr/>
        </p:nvSpPr>
        <p:spPr>
          <a:xfrm>
            <a:off x="269628" y="5284417"/>
            <a:ext cx="3233523" cy="1044000"/>
          </a:xfrm>
          <a:prstGeom prst="rect">
            <a:avLst/>
          </a:prstGeom>
          <a:noFill/>
          <a:ln w="19050">
            <a:solidFill>
              <a:schemeClr val="bg1">
                <a:lumMod val="85000"/>
              </a:schemeClr>
            </a:solidFill>
            <a:prstDash val="sysDash"/>
          </a:ln>
        </p:spPr>
        <p:txBody>
          <a:bodyPr wrap="square" anchor="ctr">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参考）</a:t>
            </a:r>
            <a:endPar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最近浴室で命を落とされた著名人</a:t>
            </a:r>
            <a:endPar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松永ひとみさん（歌手／享年</a:t>
            </a:r>
            <a:r>
              <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53</a:t>
            </a: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歳）</a:t>
            </a:r>
            <a:endPar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　　　風呂場での転倒による脳挫傷</a:t>
            </a:r>
            <a:endPar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白川由美さん（女優／享年</a:t>
            </a:r>
            <a:r>
              <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79</a:t>
            </a: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歳）</a:t>
            </a:r>
            <a:endPar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野村克也さん（元プロ野球監督／</a:t>
            </a:r>
            <a:r>
              <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84</a:t>
            </a: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歳）</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テキスト ボックス 37">
            <a:extLst>
              <a:ext uri="{FF2B5EF4-FFF2-40B4-BE49-F238E27FC236}">
                <a16:creationId xmlns:a16="http://schemas.microsoft.com/office/drawing/2014/main" id="{4CF25D74-5810-B8A9-F285-6EBACEB6ECCD}"/>
              </a:ext>
            </a:extLst>
          </p:cNvPr>
          <p:cNvSpPr txBox="1"/>
          <p:nvPr/>
        </p:nvSpPr>
        <p:spPr>
          <a:xfrm>
            <a:off x="202095" y="3919256"/>
            <a:ext cx="3415965" cy="1384995"/>
          </a:xfrm>
          <a:prstGeom prst="rect">
            <a:avLst/>
          </a:prstGeom>
          <a:noFill/>
        </p:spPr>
        <p:txBody>
          <a:bodyPr wrap="square">
            <a:spAutoFit/>
          </a:bodyPr>
          <a:lstStyle/>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入院治療を受けた急性期脳梗塞患者</a:t>
            </a:r>
            <a:r>
              <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2,965</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例の結果</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rPr>
              <a:t>心房細動（不整脈）の新規発症が冬に多い</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rPr>
              <a:t>冬や春の脳梗塞患者は秋の脳梗塞患者に比べて、中等症～重症例が有意に多くなる（死亡例の割合は、夏が秋に比べて高い）</a:t>
            </a:r>
            <a:endParaRPr kumimoji="0" lang="en-US" altLang="ja-JP"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rPr>
              <a:t>心房細動などの心臓病を原因とするタイプの脳梗塞は、他の全身血管病と同様に冬の病気と言えそう（国立循環器病研究センター）</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9" name="テキスト ボックス 38">
            <a:extLst>
              <a:ext uri="{FF2B5EF4-FFF2-40B4-BE49-F238E27FC236}">
                <a16:creationId xmlns:a16="http://schemas.microsoft.com/office/drawing/2014/main" id="{FAFBEDD7-0EF4-8239-F493-5142BF2B7C61}"/>
              </a:ext>
            </a:extLst>
          </p:cNvPr>
          <p:cNvSpPr txBox="1"/>
          <p:nvPr/>
        </p:nvSpPr>
        <p:spPr>
          <a:xfrm>
            <a:off x="3640514" y="5291867"/>
            <a:ext cx="3564000" cy="106182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131313"/>
                </a:solidFill>
                <a:effectLst/>
                <a:uLnTx/>
                <a:uFillTx/>
                <a:latin typeface="メイリオ" panose="020B0604030504040204" pitchFamily="50" charset="-128"/>
                <a:ea typeface="メイリオ" panose="020B0604030504040204" pitchFamily="50" charset="-128"/>
                <a:cs typeface="+mn-cs"/>
              </a:rPr>
              <a:t>たとえば暖かい部屋から寒い脱衣所や風呂場に入ると、体は体温を逃さないために血管が縮み血圧が急上昇。その後浴槽に入ると、熱いお湯に反応して血圧は再度、急上昇する等、こういった血圧の急変動が、心臓に負担を与え、</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心筋梗塞や脳卒中などの症状を引き起こしてしまいます</a:t>
            </a:r>
            <a:r>
              <a:rPr kumimoji="0" lang="ja-JP" altLang="en-US" sz="1050" b="0" i="0" u="none" strike="noStrike" kern="1200" cap="none" spc="0" normalizeH="0" baseline="0" noProof="0" dirty="0">
                <a:ln>
                  <a:noFill/>
                </a:ln>
                <a:solidFill>
                  <a:srgbClr val="131313"/>
                </a:solidFill>
                <a:effectLst/>
                <a:uLnTx/>
                <a:uFillTx/>
                <a:latin typeface="メイリオ" panose="020B0604030504040204" pitchFamily="50" charset="-128"/>
                <a:ea typeface="メイリオ" panose="020B0604030504040204" pitchFamily="50" charset="-128"/>
                <a:cs typeface="+mn-cs"/>
              </a:rPr>
              <a:t>。これらの症状を「ヒートショック」といいます</a:t>
            </a:r>
            <a:endParaRPr kumimoji="0" lang="en-US" altLang="ja-JP" sz="1050" b="0" i="0" u="none" strike="noStrike" kern="1200" cap="none" spc="0" normalizeH="0" baseline="0" noProof="0" dirty="0">
              <a:ln>
                <a:noFill/>
              </a:ln>
              <a:solidFill>
                <a:srgbClr val="131313"/>
              </a:solidFill>
              <a:effectLst/>
              <a:uLnTx/>
              <a:uFillTx/>
              <a:latin typeface="メイリオ" panose="020B0604030504040204" pitchFamily="50" charset="-128"/>
              <a:ea typeface="メイリオ" panose="020B0604030504040204" pitchFamily="50" charset="-128"/>
              <a:cs typeface="+mn-cs"/>
            </a:endParaRPr>
          </a:p>
        </p:txBody>
      </p:sp>
      <p:sp>
        <p:nvSpPr>
          <p:cNvPr id="41" name="正方形/長方形 40">
            <a:extLst>
              <a:ext uri="{FF2B5EF4-FFF2-40B4-BE49-F238E27FC236}">
                <a16:creationId xmlns:a16="http://schemas.microsoft.com/office/drawing/2014/main" id="{EB1DDAA6-6FF0-1980-3357-E39641A4CB01}"/>
              </a:ext>
            </a:extLst>
          </p:cNvPr>
          <p:cNvSpPr/>
          <p:nvPr/>
        </p:nvSpPr>
        <p:spPr>
          <a:xfrm>
            <a:off x="2834933" y="836900"/>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③</a:t>
            </a:r>
          </a:p>
        </p:txBody>
      </p:sp>
      <p:sp>
        <p:nvSpPr>
          <p:cNvPr id="42" name="テキスト ボックス 41">
            <a:extLst>
              <a:ext uri="{FF2B5EF4-FFF2-40B4-BE49-F238E27FC236}">
                <a16:creationId xmlns:a16="http://schemas.microsoft.com/office/drawing/2014/main" id="{2937077A-D174-FF70-2AE2-294E95523B96}"/>
              </a:ext>
            </a:extLst>
          </p:cNvPr>
          <p:cNvSpPr txBox="1"/>
          <p:nvPr/>
        </p:nvSpPr>
        <p:spPr>
          <a:xfrm>
            <a:off x="7172078" y="3154354"/>
            <a:ext cx="2827020" cy="1709250"/>
          </a:xfrm>
          <a:prstGeom prst="rect">
            <a:avLst/>
          </a:prstGeom>
          <a:noFill/>
        </p:spPr>
        <p:txBody>
          <a:bodyPr wrap="square">
            <a:spAutoFit/>
          </a:bodyPr>
          <a:lstStyle/>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65</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歳以上である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高血圧、糖尿病、動脈硬化がある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肥満、睡眠時無呼吸症候群、不整脈がある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浴室に暖房設備がない</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一番風呂が好き</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熱い風呂が好き</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飲酒後にお風呂に入ることがある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分以上お湯に浸かっている</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42">
            <a:extLst>
              <a:ext uri="{FF2B5EF4-FFF2-40B4-BE49-F238E27FC236}">
                <a16:creationId xmlns:a16="http://schemas.microsoft.com/office/drawing/2014/main" id="{3E896F80-5EE1-A25B-C5F2-43AA5458F42E}"/>
              </a:ext>
            </a:extLst>
          </p:cNvPr>
          <p:cNvSpPr/>
          <p:nvPr/>
        </p:nvSpPr>
        <p:spPr>
          <a:xfrm>
            <a:off x="7445679" y="4619611"/>
            <a:ext cx="946481"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④</a:t>
            </a:r>
          </a:p>
        </p:txBody>
      </p:sp>
      <p:grpSp>
        <p:nvGrpSpPr>
          <p:cNvPr id="34" name="グループ化 33">
            <a:extLst>
              <a:ext uri="{FF2B5EF4-FFF2-40B4-BE49-F238E27FC236}">
                <a16:creationId xmlns:a16="http://schemas.microsoft.com/office/drawing/2014/main" id="{0A298F44-AF80-FC70-D6DD-8F172897B9A4}"/>
              </a:ext>
            </a:extLst>
          </p:cNvPr>
          <p:cNvGrpSpPr/>
          <p:nvPr/>
        </p:nvGrpSpPr>
        <p:grpSpPr>
          <a:xfrm>
            <a:off x="241635" y="119078"/>
            <a:ext cx="8845953" cy="6613643"/>
            <a:chOff x="358706" y="388910"/>
            <a:chExt cx="6488405" cy="4851031"/>
          </a:xfrm>
        </p:grpSpPr>
        <p:pic>
          <p:nvPicPr>
            <p:cNvPr id="44" name="図 43">
              <a:extLst>
                <a:ext uri="{FF2B5EF4-FFF2-40B4-BE49-F238E27FC236}">
                  <a16:creationId xmlns:a16="http://schemas.microsoft.com/office/drawing/2014/main" id="{109B8737-7D69-ADB3-08C2-2B0A9DDFD9D1}"/>
                </a:ext>
              </a:extLst>
            </p:cNvPr>
            <p:cNvPicPr>
              <a:picLocks noChangeAspect="1"/>
            </p:cNvPicPr>
            <p:nvPr/>
          </p:nvPicPr>
          <p:blipFill rotWithShape="1">
            <a:blip r:embed="rId5"/>
            <a:srcRect l="9818" t="8769" r="39734" b="72881"/>
            <a:stretch/>
          </p:blipFill>
          <p:spPr>
            <a:xfrm>
              <a:off x="358706" y="388910"/>
              <a:ext cx="6488405" cy="1327553"/>
            </a:xfrm>
            <a:prstGeom prst="rect">
              <a:avLst/>
            </a:prstGeom>
          </p:spPr>
        </p:pic>
        <p:pic>
          <p:nvPicPr>
            <p:cNvPr id="47" name="図 46">
              <a:extLst>
                <a:ext uri="{FF2B5EF4-FFF2-40B4-BE49-F238E27FC236}">
                  <a16:creationId xmlns:a16="http://schemas.microsoft.com/office/drawing/2014/main" id="{C2D9B083-3703-DFD7-F417-E2F1C4CDCEE6}"/>
                </a:ext>
              </a:extLst>
            </p:cNvPr>
            <p:cNvPicPr>
              <a:picLocks noChangeAspect="1"/>
            </p:cNvPicPr>
            <p:nvPr/>
          </p:nvPicPr>
          <p:blipFill rotWithShape="1">
            <a:blip r:embed="rId6"/>
            <a:srcRect l="12308" t="25969" r="37295" b="20922"/>
            <a:stretch/>
          </p:blipFill>
          <p:spPr>
            <a:xfrm>
              <a:off x="358706" y="1397633"/>
              <a:ext cx="6481925" cy="3842308"/>
            </a:xfrm>
            <a:prstGeom prst="rect">
              <a:avLst/>
            </a:prstGeom>
          </p:spPr>
        </p:pic>
      </p:grpSp>
      <p:sp>
        <p:nvSpPr>
          <p:cNvPr id="48" name="吹き出し: 四角形 47">
            <a:extLst>
              <a:ext uri="{FF2B5EF4-FFF2-40B4-BE49-F238E27FC236}">
                <a16:creationId xmlns:a16="http://schemas.microsoft.com/office/drawing/2014/main" id="{1684798F-68DB-AD7F-7771-7BE54C86026A}"/>
              </a:ext>
            </a:extLst>
          </p:cNvPr>
          <p:cNvSpPr/>
          <p:nvPr/>
        </p:nvSpPr>
        <p:spPr bwMode="auto">
          <a:xfrm>
            <a:off x="2645940" y="2326468"/>
            <a:ext cx="4435735" cy="2771600"/>
          </a:xfrm>
          <a:prstGeom prst="wedgeRectCallout">
            <a:avLst>
              <a:gd name="adj1" fmla="val 66120"/>
              <a:gd name="adj2" fmla="val -43428"/>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108000" tIns="36000" rIns="36000" bIns="36000" numCol="1" spcCol="0" rtlCol="0" fromWordArt="0" anchor="ctr"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65</a:t>
            </a:r>
            <a:r>
              <a:rPr kumimoji="1" lang="ja-JP" altLang="en-US" sz="4000" b="1" dirty="0">
                <a:latin typeface="Meiryo UI" panose="020B0604030504040204" pitchFamily="50" charset="-128"/>
                <a:ea typeface="Meiryo UI" panose="020B0604030504040204" pitchFamily="50" charset="-128"/>
              </a:rPr>
              <a:t>歳以上の高齢者</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以外でも</a:t>
            </a:r>
            <a:r>
              <a:rPr kumimoji="1" lang="ja-JP" altLang="en-US" sz="4000" b="1" dirty="0">
                <a:latin typeface="Meiryo UI" panose="020B0604030504040204" pitchFamily="50" charset="-128"/>
                <a:ea typeface="Meiryo UI" panose="020B0604030504040204" pitchFamily="50" charset="-128"/>
              </a:rPr>
              <a:t>、高血圧・糖尿病、肥満や　　不整脈他</a:t>
            </a:r>
            <a:endParaRPr kumimoji="1" lang="en-US" altLang="ja-JP" sz="2000" dirty="0">
              <a:latin typeface="Meiryo UI" panose="020B0604030504040204" pitchFamily="50" charset="-128"/>
              <a:ea typeface="Meiryo UI" panose="020B0604030504040204" pitchFamily="50" charset="-128"/>
            </a:endParaRPr>
          </a:p>
        </p:txBody>
      </p:sp>
      <p:grpSp>
        <p:nvGrpSpPr>
          <p:cNvPr id="49" name="グループ化 48">
            <a:extLst>
              <a:ext uri="{FF2B5EF4-FFF2-40B4-BE49-F238E27FC236}">
                <a16:creationId xmlns:a16="http://schemas.microsoft.com/office/drawing/2014/main" id="{C657FE37-90DD-7F09-B9D5-F192260D170A}"/>
              </a:ext>
            </a:extLst>
          </p:cNvPr>
          <p:cNvGrpSpPr/>
          <p:nvPr/>
        </p:nvGrpSpPr>
        <p:grpSpPr>
          <a:xfrm>
            <a:off x="3072732" y="1019528"/>
            <a:ext cx="4547267" cy="1005938"/>
            <a:chOff x="7436496" y="4921917"/>
            <a:chExt cx="4547267" cy="1005938"/>
          </a:xfrm>
        </p:grpSpPr>
        <p:cxnSp>
          <p:nvCxnSpPr>
            <p:cNvPr id="50" name="直線コネクタ 49">
              <a:extLst>
                <a:ext uri="{FF2B5EF4-FFF2-40B4-BE49-F238E27FC236}">
                  <a16:creationId xmlns:a16="http://schemas.microsoft.com/office/drawing/2014/main" id="{F6BB6607-0E41-1595-8F98-2C1F6B79992E}"/>
                </a:ext>
              </a:extLst>
            </p:cNvPr>
            <p:cNvCxnSpPr>
              <a:cxnSpLocks/>
            </p:cNvCxnSpPr>
            <p:nvPr/>
          </p:nvCxnSpPr>
          <p:spPr>
            <a:xfrm flipV="1">
              <a:off x="7666408" y="4921917"/>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1" name="吹き出し: 四角形 50">
              <a:extLst>
                <a:ext uri="{FF2B5EF4-FFF2-40B4-BE49-F238E27FC236}">
                  <a16:creationId xmlns:a16="http://schemas.microsoft.com/office/drawing/2014/main" id="{EBA6F8FE-B4E8-99D5-8227-09B97C3C1D34}"/>
                </a:ext>
              </a:extLst>
            </p:cNvPr>
            <p:cNvSpPr/>
            <p:nvPr/>
          </p:nvSpPr>
          <p:spPr bwMode="auto">
            <a:xfrm>
              <a:off x="7436496" y="5243855"/>
              <a:ext cx="4547267"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latin typeface="Meiryo UI" panose="020B0604030504040204" pitchFamily="50" charset="-128"/>
                  <a:ea typeface="Meiryo UI" panose="020B0604030504040204" pitchFamily="50" charset="-128"/>
                </a:rPr>
                <a:t>17,000</a:t>
              </a:r>
              <a:r>
                <a:rPr kumimoji="1" lang="ja-JP" altLang="en-US" sz="3200" b="1" dirty="0">
                  <a:latin typeface="Meiryo UI" panose="020B0604030504040204" pitchFamily="50" charset="-128"/>
                  <a:ea typeface="Meiryo UI" panose="020B0604030504040204" pitchFamily="50" charset="-128"/>
                </a:rPr>
                <a:t>人／</a:t>
              </a:r>
              <a:r>
                <a:rPr kumimoji="1" lang="en-US" altLang="ja-JP" sz="3200" b="1" dirty="0">
                  <a:latin typeface="Meiryo UI" panose="020B0604030504040204" pitchFamily="50" charset="-128"/>
                  <a:ea typeface="Meiryo UI" panose="020B0604030504040204" pitchFamily="50" charset="-128"/>
                </a:rPr>
                <a:t>2024</a:t>
              </a:r>
              <a:r>
                <a:rPr kumimoji="1" lang="ja-JP" altLang="en-US" sz="2400" b="1" dirty="0">
                  <a:latin typeface="Meiryo UI" panose="020B0604030504040204" pitchFamily="50" charset="-128"/>
                  <a:ea typeface="Meiryo UI" panose="020B0604030504040204" pitchFamily="50" charset="-128"/>
                </a:rPr>
                <a:t>年</a:t>
              </a:r>
              <a:endParaRPr kumimoji="1" lang="en-US" altLang="ja-JP" sz="4000" b="1" dirty="0">
                <a:latin typeface="Meiryo UI" panose="020B0604030504040204" pitchFamily="50" charset="-128"/>
                <a:ea typeface="Meiryo UI" panose="020B0604030504040204" pitchFamily="50" charset="-128"/>
              </a:endParaRPr>
            </a:p>
          </p:txBody>
        </p:sp>
      </p:grpSp>
      <p:grpSp>
        <p:nvGrpSpPr>
          <p:cNvPr id="52" name="グループ化 51">
            <a:extLst>
              <a:ext uri="{FF2B5EF4-FFF2-40B4-BE49-F238E27FC236}">
                <a16:creationId xmlns:a16="http://schemas.microsoft.com/office/drawing/2014/main" id="{A1FC8B45-0077-7E5E-FE6F-BFDEB39381DC}"/>
              </a:ext>
            </a:extLst>
          </p:cNvPr>
          <p:cNvGrpSpPr/>
          <p:nvPr/>
        </p:nvGrpSpPr>
        <p:grpSpPr>
          <a:xfrm>
            <a:off x="7503051" y="4759973"/>
            <a:ext cx="2232000" cy="1005938"/>
            <a:chOff x="7234578" y="4921917"/>
            <a:chExt cx="2232000" cy="1005938"/>
          </a:xfrm>
        </p:grpSpPr>
        <p:cxnSp>
          <p:nvCxnSpPr>
            <p:cNvPr id="53" name="直線コネクタ 52">
              <a:extLst>
                <a:ext uri="{FF2B5EF4-FFF2-40B4-BE49-F238E27FC236}">
                  <a16:creationId xmlns:a16="http://schemas.microsoft.com/office/drawing/2014/main" id="{D466B546-1165-C9C2-646C-ECE6E5D279CB}"/>
                </a:ext>
              </a:extLst>
            </p:cNvPr>
            <p:cNvCxnSpPr>
              <a:cxnSpLocks/>
            </p:cNvCxnSpPr>
            <p:nvPr/>
          </p:nvCxnSpPr>
          <p:spPr>
            <a:xfrm flipV="1">
              <a:off x="7666408" y="4921917"/>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4" name="吹き出し: 四角形 53">
              <a:extLst>
                <a:ext uri="{FF2B5EF4-FFF2-40B4-BE49-F238E27FC236}">
                  <a16:creationId xmlns:a16="http://schemas.microsoft.com/office/drawing/2014/main" id="{3EEAC462-0E27-B145-FFA4-C296B1D1B7AA}"/>
                </a:ext>
              </a:extLst>
            </p:cNvPr>
            <p:cNvSpPr/>
            <p:nvPr/>
          </p:nvSpPr>
          <p:spPr bwMode="auto">
            <a:xfrm>
              <a:off x="7234578" y="5243855"/>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latin typeface="Meiryo UI" panose="020B0604030504040204" pitchFamily="50" charset="-128"/>
                  <a:ea typeface="Meiryo UI" panose="020B0604030504040204" pitchFamily="50" charset="-128"/>
                </a:rPr>
                <a:t>30</a:t>
              </a:r>
              <a:r>
                <a:rPr kumimoji="1" lang="ja-JP" altLang="en-US" sz="4000" b="1" dirty="0">
                  <a:latin typeface="Meiryo UI" panose="020B0604030504040204" pitchFamily="50" charset="-128"/>
                  <a:ea typeface="Meiryo UI" panose="020B0604030504040204" pitchFamily="50" charset="-128"/>
                </a:rPr>
                <a:t>分</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752156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34"/>
                                        </p:tgtEl>
                                      </p:cBhvr>
                                    </p:animEffect>
                                    <p:set>
                                      <p:cBhvr>
                                        <p:cTn id="12" dur="1" fill="hold">
                                          <p:stCondLst>
                                            <p:cond delay="499"/>
                                          </p:stCondLst>
                                        </p:cTn>
                                        <p:tgtEl>
                                          <p:spTgt spid="34"/>
                                        </p:tgtEl>
                                        <p:attrNameLst>
                                          <p:attrName>style.visibility</p:attrName>
                                        </p:attrNameLst>
                                      </p:cBhvr>
                                      <p:to>
                                        <p:strVal val="hidden"/>
                                      </p:to>
                                    </p:se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wipe(up)">
                                      <p:cBhvr>
                                        <p:cTn id="16" dur="5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wipe(up)">
                                      <p:cBhvr>
                                        <p:cTn id="21" dur="500"/>
                                        <p:tgtEl>
                                          <p:spTgt spid="5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48"/>
                                        </p:tgtEl>
                                        <p:attrNameLst>
                                          <p:attrName>style.visibility</p:attrName>
                                        </p:attrNameLst>
                                      </p:cBhvr>
                                      <p:to>
                                        <p:strVal val="visible"/>
                                      </p:to>
                                    </p:set>
                                    <p:animEffect transition="in" filter="wipe(right)">
                                      <p:cBhvr>
                                        <p:cTn id="26"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（３）休み明けに気をつける病気</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pic>
        <p:nvPicPr>
          <p:cNvPr id="32" name="図 31">
            <a:extLst>
              <a:ext uri="{FF2B5EF4-FFF2-40B4-BE49-F238E27FC236}">
                <a16:creationId xmlns:a16="http://schemas.microsoft.com/office/drawing/2014/main" id="{BC711398-6CA8-DE9F-F0AB-72637789F84C}"/>
              </a:ext>
            </a:extLst>
          </p:cNvPr>
          <p:cNvPicPr>
            <a:picLocks noChangeAspect="1"/>
          </p:cNvPicPr>
          <p:nvPr/>
        </p:nvPicPr>
        <p:blipFill rotWithShape="1">
          <a:blip r:embed="rId2">
            <a:extLst>
              <a:ext uri="{28A0092B-C50C-407E-A947-70E740481C1C}">
                <a14:useLocalDpi xmlns:a14="http://schemas.microsoft.com/office/drawing/2010/main" val="0"/>
              </a:ext>
            </a:extLst>
          </a:blip>
          <a:srcRect l="4934" t="14805" r="3750" b="3896"/>
          <a:stretch/>
        </p:blipFill>
        <p:spPr>
          <a:xfrm>
            <a:off x="7526867" y="2734606"/>
            <a:ext cx="2379133" cy="2616512"/>
          </a:xfrm>
          <a:prstGeom prst="rect">
            <a:avLst/>
          </a:prstGeom>
        </p:spPr>
      </p:pic>
      <p:sp>
        <p:nvSpPr>
          <p:cNvPr id="33" name="正方形/長方形 32">
            <a:extLst>
              <a:ext uri="{FF2B5EF4-FFF2-40B4-BE49-F238E27FC236}">
                <a16:creationId xmlns:a16="http://schemas.microsoft.com/office/drawing/2014/main" id="{6F9E7016-868C-F819-DC79-2BD710D80665}"/>
              </a:ext>
            </a:extLst>
          </p:cNvPr>
          <p:cNvSpPr/>
          <p:nvPr/>
        </p:nvSpPr>
        <p:spPr>
          <a:xfrm>
            <a:off x="315519" y="5916655"/>
            <a:ext cx="8982222" cy="540000"/>
          </a:xfrm>
          <a:prstGeom prst="rect">
            <a:avLst/>
          </a:prstGeom>
          <a:ln w="19050">
            <a:solidFill>
              <a:srgbClr val="FFFFFF">
                <a:lumMod val="75000"/>
              </a:srgbClr>
            </a:solidFill>
          </a:ln>
        </p:spPr>
        <p:txBody>
          <a:bodyPr wrap="squar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BMJ (British medical Journal)  Open</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誌</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2015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24</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日号</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40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歳以上で再発を除いた１万４百あまりの情報を分析／</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1985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年から</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年末までの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17</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a:t>
            </a: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京都府医師会脳卒中登録事業委員会が行った、</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1999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年間にわたる脳卒中のコホート研究</a:t>
            </a:r>
          </a:p>
        </p:txBody>
      </p:sp>
      <p:sp>
        <p:nvSpPr>
          <p:cNvPr id="34" name="正方形/長方形 33">
            <a:extLst>
              <a:ext uri="{FF2B5EF4-FFF2-40B4-BE49-F238E27FC236}">
                <a16:creationId xmlns:a16="http://schemas.microsoft.com/office/drawing/2014/main" id="{F92A33EC-D428-DCF0-4C04-755CF8E93B7E}"/>
              </a:ext>
            </a:extLst>
          </p:cNvPr>
          <p:cNvSpPr/>
          <p:nvPr/>
        </p:nvSpPr>
        <p:spPr bwMode="auto">
          <a:xfrm>
            <a:off x="404419" y="5774298"/>
            <a:ext cx="1214120" cy="216000"/>
          </a:xfrm>
          <a:prstGeom prst="rect">
            <a:avLst/>
          </a:prstGeom>
          <a:solidFill>
            <a:srgbClr val="FFFFFF">
              <a:lumMod val="75000"/>
            </a:srgbClr>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エビデンス</a:t>
            </a:r>
          </a:p>
        </p:txBody>
      </p:sp>
      <p:sp>
        <p:nvSpPr>
          <p:cNvPr id="35" name="正方形/長方形 34">
            <a:extLst>
              <a:ext uri="{FF2B5EF4-FFF2-40B4-BE49-F238E27FC236}">
                <a16:creationId xmlns:a16="http://schemas.microsoft.com/office/drawing/2014/main" id="{B6561301-41AB-E487-2D5C-42AD341B3995}"/>
              </a:ext>
            </a:extLst>
          </p:cNvPr>
          <p:cNvSpPr/>
          <p:nvPr/>
        </p:nvSpPr>
        <p:spPr>
          <a:xfrm>
            <a:off x="404419" y="4925048"/>
            <a:ext cx="7188304"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日曜日には遠出など無理をせず、ゆったり過ごす</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入浴などリラックス</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して過ごし、早めに就寝する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飲酒を控えめ</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月曜日の朝は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血圧を必ず測定</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し、体に異常を感じたら早めに受診をする</a:t>
            </a:r>
          </a:p>
        </p:txBody>
      </p:sp>
      <p:sp>
        <p:nvSpPr>
          <p:cNvPr id="36" name="正方形/長方形 35">
            <a:extLst>
              <a:ext uri="{FF2B5EF4-FFF2-40B4-BE49-F238E27FC236}">
                <a16:creationId xmlns:a16="http://schemas.microsoft.com/office/drawing/2014/main" id="{599C8F89-84AE-57B0-F907-BF87CAE247CD}"/>
              </a:ext>
            </a:extLst>
          </p:cNvPr>
          <p:cNvSpPr/>
          <p:nvPr/>
        </p:nvSpPr>
        <p:spPr>
          <a:xfrm>
            <a:off x="2161315" y="4638426"/>
            <a:ext cx="2764352" cy="215444"/>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そうならないために</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7" name="四角形: 角を丸くする 36">
            <a:extLst>
              <a:ext uri="{FF2B5EF4-FFF2-40B4-BE49-F238E27FC236}">
                <a16:creationId xmlns:a16="http://schemas.microsoft.com/office/drawing/2014/main" id="{F903FC58-E5C1-FB07-FD34-F4351B6E9B4A}"/>
              </a:ext>
            </a:extLst>
          </p:cNvPr>
          <p:cNvSpPr/>
          <p:nvPr/>
        </p:nvSpPr>
        <p:spPr>
          <a:xfrm>
            <a:off x="347949" y="4644282"/>
            <a:ext cx="1764000" cy="252000"/>
          </a:xfrm>
          <a:prstGeom prst="roundRect">
            <a:avLst/>
          </a:prstGeom>
          <a:solidFill>
            <a:srgbClr val="FBDDDC"/>
          </a:solidFill>
          <a:ln w="19050">
            <a:solidFill>
              <a:srgbClr val="FBDDDC"/>
            </a:solidFill>
          </a:ln>
        </p:spPr>
        <p:txBody>
          <a:bodyPr wrap="squar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対策</a:t>
            </a:r>
            <a:endParaRPr kumimoji="1" lang="en-US" altLang="ja-JP"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endParaRPr>
          </a:p>
        </p:txBody>
      </p:sp>
      <p:sp>
        <p:nvSpPr>
          <p:cNvPr id="39" name="正方形/長方形 38">
            <a:extLst>
              <a:ext uri="{FF2B5EF4-FFF2-40B4-BE49-F238E27FC236}">
                <a16:creationId xmlns:a16="http://schemas.microsoft.com/office/drawing/2014/main" id="{49B3C618-1DF9-ACCF-7B4C-C7B10A017F32}"/>
              </a:ext>
            </a:extLst>
          </p:cNvPr>
          <p:cNvSpPr/>
          <p:nvPr/>
        </p:nvSpPr>
        <p:spPr>
          <a:xfrm>
            <a:off x="7732643" y="5285192"/>
            <a:ext cx="1817326" cy="41549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曜日別脳卒中等発症率</a:t>
            </a:r>
            <a:endParaRPr kumimoji="1" lang="en-US" altLang="ja-JP"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p>
        </p:txBody>
      </p:sp>
      <p:sp>
        <p:nvSpPr>
          <p:cNvPr id="41" name="正方形/長方形 40">
            <a:extLst>
              <a:ext uri="{FF2B5EF4-FFF2-40B4-BE49-F238E27FC236}">
                <a16:creationId xmlns:a16="http://schemas.microsoft.com/office/drawing/2014/main" id="{45B36F39-8665-35B4-5C8E-AFD77A4A952F}"/>
              </a:ext>
            </a:extLst>
          </p:cNvPr>
          <p:cNvSpPr/>
          <p:nvPr/>
        </p:nvSpPr>
        <p:spPr>
          <a:xfrm>
            <a:off x="404419" y="2112524"/>
            <a:ext cx="9276294" cy="492443"/>
          </a:xfrm>
          <a:prstGeom prst="rect">
            <a:avLst/>
          </a:prstGeom>
        </p:spPr>
        <p:txBody>
          <a:bodyPr wrap="square">
            <a:spAutoFit/>
          </a:bodyPr>
          <a:lstStyle/>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40-59</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の全脳卒中ではいちばん少ない日曜日を基準とすると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月曜日発症者数は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1.4</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倍、脳梗塞では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1.5</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60</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歳以上</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月曜日が日曜日の</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1.2</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倍、木曜日が</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1.1</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a:t>
            </a:r>
            <a:r>
              <a:rPr kumimoji="1" lang="ja-JP" altLang="en-US" sz="1400" b="1" i="0" u="none" strike="noStrike" kern="1200" cap="none" spc="0" normalizeH="0" baseline="0" noProof="0" dirty="0">
                <a:ln>
                  <a:noFill/>
                </a:ln>
                <a:solidFill>
                  <a:srgbClr val="FF6562"/>
                </a:solidFill>
                <a:effectLst/>
                <a:uLnTx/>
                <a:uFillTx/>
                <a:latin typeface="メイリオ"/>
                <a:ea typeface="メイリオ" panose="020B0604030504040204" pitchFamily="50" charset="-128"/>
                <a:cs typeface="+mn-cs"/>
              </a:rPr>
              <a:t>月曜日に次いで木曜日が多い</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ことが明らかになりました。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
        <p:nvSpPr>
          <p:cNvPr id="42" name="四角形: 角を丸くする 41">
            <a:extLst>
              <a:ext uri="{FF2B5EF4-FFF2-40B4-BE49-F238E27FC236}">
                <a16:creationId xmlns:a16="http://schemas.microsoft.com/office/drawing/2014/main" id="{830EB406-A125-F178-14E8-0A4E2DF4CDF8}"/>
              </a:ext>
            </a:extLst>
          </p:cNvPr>
          <p:cNvSpPr/>
          <p:nvPr/>
        </p:nvSpPr>
        <p:spPr bwMode="auto">
          <a:xfrm>
            <a:off x="404419" y="1791966"/>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詳細</a:t>
            </a:r>
          </a:p>
        </p:txBody>
      </p:sp>
      <p:sp>
        <p:nvSpPr>
          <p:cNvPr id="43" name="正方形/長方形 42">
            <a:extLst>
              <a:ext uri="{FF2B5EF4-FFF2-40B4-BE49-F238E27FC236}">
                <a16:creationId xmlns:a16="http://schemas.microsoft.com/office/drawing/2014/main" id="{6F0F89B8-B1CC-DFD3-46F0-8EF3CF32F558}"/>
              </a:ext>
            </a:extLst>
          </p:cNvPr>
          <p:cNvSpPr/>
          <p:nvPr/>
        </p:nvSpPr>
        <p:spPr>
          <a:xfrm>
            <a:off x="404419" y="2990790"/>
            <a:ext cx="9276294"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これらは脳卒中発症には気候のみならず、</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社会生活に関係したストレス等が関係</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する可能性を示しており、</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休み明けにかけての過労、深酒、喫煙をひかえる</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など生活上の注意の大切さを示すものかも！！</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44" name="四角形: 角を丸くする 43">
            <a:extLst>
              <a:ext uri="{FF2B5EF4-FFF2-40B4-BE49-F238E27FC236}">
                <a16:creationId xmlns:a16="http://schemas.microsoft.com/office/drawing/2014/main" id="{123C3022-CA9D-2431-32A6-C62BB18098C4}"/>
              </a:ext>
            </a:extLst>
          </p:cNvPr>
          <p:cNvSpPr/>
          <p:nvPr/>
        </p:nvSpPr>
        <p:spPr bwMode="auto">
          <a:xfrm>
            <a:off x="404419" y="2708520"/>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原因</a:t>
            </a:r>
          </a:p>
        </p:txBody>
      </p:sp>
      <p:sp>
        <p:nvSpPr>
          <p:cNvPr id="47" name="四角形: 角を丸くする 46">
            <a:extLst>
              <a:ext uri="{FF2B5EF4-FFF2-40B4-BE49-F238E27FC236}">
                <a16:creationId xmlns:a16="http://schemas.microsoft.com/office/drawing/2014/main" id="{12C86FEC-E749-A338-13DC-7D5D05203A45}"/>
              </a:ext>
            </a:extLst>
          </p:cNvPr>
          <p:cNvSpPr/>
          <p:nvPr/>
        </p:nvSpPr>
        <p:spPr bwMode="auto">
          <a:xfrm>
            <a:off x="404419" y="3549798"/>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気をつける時間は</a:t>
            </a:r>
          </a:p>
        </p:txBody>
      </p:sp>
      <p:sp>
        <p:nvSpPr>
          <p:cNvPr id="4" name="正方形/長方形 3">
            <a:extLst>
              <a:ext uri="{FF2B5EF4-FFF2-40B4-BE49-F238E27FC236}">
                <a16:creationId xmlns:a16="http://schemas.microsoft.com/office/drawing/2014/main" id="{4ADAF0BD-8A0E-CDAB-9217-59A4FD95D273}"/>
              </a:ext>
            </a:extLst>
          </p:cNvPr>
          <p:cNvSpPr/>
          <p:nvPr/>
        </p:nvSpPr>
        <p:spPr>
          <a:xfrm>
            <a:off x="240522" y="949127"/>
            <a:ext cx="9867574" cy="7848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脳卒中・心筋梗塞等です！</a:t>
            </a:r>
            <a:endParaRPr kumimoji="1" lang="en-US" altLang="ja-JP" sz="3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英国の研究によると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も心筋梗塞を起こす確率が高い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ことがわかっています。</a:t>
            </a: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また、国内で行われた調査で、</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脳卒中を起こす確率が高い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という結果が出ています</a:t>
            </a:r>
            <a:r>
              <a:rPr kumimoji="1" lang="ja-JP" altLang="en-US" sz="1200" dirty="0">
                <a:solidFill>
                  <a:srgbClr val="000000"/>
                </a:solidFill>
                <a:latin typeface="メイリオ"/>
                <a:ea typeface="メイリオ" panose="020B0604030504040204" pitchFamily="50" charset="-128"/>
              </a:rPr>
              <a:t>。</a:t>
            </a:r>
            <a:endParaRPr kumimoji="1" lang="en-US" altLang="ja-JP"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FC81584A-16EF-DE9A-619C-49714D12F90F}"/>
              </a:ext>
            </a:extLst>
          </p:cNvPr>
          <p:cNvSpPr/>
          <p:nvPr/>
        </p:nvSpPr>
        <p:spPr>
          <a:xfrm>
            <a:off x="404419" y="3823522"/>
            <a:ext cx="9276294" cy="73866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日本の統計では、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午前</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8</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10</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時の間に病院へ救急搬送される方が多い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というデータが出ていますが、</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米国の研究で、血液を凝固させる</a:t>
            </a: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PAI-1</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というタンパク質が、</a:t>
            </a:r>
            <a:r>
              <a:rPr kumimoji="1" lang="ja-JP" altLang="en-US" sz="18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4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にピークとなっていることが判明</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2</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つの研究で時間に差異はあるものの、やはり</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月曜日の午前中というのは、とても注意</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が必要な時間帯</a:t>
            </a:r>
          </a:p>
        </p:txBody>
      </p:sp>
      <p:sp>
        <p:nvSpPr>
          <p:cNvPr id="6" name="正方形/長方形 5">
            <a:extLst>
              <a:ext uri="{FF2B5EF4-FFF2-40B4-BE49-F238E27FC236}">
                <a16:creationId xmlns:a16="http://schemas.microsoft.com/office/drawing/2014/main" id="{3523A29A-E28B-5197-1B3A-2ED02E41C6EE}"/>
              </a:ext>
            </a:extLst>
          </p:cNvPr>
          <p:cNvSpPr/>
          <p:nvPr/>
        </p:nvSpPr>
        <p:spPr>
          <a:xfrm>
            <a:off x="4128347" y="1213200"/>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⑤</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7" name="正方形/長方形 6">
            <a:extLst>
              <a:ext uri="{FF2B5EF4-FFF2-40B4-BE49-F238E27FC236}">
                <a16:creationId xmlns:a16="http://schemas.microsoft.com/office/drawing/2014/main" id="{D229A7E4-967E-86D2-05B5-7305073FB28A}"/>
              </a:ext>
            </a:extLst>
          </p:cNvPr>
          <p:cNvSpPr/>
          <p:nvPr/>
        </p:nvSpPr>
        <p:spPr>
          <a:xfrm>
            <a:off x="4726197" y="1444717"/>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R="0" lvl="0" algn="l" defTabSz="457200" rtl="0" eaLnBrk="1" fontAlgn="auto" latinLnBrk="0" hangingPunct="1">
              <a:lnSpc>
                <a:spcPct val="100000"/>
              </a:lnSpc>
              <a:spcBef>
                <a:spcPts val="0"/>
              </a:spcBef>
              <a:spcAft>
                <a:spcPts val="0"/>
              </a:spcAft>
              <a:buClrTx/>
              <a:buSzTx/>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⑥</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8" name="正方形/長方形 7">
            <a:extLst>
              <a:ext uri="{FF2B5EF4-FFF2-40B4-BE49-F238E27FC236}">
                <a16:creationId xmlns:a16="http://schemas.microsoft.com/office/drawing/2014/main" id="{57CEFD76-16B3-B8B8-FD38-E664FE938B8D}"/>
              </a:ext>
            </a:extLst>
          </p:cNvPr>
          <p:cNvSpPr/>
          <p:nvPr/>
        </p:nvSpPr>
        <p:spPr>
          <a:xfrm>
            <a:off x="4253132" y="4084854"/>
            <a:ext cx="971139"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⑦</a:t>
            </a:r>
            <a:r>
              <a:rPr kumimoji="1" lang="ja-JP" altLang="en-US" sz="12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p>
        </p:txBody>
      </p:sp>
      <p:grpSp>
        <p:nvGrpSpPr>
          <p:cNvPr id="3" name="グループ化 2">
            <a:extLst>
              <a:ext uri="{FF2B5EF4-FFF2-40B4-BE49-F238E27FC236}">
                <a16:creationId xmlns:a16="http://schemas.microsoft.com/office/drawing/2014/main" id="{E8232BD9-D270-4005-987F-7ACE18DDECC3}"/>
              </a:ext>
            </a:extLst>
          </p:cNvPr>
          <p:cNvGrpSpPr/>
          <p:nvPr/>
        </p:nvGrpSpPr>
        <p:grpSpPr>
          <a:xfrm>
            <a:off x="2588645" y="352732"/>
            <a:ext cx="2232000" cy="1000804"/>
            <a:chOff x="7436497" y="5308139"/>
            <a:chExt cx="2232000" cy="1000804"/>
          </a:xfrm>
        </p:grpSpPr>
        <p:cxnSp>
          <p:nvCxnSpPr>
            <p:cNvPr id="9" name="直線コネクタ 8">
              <a:extLst>
                <a:ext uri="{FF2B5EF4-FFF2-40B4-BE49-F238E27FC236}">
                  <a16:creationId xmlns:a16="http://schemas.microsoft.com/office/drawing/2014/main" id="{059EAAD6-C899-72C6-2670-7A81576CCB98}"/>
                </a:ext>
              </a:extLst>
            </p:cNvPr>
            <p:cNvCxnSpPr>
              <a:cxnSpLocks/>
            </p:cNvCxnSpPr>
            <p:nvPr/>
          </p:nvCxnSpPr>
          <p:spPr>
            <a:xfrm>
              <a:off x="9332214" y="5916576"/>
              <a:ext cx="0" cy="3923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0" name="吹き出し: 四角形 9">
              <a:extLst>
                <a:ext uri="{FF2B5EF4-FFF2-40B4-BE49-F238E27FC236}">
                  <a16:creationId xmlns:a16="http://schemas.microsoft.com/office/drawing/2014/main" id="{26FAC2BA-A748-DF09-6AA6-5FED0911E5EE}"/>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⑤ </a:t>
              </a:r>
              <a:r>
                <a:rPr kumimoji="1" lang="en-US" altLang="ja-JP" sz="4000" b="1" dirty="0">
                  <a:latin typeface="Meiryo UI" panose="020B0604030504040204" pitchFamily="50" charset="-128"/>
                  <a:ea typeface="Meiryo UI" panose="020B0604030504040204" pitchFamily="50" charset="-128"/>
                </a:rPr>
                <a:t>1.2</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1" name="グループ化 10">
            <a:extLst>
              <a:ext uri="{FF2B5EF4-FFF2-40B4-BE49-F238E27FC236}">
                <a16:creationId xmlns:a16="http://schemas.microsoft.com/office/drawing/2014/main" id="{5B0FEB7F-D1ED-76BF-E4FB-31B493BC8A53}"/>
              </a:ext>
            </a:extLst>
          </p:cNvPr>
          <p:cNvGrpSpPr/>
          <p:nvPr/>
        </p:nvGrpSpPr>
        <p:grpSpPr>
          <a:xfrm>
            <a:off x="4932375" y="347350"/>
            <a:ext cx="2232000" cy="1228055"/>
            <a:chOff x="5573521" y="5308139"/>
            <a:chExt cx="2232000" cy="1228055"/>
          </a:xfrm>
        </p:grpSpPr>
        <p:cxnSp>
          <p:nvCxnSpPr>
            <p:cNvPr id="12" name="直線コネクタ 11">
              <a:extLst>
                <a:ext uri="{FF2B5EF4-FFF2-40B4-BE49-F238E27FC236}">
                  <a16:creationId xmlns:a16="http://schemas.microsoft.com/office/drawing/2014/main" id="{DF51B07B-B1C9-F8E9-74FC-BFE3EB8086E9}"/>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3" name="吹き出し: 四角形 12">
              <a:extLst>
                <a:ext uri="{FF2B5EF4-FFF2-40B4-BE49-F238E27FC236}">
                  <a16:creationId xmlns:a16="http://schemas.microsoft.com/office/drawing/2014/main" id="{EFE07DF3-2342-D713-91B7-F1D86C3C26F6}"/>
                </a:ext>
              </a:extLst>
            </p:cNvPr>
            <p:cNvSpPr/>
            <p:nvPr/>
          </p:nvSpPr>
          <p:spPr bwMode="auto">
            <a:xfrm>
              <a:off x="5573521"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⑥ </a:t>
              </a:r>
              <a:r>
                <a:rPr kumimoji="1" lang="en-US" altLang="ja-JP" sz="4000" b="1" dirty="0">
                  <a:latin typeface="Meiryo UI" panose="020B0604030504040204" pitchFamily="50" charset="-128"/>
                  <a:ea typeface="Meiryo UI" panose="020B0604030504040204" pitchFamily="50" charset="-128"/>
                </a:rPr>
                <a:t>1.5</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4" name="グループ化 13">
            <a:extLst>
              <a:ext uri="{FF2B5EF4-FFF2-40B4-BE49-F238E27FC236}">
                <a16:creationId xmlns:a16="http://schemas.microsoft.com/office/drawing/2014/main" id="{E788B322-D9B4-4741-3346-87A778A62065}"/>
              </a:ext>
            </a:extLst>
          </p:cNvPr>
          <p:cNvGrpSpPr/>
          <p:nvPr/>
        </p:nvGrpSpPr>
        <p:grpSpPr>
          <a:xfrm>
            <a:off x="4267147" y="4231312"/>
            <a:ext cx="2880000" cy="983116"/>
            <a:chOff x="7436497" y="5009023"/>
            <a:chExt cx="2880000" cy="983116"/>
          </a:xfrm>
        </p:grpSpPr>
        <p:cxnSp>
          <p:nvCxnSpPr>
            <p:cNvPr id="15" name="直線コネクタ 14">
              <a:extLst>
                <a:ext uri="{FF2B5EF4-FFF2-40B4-BE49-F238E27FC236}">
                  <a16:creationId xmlns:a16="http://schemas.microsoft.com/office/drawing/2014/main" id="{1C60C185-99D3-520F-7FBE-08C11CE53C2D}"/>
                </a:ext>
              </a:extLst>
            </p:cNvPr>
            <p:cNvCxnSpPr>
              <a:cxnSpLocks/>
            </p:cNvCxnSpPr>
            <p:nvPr/>
          </p:nvCxnSpPr>
          <p:spPr>
            <a:xfrm flipV="1">
              <a:off x="8012880" y="5009023"/>
              <a:ext cx="0" cy="55329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6" name="吹き出し: 四角形 15">
              <a:extLst>
                <a:ext uri="{FF2B5EF4-FFF2-40B4-BE49-F238E27FC236}">
                  <a16:creationId xmlns:a16="http://schemas.microsoft.com/office/drawing/2014/main" id="{FDE24DFC-6B61-4752-6FE9-29D943D166AD}"/>
                </a:ext>
              </a:extLst>
            </p:cNvPr>
            <p:cNvSpPr/>
            <p:nvPr/>
          </p:nvSpPr>
          <p:spPr bwMode="auto">
            <a:xfrm>
              <a:off x="7436497" y="5308139"/>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⑦ </a:t>
              </a:r>
              <a:r>
                <a:rPr kumimoji="1" lang="en-US" altLang="ja-JP" sz="4000" b="1" dirty="0">
                  <a:latin typeface="Meiryo UI" panose="020B0604030504040204" pitchFamily="50" charset="-128"/>
                  <a:ea typeface="Meiryo UI" panose="020B0604030504040204" pitchFamily="50" charset="-128"/>
                </a:rPr>
                <a:t>6</a:t>
              </a:r>
              <a:r>
                <a:rPr kumimoji="1" lang="ja-JP" altLang="en-US" sz="3200" b="1" dirty="0">
                  <a:latin typeface="Meiryo UI" panose="020B0604030504040204" pitchFamily="50" charset="-128"/>
                  <a:ea typeface="Meiryo UI" panose="020B0604030504040204" pitchFamily="50" charset="-128"/>
                </a:rPr>
                <a:t>時</a:t>
              </a:r>
              <a:r>
                <a:rPr kumimoji="1" lang="en-US" altLang="ja-JP" sz="4000" b="1" dirty="0">
                  <a:latin typeface="Meiryo UI" panose="020B0604030504040204" pitchFamily="50" charset="-128"/>
                  <a:ea typeface="Meiryo UI" panose="020B0604030504040204" pitchFamily="50" charset="-128"/>
                </a:rPr>
                <a:t>30</a:t>
              </a:r>
              <a:r>
                <a:rPr kumimoji="1" lang="ja-JP" altLang="en-US" sz="3200" b="1" dirty="0">
                  <a:latin typeface="Meiryo UI" panose="020B0604030504040204" pitchFamily="50" charset="-128"/>
                  <a:ea typeface="Meiryo UI" panose="020B0604030504040204" pitchFamily="50" charset="-128"/>
                </a:rPr>
                <a:t>分</a:t>
              </a:r>
              <a:endParaRPr kumimoji="1" lang="en-US" altLang="ja-JP" sz="4000" b="1" dirty="0">
                <a:latin typeface="Meiryo UI" panose="020B0604030504040204" pitchFamily="50" charset="-128"/>
                <a:ea typeface="Meiryo UI" panose="020B0604030504040204" pitchFamily="50" charset="-128"/>
              </a:endParaRPr>
            </a:p>
          </p:txBody>
        </p:sp>
      </p:grpSp>
      <p:sp>
        <p:nvSpPr>
          <p:cNvPr id="17" name="正方形/長方形 16">
            <a:extLst>
              <a:ext uri="{FF2B5EF4-FFF2-40B4-BE49-F238E27FC236}">
                <a16:creationId xmlns:a16="http://schemas.microsoft.com/office/drawing/2014/main" id="{799FDD60-B3F0-32B7-B64D-796854F66647}"/>
              </a:ext>
            </a:extLst>
          </p:cNvPr>
          <p:cNvSpPr/>
          <p:nvPr/>
        </p:nvSpPr>
        <p:spPr>
          <a:xfrm>
            <a:off x="404419" y="2112524"/>
            <a:ext cx="9276294" cy="492443"/>
          </a:xfrm>
          <a:prstGeom prst="rect">
            <a:avLst/>
          </a:prstGeom>
          <a:solidFill>
            <a:schemeClr val="bg1"/>
          </a:solidFill>
        </p:spPr>
        <p:txBody>
          <a:bodyPr wrap="square">
            <a:spAutoFit/>
          </a:bodyPr>
          <a:lstStyle/>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40-59</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歳</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の全脳卒中ではいちばん少ない日曜日を基準とすると</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月曜日発症者数は</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1.4</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倍、脳梗塞では</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1.5</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highlight>
                  <a:srgbClr val="FFFF00"/>
                </a:highlight>
                <a:uLnTx/>
                <a:uFillTx/>
                <a:latin typeface="メイリオ"/>
                <a:ea typeface="メイリオ" panose="020B0604030504040204" pitchFamily="50" charset="-128"/>
                <a:cs typeface="+mn-cs"/>
              </a:rPr>
              <a:t>60</a:t>
            </a:r>
            <a:r>
              <a:rPr kumimoji="1" lang="ja-JP" altLang="en-US" sz="1200" b="1" i="0" u="sng" strike="noStrike" kern="1200" cap="none" spc="0" normalizeH="0" baseline="0" noProof="0" dirty="0">
                <a:ln>
                  <a:noFill/>
                </a:ln>
                <a:solidFill>
                  <a:srgbClr val="000000"/>
                </a:solidFill>
                <a:effectLst/>
                <a:highlight>
                  <a:srgbClr val="FFFF00"/>
                </a:highlight>
                <a:uLnTx/>
                <a:uFillTx/>
                <a:latin typeface="メイリオ"/>
                <a:ea typeface="メイリオ" panose="020B0604030504040204" pitchFamily="50" charset="-128"/>
                <a:cs typeface="+mn-cs"/>
              </a:rPr>
              <a:t>歳以上</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月曜日が日曜日の</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1.2</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倍、木曜日が</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1.1</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a:t>
            </a:r>
            <a:r>
              <a:rPr kumimoji="1" lang="ja-JP" altLang="en-US" sz="1400" b="1" i="0" u="none" strike="noStrike" kern="1200" cap="none" spc="0" normalizeH="0" baseline="0" noProof="0" dirty="0">
                <a:ln>
                  <a:noFill/>
                </a:ln>
                <a:solidFill>
                  <a:srgbClr val="FF6562"/>
                </a:solidFill>
                <a:effectLst/>
                <a:uLnTx/>
                <a:uFillTx/>
                <a:latin typeface="メイリオ"/>
                <a:ea typeface="メイリオ" panose="020B0604030504040204" pitchFamily="50" charset="-128"/>
                <a:cs typeface="+mn-cs"/>
              </a:rPr>
              <a:t>月曜日に次いで木曜日が多い</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ことが明らかになりました。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Tree>
    <p:extLst>
      <p:ext uri="{BB962C8B-B14F-4D97-AF65-F5344CB8AC3E}">
        <p14:creationId xmlns:p14="http://schemas.microsoft.com/office/powerpoint/2010/main" val="1389857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35EB3494-CE1C-B7AA-5F38-A6C6E0E936BD}"/>
              </a:ext>
            </a:extLst>
          </p:cNvPr>
          <p:cNvSpPr/>
          <p:nvPr/>
        </p:nvSpPr>
        <p:spPr>
          <a:xfrm>
            <a:off x="385663" y="4814431"/>
            <a:ext cx="9396000" cy="1548000"/>
          </a:xfrm>
          <a:prstGeom prst="rect">
            <a:avLst/>
          </a:prstGeom>
          <a:no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（４）かんたん！？病気リスクチェック！！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pic>
        <p:nvPicPr>
          <p:cNvPr id="6" name="図 5" descr="アイコン&#10;&#10;自動的に生成された説明">
            <a:extLst>
              <a:ext uri="{FF2B5EF4-FFF2-40B4-BE49-F238E27FC236}">
                <a16:creationId xmlns:a16="http://schemas.microsoft.com/office/drawing/2014/main" id="{82941ADB-2460-E301-61C9-DE7083502F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747" y="2105482"/>
            <a:ext cx="2491273" cy="2491273"/>
          </a:xfrm>
          <a:prstGeom prst="rect">
            <a:avLst/>
          </a:prstGeom>
        </p:spPr>
      </p:pic>
      <p:sp>
        <p:nvSpPr>
          <p:cNvPr id="7" name="矢印: 五方向 6">
            <a:extLst>
              <a:ext uri="{FF2B5EF4-FFF2-40B4-BE49-F238E27FC236}">
                <a16:creationId xmlns:a16="http://schemas.microsoft.com/office/drawing/2014/main" id="{D4C48FB2-B760-6F68-E7D7-41D33DB49996}"/>
              </a:ext>
            </a:extLst>
          </p:cNvPr>
          <p:cNvSpPr/>
          <p:nvPr/>
        </p:nvSpPr>
        <p:spPr bwMode="auto">
          <a:xfrm>
            <a:off x="404419" y="1200538"/>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もんだい★</a:t>
            </a:r>
          </a:p>
        </p:txBody>
      </p:sp>
      <p:sp>
        <p:nvSpPr>
          <p:cNvPr id="8" name="正方形/長方形 7">
            <a:extLst>
              <a:ext uri="{FF2B5EF4-FFF2-40B4-BE49-F238E27FC236}">
                <a16:creationId xmlns:a16="http://schemas.microsoft.com/office/drawing/2014/main" id="{AD57E01E-C0EB-E0A9-A721-75CF30DCE55C}"/>
              </a:ext>
            </a:extLst>
          </p:cNvPr>
          <p:cNvSpPr/>
          <p:nvPr/>
        </p:nvSpPr>
        <p:spPr>
          <a:xfrm>
            <a:off x="404419" y="1762505"/>
            <a:ext cx="4458991" cy="534442"/>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ts val="22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左手の小指に痛みがあります。</a:t>
            </a:r>
            <a:endParaRPr kumimoji="1" lang="en-US" altLang="ja-JP" sz="16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ts val="22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さて、どんな病気や症状の可能性があるでしょう！？</a:t>
            </a:r>
            <a:endParaRPr kumimoji="1" lang="en-US" altLang="ja-JP" sz="10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1F56A1D0-975E-5F2D-CF09-9BD96C389A97}"/>
              </a:ext>
            </a:extLst>
          </p:cNvPr>
          <p:cNvSpPr/>
          <p:nvPr/>
        </p:nvSpPr>
        <p:spPr>
          <a:xfrm>
            <a:off x="449505" y="5079617"/>
            <a:ext cx="9268316" cy="1184940"/>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171450" marR="0" lvl="0" indent="-171450" algn="l" defTabSz="914400" rtl="0" eaLnBrk="1" fontAlgn="base" latinLnBrk="0" hangingPunct="1">
              <a:lnSpc>
                <a:spcPct val="100000"/>
              </a:lnSpc>
              <a:spcBef>
                <a:spcPts val="30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心筋こうそくや狭心症　　　の症状としては、胸の真ん中あたりの締め付けるような痛みや苦しみなどが一般に多いです。しかし症状の感じ方には個人差が大きく、左手（とくに小指）の痛みやしびれ、胃痛、歯や顎の痛み、左肩痛、背中の痛みなどが主症状の場合もあります。</a:t>
            </a:r>
            <a:endPar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lnSpc>
                <a:spcPct val="100000"/>
              </a:lnSpc>
              <a:spcBef>
                <a:spcPts val="30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背景には、心アミロイドーシスという、異常たんぱく質の動きが原因となっています。心アミロイドーシスとは、アミロイドという異常なたんぱく質が心臓の筋肉の中にたまることで、心臓の働きが悪くなる病気です。進行すると、心不全や不整脈などを引き起こして、命に関わることがあります。</a:t>
            </a:r>
            <a:endPar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lnSpc>
                <a:spcPct val="100000"/>
              </a:lnSpc>
              <a:spcBef>
                <a:spcPts val="30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を引き起こすアミロイドは、心臓だけではなく、手指の腱（けん）や神経にもたまりやすいことがわかっており、手指の腱にアミロイドがたまると、神経が圧迫されて、「しびれや痛みが起こす」といったメカニズムとなっています。</a:t>
            </a:r>
            <a:endPar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1" name="楕円 10">
            <a:extLst>
              <a:ext uri="{FF2B5EF4-FFF2-40B4-BE49-F238E27FC236}">
                <a16:creationId xmlns:a16="http://schemas.microsoft.com/office/drawing/2014/main" id="{7CD2F045-6C97-BBF4-68AE-7C12436286C1}"/>
              </a:ext>
            </a:extLst>
          </p:cNvPr>
          <p:cNvSpPr/>
          <p:nvPr/>
        </p:nvSpPr>
        <p:spPr>
          <a:xfrm>
            <a:off x="233265" y="1110343"/>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１</a:t>
            </a:r>
          </a:p>
        </p:txBody>
      </p:sp>
      <p:sp>
        <p:nvSpPr>
          <p:cNvPr id="12" name="矢印: 五方向 11">
            <a:extLst>
              <a:ext uri="{FF2B5EF4-FFF2-40B4-BE49-F238E27FC236}">
                <a16:creationId xmlns:a16="http://schemas.microsoft.com/office/drawing/2014/main" id="{3828E2E1-F607-DA33-E1FB-D197DCE70969}"/>
              </a:ext>
            </a:extLst>
          </p:cNvPr>
          <p:cNvSpPr/>
          <p:nvPr/>
        </p:nvSpPr>
        <p:spPr bwMode="auto">
          <a:xfrm>
            <a:off x="5437579" y="1201467"/>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回答★</a:t>
            </a:r>
          </a:p>
        </p:txBody>
      </p:sp>
      <p:sp>
        <p:nvSpPr>
          <p:cNvPr id="13" name="楕円 12">
            <a:extLst>
              <a:ext uri="{FF2B5EF4-FFF2-40B4-BE49-F238E27FC236}">
                <a16:creationId xmlns:a16="http://schemas.microsoft.com/office/drawing/2014/main" id="{AA9910A4-6A99-6B1D-DA10-EE5BB2DD2F45}"/>
              </a:ext>
            </a:extLst>
          </p:cNvPr>
          <p:cNvSpPr/>
          <p:nvPr/>
        </p:nvSpPr>
        <p:spPr>
          <a:xfrm>
            <a:off x="5266425" y="1111272"/>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a:t>
            </a: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16" name="矢印: 五方向 15">
            <a:extLst>
              <a:ext uri="{FF2B5EF4-FFF2-40B4-BE49-F238E27FC236}">
                <a16:creationId xmlns:a16="http://schemas.microsoft.com/office/drawing/2014/main" id="{5ECF24E8-8787-D4A9-9242-7C620B4D024C}"/>
              </a:ext>
            </a:extLst>
          </p:cNvPr>
          <p:cNvSpPr/>
          <p:nvPr/>
        </p:nvSpPr>
        <p:spPr bwMode="auto">
          <a:xfrm>
            <a:off x="404419" y="4578727"/>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解説★</a:t>
            </a:r>
          </a:p>
        </p:txBody>
      </p:sp>
      <p:sp>
        <p:nvSpPr>
          <p:cNvPr id="17" name="楕円 16">
            <a:extLst>
              <a:ext uri="{FF2B5EF4-FFF2-40B4-BE49-F238E27FC236}">
                <a16:creationId xmlns:a16="http://schemas.microsoft.com/office/drawing/2014/main" id="{1508BC97-EDCB-BDDC-62CD-7CFC945D221F}"/>
              </a:ext>
            </a:extLst>
          </p:cNvPr>
          <p:cNvSpPr/>
          <p:nvPr/>
        </p:nvSpPr>
        <p:spPr>
          <a:xfrm>
            <a:off x="233265" y="4488532"/>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3</a:t>
            </a: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0" name="楕円 19">
            <a:extLst>
              <a:ext uri="{FF2B5EF4-FFF2-40B4-BE49-F238E27FC236}">
                <a16:creationId xmlns:a16="http://schemas.microsoft.com/office/drawing/2014/main" id="{EAC403CC-58E8-DA79-73A7-E846888410E7}"/>
              </a:ext>
            </a:extLst>
          </p:cNvPr>
          <p:cNvSpPr/>
          <p:nvPr/>
        </p:nvSpPr>
        <p:spPr>
          <a:xfrm>
            <a:off x="2605922" y="2792792"/>
            <a:ext cx="485192" cy="485192"/>
          </a:xfrm>
          <a:prstGeom prst="ellipse">
            <a:avLst/>
          </a:prstGeom>
          <a:noFill/>
          <a:ln w="3810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4" name="テキスト ボックス 23">
            <a:extLst>
              <a:ext uri="{FF2B5EF4-FFF2-40B4-BE49-F238E27FC236}">
                <a16:creationId xmlns:a16="http://schemas.microsoft.com/office/drawing/2014/main" id="{904A290B-C5C7-A07B-29ED-87EBA83B9EA0}"/>
              </a:ext>
            </a:extLst>
          </p:cNvPr>
          <p:cNvSpPr txBox="1"/>
          <p:nvPr/>
        </p:nvSpPr>
        <p:spPr>
          <a:xfrm>
            <a:off x="8150166" y="6341312"/>
            <a:ext cx="190800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素材）</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2025 Adobe. All rights reserved</a:t>
            </a:r>
            <a:endPar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25" name="正方形/長方形 24">
            <a:extLst>
              <a:ext uri="{FF2B5EF4-FFF2-40B4-BE49-F238E27FC236}">
                <a16:creationId xmlns:a16="http://schemas.microsoft.com/office/drawing/2014/main" id="{9083930F-3E0E-42E2-02B4-0DD1C1E2CADD}"/>
              </a:ext>
            </a:extLst>
          </p:cNvPr>
          <p:cNvSpPr/>
          <p:nvPr/>
        </p:nvSpPr>
        <p:spPr>
          <a:xfrm>
            <a:off x="0" y="6341312"/>
            <a:ext cx="6125395"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参考）激増</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心不全に立ち向かえ 「なぜ</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手指のしびれも要注意」（</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NHK</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https://www.nhk.jp/p/kyonokenko/ts/83KL2X1J32/episode/te/W6K3G8GJ9X/</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他</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3" name="正方形/長方形 2">
            <a:extLst>
              <a:ext uri="{FF2B5EF4-FFF2-40B4-BE49-F238E27FC236}">
                <a16:creationId xmlns:a16="http://schemas.microsoft.com/office/drawing/2014/main" id="{7A3C1368-4631-170A-FFF8-09FA2BC61B82}"/>
              </a:ext>
            </a:extLst>
          </p:cNvPr>
          <p:cNvSpPr/>
          <p:nvPr/>
        </p:nvSpPr>
        <p:spPr>
          <a:xfrm>
            <a:off x="5437578" y="1718188"/>
            <a:ext cx="4416511" cy="534063"/>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⑧</a:t>
            </a:r>
            <a:endParaRPr kumimoji="1" lang="ja-JP" altLang="en-US" sz="12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4" name="正方形/長方形 3">
            <a:extLst>
              <a:ext uri="{FF2B5EF4-FFF2-40B4-BE49-F238E27FC236}">
                <a16:creationId xmlns:a16="http://schemas.microsoft.com/office/drawing/2014/main" id="{4C227574-316D-5BF4-C948-060BBE9F7DEE}"/>
              </a:ext>
            </a:extLst>
          </p:cNvPr>
          <p:cNvSpPr/>
          <p:nvPr/>
        </p:nvSpPr>
        <p:spPr>
          <a:xfrm>
            <a:off x="602066" y="5064549"/>
            <a:ext cx="1543726"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⑧</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pic>
        <p:nvPicPr>
          <p:cNvPr id="5" name="図 4">
            <a:extLst>
              <a:ext uri="{FF2B5EF4-FFF2-40B4-BE49-F238E27FC236}">
                <a16:creationId xmlns:a16="http://schemas.microsoft.com/office/drawing/2014/main" id="{35199277-4824-1699-AB68-0601FE0C93E4}"/>
              </a:ext>
            </a:extLst>
          </p:cNvPr>
          <p:cNvPicPr>
            <a:picLocks noChangeAspect="1"/>
          </p:cNvPicPr>
          <p:nvPr/>
        </p:nvPicPr>
        <p:blipFill>
          <a:blip r:embed="rId4"/>
          <a:stretch>
            <a:fillRect/>
          </a:stretch>
        </p:blipFill>
        <p:spPr>
          <a:xfrm>
            <a:off x="6255113" y="2360905"/>
            <a:ext cx="1512749" cy="1932658"/>
          </a:xfrm>
          <a:prstGeom prst="rect">
            <a:avLst/>
          </a:prstGeom>
        </p:spPr>
      </p:pic>
      <p:grpSp>
        <p:nvGrpSpPr>
          <p:cNvPr id="9" name="グループ化 8">
            <a:extLst>
              <a:ext uri="{FF2B5EF4-FFF2-40B4-BE49-F238E27FC236}">
                <a16:creationId xmlns:a16="http://schemas.microsoft.com/office/drawing/2014/main" id="{EAE8ADFC-A0A0-41AC-EBD1-06DAB2FE73FD}"/>
              </a:ext>
            </a:extLst>
          </p:cNvPr>
          <p:cNvGrpSpPr/>
          <p:nvPr/>
        </p:nvGrpSpPr>
        <p:grpSpPr>
          <a:xfrm>
            <a:off x="5419400" y="1719541"/>
            <a:ext cx="4434689" cy="3023329"/>
            <a:chOff x="5419400" y="1719541"/>
            <a:chExt cx="4434689" cy="3023329"/>
          </a:xfrm>
        </p:grpSpPr>
        <p:sp>
          <p:nvSpPr>
            <p:cNvPr id="14" name="吹き出し: 四角形 13">
              <a:extLst>
                <a:ext uri="{FF2B5EF4-FFF2-40B4-BE49-F238E27FC236}">
                  <a16:creationId xmlns:a16="http://schemas.microsoft.com/office/drawing/2014/main" id="{F74B153F-3281-108B-C2B5-57670B837C85}"/>
                </a:ext>
              </a:extLst>
            </p:cNvPr>
            <p:cNvSpPr/>
            <p:nvPr/>
          </p:nvSpPr>
          <p:spPr bwMode="auto">
            <a:xfrm>
              <a:off x="5419400" y="1719541"/>
              <a:ext cx="4434689" cy="194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⑧心筋こうそく（狭心症）</a:t>
              </a:r>
              <a:r>
                <a:rPr kumimoji="1" lang="ja-JP" altLang="en-US" sz="4000" b="1" dirty="0">
                  <a:latin typeface="Meiryo UI" panose="020B0604030504040204" pitchFamily="50" charset="-128"/>
                  <a:ea typeface="Meiryo UI" panose="020B0604030504040204" pitchFamily="50" charset="-128"/>
                </a:rPr>
                <a:t>の前触れかもしれません。</a:t>
              </a:r>
            </a:p>
          </p:txBody>
        </p:sp>
        <p:pic>
          <p:nvPicPr>
            <p:cNvPr id="15" name="図 14">
              <a:extLst>
                <a:ext uri="{FF2B5EF4-FFF2-40B4-BE49-F238E27FC236}">
                  <a16:creationId xmlns:a16="http://schemas.microsoft.com/office/drawing/2014/main" id="{EA181ECF-437D-7EFF-8F4A-FADEA90918E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64" b="94986" l="9609" r="89680">
                          <a14:foregroundMark x1="56584" y1="7799" x2="56584" y2="7799"/>
                          <a14:foregroundMark x1="51601" y1="7242" x2="51601" y2="7242"/>
                          <a14:foregroundMark x1="61566" y1="92201" x2="61566" y2="92201"/>
                          <a14:foregroundMark x1="89680" y1="94986" x2="89680" y2="94986"/>
                        </a14:backgroundRemoval>
                      </a14:imgEffect>
                    </a14:imgLayer>
                  </a14:imgProps>
                </a:ext>
              </a:extLst>
            </a:blip>
            <a:stretch>
              <a:fillRect/>
            </a:stretch>
          </p:blipFill>
          <p:spPr>
            <a:xfrm>
              <a:off x="8235789" y="2810212"/>
              <a:ext cx="1512749" cy="1932658"/>
            </a:xfrm>
            <a:prstGeom prst="rect">
              <a:avLst/>
            </a:prstGeom>
          </p:spPr>
        </p:pic>
      </p:grpSp>
      <p:sp>
        <p:nvSpPr>
          <p:cNvPr id="19" name="正方形/長方形 18">
            <a:extLst>
              <a:ext uri="{FF2B5EF4-FFF2-40B4-BE49-F238E27FC236}">
                <a16:creationId xmlns:a16="http://schemas.microsoft.com/office/drawing/2014/main" id="{453EC21D-5C6A-FA04-EE4B-9B259E94A077}"/>
              </a:ext>
            </a:extLst>
          </p:cNvPr>
          <p:cNvSpPr/>
          <p:nvPr/>
        </p:nvSpPr>
        <p:spPr>
          <a:xfrm>
            <a:off x="449505" y="5091809"/>
            <a:ext cx="9268316" cy="1184940"/>
          </a:xfrm>
          <a:prstGeom prst="rect">
            <a:avLst/>
          </a:prstGeom>
          <a:solidFill>
            <a:schemeClr val="bg1"/>
          </a:solidFill>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筋こうそくや狭心症の症状としては、胸の真ん中あたりの締め付けるような痛みや苦しみなどが一般に多いです。しかし症状の感じ方には個人差が大きく、左手（とくに小指）の痛みやしびれ、胃痛、歯や顎の痛み、左肩痛、背中の痛みなどが主症状の場合も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lang="ja-JP" altLang="en-US" sz="1200" b="1" dirty="0">
                <a:solidFill>
                  <a:srgbClr val="EA5550"/>
                </a:solidFill>
                <a:highlight>
                  <a:srgbClr val="FFFF00"/>
                </a:highlight>
                <a:latin typeface="Meiryo UI" panose="020B0604030504040204" pitchFamily="50" charset="-128"/>
                <a:ea typeface="Meiryo UI" panose="020B0604030504040204" pitchFamily="50" charset="-128"/>
              </a:rPr>
              <a:t>背景には、</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心アミロイドーシスという、異常たんぱく質の動きが原因</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となっています。心アミロイドーシスとは、アミロイドという異常なたんぱく質が心臓の筋肉の中にたまることで、</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心臓の働きが悪くなる病気です。進行すると、心不全や不整脈などを引き起こして</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、命に関わることがあります。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心アミロイドーシスを引き起こすアミロイドは、</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心臓だけではなく、手指の腱（けん）や神経にもたまりやすい</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ことがわかって</a:t>
            </a:r>
            <a:r>
              <a:rPr lang="ja-JP" altLang="en-US" sz="1200" dirty="0">
                <a:solidFill>
                  <a:srgbClr val="3E3A39"/>
                </a:solidFill>
                <a:latin typeface="Meiryo UI" panose="020B0604030504040204" pitchFamily="50" charset="-128"/>
                <a:ea typeface="Meiryo UI" panose="020B0604030504040204" pitchFamily="50" charset="-128"/>
              </a:rPr>
              <a:t>おり、</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手指の腱にアミロイドがたまると、</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神経が圧迫されて、「しびれや痛みが起こす」といったメカニズム</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grpSp>
        <p:nvGrpSpPr>
          <p:cNvPr id="21" name="グループ化 20">
            <a:extLst>
              <a:ext uri="{FF2B5EF4-FFF2-40B4-BE49-F238E27FC236}">
                <a16:creationId xmlns:a16="http://schemas.microsoft.com/office/drawing/2014/main" id="{442ED9C5-16D9-D064-1E76-6136FDFB044C}"/>
              </a:ext>
            </a:extLst>
          </p:cNvPr>
          <p:cNvGrpSpPr/>
          <p:nvPr/>
        </p:nvGrpSpPr>
        <p:grpSpPr>
          <a:xfrm>
            <a:off x="1568918" y="4298971"/>
            <a:ext cx="6093690" cy="873578"/>
            <a:chOff x="7102806" y="5308139"/>
            <a:chExt cx="6093690" cy="873578"/>
          </a:xfrm>
        </p:grpSpPr>
        <p:cxnSp>
          <p:nvCxnSpPr>
            <p:cNvPr id="22" name="直線コネクタ 21">
              <a:extLst>
                <a:ext uri="{FF2B5EF4-FFF2-40B4-BE49-F238E27FC236}">
                  <a16:creationId xmlns:a16="http://schemas.microsoft.com/office/drawing/2014/main" id="{3931757D-8E97-E95A-3AC8-DCB95F2921CB}"/>
                </a:ext>
              </a:extLst>
            </p:cNvPr>
            <p:cNvCxnSpPr>
              <a:cxnSpLocks/>
            </p:cNvCxnSpPr>
            <p:nvPr/>
          </p:nvCxnSpPr>
          <p:spPr>
            <a:xfrm flipH="1">
              <a:off x="7102806" y="5562317"/>
              <a:ext cx="910074" cy="61940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3" name="吹き出し: 四角形 22">
              <a:extLst>
                <a:ext uri="{FF2B5EF4-FFF2-40B4-BE49-F238E27FC236}">
                  <a16:creationId xmlns:a16="http://schemas.microsoft.com/office/drawing/2014/main" id="{D095FCD0-E864-7A87-BE3D-4E6E5469BE11}"/>
                </a:ext>
              </a:extLst>
            </p:cNvPr>
            <p:cNvSpPr/>
            <p:nvPr/>
          </p:nvSpPr>
          <p:spPr bwMode="auto">
            <a:xfrm>
              <a:off x="7436496" y="5308139"/>
              <a:ext cx="576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心筋こうそく（狭心症）</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96478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（５）日本人の約</a:t>
            </a:r>
            <a:r>
              <a:rPr kumimoji="1" lang="en-US" altLang="ja-JP"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4</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人に一人が、循環器病、もしくは循環器病と密接な関係のある病気にかかっています！</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3" name="表 2">
            <a:extLst>
              <a:ext uri="{FF2B5EF4-FFF2-40B4-BE49-F238E27FC236}">
                <a16:creationId xmlns:a16="http://schemas.microsoft.com/office/drawing/2014/main" id="{E517386B-7DA7-1132-389E-1A8A7CE17B07}"/>
              </a:ext>
            </a:extLst>
          </p:cNvPr>
          <p:cNvGraphicFramePr>
            <a:graphicFrameLocks noGrp="1"/>
          </p:cNvGraphicFramePr>
          <p:nvPr/>
        </p:nvGraphicFramePr>
        <p:xfrm>
          <a:off x="519764" y="1770628"/>
          <a:ext cx="7128000" cy="4665600"/>
        </p:xfrm>
        <a:graphic>
          <a:graphicData uri="http://schemas.openxmlformats.org/drawingml/2006/table">
            <a:tbl>
              <a:tblPr>
                <a:tableStyleId>{5C22544A-7EE6-4342-B048-85BDC9FD1C3A}</a:tableStyleId>
              </a:tblPr>
              <a:tblGrid>
                <a:gridCol w="1440000">
                  <a:extLst>
                    <a:ext uri="{9D8B030D-6E8A-4147-A177-3AD203B41FA5}">
                      <a16:colId xmlns:a16="http://schemas.microsoft.com/office/drawing/2014/main" val="3518691292"/>
                    </a:ext>
                  </a:extLst>
                </a:gridCol>
                <a:gridCol w="1440000">
                  <a:extLst>
                    <a:ext uri="{9D8B030D-6E8A-4147-A177-3AD203B41FA5}">
                      <a16:colId xmlns:a16="http://schemas.microsoft.com/office/drawing/2014/main" val="2113469258"/>
                    </a:ext>
                  </a:extLst>
                </a:gridCol>
                <a:gridCol w="1440000">
                  <a:extLst>
                    <a:ext uri="{9D8B030D-6E8A-4147-A177-3AD203B41FA5}">
                      <a16:colId xmlns:a16="http://schemas.microsoft.com/office/drawing/2014/main" val="424349420"/>
                    </a:ext>
                  </a:extLst>
                </a:gridCol>
                <a:gridCol w="936000">
                  <a:extLst>
                    <a:ext uri="{9D8B030D-6E8A-4147-A177-3AD203B41FA5}">
                      <a16:colId xmlns:a16="http://schemas.microsoft.com/office/drawing/2014/main" val="697671544"/>
                    </a:ext>
                  </a:extLst>
                </a:gridCol>
                <a:gridCol w="936000">
                  <a:extLst>
                    <a:ext uri="{9D8B030D-6E8A-4147-A177-3AD203B41FA5}">
                      <a16:colId xmlns:a16="http://schemas.microsoft.com/office/drawing/2014/main" val="3183865480"/>
                    </a:ext>
                  </a:extLst>
                </a:gridCol>
                <a:gridCol w="936000">
                  <a:extLst>
                    <a:ext uri="{9D8B030D-6E8A-4147-A177-3AD203B41FA5}">
                      <a16:colId xmlns:a16="http://schemas.microsoft.com/office/drawing/2014/main" val="3299770384"/>
                    </a:ext>
                  </a:extLst>
                </a:gridCol>
              </a:tblGrid>
              <a:tr h="259200">
                <a:tc rowSpan="1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974519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心疾患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0544488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狭心症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081067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急性心筋梗塞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167606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212</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102543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脳血管疾患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174</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781802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くも膜下出血</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719937"/>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脳梗塞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119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4611994"/>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48</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4919443"/>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動脈疾患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714326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大動脈瘤及び乖離</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9556293"/>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その他</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6676410"/>
                  </a:ext>
                </a:extLst>
              </a:tr>
              <a:tr h="259200">
                <a:tc rowSpan="5">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循環器病と</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1200" u="none" strike="noStrike" dirty="0">
                          <a:effectLst/>
                          <a:latin typeface="Meiryo UI" panose="020B0604030504040204" pitchFamily="50" charset="-128"/>
                          <a:ea typeface="Meiryo UI" panose="020B0604030504040204" pitchFamily="50" charset="-128"/>
                        </a:rPr>
                        <a:t>密接な関係</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2,553</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458157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高血圧性疾患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1,511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646101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糖尿病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579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2230842"/>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脂質異常症</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401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97658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慢性腎臓病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62</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4310434"/>
                  </a:ext>
                </a:extLst>
              </a:tr>
              <a:tr h="259200">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（参考）</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がん</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365</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50542025"/>
                  </a:ext>
                </a:extLst>
              </a:tr>
            </a:tbl>
          </a:graphicData>
        </a:graphic>
      </p:graphicFrame>
      <p:sp>
        <p:nvSpPr>
          <p:cNvPr id="5" name="正方形/長方形 4">
            <a:extLst>
              <a:ext uri="{FF2B5EF4-FFF2-40B4-BE49-F238E27FC236}">
                <a16:creationId xmlns:a16="http://schemas.microsoft.com/office/drawing/2014/main" id="{1962F13D-247C-6A82-830F-A9A0438033A5}"/>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．循環器病および循環器病と密接な関係のある病気の患者数</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5DAEA1F3-1D2D-BC7F-5C78-A3D81338B21D}"/>
              </a:ext>
            </a:extLst>
          </p:cNvPr>
          <p:cNvSpPr/>
          <p:nvPr/>
        </p:nvSpPr>
        <p:spPr>
          <a:xfrm>
            <a:off x="519764" y="854145"/>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循環器病とは、心臓・血管・リンパ管などの体液を身体に循環させるための機関のことです。循環器病には、心疾患と脳血管疾患、動脈疾患などがあります。循環器病と密接な関係のある病気に、高血圧性疾患と糖尿病、脂質異常症、慢性腎臓病などがあります。循環器病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510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万人と循環器病と密接な関係のある病気の患者数約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2,553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万人を合わせて、約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3,063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日本人の約</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人に</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人が対象</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と考えられます！</a:t>
            </a:r>
          </a:p>
        </p:txBody>
      </p:sp>
      <p:sp>
        <p:nvSpPr>
          <p:cNvPr id="4" name="吹き出し: 四角形 3">
            <a:extLst>
              <a:ext uri="{FF2B5EF4-FFF2-40B4-BE49-F238E27FC236}">
                <a16:creationId xmlns:a16="http://schemas.microsoft.com/office/drawing/2014/main" id="{60D41302-F2DD-2CE2-ACCC-E436D9C3BB0B}"/>
              </a:ext>
            </a:extLst>
          </p:cNvPr>
          <p:cNvSpPr/>
          <p:nvPr/>
        </p:nvSpPr>
        <p:spPr bwMode="auto">
          <a:xfrm>
            <a:off x="185921" y="854365"/>
            <a:ext cx="9690466" cy="792000"/>
          </a:xfrm>
          <a:prstGeom prst="wedgeRectCallout">
            <a:avLst>
              <a:gd name="adj1" fmla="val 6392"/>
              <a:gd name="adj2" fmla="val 9197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日本人の</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約</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ja-JP" altLang="en-US"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に</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が密接な関係</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endParaRPr kumimoji="1" lang="en-US" altLang="ja-JP" sz="4000" b="1" i="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9446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1_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2.xml><?xml version="1.0" encoding="utf-8"?>
<a:theme xmlns:a="http://schemas.openxmlformats.org/drawingml/2006/main" name="5_デザインの設定">
  <a:themeElements>
    <a:clrScheme name="アイペット損保">
      <a:dk1>
        <a:srgbClr val="494949"/>
      </a:dk1>
      <a:lt1>
        <a:srgbClr val="FFFFFF"/>
      </a:lt1>
      <a:dk2>
        <a:srgbClr val="E60012"/>
      </a:dk2>
      <a:lt2>
        <a:srgbClr val="2CA7E0"/>
      </a:lt2>
      <a:accent1>
        <a:srgbClr val="C11920"/>
      </a:accent1>
      <a:accent2>
        <a:srgbClr val="E60012"/>
      </a:accent2>
      <a:accent3>
        <a:srgbClr val="EA5550"/>
      </a:accent3>
      <a:accent4>
        <a:srgbClr val="61BCC3"/>
      </a:accent4>
      <a:accent5>
        <a:srgbClr val="172A88"/>
      </a:accent5>
      <a:accent6>
        <a:srgbClr val="FABE00"/>
      </a:accent6>
      <a:hlink>
        <a:srgbClr val="162A87"/>
      </a:hlink>
      <a:folHlink>
        <a:srgbClr val="62BCC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4.xml><?xml version="1.0" encoding="utf-8"?>
<a:theme xmlns:a="http://schemas.openxmlformats.org/drawingml/2006/main" name="2_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pet_color_2018">
    <a:dk1>
      <a:srgbClr val="3E3A39"/>
    </a:dk1>
    <a:lt1>
      <a:srgbClr val="FFFFFF"/>
    </a:lt1>
    <a:dk2>
      <a:srgbClr val="EA5550"/>
    </a:dk2>
    <a:lt2>
      <a:srgbClr val="858274"/>
    </a:lt2>
    <a:accent1>
      <a:srgbClr val="FCE2DA"/>
    </a:accent1>
    <a:accent2>
      <a:srgbClr val="62BCC3"/>
    </a:accent2>
    <a:accent3>
      <a:srgbClr val="FABE00"/>
    </a:accent3>
    <a:accent4>
      <a:srgbClr val="E6F3F4"/>
    </a:accent4>
    <a:accent5>
      <a:srgbClr val="CCFF00"/>
    </a:accent5>
    <a:accent6>
      <a:srgbClr val="FFF3D6"/>
    </a:accent6>
    <a:hlink>
      <a:srgbClr val="214498"/>
    </a:hlink>
    <a:folHlink>
      <a:srgbClr val="171717"/>
    </a:folHlink>
  </a:clrScheme>
  <a:fontScheme name="DI">
    <a:majorFont>
      <a:latin typeface="Arial"/>
      <a:ea typeface="メイリオ"/>
      <a:cs typeface=""/>
    </a:majorFont>
    <a:minorFont>
      <a:latin typeface="Arial"/>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16572</TotalTime>
  <Words>22896</Words>
  <Application>Microsoft Office PowerPoint</Application>
  <PresentationFormat>A4 210 x 297 mm</PresentationFormat>
  <Paragraphs>3504</Paragraphs>
  <Slides>48</Slides>
  <Notes>0</Notes>
  <HiddenSlides>0</HiddenSlides>
  <MMClips>0</MMClips>
  <ScaleCrop>false</ScaleCrop>
  <HeadingPairs>
    <vt:vector size="6" baseType="variant">
      <vt:variant>
        <vt:lpstr>使用されているフォント</vt:lpstr>
      </vt:variant>
      <vt:variant>
        <vt:i4>15</vt:i4>
      </vt:variant>
      <vt:variant>
        <vt:lpstr>テーマ</vt:lpstr>
      </vt:variant>
      <vt:variant>
        <vt:i4>4</vt:i4>
      </vt:variant>
      <vt:variant>
        <vt:lpstr>スライド タイトル</vt:lpstr>
      </vt:variant>
      <vt:variant>
        <vt:i4>48</vt:i4>
      </vt:variant>
    </vt:vector>
  </HeadingPairs>
  <TitlesOfParts>
    <vt:vector size="67" baseType="lpstr">
      <vt:lpstr>HGPｺﾞｼｯｸM</vt:lpstr>
      <vt:lpstr>Hiragino Sans</vt:lpstr>
      <vt:lpstr>Meiryo UI</vt:lpstr>
      <vt:lpstr>ＭＳ Ｐゴシック</vt:lpstr>
      <vt:lpstr>Noto Sans JP</vt:lpstr>
      <vt:lpstr>メイリオ</vt:lpstr>
      <vt:lpstr>メイリオ</vt:lpstr>
      <vt:lpstr>Yu Gothic</vt:lpstr>
      <vt:lpstr>Yu Gothic</vt:lpstr>
      <vt:lpstr>Yu Gothic Medium</vt:lpstr>
      <vt:lpstr>Aharoni</vt:lpstr>
      <vt:lpstr>Arial</vt:lpstr>
      <vt:lpstr>Arial Black</vt:lpstr>
      <vt:lpstr>Calibri</vt:lpstr>
      <vt:lpstr>Wingdings</vt:lpstr>
      <vt:lpstr>1_k'sらぼ</vt:lpstr>
      <vt:lpstr>5_デザインの設定</vt:lpstr>
      <vt:lpstr>k'sらぼ</vt:lpstr>
      <vt:lpstr>2_k'sらぼ</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小板橋 孝司</dc:creator>
  <cp:lastModifiedBy>小板橋 孝司</cp:lastModifiedBy>
  <cp:revision>937</cp:revision>
  <cp:lastPrinted>2023-06-26T03:34:06Z</cp:lastPrinted>
  <dcterms:created xsi:type="dcterms:W3CDTF">2021-03-01T09:47:19Z</dcterms:created>
  <dcterms:modified xsi:type="dcterms:W3CDTF">2025-10-20T22:27:39Z</dcterms:modified>
</cp:coreProperties>
</file>