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1" r:id="rId2"/>
  </p:sldMasterIdLst>
  <p:handoutMasterIdLst>
    <p:handoutMasterId r:id="rId33"/>
  </p:handoutMasterIdLst>
  <p:sldIdLst>
    <p:sldId id="2727" r:id="rId3"/>
    <p:sldId id="2147474610" r:id="rId4"/>
    <p:sldId id="2147474570" r:id="rId5"/>
    <p:sldId id="2655" r:id="rId6"/>
    <p:sldId id="2749" r:id="rId7"/>
    <p:sldId id="2746" r:id="rId8"/>
    <p:sldId id="2147474574" r:id="rId9"/>
    <p:sldId id="2736" r:id="rId10"/>
    <p:sldId id="2147474581" r:id="rId11"/>
    <p:sldId id="2742" r:id="rId12"/>
    <p:sldId id="2147474580" r:id="rId13"/>
    <p:sldId id="2666" r:id="rId14"/>
    <p:sldId id="2667" r:id="rId15"/>
    <p:sldId id="565" r:id="rId16"/>
    <p:sldId id="566" r:id="rId17"/>
    <p:sldId id="567" r:id="rId18"/>
    <p:sldId id="568" r:id="rId19"/>
    <p:sldId id="2147474579" r:id="rId20"/>
    <p:sldId id="532" r:id="rId21"/>
    <p:sldId id="534" r:id="rId22"/>
    <p:sldId id="2664" r:id="rId23"/>
    <p:sldId id="2660" r:id="rId24"/>
    <p:sldId id="2661" r:id="rId25"/>
    <p:sldId id="2653" r:id="rId26"/>
    <p:sldId id="560" r:id="rId27"/>
    <p:sldId id="2657" r:id="rId28"/>
    <p:sldId id="2662" r:id="rId29"/>
    <p:sldId id="611" r:id="rId30"/>
    <p:sldId id="2147474578" r:id="rId31"/>
    <p:sldId id="2676" r:id="rId32"/>
  </p:sldIdLst>
  <p:sldSz cx="9906000" cy="6858000" type="A4"/>
  <p:notesSz cx="9939338" cy="6807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A5550"/>
    <a:srgbClr val="BFBFBF"/>
    <a:srgbClr val="FBDDDC"/>
    <a:srgbClr val="FFA09E"/>
    <a:srgbClr val="FF9999"/>
    <a:srgbClr val="CCCCFF"/>
    <a:srgbClr val="FFFFCC"/>
    <a:srgbClr val="FFCCCC"/>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01" autoAdjust="0"/>
    <p:restoredTop sz="93784" autoAdjust="0"/>
  </p:normalViewPr>
  <p:slideViewPr>
    <p:cSldViewPr snapToGrid="0">
      <p:cViewPr varScale="1">
        <p:scale>
          <a:sx n="61" d="100"/>
          <a:sy n="61" d="100"/>
        </p:scale>
        <p:origin x="744" y="44"/>
      </p:cViewPr>
      <p:guideLst/>
    </p:cSldViewPr>
  </p:slideViewPr>
  <p:notesTextViewPr>
    <p:cViewPr>
      <p:scale>
        <a:sx n="1" d="1"/>
        <a:sy n="1" d="1"/>
      </p:scale>
      <p:origin x="0" y="0"/>
    </p:cViewPr>
  </p:notesTextViewPr>
  <p:notesViewPr>
    <p:cSldViewPr snapToGrid="0">
      <p:cViewPr varScale="1">
        <p:scale>
          <a:sx n="64" d="100"/>
          <a:sy n="64" d="100"/>
        </p:scale>
        <p:origin x="102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Sheet1!$D$1</c:f>
              <c:strCache>
                <c:ptCount val="1"/>
                <c:pt idx="0">
                  <c:v>陣容</c:v>
                </c:pt>
              </c:strCache>
            </c:strRef>
          </c:tx>
          <c:spPr>
            <a:ln w="28575" cap="rnd">
              <a:solidFill>
                <a:srgbClr val="EA5550"/>
              </a:solidFill>
              <a:round/>
            </a:ln>
            <a:effectLst/>
          </c:spPr>
          <c:marker>
            <c:symbol val="circle"/>
            <c:size val="8"/>
            <c:spPr>
              <a:solidFill>
                <a:srgbClr val="EA5550"/>
              </a:solidFill>
              <a:ln w="9525">
                <a:noFill/>
              </a:ln>
              <a:effectLst/>
            </c:spPr>
          </c:marker>
          <c:dLbls>
            <c:dLbl>
              <c:idx val="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4-0AB3-4DB1-BE6F-E83BF1B00CB7}"/>
                </c:ext>
              </c:extLst>
            </c:dLbl>
            <c:dLbl>
              <c:idx val="1"/>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5-0AB3-4DB1-BE6F-E83BF1B00CB7}"/>
                </c:ext>
              </c:extLst>
            </c:dLbl>
            <c:dLbl>
              <c:idx val="2"/>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6-0AB3-4DB1-BE6F-E83BF1B00CB7}"/>
                </c:ext>
              </c:extLst>
            </c:dLbl>
            <c:dLbl>
              <c:idx val="3"/>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7-0AB3-4DB1-BE6F-E83BF1B00CB7}"/>
                </c:ext>
              </c:extLst>
            </c:dLbl>
            <c:dLbl>
              <c:idx val="4"/>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8-0AB3-4DB1-BE6F-E83BF1B00CB7}"/>
                </c:ext>
              </c:extLst>
            </c:dLbl>
            <c:dLbl>
              <c:idx val="5"/>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bg1">
                          <a:lumMod val="50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9-0AB3-4DB1-BE6F-E83BF1B00CB7}"/>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FF0000"/>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extLst>
                <c:ext xmlns:c16="http://schemas.microsoft.com/office/drawing/2014/chart" uri="{C3380CC4-5D6E-409C-BE32-E72D297353CC}">
                  <c16:uniqueId val="{00000003-0AB3-4DB1-BE6F-E83BF1B00CB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Sheet1!$C$2:$C$37</c:f>
              <c:strCache>
                <c:ptCount val="36"/>
                <c:pt idx="0">
                  <c:v>4月</c:v>
                </c:pt>
                <c:pt idx="1">
                  <c:v>5月</c:v>
                </c:pt>
                <c:pt idx="2">
                  <c:v>6月</c:v>
                </c:pt>
                <c:pt idx="3">
                  <c:v>7月</c:v>
                </c:pt>
                <c:pt idx="4">
                  <c:v>8月</c:v>
                </c:pt>
                <c:pt idx="5">
                  <c:v>9月</c:v>
                </c:pt>
                <c:pt idx="6">
                  <c:v>10月</c:v>
                </c:pt>
                <c:pt idx="7">
                  <c:v>11月</c:v>
                </c:pt>
                <c:pt idx="8">
                  <c:v>12月</c:v>
                </c:pt>
                <c:pt idx="9">
                  <c:v>1月</c:v>
                </c:pt>
                <c:pt idx="10">
                  <c:v>2月</c:v>
                </c:pt>
                <c:pt idx="11">
                  <c:v>3月</c:v>
                </c:pt>
                <c:pt idx="12">
                  <c:v>4月</c:v>
                </c:pt>
                <c:pt idx="13">
                  <c:v>5月</c:v>
                </c:pt>
                <c:pt idx="14">
                  <c:v>6月</c:v>
                </c:pt>
                <c:pt idx="15">
                  <c:v>7月</c:v>
                </c:pt>
                <c:pt idx="16">
                  <c:v>8月</c:v>
                </c:pt>
                <c:pt idx="17">
                  <c:v>9月</c:v>
                </c:pt>
                <c:pt idx="18">
                  <c:v>10月</c:v>
                </c:pt>
                <c:pt idx="19">
                  <c:v>11月</c:v>
                </c:pt>
                <c:pt idx="20">
                  <c:v>12月</c:v>
                </c:pt>
                <c:pt idx="21">
                  <c:v>1月</c:v>
                </c:pt>
                <c:pt idx="22">
                  <c:v>2月</c:v>
                </c:pt>
                <c:pt idx="23">
                  <c:v>3月</c:v>
                </c:pt>
                <c:pt idx="24">
                  <c:v>4月</c:v>
                </c:pt>
                <c:pt idx="25">
                  <c:v>5月</c:v>
                </c:pt>
                <c:pt idx="26">
                  <c:v>6月</c:v>
                </c:pt>
                <c:pt idx="27">
                  <c:v>7月</c:v>
                </c:pt>
                <c:pt idx="28">
                  <c:v>8月</c:v>
                </c:pt>
                <c:pt idx="29">
                  <c:v>9月</c:v>
                </c:pt>
                <c:pt idx="30">
                  <c:v>10月</c:v>
                </c:pt>
                <c:pt idx="31">
                  <c:v>11月</c:v>
                </c:pt>
                <c:pt idx="32">
                  <c:v>12月</c:v>
                </c:pt>
                <c:pt idx="33">
                  <c:v>1月</c:v>
                </c:pt>
                <c:pt idx="34">
                  <c:v>2月</c:v>
                </c:pt>
                <c:pt idx="35">
                  <c:v>3月</c:v>
                </c:pt>
              </c:strCache>
            </c:strRef>
          </c:cat>
          <c:val>
            <c:numRef>
              <c:f>Sheet1!$D$2:$D$37</c:f>
              <c:numCache>
                <c:formatCode>General</c:formatCode>
                <c:ptCount val="36"/>
                <c:pt idx="0">
                  <c:v>53</c:v>
                </c:pt>
                <c:pt idx="1">
                  <c:v>52</c:v>
                </c:pt>
                <c:pt idx="2">
                  <c:v>52</c:v>
                </c:pt>
                <c:pt idx="3">
                  <c:v>51</c:v>
                </c:pt>
                <c:pt idx="4">
                  <c:v>48</c:v>
                </c:pt>
                <c:pt idx="5">
                  <c:v>47</c:v>
                </c:pt>
                <c:pt idx="6">
                  <c:v>44</c:v>
                </c:pt>
                <c:pt idx="7">
                  <c:v>43</c:v>
                </c:pt>
                <c:pt idx="8">
                  <c:v>45</c:v>
                </c:pt>
                <c:pt idx="9">
                  <c:v>48</c:v>
                </c:pt>
                <c:pt idx="10">
                  <c:v>50</c:v>
                </c:pt>
                <c:pt idx="11">
                  <c:v>50</c:v>
                </c:pt>
                <c:pt idx="12">
                  <c:v>52</c:v>
                </c:pt>
                <c:pt idx="13">
                  <c:v>53</c:v>
                </c:pt>
                <c:pt idx="14">
                  <c:v>55</c:v>
                </c:pt>
                <c:pt idx="15">
                  <c:v>55</c:v>
                </c:pt>
                <c:pt idx="16">
                  <c:v>58</c:v>
                </c:pt>
                <c:pt idx="17">
                  <c:v>58</c:v>
                </c:pt>
                <c:pt idx="18">
                  <c:v>60</c:v>
                </c:pt>
                <c:pt idx="19">
                  <c:v>58</c:v>
                </c:pt>
                <c:pt idx="20">
                  <c:v>59</c:v>
                </c:pt>
                <c:pt idx="21">
                  <c:v>58</c:v>
                </c:pt>
                <c:pt idx="22">
                  <c:v>60</c:v>
                </c:pt>
                <c:pt idx="23">
                  <c:v>59</c:v>
                </c:pt>
                <c:pt idx="24">
                  <c:v>60</c:v>
                </c:pt>
                <c:pt idx="25">
                  <c:v>64</c:v>
                </c:pt>
                <c:pt idx="26">
                  <c:v>64</c:v>
                </c:pt>
                <c:pt idx="27">
                  <c:v>67</c:v>
                </c:pt>
                <c:pt idx="28">
                  <c:v>67</c:v>
                </c:pt>
                <c:pt idx="29">
                  <c:v>69</c:v>
                </c:pt>
                <c:pt idx="30">
                  <c:v>72</c:v>
                </c:pt>
                <c:pt idx="31">
                  <c:v>73</c:v>
                </c:pt>
                <c:pt idx="32">
                  <c:v>75</c:v>
                </c:pt>
                <c:pt idx="33">
                  <c:v>76</c:v>
                </c:pt>
                <c:pt idx="34">
                  <c:v>77</c:v>
                </c:pt>
                <c:pt idx="35">
                  <c:v>81</c:v>
                </c:pt>
              </c:numCache>
            </c:numRef>
          </c:val>
          <c:smooth val="0"/>
          <c:extLst>
            <c:ext xmlns:c16="http://schemas.microsoft.com/office/drawing/2014/chart" uri="{C3380CC4-5D6E-409C-BE32-E72D297353CC}">
              <c16:uniqueId val="{00000000-0AB3-4DB1-BE6F-E83BF1B00CB7}"/>
            </c:ext>
          </c:extLst>
        </c:ser>
        <c:dLbls>
          <c:showLegendKey val="0"/>
          <c:showVal val="0"/>
          <c:showCatName val="0"/>
          <c:showSerName val="0"/>
          <c:showPercent val="0"/>
          <c:showBubbleSize val="0"/>
        </c:dLbls>
        <c:marker val="1"/>
        <c:smooth val="0"/>
        <c:axId val="1503972431"/>
        <c:axId val="1503967439"/>
      </c:lineChart>
      <c:lineChart>
        <c:grouping val="standard"/>
        <c:varyColors val="0"/>
        <c:ser>
          <c:idx val="1"/>
          <c:order val="1"/>
          <c:tx>
            <c:strRef>
              <c:f>Sheet1!$E$1</c:f>
              <c:strCache>
                <c:ptCount val="1"/>
                <c:pt idx="0">
                  <c:v>支部数</c:v>
                </c:pt>
              </c:strCache>
            </c:strRef>
          </c:tx>
          <c:spPr>
            <a:ln w="28575" cap="rnd">
              <a:solidFill>
                <a:srgbClr val="FF9999"/>
              </a:solidFill>
              <a:round/>
            </a:ln>
            <a:effectLst/>
          </c:spPr>
          <c:marker>
            <c:symbol val="circle"/>
            <c:size val="8"/>
            <c:spPr>
              <a:solidFill>
                <a:srgbClr val="FF9999"/>
              </a:solidFill>
              <a:ln w="9525">
                <a:solidFill>
                  <a:srgbClr val="FF9999"/>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メイリオ" panose="020B0604030504040204" pitchFamily="50" charset="-128"/>
                    <a:ea typeface="メイリオ" panose="020B0604030504040204" pitchFamily="50" charset="-128"/>
                    <a:cs typeface="+mn-cs"/>
                  </a:defRPr>
                </a:pPr>
                <a:endParaRPr lang="ja-JP"/>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Sheet1!$C$2:$C$37</c:f>
              <c:strCache>
                <c:ptCount val="36"/>
                <c:pt idx="0">
                  <c:v>4月</c:v>
                </c:pt>
                <c:pt idx="1">
                  <c:v>5月</c:v>
                </c:pt>
                <c:pt idx="2">
                  <c:v>6月</c:v>
                </c:pt>
                <c:pt idx="3">
                  <c:v>7月</c:v>
                </c:pt>
                <c:pt idx="4">
                  <c:v>8月</c:v>
                </c:pt>
                <c:pt idx="5">
                  <c:v>9月</c:v>
                </c:pt>
                <c:pt idx="6">
                  <c:v>10月</c:v>
                </c:pt>
                <c:pt idx="7">
                  <c:v>11月</c:v>
                </c:pt>
                <c:pt idx="8">
                  <c:v>12月</c:v>
                </c:pt>
                <c:pt idx="9">
                  <c:v>1月</c:v>
                </c:pt>
                <c:pt idx="10">
                  <c:v>2月</c:v>
                </c:pt>
                <c:pt idx="11">
                  <c:v>3月</c:v>
                </c:pt>
                <c:pt idx="12">
                  <c:v>4月</c:v>
                </c:pt>
                <c:pt idx="13">
                  <c:v>5月</c:v>
                </c:pt>
                <c:pt idx="14">
                  <c:v>6月</c:v>
                </c:pt>
                <c:pt idx="15">
                  <c:v>7月</c:v>
                </c:pt>
                <c:pt idx="16">
                  <c:v>8月</c:v>
                </c:pt>
                <c:pt idx="17">
                  <c:v>9月</c:v>
                </c:pt>
                <c:pt idx="18">
                  <c:v>10月</c:v>
                </c:pt>
                <c:pt idx="19">
                  <c:v>11月</c:v>
                </c:pt>
                <c:pt idx="20">
                  <c:v>12月</c:v>
                </c:pt>
                <c:pt idx="21">
                  <c:v>1月</c:v>
                </c:pt>
                <c:pt idx="22">
                  <c:v>2月</c:v>
                </c:pt>
                <c:pt idx="23">
                  <c:v>3月</c:v>
                </c:pt>
                <c:pt idx="24">
                  <c:v>4月</c:v>
                </c:pt>
                <c:pt idx="25">
                  <c:v>5月</c:v>
                </c:pt>
                <c:pt idx="26">
                  <c:v>6月</c:v>
                </c:pt>
                <c:pt idx="27">
                  <c:v>7月</c:v>
                </c:pt>
                <c:pt idx="28">
                  <c:v>8月</c:v>
                </c:pt>
                <c:pt idx="29">
                  <c:v>9月</c:v>
                </c:pt>
                <c:pt idx="30">
                  <c:v>10月</c:v>
                </c:pt>
                <c:pt idx="31">
                  <c:v>11月</c:v>
                </c:pt>
                <c:pt idx="32">
                  <c:v>12月</c:v>
                </c:pt>
                <c:pt idx="33">
                  <c:v>1月</c:v>
                </c:pt>
                <c:pt idx="34">
                  <c:v>2月</c:v>
                </c:pt>
                <c:pt idx="35">
                  <c:v>3月</c:v>
                </c:pt>
              </c:strCache>
            </c:strRef>
          </c:cat>
          <c:val>
            <c:numRef>
              <c:f>Sheet1!$E$2:$E$37</c:f>
              <c:numCache>
                <c:formatCode>General</c:formatCode>
                <c:ptCount val="36"/>
                <c:pt idx="0">
                  <c:v>10</c:v>
                </c:pt>
                <c:pt idx="1">
                  <c:v>10</c:v>
                </c:pt>
                <c:pt idx="2">
                  <c:v>9</c:v>
                </c:pt>
                <c:pt idx="3">
                  <c:v>9</c:v>
                </c:pt>
                <c:pt idx="4">
                  <c:v>9</c:v>
                </c:pt>
                <c:pt idx="5">
                  <c:v>9</c:v>
                </c:pt>
                <c:pt idx="6">
                  <c:v>8</c:v>
                </c:pt>
                <c:pt idx="7">
                  <c:v>8</c:v>
                </c:pt>
                <c:pt idx="8">
                  <c:v>8</c:v>
                </c:pt>
                <c:pt idx="9">
                  <c:v>8</c:v>
                </c:pt>
                <c:pt idx="10">
                  <c:v>8</c:v>
                </c:pt>
                <c:pt idx="11">
                  <c:v>8</c:v>
                </c:pt>
                <c:pt idx="12">
                  <c:v>8</c:v>
                </c:pt>
                <c:pt idx="13">
                  <c:v>10</c:v>
                </c:pt>
                <c:pt idx="14">
                  <c:v>10</c:v>
                </c:pt>
                <c:pt idx="15">
                  <c:v>10</c:v>
                </c:pt>
                <c:pt idx="16">
                  <c:v>10</c:v>
                </c:pt>
                <c:pt idx="17">
                  <c:v>10</c:v>
                </c:pt>
                <c:pt idx="18">
                  <c:v>10</c:v>
                </c:pt>
                <c:pt idx="19">
                  <c:v>12</c:v>
                </c:pt>
                <c:pt idx="20">
                  <c:v>12</c:v>
                </c:pt>
                <c:pt idx="21">
                  <c:v>12</c:v>
                </c:pt>
                <c:pt idx="22">
                  <c:v>12</c:v>
                </c:pt>
                <c:pt idx="23">
                  <c:v>12</c:v>
                </c:pt>
                <c:pt idx="24">
                  <c:v>12</c:v>
                </c:pt>
                <c:pt idx="25">
                  <c:v>14</c:v>
                </c:pt>
                <c:pt idx="26">
                  <c:v>14</c:v>
                </c:pt>
                <c:pt idx="27">
                  <c:v>14</c:v>
                </c:pt>
                <c:pt idx="28">
                  <c:v>14</c:v>
                </c:pt>
                <c:pt idx="29">
                  <c:v>14</c:v>
                </c:pt>
                <c:pt idx="30">
                  <c:v>14</c:v>
                </c:pt>
                <c:pt idx="31">
                  <c:v>17</c:v>
                </c:pt>
                <c:pt idx="32">
                  <c:v>17</c:v>
                </c:pt>
                <c:pt idx="33">
                  <c:v>17</c:v>
                </c:pt>
                <c:pt idx="34">
                  <c:v>17</c:v>
                </c:pt>
                <c:pt idx="35">
                  <c:v>17</c:v>
                </c:pt>
              </c:numCache>
            </c:numRef>
          </c:val>
          <c:smooth val="0"/>
          <c:extLst>
            <c:ext xmlns:c16="http://schemas.microsoft.com/office/drawing/2014/chart" uri="{C3380CC4-5D6E-409C-BE32-E72D297353CC}">
              <c16:uniqueId val="{00000001-0AB3-4DB1-BE6F-E83BF1B00CB7}"/>
            </c:ext>
          </c:extLst>
        </c:ser>
        <c:dLbls>
          <c:showLegendKey val="0"/>
          <c:showVal val="0"/>
          <c:showCatName val="0"/>
          <c:showSerName val="0"/>
          <c:showPercent val="0"/>
          <c:showBubbleSize val="0"/>
        </c:dLbls>
        <c:marker val="1"/>
        <c:smooth val="0"/>
        <c:axId val="1548031440"/>
        <c:axId val="1548032688"/>
      </c:lineChart>
      <c:catAx>
        <c:axId val="150397243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t" anchorCtr="0"/>
          <a:lstStyle/>
          <a:p>
            <a:pPr>
              <a:defRPr sz="800" b="0" i="0" u="none" strike="noStrike" kern="1200" baseline="0">
                <a:solidFill>
                  <a:schemeClr val="tx1"/>
                </a:solidFill>
                <a:latin typeface="Meiryo UI" panose="020B0604030504040204" pitchFamily="50" charset="-128"/>
                <a:ea typeface="Meiryo UI" panose="020B0604030504040204" pitchFamily="50" charset="-128"/>
                <a:cs typeface="+mn-cs"/>
              </a:defRPr>
            </a:pPr>
            <a:endParaRPr lang="ja-JP"/>
          </a:p>
        </c:txPr>
        <c:crossAx val="1503967439"/>
        <c:crosses val="autoZero"/>
        <c:auto val="1"/>
        <c:lblAlgn val="ctr"/>
        <c:lblOffset val="100"/>
        <c:noMultiLvlLbl val="0"/>
      </c:catAx>
      <c:valAx>
        <c:axId val="1503967439"/>
        <c:scaling>
          <c:orientation val="minMax"/>
          <c:min val="3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EA5550"/>
                </a:solidFill>
                <a:latin typeface="メイリオ" panose="020B0604030504040204" pitchFamily="50" charset="-128"/>
                <a:ea typeface="メイリオ" panose="020B0604030504040204" pitchFamily="50" charset="-128"/>
                <a:cs typeface="+mn-cs"/>
              </a:defRPr>
            </a:pPr>
            <a:endParaRPr lang="ja-JP"/>
          </a:p>
        </c:txPr>
        <c:crossAx val="1503972431"/>
        <c:crosses val="autoZero"/>
        <c:crossBetween val="between"/>
      </c:valAx>
      <c:valAx>
        <c:axId val="1548032688"/>
        <c:scaling>
          <c:orientation val="minMax"/>
          <c:max val="30"/>
          <c:min val="6"/>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rgbClr val="FF9999"/>
                </a:solidFill>
                <a:latin typeface="メイリオ" panose="020B0604030504040204" pitchFamily="50" charset="-128"/>
                <a:ea typeface="メイリオ" panose="020B0604030504040204" pitchFamily="50" charset="-128"/>
                <a:cs typeface="+mn-cs"/>
              </a:defRPr>
            </a:pPr>
            <a:endParaRPr lang="ja-JP"/>
          </a:p>
        </c:txPr>
        <c:crossAx val="1548031440"/>
        <c:crosses val="max"/>
        <c:crossBetween val="between"/>
      </c:valAx>
      <c:catAx>
        <c:axId val="1548031440"/>
        <c:scaling>
          <c:orientation val="minMax"/>
        </c:scaling>
        <c:delete val="1"/>
        <c:axPos val="b"/>
        <c:numFmt formatCode="General" sourceLinked="1"/>
        <c:majorTickMark val="out"/>
        <c:minorTickMark val="none"/>
        <c:tickLblPos val="nextTo"/>
        <c:crossAx val="1548032688"/>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メイリオ" panose="020B0604030504040204" pitchFamily="50" charset="-128"/>
              <a:ea typeface="メイリオ" panose="020B0604030504040204" pitchFamily="50" charset="-128"/>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latin typeface="メイリオ" panose="020B0604030504040204" pitchFamily="50" charset="-128"/>
          <a:ea typeface="メイリオ" panose="020B0604030504040204" pitchFamily="50" charset="-128"/>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B81AEF7B-FCDC-4370-8867-689CE25B58FB}"/>
              </a:ext>
            </a:extLst>
          </p:cNvPr>
          <p:cNvSpPr>
            <a:spLocks noGrp="1"/>
          </p:cNvSpPr>
          <p:nvPr>
            <p:ph type="hdr" sz="quarter"/>
          </p:nvPr>
        </p:nvSpPr>
        <p:spPr>
          <a:xfrm>
            <a:off x="0" y="0"/>
            <a:ext cx="4307046" cy="341936"/>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B24816C4-6348-4262-B799-80CCE046639A}"/>
              </a:ext>
            </a:extLst>
          </p:cNvPr>
          <p:cNvSpPr>
            <a:spLocks noGrp="1"/>
          </p:cNvSpPr>
          <p:nvPr>
            <p:ph type="dt" sz="quarter" idx="1"/>
          </p:nvPr>
        </p:nvSpPr>
        <p:spPr>
          <a:xfrm>
            <a:off x="5630567" y="0"/>
            <a:ext cx="4307046" cy="341936"/>
          </a:xfrm>
          <a:prstGeom prst="rect">
            <a:avLst/>
          </a:prstGeom>
        </p:spPr>
        <p:txBody>
          <a:bodyPr vert="horz" lIns="91440" tIns="45720" rIns="91440" bIns="45720" rtlCol="0"/>
          <a:lstStyle>
            <a:lvl1pPr algn="r">
              <a:defRPr sz="1200"/>
            </a:lvl1pPr>
          </a:lstStyle>
          <a:p>
            <a:fld id="{FBDBC275-20CE-4A69-A26B-B1B9A96202CA}" type="datetimeFigureOut">
              <a:rPr kumimoji="1" lang="ja-JP" altLang="en-US" smtClean="0"/>
              <a:t>2025/9/29</a:t>
            </a:fld>
            <a:endParaRPr kumimoji="1" lang="ja-JP" altLang="en-US"/>
          </a:p>
        </p:txBody>
      </p:sp>
      <p:sp>
        <p:nvSpPr>
          <p:cNvPr id="4" name="フッター プレースホルダー 3">
            <a:extLst>
              <a:ext uri="{FF2B5EF4-FFF2-40B4-BE49-F238E27FC236}">
                <a16:creationId xmlns:a16="http://schemas.microsoft.com/office/drawing/2014/main" id="{C650EE60-FD63-4554-812C-3338F6E6CF0B}"/>
              </a:ext>
            </a:extLst>
          </p:cNvPr>
          <p:cNvSpPr>
            <a:spLocks noGrp="1"/>
          </p:cNvSpPr>
          <p:nvPr>
            <p:ph type="ftr" sz="quarter" idx="2"/>
          </p:nvPr>
        </p:nvSpPr>
        <p:spPr>
          <a:xfrm>
            <a:off x="0" y="6465265"/>
            <a:ext cx="4307046" cy="341935"/>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8C693BF1-5BCF-40C2-8F15-04B8C7D6DBB7}"/>
              </a:ext>
            </a:extLst>
          </p:cNvPr>
          <p:cNvSpPr>
            <a:spLocks noGrp="1"/>
          </p:cNvSpPr>
          <p:nvPr>
            <p:ph type="sldNum" sz="quarter" idx="3"/>
          </p:nvPr>
        </p:nvSpPr>
        <p:spPr>
          <a:xfrm>
            <a:off x="5630567" y="6465265"/>
            <a:ext cx="4307046" cy="341935"/>
          </a:xfrm>
          <a:prstGeom prst="rect">
            <a:avLst/>
          </a:prstGeom>
        </p:spPr>
        <p:txBody>
          <a:bodyPr vert="horz" lIns="91440" tIns="45720" rIns="91440" bIns="45720" rtlCol="0" anchor="b"/>
          <a:lstStyle>
            <a:lvl1pPr algn="r">
              <a:defRPr sz="1200"/>
            </a:lvl1pPr>
          </a:lstStyle>
          <a:p>
            <a:fld id="{D5FC0D96-1682-4E85-8285-F3DABDB03996}" type="slidenum">
              <a:rPr kumimoji="1" lang="ja-JP" altLang="en-US" smtClean="0"/>
              <a:t>‹#›</a:t>
            </a:fld>
            <a:endParaRPr kumimoji="1" lang="ja-JP" altLang="en-US"/>
          </a:p>
        </p:txBody>
      </p:sp>
    </p:spTree>
    <p:extLst>
      <p:ext uri="{BB962C8B-B14F-4D97-AF65-F5344CB8AC3E}">
        <p14:creationId xmlns:p14="http://schemas.microsoft.com/office/powerpoint/2010/main" val="425153948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11674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1886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601413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8510156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9858285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13253477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4025845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2616507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790861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8137811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40898181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3" name="タイトル 1">
            <a:extLst>
              <a:ext uri="{FF2B5EF4-FFF2-40B4-BE49-F238E27FC236}">
                <a16:creationId xmlns:a16="http://schemas.microsoft.com/office/drawing/2014/main" id="{949F3CC6-42BF-4BC9-BED2-45F627D02B40}"/>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5574052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40057610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12382556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7223254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509379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3" name="正方形/長方形 12">
            <a:extLst>
              <a:ext uri="{FF2B5EF4-FFF2-40B4-BE49-F238E27FC236}">
                <a16:creationId xmlns:a16="http://schemas.microsoft.com/office/drawing/2014/main" id="{1A851182-83DF-4718-9D43-7D5034E06B04}"/>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263910456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6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151282" y="2752824"/>
            <a:ext cx="7603435"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t"/>
          <a:lstStyle/>
          <a:p>
            <a:pPr algn="ctr"/>
            <a:r>
              <a:rPr kumimoji="1" lang="en-US" altLang="ja-JP" sz="6000" b="1" dirty="0">
                <a:solidFill>
                  <a:schemeClr val="tx1"/>
                </a:solidFill>
                <a:effectLst>
                  <a:glow rad="63500">
                    <a:schemeClr val="bg1">
                      <a:lumMod val="85000"/>
                    </a:schemeClr>
                  </a:glow>
                </a:effectLst>
                <a:latin typeface="+mn-ea"/>
                <a:ea typeface="+mn-ea"/>
              </a:rPr>
              <a:t>Today’s </a:t>
            </a:r>
            <a:r>
              <a:rPr kumimoji="1" lang="en-US" altLang="ja-JP" sz="6000" b="1" dirty="0" err="1">
                <a:solidFill>
                  <a:schemeClr val="tx1"/>
                </a:solidFill>
                <a:effectLst>
                  <a:glow rad="63500">
                    <a:schemeClr val="bg1">
                      <a:lumMod val="85000"/>
                    </a:schemeClr>
                  </a:glow>
                </a:effectLst>
                <a:latin typeface="+mn-ea"/>
                <a:ea typeface="+mn-ea"/>
              </a:rPr>
              <a:t>topix</a:t>
            </a:r>
            <a:endParaRPr kumimoji="1" lang="en-US" altLang="ja-JP" sz="6000" b="1" dirty="0">
              <a:solidFill>
                <a:schemeClr val="tx1"/>
              </a:solidFill>
              <a:effectLst>
                <a:glow rad="63500">
                  <a:schemeClr val="bg1">
                    <a:lumMod val="85000"/>
                  </a:schemeClr>
                </a:glow>
              </a:effectLst>
              <a:latin typeface="+mn-ea"/>
              <a:ea typeface="+mn-ea"/>
            </a:endParaRPr>
          </a:p>
          <a:p>
            <a:pPr algn="ctr"/>
            <a:r>
              <a:rPr kumimoji="1" lang="en-US" altLang="ja-JP" sz="6000" b="1" dirty="0">
                <a:solidFill>
                  <a:schemeClr val="bg1">
                    <a:lumMod val="50000"/>
                  </a:schemeClr>
                </a:solidFill>
                <a:latin typeface="+mn-ea"/>
                <a:ea typeface="+mn-ea"/>
              </a:rPr>
              <a:t>&amp;</a:t>
            </a:r>
            <a:r>
              <a:rPr kumimoji="1" lang="en-US" altLang="ja-JP" sz="6000" b="1" dirty="0">
                <a:solidFill>
                  <a:schemeClr val="tx1"/>
                </a:solidFill>
                <a:latin typeface="+mn-ea"/>
                <a:ea typeface="+mn-ea"/>
              </a:rPr>
              <a:t> </a:t>
            </a:r>
            <a:r>
              <a:rPr kumimoji="1" lang="en-US" altLang="ja-JP" sz="6000" b="1" dirty="0">
                <a:solidFill>
                  <a:schemeClr val="tx1"/>
                </a:solidFill>
                <a:effectLst>
                  <a:glow rad="63500">
                    <a:schemeClr val="bg1">
                      <a:lumMod val="85000"/>
                    </a:schemeClr>
                  </a:glow>
                </a:effectLst>
                <a:latin typeface="+mn-ea"/>
                <a:ea typeface="+mn-ea"/>
              </a:rPr>
              <a:t>Journal</a:t>
            </a:r>
            <a:endParaRPr kumimoji="1" lang="ja-JP" altLang="en-US" sz="6000" b="1" dirty="0">
              <a:solidFill>
                <a:schemeClr val="tx1"/>
              </a:solidFill>
              <a:effectLst>
                <a:glow rad="63500">
                  <a:schemeClr val="bg1">
                    <a:lumMod val="85000"/>
                  </a:schemeClr>
                </a:glow>
              </a:effectLst>
              <a:latin typeface="+mn-ea"/>
              <a:ea typeface="+mn-ea"/>
            </a:endParaRP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今日の活動のポイント</a:t>
            </a:r>
          </a:p>
        </p:txBody>
      </p:sp>
      <p:sp>
        <p:nvSpPr>
          <p:cNvPr id="14" name="タイトル 1">
            <a:extLst>
              <a:ext uri="{FF2B5EF4-FFF2-40B4-BE49-F238E27FC236}">
                <a16:creationId xmlns:a16="http://schemas.microsoft.com/office/drawing/2014/main" id="{809A486E-A492-4185-AD0F-7468B0AE559B}"/>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5" name="正方形/長方形 14">
            <a:extLst>
              <a:ext uri="{FF2B5EF4-FFF2-40B4-BE49-F238E27FC236}">
                <a16:creationId xmlns:a16="http://schemas.microsoft.com/office/drawing/2014/main" id="{1E1C1375-07E3-4C0E-B461-22D203FE6841}"/>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6" name="テキスト ボックス 15">
            <a:extLst>
              <a:ext uri="{FF2B5EF4-FFF2-40B4-BE49-F238E27FC236}">
                <a16:creationId xmlns:a16="http://schemas.microsoft.com/office/drawing/2014/main" id="{B2D29594-18B6-432E-86CC-B2AC93C1745A}"/>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10081522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7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5" name="タイトル 1">
            <a:extLst>
              <a:ext uri="{FF2B5EF4-FFF2-40B4-BE49-F238E27FC236}">
                <a16:creationId xmlns:a16="http://schemas.microsoft.com/office/drawing/2014/main" id="{39574415-A0C6-4F50-88BA-A720C60EEB6A}"/>
              </a:ext>
            </a:extLst>
          </p:cNvPr>
          <p:cNvSpPr txBox="1">
            <a:spLocks/>
          </p:cNvSpPr>
          <p:nvPr userDrawn="1"/>
        </p:nvSpPr>
        <p:spPr>
          <a:xfrm>
            <a:off x="2792975" y="521907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6" name="正方形/長方形 15">
            <a:extLst>
              <a:ext uri="{FF2B5EF4-FFF2-40B4-BE49-F238E27FC236}">
                <a16:creationId xmlns:a16="http://schemas.microsoft.com/office/drawing/2014/main" id="{A6042AFC-D677-48B0-97AF-48FCD0F9EE83}"/>
              </a:ext>
            </a:extLst>
          </p:cNvPr>
          <p:cNvSpPr/>
          <p:nvPr userDrawn="1"/>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8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8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lang="en-US" altLang="ja-JP" sz="800" dirty="0">
                <a:solidFill>
                  <a:schemeClr val="bg1"/>
                </a:solidFill>
                <a:latin typeface="HGPｺﾞｼｯｸM" panose="020B0600000000000000" pitchFamily="50" charset="-128"/>
                <a:ea typeface="HGPｺﾞｼｯｸM" panose="020B0600000000000000" pitchFamily="50" charset="-128"/>
              </a:rPr>
              <a:t>URL</a:t>
            </a:r>
            <a:r>
              <a:rPr lang="ja-JP" altLang="en-US" sz="800" dirty="0">
                <a:solidFill>
                  <a:schemeClr val="bg1"/>
                </a:solidFill>
                <a:latin typeface="HGPｺﾞｼｯｸM" panose="020B0600000000000000" pitchFamily="50" charset="-128"/>
                <a:ea typeface="HGPｺﾞｼｯｸM" panose="020B0600000000000000" pitchFamily="50" charset="-128"/>
              </a:rPr>
              <a:t>までご照会ください</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a:t>
            </a:r>
            <a:r>
              <a:rPr lang="en-US" altLang="ja-JP" sz="8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800" b="0" i="0" dirty="0">
                <a:solidFill>
                  <a:schemeClr val="bg1"/>
                </a:solidFill>
                <a:effectLst/>
                <a:latin typeface="HGPｺﾞｼｯｸM" panose="020B0600000000000000" pitchFamily="50" charset="-128"/>
                <a:ea typeface="HGPｺﾞｼｯｸM" panose="020B0600000000000000" pitchFamily="50" charset="-128"/>
              </a:rPr>
              <a:t>） </a:t>
            </a:r>
            <a:endParaRPr lang="en-US" altLang="ja-JP" sz="800" dirty="0">
              <a:solidFill>
                <a:schemeClr val="bg1"/>
              </a:solidFill>
              <a:latin typeface="HGPｺﾞｼｯｸM" panose="020B0600000000000000" pitchFamily="50" charset="-128"/>
              <a:ea typeface="HGPｺﾞｼｯｸM" panose="020B0600000000000000" pitchFamily="50" charset="-128"/>
            </a:endParaRPr>
          </a:p>
        </p:txBody>
      </p:sp>
      <p:sp>
        <p:nvSpPr>
          <p:cNvPr id="17" name="テキスト ボックス 16">
            <a:extLst>
              <a:ext uri="{FF2B5EF4-FFF2-40B4-BE49-F238E27FC236}">
                <a16:creationId xmlns:a16="http://schemas.microsoft.com/office/drawing/2014/main" id="{8FC5D26E-1B0A-4A30-A6F0-7F1CE02E3D42}"/>
              </a:ext>
            </a:extLst>
          </p:cNvPr>
          <p:cNvSpPr txBox="1"/>
          <p:nvPr userDrawn="1"/>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1000" b="0" i="0" dirty="0">
                <a:solidFill>
                  <a:schemeClr val="bg1"/>
                </a:solidFill>
                <a:effectLst/>
                <a:latin typeface="Meiryo UI" panose="020B0604030504040204" pitchFamily="50" charset="-128"/>
                <a:ea typeface="Meiryo UI" panose="020B0604030504040204" pitchFamily="50" charset="-128"/>
              </a:rPr>
              <a:t>当コンテンツは、著作権法上の保護を受けています。許諾を得ずに、当コンテンツの一部または全部を無断で複写・複製・転載することは禁じられております。</a:t>
            </a:r>
            <a:r>
              <a:rPr lang="ja-JP" altLang="en-US" sz="1000" dirty="0">
                <a:solidFill>
                  <a:schemeClr val="bg1"/>
                </a:solidFill>
                <a:latin typeface="Meiryo UI" panose="020B0604030504040204" pitchFamily="50" charset="-128"/>
                <a:ea typeface="Meiryo UI" panose="020B0604030504040204" pitchFamily="50" charset="-128"/>
              </a:rPr>
              <a:t>　</a:t>
            </a:r>
            <a:r>
              <a:rPr lang="en-US" altLang="ja-JP" sz="1000" b="0" i="0" dirty="0">
                <a:solidFill>
                  <a:schemeClr val="bg1"/>
                </a:solidFill>
                <a:effectLst/>
                <a:latin typeface="Meiryo UI" panose="020B0604030504040204" pitchFamily="50" charset="-128"/>
                <a:ea typeface="Meiryo UI" panose="020B0604030504040204" pitchFamily="50" charset="-128"/>
              </a:rPr>
              <a:t>© 2025 </a:t>
            </a:r>
            <a:r>
              <a:rPr lang="en-US" altLang="ja-JP" sz="1000" dirty="0">
                <a:solidFill>
                  <a:schemeClr val="bg1"/>
                </a:solidFill>
                <a:latin typeface="Meiryo UI" panose="020B0604030504040204" pitchFamily="50" charset="-128"/>
                <a:ea typeface="Meiryo UI" panose="020B0604030504040204" pitchFamily="50" charset="-128"/>
              </a:rPr>
              <a:t>k’s</a:t>
            </a:r>
            <a:r>
              <a:rPr lang="ja-JP" altLang="en-US" sz="1000" dirty="0">
                <a:solidFill>
                  <a:schemeClr val="bg1"/>
                </a:solidFill>
                <a:latin typeface="Meiryo UI" panose="020B0604030504040204" pitchFamily="50" charset="-128"/>
                <a:ea typeface="Meiryo UI" panose="020B0604030504040204" pitchFamily="50" charset="-128"/>
              </a:rPr>
              <a:t>らぼ株式会社</a:t>
            </a:r>
            <a:endParaRPr kumimoji="1" lang="ja-JP" altLang="en-US" sz="1000" b="0" i="0" u="none" strike="noStrike" kern="1200" cap="none" spc="0" normalizeH="0" baseline="0" noProof="0" dirty="0">
              <a:ln>
                <a:noFill/>
              </a:ln>
              <a:solidFill>
                <a:schemeClr val="bg1"/>
              </a:solidFill>
              <a:effectLst/>
              <a:uLnTx/>
              <a:uFillTx/>
              <a:latin typeface="Meiryo UI" panose="020B0604030504040204" pitchFamily="50" charset="-128"/>
              <a:ea typeface="Meiryo UI" panose="020B0604030504040204" pitchFamily="50" charset="-128"/>
              <a:cs typeface="+mn-cs"/>
            </a:endParaRPr>
          </a:p>
        </p:txBody>
      </p:sp>
    </p:spTree>
    <p:extLst>
      <p:ext uri="{BB962C8B-B14F-4D97-AF65-F5344CB8AC3E}">
        <p14:creationId xmlns:p14="http://schemas.microsoft.com/office/powerpoint/2010/main" val="3153235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k'sらぼ">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タイトル 1">
            <a:extLst>
              <a:ext uri="{FF2B5EF4-FFF2-40B4-BE49-F238E27FC236}">
                <a16:creationId xmlns:a16="http://schemas.microsoft.com/office/drawing/2014/main" id="{8F15D179-B207-4AC3-B103-9371AC80B26C}"/>
              </a:ext>
            </a:extLst>
          </p:cNvPr>
          <p:cNvSpPr txBox="1">
            <a:spLocks/>
          </p:cNvSpPr>
          <p:nvPr userDrawn="1"/>
        </p:nvSpPr>
        <p:spPr>
          <a:xfrm>
            <a:off x="2793338" y="5428363"/>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今日一日を最高な一日にする</a:t>
            </a:r>
            <a:endParaRPr kumimoji="1" lang="en-US" altLang="ja-JP" sz="1800" b="1" i="1"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chemeClr val="bg1"/>
              </a:solidFill>
              <a:effectLst/>
              <a:uLnTx/>
              <a:uFillTx/>
              <a:latin typeface="メイリオ" pitchFamily="50" charset="-128"/>
              <a:ea typeface="メイリオ" pitchFamily="50" charset="-128"/>
            </a:endParaRPr>
          </a:p>
        </p:txBody>
      </p:sp>
      <p:sp>
        <p:nvSpPr>
          <p:cNvPr id="11" name="正方形/長方形 10">
            <a:extLst>
              <a:ext uri="{FF2B5EF4-FFF2-40B4-BE49-F238E27FC236}">
                <a16:creationId xmlns:a16="http://schemas.microsoft.com/office/drawing/2014/main" id="{645652F1-52B0-4F39-93A2-E0EEC224EBD0}"/>
              </a:ext>
            </a:extLst>
          </p:cNvPr>
          <p:cNvSpPr/>
          <p:nvPr userDrawn="1"/>
        </p:nvSpPr>
        <p:spPr>
          <a:xfrm>
            <a:off x="1004750" y="2800949"/>
            <a:ext cx="7920000" cy="1944000"/>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algn="ctr"/>
            <a:r>
              <a:rPr kumimoji="1" lang="ja-JP" altLang="en-US" sz="5400" b="1" dirty="0">
                <a:solidFill>
                  <a:schemeClr val="tx1"/>
                </a:solidFill>
                <a:effectLst>
                  <a:glow rad="63500">
                    <a:schemeClr val="bg1">
                      <a:lumMod val="85000"/>
                    </a:schemeClr>
                  </a:glow>
                </a:effectLst>
                <a:latin typeface="+mn-ea"/>
                <a:ea typeface="+mn-ea"/>
              </a:rPr>
              <a:t>今日の活動のポイント</a:t>
            </a:r>
          </a:p>
        </p:txBody>
      </p:sp>
      <p:sp>
        <p:nvSpPr>
          <p:cNvPr id="12" name="タイトル 1">
            <a:extLst>
              <a:ext uri="{FF2B5EF4-FFF2-40B4-BE49-F238E27FC236}">
                <a16:creationId xmlns:a16="http://schemas.microsoft.com/office/drawing/2014/main" id="{7D89BA6A-6CB2-412B-AFA1-B74053B6698C}"/>
              </a:ext>
            </a:extLst>
          </p:cNvPr>
          <p:cNvSpPr txBox="1">
            <a:spLocks/>
          </p:cNvSpPr>
          <p:nvPr userDrawn="1"/>
        </p:nvSpPr>
        <p:spPr>
          <a:xfrm>
            <a:off x="1151282" y="1899007"/>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Today’s </a:t>
            </a:r>
            <a:r>
              <a:rPr kumimoji="1" lang="en-US" altLang="ja-JP" sz="3200" b="1" i="0" u="none" strike="noStrike" kern="1200" cap="none" spc="0" normalizeH="0" baseline="0" noProof="0" dirty="0" err="1">
                <a:ln>
                  <a:noFill/>
                </a:ln>
                <a:solidFill>
                  <a:schemeClr val="bg1"/>
                </a:solidFill>
                <a:effectLst/>
                <a:uLnTx/>
                <a:uFillTx/>
                <a:latin typeface="メイリオ" pitchFamily="50" charset="-128"/>
                <a:ea typeface="メイリオ" pitchFamily="50" charset="-128"/>
              </a:rPr>
              <a:t>topix</a:t>
            </a:r>
            <a:r>
              <a:rPr kumimoji="1" lang="ja-JP" altLang="en-US"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 </a:t>
            </a:r>
            <a:r>
              <a:rPr kumimoji="1" lang="en-US" altLang="ja-JP" sz="3200" b="1" i="0" u="none" strike="noStrike" kern="1200" cap="none" spc="0" normalizeH="0" baseline="0" noProof="0" dirty="0">
                <a:ln>
                  <a:noFill/>
                </a:ln>
                <a:solidFill>
                  <a:schemeClr val="bg1"/>
                </a:solidFill>
                <a:effectLst/>
                <a:uLnTx/>
                <a:uFillTx/>
                <a:latin typeface="メイリオ" pitchFamily="50" charset="-128"/>
                <a:ea typeface="メイリオ" pitchFamily="50" charset="-128"/>
              </a:rPr>
              <a:t>&amp; journal</a:t>
            </a:r>
          </a:p>
        </p:txBody>
      </p:sp>
      <p:sp>
        <p:nvSpPr>
          <p:cNvPr id="13" name="正方形/長方形 12">
            <a:extLst>
              <a:ext uri="{FF2B5EF4-FFF2-40B4-BE49-F238E27FC236}">
                <a16:creationId xmlns:a16="http://schemas.microsoft.com/office/drawing/2014/main" id="{B057D260-C34D-4429-8FF8-76013DB36D01}"/>
              </a:ext>
            </a:extLst>
          </p:cNvPr>
          <p:cNvSpPr/>
          <p:nvPr userDrawn="1"/>
        </p:nvSpPr>
        <p:spPr>
          <a:xfrm>
            <a:off x="20636" y="6513916"/>
            <a:ext cx="9864000" cy="323165"/>
          </a:xfrm>
          <a:prstGeom prst="rect">
            <a:avLst/>
          </a:prstGeom>
          <a:ln w="6350">
            <a:solidFill>
              <a:schemeClr val="bg1"/>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chemeClr val="bg1"/>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chemeClr val="bg1"/>
                </a:solidFill>
                <a:latin typeface="HGPｺﾞｼｯｸM" panose="020B0600000000000000" pitchFamily="50" charset="-128"/>
                <a:ea typeface="HGPｺﾞｼｯｸM" panose="020B0600000000000000" pitchFamily="50" charset="-128"/>
              </a:rPr>
              <a:t>URL</a:t>
            </a:r>
            <a:r>
              <a:rPr lang="ja-JP" altLang="en-US" sz="700" dirty="0">
                <a:solidFill>
                  <a:schemeClr val="bg1"/>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chemeClr val="bg1"/>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chemeClr val="bg1"/>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chemeClr val="bg1"/>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ja-JP" altLang="en-US" sz="700" b="0" i="0" dirty="0">
                <a:solidFill>
                  <a:schemeClr val="bg1"/>
                </a:solidFill>
                <a:effectLst/>
                <a:latin typeface="HGPｺﾞｼｯｸM" panose="020B0600000000000000" pitchFamily="50" charset="-128"/>
                <a:ea typeface="HGPｺﾞｼｯｸM" panose="020B0600000000000000" pitchFamily="50" charset="-128"/>
              </a:rPr>
              <a:t>）。</a:t>
            </a:r>
            <a:r>
              <a:rPr lang="ja-JP" altLang="en-US" sz="700" dirty="0">
                <a:solidFill>
                  <a:schemeClr val="bg1"/>
                </a:solidFill>
                <a:latin typeface="HGPｺﾞｼｯｸM" panose="020B0600000000000000" pitchFamily="50" charset="-128"/>
                <a:ea typeface="HGPｺﾞｼｯｸM" panose="020B0600000000000000" pitchFamily="50" charset="-128"/>
              </a:rPr>
              <a:t>　</a:t>
            </a:r>
            <a:r>
              <a:rPr lang="en-US" altLang="ja-JP" sz="700" b="0" i="0" dirty="0">
                <a:solidFill>
                  <a:schemeClr val="bg1"/>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solidFill>
                <a:latin typeface="HGPｺﾞｼｯｸM" panose="020B0600000000000000" pitchFamily="50" charset="-128"/>
                <a:ea typeface="HGPｺﾞｼｯｸM" panose="020B0600000000000000" pitchFamily="50" charset="-128"/>
              </a:rPr>
              <a:t>k’s</a:t>
            </a:r>
            <a:r>
              <a:rPr lang="ja-JP" altLang="en-US" sz="700" dirty="0">
                <a:solidFill>
                  <a:schemeClr val="bg1"/>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chemeClr val="bg1"/>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1731998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_k'sらぼ">
    <p:spTree>
      <p:nvGrpSpPr>
        <p:cNvPr id="1" name=""/>
        <p:cNvGrpSpPr/>
        <p:nvPr/>
      </p:nvGrpSpPr>
      <p:grpSpPr>
        <a:xfrm>
          <a:off x="0" y="0"/>
          <a:ext cx="0" cy="0"/>
          <a:chOff x="0" y="0"/>
          <a:chExt cx="0" cy="0"/>
        </a:xfrm>
      </p:grpSpPr>
      <p:sp>
        <p:nvSpPr>
          <p:cNvPr id="8" name="テキスト プレースホルダー 6">
            <a:extLst>
              <a:ext uri="{FF2B5EF4-FFF2-40B4-BE49-F238E27FC236}">
                <a16:creationId xmlns:a16="http://schemas.microsoft.com/office/drawing/2014/main" id="{CD259E92-0146-4D44-BCB8-21B7D0EB2D3E}"/>
              </a:ext>
            </a:extLst>
          </p:cNvPr>
          <p:cNvSpPr>
            <a:spLocks noGrp="1"/>
          </p:cNvSpPr>
          <p:nvPr>
            <p:ph type="body" sz="quarter" idx="10"/>
          </p:nvPr>
        </p:nvSpPr>
        <p:spPr>
          <a:xfrm>
            <a:off x="125526" y="2860262"/>
            <a:ext cx="8235478" cy="396000"/>
          </a:xfrm>
          <a:prstGeom prst="rect">
            <a:avLst/>
          </a:prstGeom>
          <a:noFill/>
        </p:spPr>
        <p:txBody>
          <a:bodyPr lIns="0" tIns="0" rIns="0" bIns="0" anchor="ctr" anchorCtr="0"/>
          <a:lstStyle>
            <a:lvl1pPr marL="0" indent="0" algn="l">
              <a:buNone/>
              <a:defRPr sz="3200" b="1">
                <a:solidFill>
                  <a:schemeClr val="tx1"/>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正方形/長方形 3">
            <a:extLst>
              <a:ext uri="{FF2B5EF4-FFF2-40B4-BE49-F238E27FC236}">
                <a16:creationId xmlns:a16="http://schemas.microsoft.com/office/drawing/2014/main" id="{CE57CE36-14B7-46ED-8DB6-E0321DCBE9A3}"/>
              </a:ext>
            </a:extLst>
          </p:cNvPr>
          <p:cNvSpPr/>
          <p:nvPr userDrawn="1"/>
        </p:nvSpPr>
        <p:spPr>
          <a:xfrm>
            <a:off x="0" y="3279913"/>
            <a:ext cx="9906000" cy="3578087"/>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正方形/長方形 6">
            <a:extLst>
              <a:ext uri="{FF2B5EF4-FFF2-40B4-BE49-F238E27FC236}">
                <a16:creationId xmlns:a16="http://schemas.microsoft.com/office/drawing/2014/main" id="{DF589D7D-3BCE-4637-9DDA-A59F0C729A34}"/>
              </a:ext>
            </a:extLst>
          </p:cNvPr>
          <p:cNvSpPr/>
          <p:nvPr userDrawn="1"/>
        </p:nvSpPr>
        <p:spPr>
          <a:xfrm>
            <a:off x="8605640" y="2739913"/>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9" name="フローチャート: データ 8">
            <a:extLst>
              <a:ext uri="{FF2B5EF4-FFF2-40B4-BE49-F238E27FC236}">
                <a16:creationId xmlns:a16="http://schemas.microsoft.com/office/drawing/2014/main" id="{E24D7E58-04E7-4CE1-805E-84F06E9B8510}"/>
              </a:ext>
            </a:extLst>
          </p:cNvPr>
          <p:cNvSpPr/>
          <p:nvPr userDrawn="1"/>
        </p:nvSpPr>
        <p:spPr>
          <a:xfrm>
            <a:off x="8427097" y="2739913"/>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0" name="フローチャート: データ 9">
            <a:extLst>
              <a:ext uri="{FF2B5EF4-FFF2-40B4-BE49-F238E27FC236}">
                <a16:creationId xmlns:a16="http://schemas.microsoft.com/office/drawing/2014/main" id="{5E389F92-DC86-4FD7-91ED-ED3EB388A485}"/>
              </a:ext>
            </a:extLst>
          </p:cNvPr>
          <p:cNvSpPr/>
          <p:nvPr userDrawn="1"/>
        </p:nvSpPr>
        <p:spPr>
          <a:xfrm>
            <a:off x="8706497" y="2739913"/>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Tree>
    <p:extLst>
      <p:ext uri="{BB962C8B-B14F-4D97-AF65-F5344CB8AC3E}">
        <p14:creationId xmlns:p14="http://schemas.microsoft.com/office/powerpoint/2010/main" val="3608411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k'sらぼ">
    <p:spTree>
      <p:nvGrpSpPr>
        <p:cNvPr id="1" name=""/>
        <p:cNvGrpSpPr/>
        <p:nvPr/>
      </p:nvGrpSpPr>
      <p:grpSpPr>
        <a:xfrm>
          <a:off x="0" y="0"/>
          <a:ext cx="0" cy="0"/>
          <a:chOff x="0" y="0"/>
          <a:chExt cx="0" cy="0"/>
        </a:xfrm>
      </p:grpSpPr>
      <p:sp>
        <p:nvSpPr>
          <p:cNvPr id="7" name="スライド番号プレースホルダー 5">
            <a:extLst>
              <a:ext uri="{FF2B5EF4-FFF2-40B4-BE49-F238E27FC236}">
                <a16:creationId xmlns:a16="http://schemas.microsoft.com/office/drawing/2014/main" id="{AA1BF1EF-55BE-46A3-85A2-23EEB4D3D7B8}"/>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EFE2599B-B20F-4B7B-ADBB-FD836DE0DB6E}"/>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10" name="タイトル 1">
            <a:extLst>
              <a:ext uri="{FF2B5EF4-FFF2-40B4-BE49-F238E27FC236}">
                <a16:creationId xmlns:a16="http://schemas.microsoft.com/office/drawing/2014/main" id="{89600600-E483-4A60-90B1-A22FED5109C1}"/>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11" name="Line 5">
            <a:extLst>
              <a:ext uri="{FF2B5EF4-FFF2-40B4-BE49-F238E27FC236}">
                <a16:creationId xmlns:a16="http://schemas.microsoft.com/office/drawing/2014/main" id="{87F2CC87-A68D-4F96-B288-4E36144F4DC4}"/>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21502019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k'sらぼ">
    <p:spTree>
      <p:nvGrpSpPr>
        <p:cNvPr id="1" name=""/>
        <p:cNvGrpSpPr/>
        <p:nvPr/>
      </p:nvGrpSpPr>
      <p:grpSpPr>
        <a:xfrm>
          <a:off x="0" y="0"/>
          <a:ext cx="0" cy="0"/>
          <a:chOff x="0" y="0"/>
          <a:chExt cx="0" cy="0"/>
        </a:xfrm>
      </p:grpSpPr>
      <p:sp>
        <p:nvSpPr>
          <p:cNvPr id="5" name="スライド番号プレースホルダー 5">
            <a:extLst>
              <a:ext uri="{FF2B5EF4-FFF2-40B4-BE49-F238E27FC236}">
                <a16:creationId xmlns:a16="http://schemas.microsoft.com/office/drawing/2014/main" id="{9D57A36B-7FB0-44C7-90A3-B03CC107C6FF}"/>
              </a:ext>
            </a:extLst>
          </p:cNvPr>
          <p:cNvSpPr txBox="1">
            <a:spLocks/>
          </p:cNvSpPr>
          <p:nvPr userDrawn="1"/>
        </p:nvSpPr>
        <p:spPr>
          <a:xfrm>
            <a:off x="9494090" y="6435864"/>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6" name="テキスト プレースホルダー 6">
            <a:extLst>
              <a:ext uri="{FF2B5EF4-FFF2-40B4-BE49-F238E27FC236}">
                <a16:creationId xmlns:a16="http://schemas.microsoft.com/office/drawing/2014/main" id="{B8F20DC4-ED82-4264-9DF7-6488B7E38020}"/>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9" name="Line 5">
            <a:extLst>
              <a:ext uri="{FF2B5EF4-FFF2-40B4-BE49-F238E27FC236}">
                <a16:creationId xmlns:a16="http://schemas.microsoft.com/office/drawing/2014/main" id="{510DFC4A-F99F-4258-8515-3446B7716389}"/>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390968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k'sらぼ">
    <p:spTree>
      <p:nvGrpSpPr>
        <p:cNvPr id="1" name=""/>
        <p:cNvGrpSpPr/>
        <p:nvPr/>
      </p:nvGrpSpPr>
      <p:grpSpPr>
        <a:xfrm>
          <a:off x="0" y="0"/>
          <a:ext cx="0" cy="0"/>
          <a:chOff x="0" y="0"/>
          <a:chExt cx="0" cy="0"/>
        </a:xfrm>
      </p:grpSpPr>
      <p:sp>
        <p:nvSpPr>
          <p:cNvPr id="4" name="テキスト プレースホルダー 6">
            <a:extLst>
              <a:ext uri="{FF2B5EF4-FFF2-40B4-BE49-F238E27FC236}">
                <a16:creationId xmlns:a16="http://schemas.microsoft.com/office/drawing/2014/main" id="{C20A08DE-6013-4029-845C-C3531EEC0554}"/>
              </a:ext>
            </a:extLst>
          </p:cNvPr>
          <p:cNvSpPr>
            <a:spLocks noGrp="1"/>
          </p:cNvSpPr>
          <p:nvPr>
            <p:ph type="body" sz="quarter" idx="10"/>
          </p:nvPr>
        </p:nvSpPr>
        <p:spPr>
          <a:xfrm>
            <a:off x="1568918" y="125280"/>
            <a:ext cx="8235478" cy="396000"/>
          </a:xfrm>
          <a:prstGeom prst="rect">
            <a:avLst/>
          </a:prstGeom>
          <a:noFill/>
        </p:spPr>
        <p:txBody>
          <a:bodyPr lIns="0" tIns="0" rIns="0" bIns="0" anchor="ctr" anchorCtr="0"/>
          <a:lstStyle>
            <a:lvl1pPr marL="0" indent="0" algn="r">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6" name="タイトル 1">
            <a:extLst>
              <a:ext uri="{FF2B5EF4-FFF2-40B4-BE49-F238E27FC236}">
                <a16:creationId xmlns:a16="http://schemas.microsoft.com/office/drawing/2014/main" id="{62B42BBB-94A6-4EB5-AEA4-5F2484FA2638}"/>
              </a:ext>
            </a:extLst>
          </p:cNvPr>
          <p:cNvSpPr txBox="1">
            <a:spLocks/>
          </p:cNvSpPr>
          <p:nvPr userDrawn="1"/>
        </p:nvSpPr>
        <p:spPr>
          <a:xfrm>
            <a:off x="53312" y="83063"/>
            <a:ext cx="3993755" cy="396044"/>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l" defTabSz="914400" rtl="0" eaLnBrk="1" fontAlgn="base" latinLnBrk="0" hangingPunct="1">
              <a:lnSpc>
                <a:spcPct val="90000"/>
              </a:lnSpc>
              <a:spcBef>
                <a:spcPct val="0"/>
              </a:spcBef>
              <a:spcAft>
                <a:spcPct val="0"/>
              </a:spcAft>
              <a:buClrTx/>
              <a:buSzTx/>
              <a:buFontTx/>
              <a:buNone/>
              <a:tabLst/>
              <a:defRPr/>
            </a:pPr>
            <a:r>
              <a:rPr kumimoji="1" lang="en-US" altLang="ja-JP"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k’s </a:t>
            </a:r>
            <a:r>
              <a:rPr kumimoji="1" lang="ja-JP" altLang="en-US" sz="18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rPr>
              <a:t>らぼ</a:t>
            </a:r>
            <a:endParaRPr kumimoji="1" lang="ja-JP" altLang="en-US" sz="2200" b="1" i="0" u="none" strike="noStrike" kern="1200" cap="none" spc="0" normalizeH="0" baseline="0" noProof="0" dirty="0">
              <a:ln>
                <a:noFill/>
              </a:ln>
              <a:solidFill>
                <a:sysClr val="windowText" lastClr="000000"/>
              </a:solidFill>
              <a:effectLst/>
              <a:uLnTx/>
              <a:uFillTx/>
              <a:latin typeface="メイリオ" pitchFamily="50" charset="-128"/>
              <a:ea typeface="メイリオ" pitchFamily="50" charset="-128"/>
            </a:endParaRPr>
          </a:p>
        </p:txBody>
      </p:sp>
      <p:sp>
        <p:nvSpPr>
          <p:cNvPr id="7" name="Line 5">
            <a:extLst>
              <a:ext uri="{FF2B5EF4-FFF2-40B4-BE49-F238E27FC236}">
                <a16:creationId xmlns:a16="http://schemas.microsoft.com/office/drawing/2014/main" id="{ACEBA7D7-F800-4E48-A6A3-DA874967A95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Tree>
    <p:extLst>
      <p:ext uri="{BB962C8B-B14F-4D97-AF65-F5344CB8AC3E}">
        <p14:creationId xmlns:p14="http://schemas.microsoft.com/office/powerpoint/2010/main" val="3972224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3356009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defTabSz="914400" rtl="0" eaLnBrk="1" fontAlgn="base" latinLnBrk="0" hangingPunct="1">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lang="en-US" altLang="ja-JP" sz="700" dirty="0">
                <a:solidFill>
                  <a:srgbClr val="3E3A39"/>
                </a:solidFill>
                <a:latin typeface="HGPｺﾞｼｯｸM" panose="020B0600000000000000" pitchFamily="50" charset="-128"/>
                <a:ea typeface="HGPｺﾞｼｯｸM" panose="020B0600000000000000" pitchFamily="50" charset="-128"/>
              </a:rPr>
              <a:t>URL</a:t>
            </a:r>
            <a:r>
              <a:rPr lang="ja-JP" altLang="en-US" sz="700" dirty="0">
                <a:solidFill>
                  <a:srgbClr val="3E3A39"/>
                </a:solidFill>
                <a:latin typeface="HGPｺﾞｼｯｸM" panose="020B0600000000000000" pitchFamily="50" charset="-128"/>
                <a:ea typeface="HGPｺﾞｼｯｸM" panose="020B0600000000000000" pitchFamily="50" charset="-128"/>
              </a:rPr>
              <a:t>までご照会ください。</a:t>
            </a:r>
            <a:endParaRPr lang="en-US" altLang="ja-JP" sz="700" dirty="0">
              <a:solidFill>
                <a:srgbClr val="3E3A39"/>
              </a:solidFill>
              <a:latin typeface="HGPｺﾞｼｯｸM" panose="020B0600000000000000" pitchFamily="50" charset="-128"/>
              <a:ea typeface="HGPｺﾞｼｯｸM" panose="020B0600000000000000" pitchFamily="50" charset="-128"/>
            </a:endParaRPr>
          </a:p>
          <a:p>
            <a:pPr marL="0" marR="0" lvl="0" indent="0"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en-US" altLang="ja-JP" sz="700" b="0" i="0" dirty="0">
                <a:solidFill>
                  <a:srgbClr val="3E3A39"/>
                </a:solidFill>
                <a:effectLst/>
                <a:latin typeface="HGPｺﾞｼｯｸM" panose="020B0600000000000000" pitchFamily="50" charset="-128"/>
                <a:ea typeface="HGPｺﾞｼｯｸM" panose="020B0600000000000000" pitchFamily="50" charset="-128"/>
                <a:hlinkClick r:id="rId2"/>
              </a:rPr>
              <a:t>https://labo-ks.co.jp/</a:t>
            </a: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Tree>
    <p:extLst>
      <p:ext uri="{BB962C8B-B14F-4D97-AF65-F5344CB8AC3E}">
        <p14:creationId xmlns:p14="http://schemas.microsoft.com/office/powerpoint/2010/main" val="2939060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2" y="125280"/>
            <a:ext cx="9751084"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5" name="正方形/長方形 4">
            <a:extLst>
              <a:ext uri="{FF2B5EF4-FFF2-40B4-BE49-F238E27FC236}">
                <a16:creationId xmlns:a16="http://schemas.microsoft.com/office/drawing/2014/main" id="{DBFE26A1-25FF-493B-8F5F-7DE31D50433C}"/>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1054088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ユーザー設定レイアウト">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01252EBA-597D-41CC-A082-685D193F353C}"/>
              </a:ext>
            </a:extLst>
          </p:cNvPr>
          <p:cNvSpPr>
            <a:spLocks noGrp="1"/>
          </p:cNvSpPr>
          <p:nvPr>
            <p:ph type="body" sz="quarter" idx="10"/>
          </p:nvPr>
        </p:nvSpPr>
        <p:spPr>
          <a:xfrm>
            <a:off x="53313" y="125280"/>
            <a:ext cx="9440778" cy="396000"/>
          </a:xfrm>
          <a:prstGeom prst="rect">
            <a:avLst/>
          </a:prstGeom>
          <a:noFill/>
        </p:spPr>
        <p:txBody>
          <a:bodyPr lIns="0" tIns="0" rIns="0" bIns="0" anchor="ctr" anchorCtr="0"/>
          <a:lstStyle>
            <a:lvl1pPr marL="0" indent="0" algn="l">
              <a:buNone/>
              <a:defRPr sz="2200" b="1">
                <a:solidFill>
                  <a:srgbClr val="EA5550"/>
                </a:solidFill>
                <a:latin typeface="メイリオ" panose="020B0604030504040204" pitchFamily="50" charset="-128"/>
                <a:ea typeface="メイリオ" panose="020B0604030504040204" pitchFamily="50" charset="-128"/>
              </a:defRPr>
            </a:lvl1pPr>
          </a:lstStyle>
          <a:p>
            <a:pPr lvl="0"/>
            <a:r>
              <a:rPr kumimoji="1" lang="ja-JP" altLang="en-US" dirty="0"/>
              <a:t>マスター テキストの書式設定</a:t>
            </a:r>
          </a:p>
        </p:txBody>
      </p:sp>
      <p:sp>
        <p:nvSpPr>
          <p:cNvPr id="4" name="Line 5">
            <a:extLst>
              <a:ext uri="{FF2B5EF4-FFF2-40B4-BE49-F238E27FC236}">
                <a16:creationId xmlns:a16="http://schemas.microsoft.com/office/drawing/2014/main" id="{2E292488-589D-4662-BEAA-CE78493151A2}"/>
              </a:ext>
            </a:extLst>
          </p:cNvPr>
          <p:cNvSpPr>
            <a:spLocks noChangeShapeType="1"/>
          </p:cNvSpPr>
          <p:nvPr userDrawn="1"/>
        </p:nvSpPr>
        <p:spPr bwMode="gray">
          <a:xfrm>
            <a:off x="53312" y="533636"/>
            <a:ext cx="9751084" cy="0"/>
          </a:xfrm>
          <a:prstGeom prst="line">
            <a:avLst/>
          </a:prstGeom>
          <a:noFill/>
          <a:ln w="31750">
            <a:solidFill>
              <a:srgbClr val="EA555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lstStyle/>
          <a:p>
            <a:pPr marL="0" marR="0" lvl="0" indent="0" defTabSz="914400" eaLnBrk="1" fontAlgn="base" latinLnBrk="0" hangingPunct="1">
              <a:lnSpc>
                <a:spcPct val="100000"/>
              </a:lnSpc>
              <a:spcBef>
                <a:spcPct val="0"/>
              </a:spcBef>
              <a:spcAft>
                <a:spcPct val="0"/>
              </a:spcAft>
              <a:buClrTx/>
              <a:buSzTx/>
              <a:buFontTx/>
              <a:buNone/>
              <a:tabLst/>
              <a:defRPr/>
            </a:pPr>
            <a:endParaRPr kumimoji="1" lang="ja-JP" altLang="en-US" sz="1800" b="0" i="0" u="none" strike="noStrike" kern="0" cap="none" spc="0" normalizeH="0" baseline="0" noProof="0">
              <a:ln>
                <a:noFill/>
              </a:ln>
              <a:solidFill>
                <a:srgbClr val="3E3A39"/>
              </a:solidFill>
              <a:effectLst/>
              <a:uLnTx/>
              <a:uFillTx/>
              <a:latin typeface="Arial"/>
              <a:ea typeface="メイリオ"/>
            </a:endParaRPr>
          </a:p>
        </p:txBody>
      </p:sp>
      <p:sp>
        <p:nvSpPr>
          <p:cNvPr id="6" name="スライド番号プレースホルダー 5">
            <a:extLst>
              <a:ext uri="{FF2B5EF4-FFF2-40B4-BE49-F238E27FC236}">
                <a16:creationId xmlns:a16="http://schemas.microsoft.com/office/drawing/2014/main" id="{E3EEED7C-B7DD-4103-BD3B-71BEF14EC775}"/>
              </a:ext>
            </a:extLst>
          </p:cNvPr>
          <p:cNvSpPr txBox="1">
            <a:spLocks/>
          </p:cNvSpPr>
          <p:nvPr userDrawn="1"/>
        </p:nvSpPr>
        <p:spPr>
          <a:xfrm>
            <a:off x="9494090" y="143280"/>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a:t>
            </a:fld>
            <a:endParaRPr kumimoji="1" lang="ja-JP" altLang="en-US" sz="1200" b="1">
              <a:solidFill>
                <a:schemeClr val="tx1"/>
              </a:solidFill>
            </a:endParaRPr>
          </a:p>
        </p:txBody>
      </p:sp>
      <p:sp>
        <p:nvSpPr>
          <p:cNvPr id="8" name="正方形/長方形 7">
            <a:extLst>
              <a:ext uri="{FF2B5EF4-FFF2-40B4-BE49-F238E27FC236}">
                <a16:creationId xmlns:a16="http://schemas.microsoft.com/office/drawing/2014/main" id="{8626AC5E-F278-42B8-BA06-A5487FF564F9}"/>
              </a:ext>
            </a:extLst>
          </p:cNvPr>
          <p:cNvSpPr/>
          <p:nvPr userDrawn="1"/>
        </p:nvSpPr>
        <p:spPr>
          <a:xfrm>
            <a:off x="20636" y="6704260"/>
            <a:ext cx="9864000" cy="180000"/>
          </a:xfrm>
          <a:prstGeom prst="rect">
            <a:avLst/>
          </a:prstGeom>
          <a:ln w="6350">
            <a:noFill/>
          </a:ln>
        </p:spPr>
        <p:txBody>
          <a:bodyPr wrap="square" lIns="36000" tIns="0" rIns="36000" bIns="0" anchor="ctr">
            <a:noAutofit/>
          </a:bodyPr>
          <a:lstStyle/>
          <a:p>
            <a:pPr marL="0" marR="0" lvl="0" indent="0" algn="ctr" defTabSz="914400" rtl="0" eaLnBrk="1" fontAlgn="base" latinLnBrk="0" hangingPunct="1">
              <a:spcBef>
                <a:spcPct val="0"/>
              </a:spcBef>
              <a:spcAft>
                <a:spcPct val="0"/>
              </a:spcAft>
              <a:buClrTx/>
              <a:buSzTx/>
              <a:buFontTx/>
              <a:buNone/>
              <a:tabLst/>
              <a:defRPr/>
            </a:pPr>
            <a:r>
              <a:rPr lang="ja-JP" altLang="en-US" sz="700" b="0" i="0" dirty="0">
                <a:solidFill>
                  <a:srgbClr val="3E3A39"/>
                </a:solidFill>
                <a:effectLst/>
                <a:latin typeface="HGPｺﾞｼｯｸM" panose="020B0600000000000000" pitchFamily="50" charset="-128"/>
                <a:ea typeface="HGPｺﾞｼｯｸM" panose="020B0600000000000000" pitchFamily="50" charset="-128"/>
              </a:rPr>
              <a:t>当コンテンツは、著作権法上の保護を受けています、著作権者の許諾を得ずに、当コンテンツの一部または全部を無断で複写・複製・転載することは禁じられております。</a:t>
            </a:r>
            <a:r>
              <a:rPr lang="ja-JP" altLang="en-US" sz="700" dirty="0">
                <a:solidFill>
                  <a:srgbClr val="3E3A39"/>
                </a:solidFill>
                <a:latin typeface="HGPｺﾞｼｯｸM" panose="020B0600000000000000" pitchFamily="50" charset="-128"/>
                <a:ea typeface="HGPｺﾞｼｯｸM" panose="020B0600000000000000" pitchFamily="50" charset="-128"/>
              </a:rPr>
              <a:t>　</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 2025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k’s</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らぼ株式会社　</a:t>
            </a:r>
            <a:r>
              <a:rPr lang="en-US" altLang="ja-JP" sz="700" dirty="0">
                <a:solidFill>
                  <a:schemeClr val="bg1">
                    <a:lumMod val="65000"/>
                  </a:schemeClr>
                </a:solidFill>
                <a:latin typeface="HGPｺﾞｼｯｸM" panose="020B0600000000000000" pitchFamily="50" charset="-128"/>
                <a:ea typeface="HGPｺﾞｼｯｸM" panose="020B0600000000000000" pitchFamily="50" charset="-128"/>
              </a:rPr>
              <a:t>contact</a:t>
            </a:r>
            <a:r>
              <a:rPr lang="ja-JP" altLang="en-US" sz="700" dirty="0">
                <a:solidFill>
                  <a:schemeClr val="bg1">
                    <a:lumMod val="65000"/>
                  </a:schemeClr>
                </a:solidFill>
                <a:latin typeface="HGPｺﾞｼｯｸM" panose="020B0600000000000000" pitchFamily="50" charset="-128"/>
                <a:ea typeface="HGPｺﾞｼｯｸM" panose="020B0600000000000000" pitchFamily="50" charset="-128"/>
              </a:rPr>
              <a:t>（</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hlinkClick r:id="rId2">
                  <a:extLst>
                    <a:ext uri="{A12FA001-AC4F-418D-AE19-62706E023703}">
                      <ahyp:hlinkClr xmlns:ahyp="http://schemas.microsoft.com/office/drawing/2018/hyperlinkcolor" val="tx"/>
                    </a:ext>
                  </a:extLst>
                </a:hlinkClick>
              </a:rPr>
              <a:t>https://labo-ks.co.jp</a:t>
            </a:r>
            <a:r>
              <a:rPr lang="en-US" altLang="ja-JP"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r>
              <a:rPr lang="ja-JP" altLang="en-US" sz="700" b="0" i="0" dirty="0">
                <a:solidFill>
                  <a:schemeClr val="bg1">
                    <a:lumMod val="65000"/>
                  </a:schemeClr>
                </a:solidFill>
                <a:effectLst/>
                <a:latin typeface="HGPｺﾞｼｯｸM" panose="020B0600000000000000" pitchFamily="50" charset="-128"/>
                <a:ea typeface="HGPｺﾞｼｯｸM" panose="020B0600000000000000" pitchFamily="50" charset="-128"/>
              </a:rPr>
              <a:t>）</a:t>
            </a:r>
            <a:endParaRPr kumimoji="1" lang="ja-JP" altLang="en-US" sz="700" b="0" i="0" u="none" strike="noStrike" kern="1200" cap="none" spc="0" normalizeH="0" baseline="0" noProof="0" dirty="0">
              <a:ln>
                <a:noFill/>
              </a:ln>
              <a:solidFill>
                <a:schemeClr val="bg1">
                  <a:lumMod val="65000"/>
                </a:schemeClr>
              </a:solidFill>
              <a:effectLst/>
              <a:uLnTx/>
              <a:uFillTx/>
              <a:latin typeface="HGPｺﾞｼｯｸM" panose="020B0600000000000000" pitchFamily="50" charset="-128"/>
              <a:ea typeface="HGPｺﾞｼｯｸM" panose="020B0600000000000000" pitchFamily="50" charset="-128"/>
              <a:cs typeface="+mn-cs"/>
            </a:endParaRPr>
          </a:p>
        </p:txBody>
      </p:sp>
    </p:spTree>
    <p:extLst>
      <p:ext uri="{BB962C8B-B14F-4D97-AF65-F5344CB8AC3E}">
        <p14:creationId xmlns:p14="http://schemas.microsoft.com/office/powerpoint/2010/main" val="800364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87203369"/>
      </p:ext>
    </p:extLst>
  </p:cSld>
  <p:clrMap bg1="lt1" tx1="dk1" bg2="lt2" tx2="dk2" accent1="accent1" accent2="accent2" accent3="accent3" accent4="accent4" accent5="accent5" accent6="accent6" hlink="hlink" folHlink="folHlink"/>
  <p:sldLayoutIdLst>
    <p:sldLayoutId id="2147483662" r:id="rId1"/>
    <p:sldLayoutId id="2147483670" r:id="rId2"/>
    <p:sldLayoutId id="2147483661" r:id="rId3"/>
    <p:sldLayoutId id="2147483665" r:id="rId4"/>
    <p:sldLayoutId id="2147483666" r:id="rId5"/>
    <p:sldLayoutId id="2147483672" r:id="rId6"/>
    <p:sldLayoutId id="2147483671" r:id="rId7"/>
    <p:sldLayoutId id="2147483673" r:id="rId8"/>
    <p:sldLayoutId id="2147483674" r:id="rId9"/>
    <p:sldLayoutId id="2147483667" r:id="rId10"/>
    <p:sldLayoutId id="2147483675" r:id="rId11"/>
    <p:sldLayoutId id="2147483676" r:id="rId12"/>
    <p:sldLayoutId id="2147483669" r:id="rId13"/>
    <p:sldLayoutId id="2147483668" r:id="rId1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71503364"/>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ipss.go.jp/pp-zenkoku/j/zenkoku2017/pp29_ReportALL.pdf" TargetMode="External"/><Relationship Id="rId1" Type="http://schemas.openxmlformats.org/officeDocument/2006/relationships/slideLayout" Target="../slideLayouts/slideLayout16.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6.png"/><Relationship Id="rId1" Type="http://schemas.openxmlformats.org/officeDocument/2006/relationships/slideLayout" Target="../slideLayouts/slideLayout16.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1.xml"/><Relationship Id="rId5" Type="http://schemas.openxmlformats.org/officeDocument/2006/relationships/hyperlink" Target="https://www2.nenkin.go.jp/do/search_section/" TargetMode="External"/><Relationship Id="rId4" Type="http://schemas.openxmlformats.org/officeDocument/2006/relationships/hyperlink" Target="https://labo-ks.co.jp/premiere/2021-7-10/"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nenkin.go.jp/service/jukyu/roureinenkin/kuriage-kurisage/20140421-04.html" TargetMode="External"/><Relationship Id="rId2" Type="http://schemas.openxmlformats.org/officeDocument/2006/relationships/image" Target="../media/image14.png"/><Relationship Id="rId1" Type="http://schemas.openxmlformats.org/officeDocument/2006/relationships/slideLayout" Target="../slideLayouts/slideLayout21.xml"/><Relationship Id="rId4" Type="http://schemas.openxmlformats.org/officeDocument/2006/relationships/hyperlink" Target="https://www.nenkin.go.jp/service/jukyu/roureinenkin/kuriage-kurisage/20140421-05.html"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nenkin.go.jp/service/jukyu/roureinenkin/jukyu-yoken/20200306.html" TargetMode="External"/><Relationship Id="rId2" Type="http://schemas.openxmlformats.org/officeDocument/2006/relationships/image" Target="../media/image14.pn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hyperlink" Target="https://www.nenkin.go.jp/service/jukyu/roureinenkin/jukyu-yoken/20200306.html" TargetMode="External"/><Relationship Id="rId2" Type="http://schemas.openxmlformats.org/officeDocument/2006/relationships/image" Target="../media/image14.png"/><Relationship Id="rId1" Type="http://schemas.openxmlformats.org/officeDocument/2006/relationships/slideLayout" Target="../slideLayouts/slideLayout21.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www.nenkin.go.jp/service/jukyu/shougainenkin/ninteikijun/20140604.html" TargetMode="External"/><Relationship Id="rId2" Type="http://schemas.openxmlformats.org/officeDocument/2006/relationships/hyperlink" Target="https://www.nenkin.go.jp/service/jukyu/shougainenkin/jukyu-yoken/20150401-02.html" TargetMode="External"/><Relationship Id="rId1" Type="http://schemas.openxmlformats.org/officeDocument/2006/relationships/slideLayout" Target="../slideLayouts/slideLayout21.xml"/><Relationship Id="rId5" Type="http://schemas.openxmlformats.org/officeDocument/2006/relationships/image" Target="../media/image14.png"/><Relationship Id="rId4" Type="http://schemas.openxmlformats.org/officeDocument/2006/relationships/hyperlink" Target="https://www.nenkin.go.jp/service/jukyu/kyotsu/shikyu/20140421-02.html"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labo-ks.co.jp/" TargetMode="External"/><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8" Type="http://schemas.openxmlformats.org/officeDocument/2006/relationships/hyperlink" Target="https://labo-ks.co.jp/premiere/2025-2-18/" TargetMode="External"/><Relationship Id="rId3" Type="http://schemas.openxmlformats.org/officeDocument/2006/relationships/image" Target="../media/image14.png"/><Relationship Id="rId7" Type="http://schemas.openxmlformats.org/officeDocument/2006/relationships/hyperlink" Target="https://www.yakult-kenkohoken.or.jp/member/outline/fee.html" TargetMode="External"/><Relationship Id="rId2" Type="http://schemas.openxmlformats.org/officeDocument/2006/relationships/image" Target="../media/image13.png"/><Relationship Id="rId1" Type="http://schemas.openxmlformats.org/officeDocument/2006/relationships/slideLayout" Target="../slideLayouts/slideLayout16.xml"/><Relationship Id="rId6" Type="http://schemas.openxmlformats.org/officeDocument/2006/relationships/hyperlink" Target="http://www.depaken.com/member/outline/fee.html" TargetMode="External"/><Relationship Id="rId5" Type="http://schemas.openxmlformats.org/officeDocument/2006/relationships/hyperlink" Target="https://kenpo.mcdonalds.co.jp/member/outline/fee.html" TargetMode="External"/><Relationship Id="rId4" Type="http://schemas.openxmlformats.org/officeDocument/2006/relationships/hyperlink" Target="https://www.aeonkenpo.or.jp/about_health/premium.html" TargetMode="External"/><Relationship Id="rId9" Type="http://schemas.openxmlformats.org/officeDocument/2006/relationships/hyperlink" Target="https://www.city.yokohama.lg.jp/kurashi/koseki-zei-hoken/kokuho/hokenryo/r7hokennryouritu.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hyperlink" Target="https://www.kyoukaikenpo.or.jp/~/media/Files/iwate/20130830010/R4kamikikensyukai_syobyoteatekin1.pdf" TargetMode="External"/><Relationship Id="rId2" Type="http://schemas.openxmlformats.org/officeDocument/2006/relationships/hyperlink" Target="https://www.kyoukaikenpo.or.jp/~/media/Files/honbu/event/kohoshizai/48_sogo_syutte.pdf" TargetMode="External"/><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hyperlink" Target="https://www.city.yokohama.lg.jp/kurashi/koseki-zei-hoken/kokuho/hokenryo/r7hokennryouritu.html" TargetMode="External"/><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3" Type="http://schemas.openxmlformats.org/officeDocument/2006/relationships/hyperlink" Target="https://www.city.yokohama.lg.jp/kurashi/koseki-zei-hoken/kokuho/hokenryo/r7hokennryouritu.files/0007_20250327.xlsx" TargetMode="External"/><Relationship Id="rId2" Type="http://schemas.openxmlformats.org/officeDocument/2006/relationships/hyperlink" Target="https://www.city.yokohama.lg.jp/kurashi/koseki-zei-hoken/kokuho/hokenryo/r7hokennryouritu.html" TargetMode="Externa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png"/><Relationship Id="rId2" Type="http://schemas.openxmlformats.org/officeDocument/2006/relationships/image" Target="../media/image15.png"/><Relationship Id="rId1" Type="http://schemas.openxmlformats.org/officeDocument/2006/relationships/slideLayout" Target="../slideLayouts/slideLayout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hyperlink" Target="https://www.mhlw.go.jp/content/001301328.pdf" TargetMode="External"/><Relationship Id="rId1" Type="http://schemas.openxmlformats.org/officeDocument/2006/relationships/slideLayout" Target="../slideLayouts/slideLayout7.xml"/><Relationship Id="rId6" Type="http://schemas.openxmlformats.org/officeDocument/2006/relationships/hyperlink" Target="https://www.gpif.go.jp/operation/last-years-results.html" TargetMode="External"/><Relationship Id="rId5" Type="http://schemas.openxmlformats.org/officeDocument/2006/relationships/image" Target="../media/image3.png"/><Relationship Id="rId4" Type="http://schemas.openxmlformats.org/officeDocument/2006/relationships/hyperlink" Target="https://www.mhlw.go.jp/content/12500000/001559774.pdf" TargetMode="External"/><Relationship Id="rId9" Type="http://schemas.openxmlformats.org/officeDocument/2006/relationships/hyperlink" Target="https://labo-ks.co.jp/kawasaki/" TargetMode="External"/></Relationships>
</file>

<file path=ppt/slides/_rels/slide30.xml.rels><?xml version="1.0" encoding="UTF-8" standalone="yes"?>
<Relationships xmlns="http://schemas.openxmlformats.org/package/2006/relationships"><Relationship Id="rId2" Type="http://schemas.openxmlformats.org/officeDocument/2006/relationships/hyperlink" Target="https://labo-ks.co.jp/"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labo-ks.co.jp/" TargetMode="Externa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hyperlink" Target="https://www.fsa.go.jp/singi/singi_kinyu/tosin/20190603/01.pdf" TargetMode="External"/><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hyperlink" Target="https://www.nenkin.go.jp/oshirase/taisetu/2023/202304/0401.html" TargetMode="External"/><Relationship Id="rId2" Type="http://schemas.openxmlformats.org/officeDocument/2006/relationships/hyperlink" Target="https://www.mhlw.go.jp/content/12502000/001383981.pdf" TargetMode="External"/><Relationship Id="rId1" Type="http://schemas.openxmlformats.org/officeDocument/2006/relationships/slideLayout" Target="../slideLayouts/slideLayout16.xml"/><Relationship Id="rId4" Type="http://schemas.openxmlformats.org/officeDocument/2006/relationships/hyperlink" Target="https://www.nenkin.go.jp/service/jukyu/seido/roureinenkin/kakyu-hurikae/20150401.html"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340C1887-86E3-4884-8BDF-826334578A3D}"/>
              </a:ext>
            </a:extLst>
          </p:cNvPr>
          <p:cNvSpPr/>
          <p:nvPr/>
        </p:nvSpPr>
        <p:spPr>
          <a:xfrm>
            <a:off x="8605640" y="113015"/>
            <a:ext cx="1300359" cy="540000"/>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4" name="フローチャート: データ 3">
            <a:extLst>
              <a:ext uri="{FF2B5EF4-FFF2-40B4-BE49-F238E27FC236}">
                <a16:creationId xmlns:a16="http://schemas.microsoft.com/office/drawing/2014/main" id="{2BA3AB11-D54C-4E44-A754-2C6FF5A0827D}"/>
              </a:ext>
            </a:extLst>
          </p:cNvPr>
          <p:cNvSpPr/>
          <p:nvPr/>
        </p:nvSpPr>
        <p:spPr>
          <a:xfrm>
            <a:off x="8427097" y="113015"/>
            <a:ext cx="357084" cy="540000"/>
          </a:xfrm>
          <a:prstGeom prst="flowChartInputOutput">
            <a:avLst/>
          </a:prstGeom>
          <a:solidFill>
            <a:srgbClr val="FFCC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5" name="フローチャート: データ 4">
            <a:extLst>
              <a:ext uri="{FF2B5EF4-FFF2-40B4-BE49-F238E27FC236}">
                <a16:creationId xmlns:a16="http://schemas.microsoft.com/office/drawing/2014/main" id="{A159A358-D26B-4A2E-8ECA-9CFC1EFF7D63}"/>
              </a:ext>
            </a:extLst>
          </p:cNvPr>
          <p:cNvSpPr/>
          <p:nvPr/>
        </p:nvSpPr>
        <p:spPr>
          <a:xfrm>
            <a:off x="8706497" y="113015"/>
            <a:ext cx="357084" cy="540000"/>
          </a:xfrm>
          <a:prstGeom prst="flowChartInputOutput">
            <a:avLst/>
          </a:prstGeom>
          <a:solidFill>
            <a:srgbClr val="FF99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dirty="0">
              <a:ln>
                <a:noFill/>
              </a:ln>
              <a:solidFill>
                <a:prstClr val="white"/>
              </a:solidFill>
              <a:effectLst/>
              <a:uLnTx/>
              <a:uFillTx/>
              <a:latin typeface="Calibri" panose="020F0502020204030204"/>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EE23D7AE-3D3C-448D-AA1D-FFA668EFBAB2}"/>
              </a:ext>
            </a:extLst>
          </p:cNvPr>
          <p:cNvSpPr/>
          <p:nvPr/>
        </p:nvSpPr>
        <p:spPr>
          <a:xfrm>
            <a:off x="0" y="635267"/>
            <a:ext cx="9906000" cy="6222733"/>
          </a:xfrm>
          <a:prstGeom prst="rect">
            <a:avLst/>
          </a:prstGeom>
          <a:solidFill>
            <a:srgbClr val="EA55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C453A1D9-BD90-434A-BA43-C476876332BF}"/>
              </a:ext>
            </a:extLst>
          </p:cNvPr>
          <p:cNvSpPr/>
          <p:nvPr/>
        </p:nvSpPr>
        <p:spPr>
          <a:xfrm>
            <a:off x="20636" y="6404671"/>
            <a:ext cx="9864000" cy="442035"/>
          </a:xfrm>
          <a:prstGeom prst="rect">
            <a:avLst/>
          </a:prstGeom>
          <a:ln w="6350">
            <a:solidFill>
              <a:schemeClr val="bg1"/>
            </a:solidFill>
          </a:ln>
        </p:spPr>
        <p:txBody>
          <a:bodyPr wrap="square" lIns="108000" tIns="36000" rIns="36000" bIns="3600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　　　　　　　　　　　　　　　　　　　　　　　　　　　　　　　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　　　　　　　　　　　　　　　　　　　　　　　　　　　　　　　　　あらかじめご了承くださいますようお願いいたします。お問い合わせ等は下記</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800" b="0" i="0" u="none" strike="noStrike" kern="1200" cap="none" spc="0" normalizeH="0" baseline="0" noProof="0" dirty="0">
              <a:ln>
                <a:noFill/>
              </a:ln>
              <a:solidFill>
                <a:prstClr val="white"/>
              </a:solidFill>
              <a:effectLst/>
              <a:uLnTx/>
              <a:uFillTx/>
              <a:latin typeface="HGPｺﾞｼｯｸM" panose="020B0600000000000000" pitchFamily="50" charset="-128"/>
              <a:ea typeface="HGPｺﾞｼｯｸM" panose="020B0600000000000000" pitchFamily="50" charset="-128"/>
              <a:cs typeface="+mn-cs"/>
            </a:endParaRPr>
          </a:p>
        </p:txBody>
      </p:sp>
      <p:sp>
        <p:nvSpPr>
          <p:cNvPr id="13" name="タイトル 1">
            <a:extLst>
              <a:ext uri="{FF2B5EF4-FFF2-40B4-BE49-F238E27FC236}">
                <a16:creationId xmlns:a16="http://schemas.microsoft.com/office/drawing/2014/main" id="{F4EECDFA-5247-4FB1-B4B0-F3A26667CB6E}"/>
              </a:ext>
            </a:extLst>
          </p:cNvPr>
          <p:cNvSpPr txBox="1">
            <a:spLocks/>
          </p:cNvSpPr>
          <p:nvPr/>
        </p:nvSpPr>
        <p:spPr>
          <a:xfrm>
            <a:off x="1151282" y="1932250"/>
            <a:ext cx="7632899" cy="725507"/>
          </a:xfrm>
          <a:prstGeom prst="rect">
            <a:avLst/>
          </a:prstGeom>
        </p:spPr>
        <p:txBody>
          <a:bodyPr vert="horz" lIns="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r>
              <a:rPr kumimoji="1" lang="ja-JP" altLang="en-US" sz="2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明治安田生命　横浜支社</a:t>
            </a:r>
          </a:p>
        </p:txBody>
      </p:sp>
      <p:sp>
        <p:nvSpPr>
          <p:cNvPr id="16" name="テキスト ボックス 15">
            <a:extLst>
              <a:ext uri="{FF2B5EF4-FFF2-40B4-BE49-F238E27FC236}">
                <a16:creationId xmlns:a16="http://schemas.microsoft.com/office/drawing/2014/main" id="{D4BF1ED3-8D35-4D48-AFC0-F913E4AB149E}"/>
              </a:ext>
            </a:extLst>
          </p:cNvPr>
          <p:cNvSpPr txBox="1"/>
          <p:nvPr/>
        </p:nvSpPr>
        <p:spPr>
          <a:xfrm>
            <a:off x="0" y="6152135"/>
            <a:ext cx="9884636" cy="246221"/>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2025</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　</a:t>
            </a:r>
            <a:r>
              <a:rPr kumimoji="0" lang="en-US" altLang="ja-JP"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k’s</a:t>
            </a:r>
            <a:r>
              <a:rPr kumimoji="0"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000" b="0"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2" name="正方形/長方形 1">
            <a:extLst>
              <a:ext uri="{FF2B5EF4-FFF2-40B4-BE49-F238E27FC236}">
                <a16:creationId xmlns:a16="http://schemas.microsoft.com/office/drawing/2014/main" id="{B71252B0-019A-0EBE-9434-FAAEAAB6C7C9}"/>
              </a:ext>
            </a:extLst>
          </p:cNvPr>
          <p:cNvSpPr/>
          <p:nvPr/>
        </p:nvSpPr>
        <p:spPr>
          <a:xfrm>
            <a:off x="922356" y="2817256"/>
            <a:ext cx="8028000" cy="1879568"/>
          </a:xfrm>
          <a:prstGeom prst="rect">
            <a:avLst/>
          </a:prstGeom>
          <a:solidFill>
            <a:schemeClr val="bg1"/>
          </a:solidFill>
          <a:ln w="38100" cmpd="dbl">
            <a:solidFill>
              <a:srgbClr val="FF9999"/>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4000" b="1" dirty="0">
                <a:solidFill>
                  <a:prstClr val="black"/>
                </a:solidFill>
                <a:effectLst>
                  <a:glow rad="88900">
                    <a:prstClr val="white">
                      <a:lumMod val="85000"/>
                    </a:prstClr>
                  </a:glow>
                </a:effectLst>
                <a:latin typeface="メイリオ" panose="020B0604030504040204" pitchFamily="50" charset="-128"/>
                <a:ea typeface="メイリオ" panose="020B0604030504040204" pitchFamily="50" charset="-128"/>
              </a:rPr>
              <a:t>採用を計算する</a:t>
            </a:r>
            <a:endParaRPr kumimoji="1" lang="en-US" altLang="ja-JP" sz="3600" b="1" dirty="0">
              <a:solidFill>
                <a:prstClr val="black"/>
              </a:solidFill>
              <a:effectLst>
                <a:glow rad="88900">
                  <a:prstClr val="white">
                    <a:lumMod val="85000"/>
                  </a:prstClr>
                </a:glow>
              </a:effectLst>
              <a:latin typeface="メイリオ" panose="020B0604030504040204" pitchFamily="50" charset="-128"/>
              <a:ea typeface="メイリオ" panose="020B0604030504040204" pitchFamily="50" charset="-128"/>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sz="32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－働く必要性と当社で働く優位性－</a:t>
            </a:r>
            <a:endParaRPr kumimoji="1" lang="ja-JP" altLang="en-US" sz="4000" b="1" i="0" u="none" strike="noStrike" kern="1200" cap="none" spc="0" normalizeH="0" baseline="0" noProof="0" dirty="0">
              <a:ln>
                <a:noFill/>
              </a:ln>
              <a:solidFill>
                <a:prstClr val="black"/>
              </a:solidFill>
              <a:effectLst>
                <a:glow rad="63500">
                  <a:prstClr val="white">
                    <a:lumMod val="85000"/>
                  </a:prstClr>
                </a:glow>
              </a:effectLst>
              <a:uLnTx/>
              <a:uFillTx/>
              <a:latin typeface="メイリオ" panose="020B0604030504040204" pitchFamily="50" charset="-128"/>
              <a:ea typeface="メイリオ" panose="020B0604030504040204" pitchFamily="50" charset="-128"/>
              <a:cs typeface="+mn-cs"/>
            </a:endParaRPr>
          </a:p>
        </p:txBody>
      </p:sp>
      <p:sp>
        <p:nvSpPr>
          <p:cNvPr id="7" name="タイトル 1">
            <a:extLst>
              <a:ext uri="{FF2B5EF4-FFF2-40B4-BE49-F238E27FC236}">
                <a16:creationId xmlns:a16="http://schemas.microsoft.com/office/drawing/2014/main" id="{79BA3BF3-14F5-5F29-DA4A-1C4411085715}"/>
              </a:ext>
            </a:extLst>
          </p:cNvPr>
          <p:cNvSpPr txBox="1">
            <a:spLocks/>
          </p:cNvSpPr>
          <p:nvPr/>
        </p:nvSpPr>
        <p:spPr>
          <a:xfrm>
            <a:off x="2792975" y="5295306"/>
            <a:ext cx="4319322" cy="794370"/>
          </a:xfrm>
          <a:prstGeom prst="rect">
            <a:avLst/>
          </a:prstGeom>
        </p:spPr>
        <p:txBody>
          <a:bodyPr vert="horz" lIns="72000" tIns="0" rIns="0" bIns="0" rtlCol="0" anchor="b" anchorCtr="0">
            <a:noAutofit/>
          </a:bodyPr>
          <a:lstStyle>
            <a:lvl1pPr algn="r" rtl="0" eaLnBrk="1" fontAlgn="base" hangingPunct="1">
              <a:lnSpc>
                <a:spcPct val="90000"/>
              </a:lnSpc>
              <a:spcBef>
                <a:spcPct val="0"/>
              </a:spcBef>
              <a:spcAft>
                <a:spcPct val="0"/>
              </a:spcAft>
              <a:defRPr kumimoji="1" lang="ja-JP" altLang="en-US" sz="2200" b="1" kern="1200" noProof="0">
                <a:solidFill>
                  <a:schemeClr val="tx2"/>
                </a:solidFill>
                <a:latin typeface="メイリオ" pitchFamily="50" charset="-128"/>
                <a:ea typeface="メイリオ" pitchFamily="50" charset="-128"/>
                <a:cs typeface="メイリオ" pitchFamily="50" charset="-128"/>
              </a:defRPr>
            </a:lvl1pPr>
            <a:lvl2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2pPr>
            <a:lvl3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3pPr>
            <a:lvl4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4pPr>
            <a:lvl5pPr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5pPr>
            <a:lvl6pPr marL="4572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6pPr>
            <a:lvl7pPr marL="9144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7pPr>
            <a:lvl8pPr marL="13716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8pPr>
            <a:lvl9pPr marL="1828800" algn="ctr" rtl="0" eaLnBrk="1" fontAlgn="base" hangingPunct="1">
              <a:lnSpc>
                <a:spcPct val="90000"/>
              </a:lnSpc>
              <a:spcBef>
                <a:spcPct val="0"/>
              </a:spcBef>
              <a:spcAft>
                <a:spcPct val="0"/>
              </a:spcAft>
              <a:defRPr kumimoji="1" sz="2000">
                <a:solidFill>
                  <a:schemeClr val="tx2"/>
                </a:solidFill>
                <a:latin typeface="ＭＳ Ｐゴシック" pitchFamily="50" charset="-128"/>
                <a:ea typeface="ＭＳ Ｐゴシック" pitchFamily="50" charset="-128"/>
              </a:defRPr>
            </a:lvl9pPr>
          </a:lstStyle>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90000"/>
              </a:lnSpc>
              <a:spcBef>
                <a:spcPct val="0"/>
              </a:spcBef>
              <a:spcAft>
                <a:spcPct val="0"/>
              </a:spcAft>
              <a:buClrTx/>
              <a:buSzTx/>
              <a:buFontTx/>
              <a:buNone/>
              <a:tabLst/>
              <a:defRPr/>
            </a:pPr>
            <a:endParaRPr kumimoji="1" lang="en-US" altLang="ja-JP"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今日一日を最高な一日にする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2025,9,29</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ｋ‘ｓ</a:t>
            </a:r>
            <a:r>
              <a:rPr kumimoji="1" lang="ja-JP" altLang="en-US" sz="1600" b="1" i="0" u="none" strike="noStrike" kern="1200" cap="none" spc="0" normalizeH="0" baseline="0" noProof="0" dirty="0">
                <a:ln>
                  <a:noFill/>
                </a:ln>
                <a:solidFill>
                  <a:prstClr val="white"/>
                </a:solidFill>
                <a:effectLst/>
                <a:uLnTx/>
                <a:uFillTx/>
                <a:latin typeface="メイリオ" pitchFamily="50" charset="-128"/>
                <a:ea typeface="メイリオ" pitchFamily="50" charset="-128"/>
              </a:rPr>
              <a:t>らぼ株式会社</a:t>
            </a:r>
            <a:endParaRPr kumimoji="1" lang="ja-JP" altLang="en-US" sz="2200" b="1" i="0" u="none" strike="noStrike" kern="1200" cap="none" spc="0" normalizeH="0" baseline="0" noProof="0" dirty="0">
              <a:ln>
                <a:noFill/>
              </a:ln>
              <a:solidFill>
                <a:prstClr val="white"/>
              </a:solidFill>
              <a:effectLst/>
              <a:uLnTx/>
              <a:uFillTx/>
              <a:latin typeface="メイリオ" pitchFamily="50" charset="-128"/>
              <a:ea typeface="メイリオ" pitchFamily="50" charset="-128"/>
            </a:endParaRPr>
          </a:p>
        </p:txBody>
      </p:sp>
    </p:spTree>
    <p:extLst>
      <p:ext uri="{BB962C8B-B14F-4D97-AF65-F5344CB8AC3E}">
        <p14:creationId xmlns:p14="http://schemas.microsoft.com/office/powerpoint/2010/main" val="17027543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２ｰ（２）．</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日本の年金制度は、あと何年間「もつ」でしょうか？</a:t>
            </a: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10</a:t>
            </a:fld>
            <a:endParaRPr kumimoji="1" lang="ja-JP" altLang="en-US" sz="1200" b="1" dirty="0">
              <a:solidFill>
                <a:schemeClr val="tx1"/>
              </a:solidFill>
            </a:endParaRPr>
          </a:p>
        </p:txBody>
      </p:sp>
      <p:graphicFrame>
        <p:nvGraphicFramePr>
          <p:cNvPr id="4" name="表 3">
            <a:extLst>
              <a:ext uri="{FF2B5EF4-FFF2-40B4-BE49-F238E27FC236}">
                <a16:creationId xmlns:a16="http://schemas.microsoft.com/office/drawing/2014/main" id="{7AC2606B-9775-07C5-30D6-7597762566FB}"/>
              </a:ext>
            </a:extLst>
          </p:cNvPr>
          <p:cNvGraphicFramePr>
            <a:graphicFrameLocks noGrp="1"/>
          </p:cNvGraphicFramePr>
          <p:nvPr/>
        </p:nvGraphicFramePr>
        <p:xfrm>
          <a:off x="374424" y="895215"/>
          <a:ext cx="8498028" cy="5570402"/>
        </p:xfrm>
        <a:graphic>
          <a:graphicData uri="http://schemas.openxmlformats.org/drawingml/2006/table">
            <a:tbl>
              <a:tblPr>
                <a:tableStyleId>{5C22544A-7EE6-4342-B048-85BDC9FD1C3A}</a:tableStyleId>
              </a:tblPr>
              <a:tblGrid>
                <a:gridCol w="360000">
                  <a:extLst>
                    <a:ext uri="{9D8B030D-6E8A-4147-A177-3AD203B41FA5}">
                      <a16:colId xmlns:a16="http://schemas.microsoft.com/office/drawing/2014/main" val="5917441"/>
                    </a:ext>
                  </a:extLst>
                </a:gridCol>
                <a:gridCol w="468000">
                  <a:extLst>
                    <a:ext uri="{9D8B030D-6E8A-4147-A177-3AD203B41FA5}">
                      <a16:colId xmlns:a16="http://schemas.microsoft.com/office/drawing/2014/main" val="2363157619"/>
                    </a:ext>
                  </a:extLst>
                </a:gridCol>
                <a:gridCol w="360000">
                  <a:extLst>
                    <a:ext uri="{9D8B030D-6E8A-4147-A177-3AD203B41FA5}">
                      <a16:colId xmlns:a16="http://schemas.microsoft.com/office/drawing/2014/main" val="2079419168"/>
                    </a:ext>
                  </a:extLst>
                </a:gridCol>
                <a:gridCol w="744676">
                  <a:extLst>
                    <a:ext uri="{9D8B030D-6E8A-4147-A177-3AD203B41FA5}">
                      <a16:colId xmlns:a16="http://schemas.microsoft.com/office/drawing/2014/main" val="2064264663"/>
                    </a:ext>
                  </a:extLst>
                </a:gridCol>
                <a:gridCol w="744676">
                  <a:extLst>
                    <a:ext uri="{9D8B030D-6E8A-4147-A177-3AD203B41FA5}">
                      <a16:colId xmlns:a16="http://schemas.microsoft.com/office/drawing/2014/main" val="823566865"/>
                    </a:ext>
                  </a:extLst>
                </a:gridCol>
                <a:gridCol w="744676">
                  <a:extLst>
                    <a:ext uri="{9D8B030D-6E8A-4147-A177-3AD203B41FA5}">
                      <a16:colId xmlns:a16="http://schemas.microsoft.com/office/drawing/2014/main" val="565866783"/>
                    </a:ext>
                  </a:extLst>
                </a:gridCol>
                <a:gridCol w="648000">
                  <a:extLst>
                    <a:ext uri="{9D8B030D-6E8A-4147-A177-3AD203B41FA5}">
                      <a16:colId xmlns:a16="http://schemas.microsoft.com/office/drawing/2014/main" val="2563393909"/>
                    </a:ext>
                  </a:extLst>
                </a:gridCol>
                <a:gridCol w="648000">
                  <a:extLst>
                    <a:ext uri="{9D8B030D-6E8A-4147-A177-3AD203B41FA5}">
                      <a16:colId xmlns:a16="http://schemas.microsoft.com/office/drawing/2014/main" val="1220012459"/>
                    </a:ext>
                  </a:extLst>
                </a:gridCol>
                <a:gridCol w="756000">
                  <a:extLst>
                    <a:ext uri="{9D8B030D-6E8A-4147-A177-3AD203B41FA5}">
                      <a16:colId xmlns:a16="http://schemas.microsoft.com/office/drawing/2014/main" val="2545897151"/>
                    </a:ext>
                  </a:extLst>
                </a:gridCol>
                <a:gridCol w="756000">
                  <a:extLst>
                    <a:ext uri="{9D8B030D-6E8A-4147-A177-3AD203B41FA5}">
                      <a16:colId xmlns:a16="http://schemas.microsoft.com/office/drawing/2014/main" val="3070745208"/>
                    </a:ext>
                  </a:extLst>
                </a:gridCol>
                <a:gridCol w="756000">
                  <a:extLst>
                    <a:ext uri="{9D8B030D-6E8A-4147-A177-3AD203B41FA5}">
                      <a16:colId xmlns:a16="http://schemas.microsoft.com/office/drawing/2014/main" val="3267581028"/>
                    </a:ext>
                  </a:extLst>
                </a:gridCol>
                <a:gridCol w="756000">
                  <a:extLst>
                    <a:ext uri="{9D8B030D-6E8A-4147-A177-3AD203B41FA5}">
                      <a16:colId xmlns:a16="http://schemas.microsoft.com/office/drawing/2014/main" val="772192130"/>
                    </a:ext>
                  </a:extLst>
                </a:gridCol>
                <a:gridCol w="756000">
                  <a:extLst>
                    <a:ext uri="{9D8B030D-6E8A-4147-A177-3AD203B41FA5}">
                      <a16:colId xmlns:a16="http://schemas.microsoft.com/office/drawing/2014/main" val="3345114491"/>
                    </a:ext>
                  </a:extLst>
                </a:gridCol>
              </a:tblGrid>
              <a:tr h="187801">
                <a:tc rowSpan="2">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経過</a:t>
                      </a:r>
                      <a:endParaRPr lang="en-US" altLang="ja-JP" sz="900" b="1" u="none" strike="noStrike" dirty="0">
                        <a:effectLst/>
                        <a:latin typeface="Meiryo UI" panose="020B0604030504040204" pitchFamily="50" charset="-128"/>
                        <a:ea typeface="Meiryo UI" panose="020B0604030504040204" pitchFamily="50" charset="-128"/>
                      </a:endParaRPr>
                    </a:p>
                    <a:p>
                      <a:pPr algn="ctr" fontAlgn="ctr"/>
                      <a:r>
                        <a:rPr lang="ja-JP" altLang="en-US" sz="900" b="1" u="none" strike="noStrike" dirty="0">
                          <a:effectLst/>
                          <a:latin typeface="Meiryo UI" panose="020B0604030504040204" pitchFamily="50" charset="-128"/>
                          <a:ea typeface="Meiryo UI" panose="020B0604030504040204" pitchFamily="50" charset="-128"/>
                        </a:rPr>
                        <a:t>年数</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西暦</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令和</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人口総数</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en-US" altLang="ja-JP" sz="700" b="0" i="0" u="none" strike="noStrike" dirty="0">
                          <a:solidFill>
                            <a:srgbClr val="000000"/>
                          </a:solidFill>
                          <a:effectLst/>
                          <a:latin typeface="Meiryo UI" panose="020B0604030504040204" pitchFamily="50" charset="-128"/>
                          <a:ea typeface="Meiryo UI" panose="020B0604030504040204" pitchFamily="50" charset="-128"/>
                        </a:rPr>
                        <a:t>※1</a:t>
                      </a:r>
                      <a:endParaRPr lang="ja-JP" altLang="en-US" sz="7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no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r>
                        <a:rPr lang="en-US" altLang="ja-JP" sz="1050" u="none" strike="noStrike" dirty="0">
                          <a:effectLst/>
                        </a:rPr>
                        <a:t>65</a:t>
                      </a:r>
                      <a:r>
                        <a:rPr lang="ja-JP" altLang="en-US" sz="1050" u="none" strike="noStrike" dirty="0">
                          <a:effectLst/>
                        </a:rPr>
                        <a:t>歳以上</a:t>
                      </a: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gridSpan="2">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人口における割合</a:t>
                      </a: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r>
                        <a:rPr lang="en-US" altLang="ja-JP" sz="1050" u="none" strike="noStrike" dirty="0">
                          <a:effectLst/>
                        </a:rPr>
                        <a:t>65</a:t>
                      </a:r>
                      <a:r>
                        <a:rPr lang="ja-JP" altLang="en-US" sz="1050" u="none" strike="noStrike" dirty="0">
                          <a:effectLst/>
                        </a:rPr>
                        <a:t>歳以上</a:t>
                      </a: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保険料収入</a:t>
                      </a:r>
                      <a:r>
                        <a:rPr lang="en-US" altLang="ja-JP" sz="700" b="0" u="none" strike="noStrike" dirty="0">
                          <a:effectLst/>
                          <a:latin typeface="Meiryo UI" panose="020B0604030504040204" pitchFamily="50" charset="-128"/>
                          <a:ea typeface="Meiryo UI" panose="020B0604030504040204" pitchFamily="50" charset="-128"/>
                        </a:rPr>
                        <a:t>※2</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国庫負担</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年金給付</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収支</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a:txBody>
                    <a:bodyPr/>
                    <a:lstStyle/>
                    <a:p>
                      <a:pPr algn="ctr" fontAlgn="ctr"/>
                      <a:r>
                        <a:rPr lang="ja-JP" altLang="en-US" sz="900" b="1" u="none" strike="noStrike" dirty="0">
                          <a:effectLst/>
                          <a:latin typeface="Meiryo UI" panose="020B0604030504040204" pitchFamily="50" charset="-128"/>
                          <a:ea typeface="Meiryo UI" panose="020B0604030504040204" pitchFamily="50" charset="-128"/>
                        </a:rPr>
                        <a:t>年金積立金</a:t>
                      </a:r>
                      <a:endParaRPr lang="ja-JP" altLang="en-US" sz="900" b="1"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1405487769"/>
                  </a:ext>
                </a:extLst>
              </a:tr>
              <a:tr h="187801">
                <a:tc vMerge="1">
                  <a:txBody>
                    <a:bodyPr/>
                    <a:lstStyle/>
                    <a:p>
                      <a:pPr algn="ctr" fontAlgn="ct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vMerge="1">
                  <a:txBody>
                    <a:bodyPr/>
                    <a:lstStyle/>
                    <a:p>
                      <a:pPr algn="ctr" fontAlgn="ct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vMerge="1">
                  <a:txBody>
                    <a:bodyPr/>
                    <a:lstStyle/>
                    <a:p>
                      <a:pPr algn="ctr" fontAlgn="ct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vMerge="1">
                  <a:txBody>
                    <a:bodyPr/>
                    <a:lstStyle/>
                    <a:p>
                      <a:pPr algn="l" fontAlgn="ctr"/>
                      <a:endParaRPr lang="ja-JP" altLang="en-US" sz="1050" b="0" i="0" u="none" strike="noStrike" dirty="0">
                        <a:solidFill>
                          <a:srgbClr val="000000"/>
                        </a:solidFill>
                        <a:effectLst/>
                        <a:latin typeface="游ゴシック" panose="020B0400000000000000" pitchFamily="50" charset="-128"/>
                        <a:ea typeface="游ゴシック" panose="020B0400000000000000"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64</a:t>
                      </a:r>
                      <a:r>
                        <a:rPr lang="ja-JP" altLang="en-US" sz="900" u="none" strike="noStrike" dirty="0">
                          <a:effectLst/>
                          <a:latin typeface="Meiryo UI" panose="020B0604030504040204" pitchFamily="50" charset="-128"/>
                          <a:ea typeface="Meiryo UI" panose="020B0604030504040204" pitchFamily="50" charset="-128"/>
                        </a:rPr>
                        <a:t>歳</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65</a:t>
                      </a:r>
                      <a:r>
                        <a:rPr lang="ja-JP" altLang="en-US" sz="900" u="none" strike="noStrike" dirty="0">
                          <a:effectLst/>
                          <a:latin typeface="Meiryo UI" panose="020B0604030504040204" pitchFamily="50" charset="-128"/>
                          <a:ea typeface="Meiryo UI" panose="020B0604030504040204" pitchFamily="50" charset="-128"/>
                        </a:rPr>
                        <a:t>歳以上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a:t>
                      </a:r>
                      <a:r>
                        <a:rPr lang="ja-JP" altLang="en-US" sz="900" u="none" strike="noStrike" dirty="0">
                          <a:effectLst/>
                          <a:latin typeface="Meiryo UI" panose="020B0604030504040204" pitchFamily="50" charset="-128"/>
                          <a:ea typeface="Meiryo UI" panose="020B0604030504040204" pitchFamily="50" charset="-128"/>
                        </a:rPr>
                        <a:t>～</a:t>
                      </a:r>
                      <a:r>
                        <a:rPr lang="en-US" altLang="ja-JP" sz="900" u="none" strike="noStrike" dirty="0">
                          <a:effectLst/>
                          <a:latin typeface="Meiryo UI" panose="020B0604030504040204" pitchFamily="50" charset="-128"/>
                          <a:ea typeface="Meiryo UI" panose="020B0604030504040204" pitchFamily="50" charset="-128"/>
                        </a:rPr>
                        <a:t>64</a:t>
                      </a:r>
                      <a:r>
                        <a:rPr lang="ja-JP" altLang="en-US" sz="900" u="none" strike="noStrike" dirty="0">
                          <a:effectLst/>
                          <a:latin typeface="Meiryo UI" panose="020B0604030504040204" pitchFamily="50" charset="-128"/>
                          <a:ea typeface="Meiryo UI" panose="020B0604030504040204" pitchFamily="50" charset="-128"/>
                        </a:rPr>
                        <a:t>歳</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65</a:t>
                      </a:r>
                      <a:r>
                        <a:rPr lang="ja-JP" altLang="en-US" sz="900" u="none" strike="noStrike" dirty="0">
                          <a:effectLst/>
                          <a:latin typeface="Meiryo UI" panose="020B0604030504040204" pitchFamily="50" charset="-128"/>
                          <a:ea typeface="Meiryo UI" panose="020B0604030504040204" pitchFamily="50" charset="-128"/>
                        </a:rPr>
                        <a:t>歳以上</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①</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u="none" strike="noStrike" dirty="0">
                          <a:effectLst/>
                          <a:latin typeface="Meiryo UI" panose="020B0604030504040204" pitchFamily="50" charset="-128"/>
                          <a:ea typeface="Meiryo UI" panose="020B0604030504040204" pitchFamily="50" charset="-128"/>
                        </a:rPr>
                        <a:t>③</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②</a:t>
                      </a: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⑤</a:t>
                      </a: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④</a:t>
                      </a: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76371521"/>
                  </a:ext>
                </a:extLst>
              </a:tr>
              <a:tr h="146779">
                <a:tc>
                  <a:txBody>
                    <a:bodyPr/>
                    <a:lstStyle/>
                    <a:p>
                      <a:pPr algn="ctr"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3">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（千人）</a:t>
                      </a: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（千人）</a:t>
                      </a: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204.5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92778353"/>
                  </a:ext>
                </a:extLst>
              </a:tr>
              <a:tr h="146779">
                <a:tc>
                  <a:txBody>
                    <a:bodyPr/>
                    <a:lstStyle/>
                    <a:p>
                      <a:pPr algn="ctr" fontAlgn="ctr"/>
                      <a:endParaRPr lang="ja-JP" altLang="en-US"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b="1" u="none" strike="noStrike" dirty="0">
                          <a:effectLst/>
                          <a:latin typeface="Meiryo UI" panose="020B0604030504040204" pitchFamily="50" charset="-128"/>
                          <a:ea typeface="Meiryo UI" panose="020B0604030504040204" pitchFamily="50" charset="-128"/>
                        </a:rPr>
                        <a:t>2022</a:t>
                      </a:r>
                      <a:endParaRPr lang="en-US" altLang="ja-JP" sz="9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124,310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67,675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36,478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54.4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29.3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56.7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3.7</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208.3</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452636388"/>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123,751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67,270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36,584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29.6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57.3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4.3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211.8</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40723248"/>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2024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123,161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66,811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36,703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29.8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57.7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4.9</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214.7</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63474857"/>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122,544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66,347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36,771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30.0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5.3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217.3</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867650641"/>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121,903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65,896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36,805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30.2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5.7</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219.6</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19147301"/>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121,240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65,435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36,841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30.4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6.2</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221.4</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02586990"/>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120,555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64,936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36,905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30.6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6.7</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222.9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291380013"/>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119,850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64,381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36,989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30.8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7.3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223.9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44140232"/>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119,125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63,716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37,159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31.2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8.3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223.9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141500338"/>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118,380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63,363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37,000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53.5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31.2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8.3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223.9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48581612"/>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117,616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62,613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37,197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31.6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9.3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222.8</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82205684"/>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116,833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61,856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37,383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32.0 </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10.4</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220.6</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002326119"/>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116,033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61,029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37,592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32.4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62.7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11.5</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217.3</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38498731"/>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115,216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60,164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37,816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32.8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12.6</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212.7</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188178398"/>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114,383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59,284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38,084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33.3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37.7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14.0</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206.6</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81785022"/>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113,535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58,334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38,392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51.4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33.8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37.4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12.7</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65.4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15.3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198.9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98290615"/>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112,674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57,329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38,723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50.9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34.3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12.5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66.4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16.8</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189.5</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30815087"/>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2039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111,801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56,336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39,016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50.4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34.9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67.5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18.4</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178.0</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8025638"/>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110,919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55,426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39,206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50.0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68.5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19.8</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164.8</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9165809"/>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110,028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54,576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39,317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49.6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21.0</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149.9</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0880165"/>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109,131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53,792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39,352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69.7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21.6</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133.8</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12266822"/>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25</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108,229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53,039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39,346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49.0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36.3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70.2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22.5</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116.3</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597608611"/>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107,326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52,338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39,286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36.6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70.8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23.3</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97.3</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32449410"/>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106,421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51,670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39,193</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36.8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71.2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23.9</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77.0</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064777885"/>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105,518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51,059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39,046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37.0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24.4</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55.4</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30490975"/>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104,616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50,460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38,894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48.2</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37.2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25.0</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32.4</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62773498"/>
                  </a:ext>
                </a:extLst>
              </a:tr>
              <a:tr h="122315">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26</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30</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103,716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49,859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38,749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48.1</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37.4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35.0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72.4</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25.5</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8.1</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796248521"/>
                  </a:ext>
                </a:extLst>
              </a:tr>
              <a:tr h="146779">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27</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2049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31</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102,819</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49,276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38,594</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47.9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37.5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34.9</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72.6</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25.9</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17.5</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22506985"/>
                  </a:ext>
                </a:extLst>
              </a:tr>
              <a:tr h="146779">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28</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a:effectLst/>
                          <a:latin typeface="Meiryo UI" panose="020B0604030504040204" pitchFamily="50" charset="-128"/>
                          <a:ea typeface="Meiryo UI" panose="020B0604030504040204" pitchFamily="50" charset="-128"/>
                        </a:rPr>
                        <a:t>2050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en-US" altLang="ja-JP" sz="900" u="none" strike="noStrike" dirty="0">
                          <a:effectLst/>
                          <a:latin typeface="Meiryo UI" panose="020B0604030504040204" pitchFamily="50" charset="-128"/>
                          <a:ea typeface="Meiryo UI" panose="020B0604030504040204" pitchFamily="50" charset="-128"/>
                        </a:rPr>
                        <a:t>32</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dirty="0">
                          <a:effectLst/>
                          <a:latin typeface="Meiryo UI" panose="020B0604030504040204" pitchFamily="50" charset="-128"/>
                          <a:ea typeface="Meiryo UI" panose="020B0604030504040204" pitchFamily="50" charset="-128"/>
                        </a:rPr>
                        <a:t>101,923</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48,730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38,405</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47.8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37.7 </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34.8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11.8</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en-US" altLang="ja-JP" sz="900" u="none" strike="noStrike">
                          <a:effectLst/>
                          <a:latin typeface="Meiryo UI" panose="020B0604030504040204" pitchFamily="50" charset="-128"/>
                          <a:ea typeface="Meiryo UI" panose="020B0604030504040204" pitchFamily="50" charset="-128"/>
                        </a:rPr>
                        <a:t>73.0</a:t>
                      </a:r>
                      <a:endParaRPr lang="en-US" altLang="ja-JP" sz="9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a:solidFill>
                            <a:srgbClr val="000000"/>
                          </a:solidFill>
                          <a:effectLst/>
                          <a:latin typeface="Meiryo UI" panose="020B0604030504040204" pitchFamily="50" charset="-128"/>
                          <a:ea typeface="Meiryo UI" panose="020B0604030504040204" pitchFamily="50" charset="-128"/>
                        </a:rPr>
                        <a:t>26.4</a:t>
                      </a:r>
                    </a:p>
                  </a:txBody>
                  <a:tcPr marL="36000" marR="3600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44.6</a:t>
                      </a: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494744121"/>
                  </a:ext>
                </a:extLst>
              </a:tr>
            </a:tbl>
          </a:graphicData>
        </a:graphic>
      </p:graphicFrame>
      <p:sp>
        <p:nvSpPr>
          <p:cNvPr id="6" name="正方形/長方形 5">
            <a:extLst>
              <a:ext uri="{FF2B5EF4-FFF2-40B4-BE49-F238E27FC236}">
                <a16:creationId xmlns:a16="http://schemas.microsoft.com/office/drawing/2014/main" id="{7205FB38-4FF6-2B93-22AB-B8E73E434993}"/>
              </a:ext>
            </a:extLst>
          </p:cNvPr>
          <p:cNvSpPr/>
          <p:nvPr/>
        </p:nvSpPr>
        <p:spPr>
          <a:xfrm>
            <a:off x="8090829" y="687760"/>
            <a:ext cx="864000" cy="19812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ysClr val="windowText" lastClr="000000"/>
                </a:solidFill>
                <a:latin typeface="Meiryo UI" panose="020B0604030504040204" pitchFamily="50" charset="-128"/>
                <a:ea typeface="Meiryo UI" panose="020B0604030504040204" pitchFamily="50" charset="-128"/>
              </a:rPr>
              <a:t>（単位</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：兆円）</a:t>
            </a:r>
            <a:endPar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7" name="正方形/長方形 6">
            <a:extLst>
              <a:ext uri="{FF2B5EF4-FFF2-40B4-BE49-F238E27FC236}">
                <a16:creationId xmlns:a16="http://schemas.microsoft.com/office/drawing/2014/main" id="{9612217B-5D7E-91FB-0FF4-157507909D4B}"/>
              </a:ext>
            </a:extLst>
          </p:cNvPr>
          <p:cNvSpPr/>
          <p:nvPr/>
        </p:nvSpPr>
        <p:spPr>
          <a:xfrm>
            <a:off x="8872453" y="3417832"/>
            <a:ext cx="1018478" cy="206727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b"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dirty="0">
                <a:solidFill>
                  <a:sysClr val="windowText" lastClr="000000"/>
                </a:solidFill>
                <a:latin typeface="Meiryo UI" panose="020B0604030504040204" pitchFamily="50" charset="-128"/>
                <a:ea typeface="Meiryo UI" panose="020B0604030504040204" pitchFamily="50" charset="-128"/>
              </a:rPr>
              <a:t>※1</a:t>
            </a:r>
            <a:r>
              <a:rPr kumimoji="1" lang="ja-JP" altLang="en-US" sz="700" dirty="0">
                <a:solidFill>
                  <a:sysClr val="windowText" lastClr="000000"/>
                </a:solidFill>
                <a:latin typeface="Meiryo UI" panose="020B0604030504040204" pitchFamily="50" charset="-128"/>
                <a:ea typeface="Meiryo UI" panose="020B0604030504040204" pitchFamily="50" charset="-128"/>
              </a:rPr>
              <a:t>：人口総数は、国立社会保障・人口問題研究データを使用：</a:t>
            </a:r>
            <a:r>
              <a:rPr kumimoji="1" lang="ja-JP" altLang="en-US" sz="7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r>
              <a:rPr kumimoji="1" lang="en-US" altLang="ja-JP" sz="7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hlinkClick r:id="rId2"/>
              </a:rPr>
              <a:t>https://www.ipss.go.jp/pp-zenkoku/j/zenkoku2017/pp29_ReportALL.pdf</a:t>
            </a:r>
            <a:endParaRPr kumimoji="1" lang="en-US" altLang="ja-JP" sz="7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1" lang="en-US" altLang="ja-JP" sz="7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en-US" altLang="ja-JP" sz="700" dirty="0">
                <a:solidFill>
                  <a:sysClr val="windowText" lastClr="000000"/>
                </a:solidFill>
                <a:latin typeface="Meiryo UI" panose="020B0604030504040204" pitchFamily="50" charset="-128"/>
                <a:ea typeface="Meiryo UI" panose="020B0604030504040204" pitchFamily="50" charset="-128"/>
              </a:rPr>
              <a:t>※2</a:t>
            </a:r>
            <a:r>
              <a:rPr kumimoji="1" lang="ja-JP" altLang="en-US" sz="700" dirty="0">
                <a:solidFill>
                  <a:sysClr val="windowText" lastClr="000000"/>
                </a:solidFill>
                <a:latin typeface="Meiryo UI" panose="020B0604030504040204" pitchFamily="50" charset="-128"/>
                <a:ea typeface="Meiryo UI" panose="020B0604030504040204" pitchFamily="50" charset="-128"/>
              </a:rPr>
              <a:t>保険料収入～年金積立金の数値は、</a:t>
            </a:r>
            <a:r>
              <a:rPr kumimoji="1" lang="en-US" altLang="ja-JP" sz="700" dirty="0">
                <a:solidFill>
                  <a:sysClr val="windowText" lastClr="000000"/>
                </a:solidFill>
                <a:latin typeface="Meiryo UI" panose="020B0604030504040204" pitchFamily="50" charset="-128"/>
                <a:ea typeface="Meiryo UI" panose="020B0604030504040204" pitchFamily="50" charset="-128"/>
              </a:rPr>
              <a:t>2023</a:t>
            </a:r>
            <a:r>
              <a:rPr kumimoji="1" lang="ja-JP" altLang="en-US" sz="700" dirty="0">
                <a:solidFill>
                  <a:sysClr val="windowText" lastClr="000000"/>
                </a:solidFill>
                <a:latin typeface="Meiryo UI" panose="020B0604030504040204" pitchFamily="50" charset="-128"/>
                <a:ea typeface="Meiryo UI" panose="020B0604030504040204" pitchFamily="50" charset="-128"/>
              </a:rPr>
              <a:t>年度以降は、人口総数の前年比にと比例して試算。</a:t>
            </a:r>
            <a:endParaRPr kumimoji="1" lang="en-US" altLang="ja-JP" sz="7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graphicFrame>
        <p:nvGraphicFramePr>
          <p:cNvPr id="8" name="表 7">
            <a:extLst>
              <a:ext uri="{FF2B5EF4-FFF2-40B4-BE49-F238E27FC236}">
                <a16:creationId xmlns:a16="http://schemas.microsoft.com/office/drawing/2014/main" id="{1D1D765F-6A0C-C3D1-E26A-72231F04322D}"/>
              </a:ext>
            </a:extLst>
          </p:cNvPr>
          <p:cNvGraphicFramePr>
            <a:graphicFrameLocks noGrp="1"/>
          </p:cNvGraphicFramePr>
          <p:nvPr/>
        </p:nvGraphicFramePr>
        <p:xfrm>
          <a:off x="8954829" y="895215"/>
          <a:ext cx="900000" cy="548762"/>
        </p:xfrm>
        <a:graphic>
          <a:graphicData uri="http://schemas.openxmlformats.org/drawingml/2006/table">
            <a:tbl>
              <a:tblPr>
                <a:tableStyleId>{5C22544A-7EE6-4342-B048-85BDC9FD1C3A}</a:tableStyleId>
              </a:tblPr>
              <a:tblGrid>
                <a:gridCol w="900000">
                  <a:extLst>
                    <a:ext uri="{9D8B030D-6E8A-4147-A177-3AD203B41FA5}">
                      <a16:colId xmlns:a16="http://schemas.microsoft.com/office/drawing/2014/main" val="2741332960"/>
                    </a:ext>
                  </a:extLst>
                </a:gridCol>
              </a:tblGrid>
              <a:tr h="187801">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年金積立金に</a:t>
                      </a: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extLst>
                  <a:ext uri="{0D108BD9-81ED-4DB2-BD59-A6C34878D82A}">
                    <a16:rowId xmlns:a16="http://schemas.microsoft.com/office/drawing/2014/main" val="604014007"/>
                  </a:ext>
                </a:extLst>
              </a:tr>
              <a:tr h="187801">
                <a:tc>
                  <a:txBody>
                    <a:bodyPr/>
                    <a:lstStyle/>
                    <a:p>
                      <a:pPr algn="ctr" fontAlgn="ctr"/>
                      <a:r>
                        <a:rPr lang="ja-JP" altLang="en-US" sz="900" b="1" i="0" u="none" strike="noStrike" dirty="0">
                          <a:solidFill>
                            <a:srgbClr val="000000"/>
                          </a:solidFill>
                          <a:effectLst/>
                          <a:latin typeface="Meiryo UI" panose="020B0604030504040204" pitchFamily="50" charset="-128"/>
                          <a:ea typeface="Meiryo UI" panose="020B0604030504040204" pitchFamily="50" charset="-128"/>
                        </a:rPr>
                        <a:t>対する平均収益率</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3996" marR="3996" marT="3996"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10204317"/>
                  </a:ext>
                </a:extLst>
              </a:tr>
              <a:tr h="146779">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3.71</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89723501"/>
                  </a:ext>
                </a:extLst>
              </a:tr>
            </a:tbl>
          </a:graphicData>
        </a:graphic>
      </p:graphicFrame>
      <p:pic>
        <p:nvPicPr>
          <p:cNvPr id="3" name="図 2">
            <a:extLst>
              <a:ext uri="{FF2B5EF4-FFF2-40B4-BE49-F238E27FC236}">
                <a16:creationId xmlns:a16="http://schemas.microsoft.com/office/drawing/2014/main" id="{E97D7A22-0D2C-D188-2998-8507881CDBD6}"/>
              </a:ext>
            </a:extLst>
          </p:cNvPr>
          <p:cNvPicPr>
            <a:picLocks noChangeAspect="1"/>
          </p:cNvPicPr>
          <p:nvPr/>
        </p:nvPicPr>
        <p:blipFill rotWithShape="1">
          <a:blip r:embed="rId3"/>
          <a:srcRect l="31314" t="75578" r="57869" b="7241"/>
          <a:stretch/>
        </p:blipFill>
        <p:spPr>
          <a:xfrm>
            <a:off x="8954829" y="5629257"/>
            <a:ext cx="936102" cy="836360"/>
          </a:xfrm>
          <a:prstGeom prst="rect">
            <a:avLst/>
          </a:prstGeom>
        </p:spPr>
      </p:pic>
      <p:sp>
        <p:nvSpPr>
          <p:cNvPr id="5" name="正方形/長方形 4">
            <a:extLst>
              <a:ext uri="{FF2B5EF4-FFF2-40B4-BE49-F238E27FC236}">
                <a16:creationId xmlns:a16="http://schemas.microsoft.com/office/drawing/2014/main" id="{5BE2F8C4-64EE-13FD-4703-7511ED8952EC}"/>
              </a:ext>
            </a:extLst>
          </p:cNvPr>
          <p:cNvSpPr/>
          <p:nvPr/>
        </p:nvSpPr>
        <p:spPr>
          <a:xfrm>
            <a:off x="301133" y="6031927"/>
            <a:ext cx="8653695" cy="346056"/>
          </a:xfrm>
          <a:prstGeom prst="rect">
            <a:avLst/>
          </a:prstGeom>
          <a:noFill/>
          <a:ln w="635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吹き出し: 四角形 8">
            <a:extLst>
              <a:ext uri="{FF2B5EF4-FFF2-40B4-BE49-F238E27FC236}">
                <a16:creationId xmlns:a16="http://schemas.microsoft.com/office/drawing/2014/main" id="{654E20D7-83DD-EAAC-02F2-62B9146C31FA}"/>
              </a:ext>
            </a:extLst>
          </p:cNvPr>
          <p:cNvSpPr/>
          <p:nvPr/>
        </p:nvSpPr>
        <p:spPr bwMode="auto">
          <a:xfrm>
            <a:off x="2792114" y="4396004"/>
            <a:ext cx="6139578" cy="1476000"/>
          </a:xfrm>
          <a:prstGeom prst="wedgeRectCallout">
            <a:avLst>
              <a:gd name="adj1" fmla="val 39349"/>
              <a:gd name="adj2" fmla="val 73247"/>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dirty="0">
                <a:solidFill>
                  <a:srgbClr val="EA5550"/>
                </a:solidFill>
                <a:latin typeface="Meiryo UI" panose="020B0604030504040204" pitchFamily="50" charset="-128"/>
                <a:ea typeface="Meiryo UI" panose="020B0604030504040204" pitchFamily="50" charset="-128"/>
              </a:rPr>
              <a:t>24</a:t>
            </a:r>
            <a:r>
              <a:rPr kumimoji="1" lang="ja-JP" altLang="en-US" sz="4000" b="1" dirty="0">
                <a:solidFill>
                  <a:srgbClr val="EA5550"/>
                </a:solidFill>
                <a:latin typeface="Meiryo UI" panose="020B0604030504040204" pitchFamily="50" charset="-128"/>
                <a:ea typeface="Meiryo UI" panose="020B0604030504040204" pitchFamily="50" charset="-128"/>
              </a:rPr>
              <a:t>年後</a:t>
            </a:r>
            <a:r>
              <a:rPr kumimoji="1" lang="ja-JP" altLang="en-US" sz="4000" b="1" dirty="0">
                <a:latin typeface="Meiryo UI" panose="020B0604030504040204" pitchFamily="50" charset="-128"/>
                <a:ea typeface="Meiryo UI" panose="020B0604030504040204" pitchFamily="50" charset="-128"/>
              </a:rPr>
              <a:t>に、</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年金原資は枯渇</a:t>
            </a:r>
            <a:r>
              <a:rPr kumimoji="1" lang="ja-JP" altLang="en-US" sz="4000" b="1" dirty="0">
                <a:latin typeface="Meiryo UI" panose="020B0604030504040204" pitchFamily="50" charset="-128"/>
                <a:ea typeface="Meiryo UI" panose="020B0604030504040204" pitchFamily="50" charset="-128"/>
              </a:rPr>
              <a:t>する！</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3EC64877-F6E5-BBA6-7226-19544E18EE6E}"/>
              </a:ext>
            </a:extLst>
          </p:cNvPr>
          <p:cNvPicPr>
            <a:picLocks noChangeAspect="1"/>
          </p:cNvPicPr>
          <p:nvPr/>
        </p:nvPicPr>
        <p:blipFill rotWithShape="1">
          <a:blip r:embed="rId4"/>
          <a:srcRect l="19592" t="14691" r="39529" b="6156"/>
          <a:stretch/>
        </p:blipFill>
        <p:spPr>
          <a:xfrm>
            <a:off x="101604" y="81092"/>
            <a:ext cx="6099888" cy="6643684"/>
          </a:xfrm>
          <a:prstGeom prst="rect">
            <a:avLst/>
          </a:prstGeom>
          <a:ln w="38100">
            <a:solidFill>
              <a:schemeClr val="bg1">
                <a:lumMod val="85000"/>
              </a:schemeClr>
            </a:solidFill>
          </a:ln>
        </p:spPr>
      </p:pic>
    </p:spTree>
    <p:extLst>
      <p:ext uri="{BB962C8B-B14F-4D97-AF65-F5344CB8AC3E}">
        <p14:creationId xmlns:p14="http://schemas.microsoft.com/office/powerpoint/2010/main" val="2022752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xit" presetSubtype="4" fill="hold" nodeType="clickEffect">
                                  <p:stCondLst>
                                    <p:cond delay="0"/>
                                  </p:stCondLst>
                                  <p:childTnLst>
                                    <p:animEffect transition="out" filter="wipe(down)">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childTnLst>
                          </p:cTn>
                        </p:par>
                        <p:par>
                          <p:cTn id="18" fill="hold">
                            <p:stCondLst>
                              <p:cond delay="500"/>
                            </p:stCondLst>
                            <p:childTnLst>
                              <p:par>
                                <p:cTn id="19" presetID="22" presetClass="entr" presetSubtype="4"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wipe(down)">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29C81-1198-F7B8-DAB2-AD7C5828A2C8}"/>
            </a:ext>
          </a:extLst>
        </p:cNvPr>
        <p:cNvGrpSpPr/>
        <p:nvPr/>
      </p:nvGrpSpPr>
      <p:grpSpPr>
        <a:xfrm>
          <a:off x="0" y="0"/>
          <a:ext cx="0" cy="0"/>
          <a:chOff x="0" y="0"/>
          <a:chExt cx="0" cy="0"/>
        </a:xfrm>
      </p:grpSpPr>
      <p:sp>
        <p:nvSpPr>
          <p:cNvPr id="40" name="AutoShape 3">
            <a:extLst>
              <a:ext uri="{FF2B5EF4-FFF2-40B4-BE49-F238E27FC236}">
                <a16:creationId xmlns:a16="http://schemas.microsoft.com/office/drawing/2014/main" id="{81015123-C42D-248E-E65C-345757F2B066}"/>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latin typeface="メイリオ" panose="020B0604030504040204" pitchFamily="50" charset="-128"/>
                <a:ea typeface="メイリオ" panose="020B0604030504040204" pitchFamily="50" charset="-128"/>
                <a:cs typeface="メイリオ" panose="020B0604030504040204" pitchFamily="50" charset="-128"/>
              </a:rPr>
              <a:t>２ｰ（３）．日本の年金積立金の運用状況はどうなっているんでしょう？</a:t>
            </a:r>
          </a:p>
        </p:txBody>
      </p:sp>
      <p:sp>
        <p:nvSpPr>
          <p:cNvPr id="2" name="テキスト プレースホルダー 1">
            <a:extLst>
              <a:ext uri="{FF2B5EF4-FFF2-40B4-BE49-F238E27FC236}">
                <a16:creationId xmlns:a16="http://schemas.microsoft.com/office/drawing/2014/main" id="{2B894383-BBE3-5F68-C6E4-5E6BD0A226EF}"/>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EC7F091F-B20B-4F29-CC92-DEFD83C7A4F7}"/>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46" name="スライド番号プレースホルダー 5">
            <a:extLst>
              <a:ext uri="{FF2B5EF4-FFF2-40B4-BE49-F238E27FC236}">
                <a16:creationId xmlns:a16="http://schemas.microsoft.com/office/drawing/2014/main" id="{1C2BCF1A-8E71-3A9A-AA2A-EE67A45AB20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11</a:t>
            </a:fld>
            <a:endParaRPr kumimoji="1" lang="ja-JP" altLang="en-US" sz="1200" b="1" dirty="0">
              <a:solidFill>
                <a:schemeClr val="tx1"/>
              </a:solidFill>
            </a:endParaRPr>
          </a:p>
        </p:txBody>
      </p:sp>
      <p:graphicFrame>
        <p:nvGraphicFramePr>
          <p:cNvPr id="8" name="表 7">
            <a:extLst>
              <a:ext uri="{FF2B5EF4-FFF2-40B4-BE49-F238E27FC236}">
                <a16:creationId xmlns:a16="http://schemas.microsoft.com/office/drawing/2014/main" id="{465811B5-5632-BC4E-30E2-7D4F9B3A8385}"/>
              </a:ext>
            </a:extLst>
          </p:cNvPr>
          <p:cNvGraphicFramePr>
            <a:graphicFrameLocks noGrp="1"/>
          </p:cNvGraphicFramePr>
          <p:nvPr>
            <p:extLst>
              <p:ext uri="{D42A27DB-BD31-4B8C-83A1-F6EECF244321}">
                <p14:modId xmlns:p14="http://schemas.microsoft.com/office/powerpoint/2010/main" val="2868181407"/>
              </p:ext>
            </p:extLst>
          </p:nvPr>
        </p:nvGraphicFramePr>
        <p:xfrm>
          <a:off x="480559" y="981661"/>
          <a:ext cx="6984000" cy="5475240"/>
        </p:xfrm>
        <a:graphic>
          <a:graphicData uri="http://schemas.openxmlformats.org/drawingml/2006/table">
            <a:tbl>
              <a:tblPr>
                <a:tableStyleId>{5C22544A-7EE6-4342-B048-85BDC9FD1C3A}</a:tableStyleId>
              </a:tblPr>
              <a:tblGrid>
                <a:gridCol w="792000">
                  <a:extLst>
                    <a:ext uri="{9D8B030D-6E8A-4147-A177-3AD203B41FA5}">
                      <a16:colId xmlns:a16="http://schemas.microsoft.com/office/drawing/2014/main" val="889973777"/>
                    </a:ext>
                  </a:extLst>
                </a:gridCol>
                <a:gridCol w="1368000">
                  <a:extLst>
                    <a:ext uri="{9D8B030D-6E8A-4147-A177-3AD203B41FA5}">
                      <a16:colId xmlns:a16="http://schemas.microsoft.com/office/drawing/2014/main" val="272430448"/>
                    </a:ext>
                  </a:extLst>
                </a:gridCol>
                <a:gridCol w="1368000">
                  <a:extLst>
                    <a:ext uri="{9D8B030D-6E8A-4147-A177-3AD203B41FA5}">
                      <a16:colId xmlns:a16="http://schemas.microsoft.com/office/drawing/2014/main" val="2460526315"/>
                    </a:ext>
                  </a:extLst>
                </a:gridCol>
                <a:gridCol w="1368000">
                  <a:extLst>
                    <a:ext uri="{9D8B030D-6E8A-4147-A177-3AD203B41FA5}">
                      <a16:colId xmlns:a16="http://schemas.microsoft.com/office/drawing/2014/main" val="1804534391"/>
                    </a:ext>
                  </a:extLst>
                </a:gridCol>
                <a:gridCol w="1368000">
                  <a:extLst>
                    <a:ext uri="{9D8B030D-6E8A-4147-A177-3AD203B41FA5}">
                      <a16:colId xmlns:a16="http://schemas.microsoft.com/office/drawing/2014/main" val="3153619624"/>
                    </a:ext>
                  </a:extLst>
                </a:gridCol>
                <a:gridCol w="720000">
                  <a:extLst>
                    <a:ext uri="{9D8B030D-6E8A-4147-A177-3AD203B41FA5}">
                      <a16:colId xmlns:a16="http://schemas.microsoft.com/office/drawing/2014/main" val="1842668387"/>
                    </a:ext>
                  </a:extLst>
                </a:gridCol>
              </a:tblGrid>
              <a:tr h="177606">
                <a:tc>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gridSpan="2">
                  <a:txBody>
                    <a:bodyPr/>
                    <a:lstStyle/>
                    <a:p>
                      <a:pPr algn="ctr" fontAlgn="ctr"/>
                      <a:r>
                        <a:rPr lang="ja-JP" altLang="en-US" sz="1050" b="1" u="none" strike="noStrike" dirty="0">
                          <a:effectLst/>
                          <a:latin typeface="Meiryo UI" panose="020B0604030504040204" pitchFamily="50" charset="-128"/>
                          <a:ea typeface="Meiryo UI" panose="020B0604030504040204" pitchFamily="50" charset="-128"/>
                        </a:rPr>
                        <a:t>年金積立金の運用実績</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tc gridSpan="2">
                  <a:txBody>
                    <a:bodyPr/>
                    <a:lstStyle/>
                    <a:p>
                      <a:pPr algn="ctr" fontAlgn="ctr"/>
                      <a:r>
                        <a:rPr lang="ja-JP" altLang="en-US" sz="1050" b="1" u="none" strike="noStrike" dirty="0">
                          <a:solidFill>
                            <a:srgbClr val="EA5550"/>
                          </a:solidFill>
                          <a:effectLst/>
                          <a:latin typeface="Meiryo UI" panose="020B0604030504040204" pitchFamily="50" charset="-128"/>
                          <a:ea typeface="Meiryo UI" panose="020B0604030504040204" pitchFamily="50" charset="-128"/>
                        </a:rPr>
                        <a:t>管理運用法人（市場運用分）の運用実績</a:t>
                      </a:r>
                      <a:r>
                        <a:rPr lang="en-US" altLang="ja-JP" sz="700" b="0" u="none" strike="noStrike" dirty="0">
                          <a:effectLst/>
                          <a:latin typeface="Meiryo UI" panose="020B0604030504040204" pitchFamily="50" charset="-128"/>
                          <a:ea typeface="Meiryo UI" panose="020B0604030504040204" pitchFamily="50" charset="-128"/>
                        </a:rPr>
                        <a:t>※</a:t>
                      </a:r>
                      <a:endParaRPr lang="en-US" sz="7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rowSpan="2">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運用</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成績</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583800047"/>
                  </a:ext>
                </a:extLst>
              </a:tr>
              <a:tr h="177606">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西暦</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収益額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収益率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収益額</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Meiryo UI" panose="020B0604030504040204" pitchFamily="50" charset="-128"/>
                          <a:ea typeface="Meiryo UI" panose="020B0604030504040204" pitchFamily="50" charset="-128"/>
                        </a:rPr>
                        <a:t>収益率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vMerge="1">
                  <a:txBody>
                    <a:bodyPr/>
                    <a:lstStyle/>
                    <a:p>
                      <a:pPr algn="l" fontAlgn="ct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6592880"/>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27,787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1.94%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13,084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1.80%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2614946534"/>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2002</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2,360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0.17%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a:solidFill>
                            <a:schemeClr val="bg1"/>
                          </a:solidFill>
                          <a:effectLst/>
                          <a:latin typeface="Meiryo UI" panose="020B0604030504040204" pitchFamily="50" charset="-128"/>
                          <a:ea typeface="Meiryo UI" panose="020B0604030504040204" pitchFamily="50" charset="-128"/>
                        </a:rPr>
                        <a:t>▲</a:t>
                      </a:r>
                      <a:r>
                        <a:rPr lang="en-US" altLang="ja-JP" sz="1050" b="1" i="0" u="none" strike="noStrike">
                          <a:solidFill>
                            <a:schemeClr val="bg1"/>
                          </a:solidFill>
                          <a:effectLst/>
                          <a:latin typeface="Meiryo UI" panose="020B0604030504040204" pitchFamily="50" charset="-128"/>
                          <a:ea typeface="Meiryo UI" panose="020B0604030504040204" pitchFamily="50" charset="-128"/>
                        </a:rPr>
                        <a:t>30,608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5.36%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843339399"/>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2003</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68,714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4.90%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44,306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8.40%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031220635"/>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2004</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39,588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2.73%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22,419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3.39%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308742659"/>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2005</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98,344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6.83%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86,811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9.88%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65842067"/>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2006</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45,669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3.10%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37,608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3.70%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8740531"/>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2007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51,777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3.53%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a:solidFill>
                            <a:schemeClr val="bg1"/>
                          </a:solidFill>
                          <a:effectLst/>
                          <a:latin typeface="Meiryo UI" panose="020B0604030504040204" pitchFamily="50" charset="-128"/>
                          <a:ea typeface="Meiryo UI" panose="020B0604030504040204" pitchFamily="50" charset="-128"/>
                        </a:rPr>
                        <a:t>▲</a:t>
                      </a:r>
                      <a:r>
                        <a:rPr lang="en-US" altLang="ja-JP" sz="1050" b="1" i="0" u="none" strike="noStrike">
                          <a:solidFill>
                            <a:schemeClr val="bg1"/>
                          </a:solidFill>
                          <a:effectLst/>
                          <a:latin typeface="Meiryo UI" panose="020B0604030504040204" pitchFamily="50" charset="-128"/>
                          <a:ea typeface="Meiryo UI" panose="020B0604030504040204" pitchFamily="50" charset="-128"/>
                        </a:rPr>
                        <a:t>56,455</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4.59%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056061826"/>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2008</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93,176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6.86%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a:solidFill>
                            <a:schemeClr val="bg1"/>
                          </a:solidFill>
                          <a:effectLst/>
                          <a:latin typeface="Meiryo UI" panose="020B0604030504040204" pitchFamily="50" charset="-128"/>
                          <a:ea typeface="Meiryo UI" panose="020B0604030504040204" pitchFamily="50" charset="-128"/>
                        </a:rPr>
                        <a:t>▲</a:t>
                      </a:r>
                      <a:r>
                        <a:rPr lang="en-US" altLang="ja-JP" sz="1050" b="1" i="0" u="none" strike="noStrike">
                          <a:solidFill>
                            <a:schemeClr val="bg1"/>
                          </a:solidFill>
                          <a:effectLst/>
                          <a:latin typeface="Meiryo UI" panose="020B0604030504040204" pitchFamily="50" charset="-128"/>
                          <a:ea typeface="Meiryo UI" panose="020B0604030504040204" pitchFamily="50" charset="-128"/>
                        </a:rPr>
                        <a:t>94,015</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7.57%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i="0" u="none" strike="noStrike" dirty="0">
                          <a:solidFill>
                            <a:schemeClr val="bg1"/>
                          </a:solidFill>
                          <a:effectLst/>
                          <a:latin typeface="Meiryo UI" panose="020B0604030504040204" pitchFamily="50" charset="-128"/>
                          <a:ea typeface="Meiryo UI" panose="020B0604030504040204" pitchFamily="50" charset="-128"/>
                        </a:rPr>
                        <a:t>×</a:t>
                      </a: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95499290"/>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2009</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91,554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7.54%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91,500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7.91%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08906350"/>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2010</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3,263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0.26%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3,281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0.25%</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2215724066"/>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2011</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25,863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25,843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57977222"/>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2012</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112,000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9.56%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111,983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10.23%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1284137"/>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2013</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101,951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8.23%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101,938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8.64%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248639618"/>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2014</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152,627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11.62%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152,619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12.27%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74101760"/>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2015</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53,498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3.64%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53,502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1"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1" i="0" u="none" strike="noStrike" dirty="0">
                          <a:solidFill>
                            <a:schemeClr val="bg1"/>
                          </a:solidFill>
                          <a:effectLst/>
                          <a:latin typeface="Meiryo UI" panose="020B0604030504040204" pitchFamily="50" charset="-128"/>
                          <a:ea typeface="Meiryo UI" panose="020B0604030504040204" pitchFamily="50" charset="-128"/>
                        </a:rPr>
                        <a:t>3.81%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1"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1771884794"/>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2016</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78,930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5.48%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78,925</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5.86%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607766954"/>
                  </a:ext>
                </a:extLst>
              </a:tr>
              <a:tr h="208800">
                <a:tc>
                  <a:txBody>
                    <a:bodyPr/>
                    <a:lstStyle/>
                    <a:p>
                      <a:pPr algn="ctr" fontAlgn="ctr"/>
                      <a:r>
                        <a:rPr lang="en-US" altLang="ja-JP" sz="1050" u="none" strike="noStrike">
                          <a:effectLst/>
                          <a:latin typeface="Meiryo UI" panose="020B0604030504040204" pitchFamily="50" charset="-128"/>
                          <a:ea typeface="Meiryo UI" panose="020B0604030504040204" pitchFamily="50" charset="-128"/>
                        </a:rPr>
                        <a:t>2017</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100,293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6.52%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100,290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6.90%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42479452"/>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2018</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23,462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1.43%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23,459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1.52%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68249091"/>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2019</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83,200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a:solidFill>
                            <a:srgbClr val="000000"/>
                          </a:solidFill>
                          <a:effectLst/>
                          <a:latin typeface="Meiryo UI" panose="020B0604030504040204" pitchFamily="50" charset="-128"/>
                          <a:ea typeface="Meiryo UI" panose="020B0604030504040204" pitchFamily="50" charset="-128"/>
                        </a:rPr>
                        <a:t>5.00%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ja-JP" altLang="en-US" sz="1050" b="0" i="0" u="none" strike="noStrike">
                          <a:solidFill>
                            <a:schemeClr val="bg1"/>
                          </a:solidFill>
                          <a:effectLst/>
                          <a:latin typeface="Meiryo UI" panose="020B0604030504040204" pitchFamily="50" charset="-128"/>
                          <a:ea typeface="Meiryo UI" panose="020B0604030504040204" pitchFamily="50" charset="-128"/>
                        </a:rPr>
                        <a:t>▲</a:t>
                      </a:r>
                      <a:r>
                        <a:rPr lang="en-US" altLang="ja-JP" sz="1050" b="0" i="0" u="none" strike="noStrike">
                          <a:solidFill>
                            <a:schemeClr val="bg1"/>
                          </a:solidFill>
                          <a:effectLst/>
                          <a:latin typeface="Meiryo UI" panose="020B0604030504040204" pitchFamily="50" charset="-128"/>
                          <a:ea typeface="Meiryo UI" panose="020B0604030504040204" pitchFamily="50" charset="-128"/>
                        </a:rPr>
                        <a:t>83,201</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r" fontAlgn="ctr">
                        <a:buNone/>
                      </a:pPr>
                      <a:r>
                        <a:rPr lang="ja-JP" altLang="en-US" sz="1050" b="0" i="0" u="none" strike="noStrike" dirty="0">
                          <a:solidFill>
                            <a:schemeClr val="bg1"/>
                          </a:solidFill>
                          <a:effectLst/>
                          <a:latin typeface="Meiryo UI" panose="020B0604030504040204" pitchFamily="50" charset="-128"/>
                          <a:ea typeface="Meiryo UI" panose="020B0604030504040204" pitchFamily="50" charset="-128"/>
                        </a:rPr>
                        <a:t>▲</a:t>
                      </a:r>
                      <a:r>
                        <a:rPr lang="en-US" altLang="ja-JP" sz="1050" b="0" i="0" u="none" strike="noStrike" dirty="0">
                          <a:solidFill>
                            <a:schemeClr val="bg1"/>
                          </a:solidFill>
                          <a:effectLst/>
                          <a:latin typeface="Meiryo UI" panose="020B0604030504040204" pitchFamily="50" charset="-128"/>
                          <a:ea typeface="Meiryo UI" panose="020B0604030504040204" pitchFamily="50" charset="-128"/>
                        </a:rPr>
                        <a:t>5.20%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tc>
                  <a:txBody>
                    <a:bodyPr/>
                    <a:lstStyle/>
                    <a:p>
                      <a:pPr algn="ctr" fontAlgn="ctr"/>
                      <a:r>
                        <a:rPr lang="en-US" altLang="ja-JP" sz="1200" b="0" u="none" strike="noStrike" dirty="0">
                          <a:solidFill>
                            <a:schemeClr val="bg1"/>
                          </a:solidFill>
                          <a:effectLst/>
                          <a:latin typeface="Meiryo UI" panose="020B0604030504040204" pitchFamily="50" charset="-128"/>
                          <a:ea typeface="Meiryo UI" panose="020B0604030504040204" pitchFamily="50" charset="-128"/>
                        </a:rPr>
                        <a:t>×</a:t>
                      </a:r>
                      <a:endParaRPr lang="en-US" altLang="ja-JP" sz="1200" b="0"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rgbClr val="FF0000"/>
                    </a:solidFill>
                  </a:tcPr>
                </a:tc>
                <a:extLst>
                  <a:ext uri="{0D108BD9-81ED-4DB2-BD59-A6C34878D82A}">
                    <a16:rowId xmlns:a16="http://schemas.microsoft.com/office/drawing/2014/main" val="4087415408"/>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2020</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377,326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23.98%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377,326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25.19%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11756826"/>
                  </a:ext>
                </a:extLst>
              </a:tr>
              <a:tr h="208800">
                <a:tc>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2021</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100,494</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5.17%</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100,493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5.40%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22320966"/>
                  </a:ext>
                </a:extLst>
              </a:tr>
              <a:tr h="208800">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2022</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29,158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1.42%</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29,158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1.50%</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885329457"/>
                  </a:ext>
                </a:extLst>
              </a:tr>
              <a:tr h="208800">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2023</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453,596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21.69%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453,596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22.09%</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6763814"/>
                  </a:ext>
                </a:extLst>
              </a:tr>
              <a:tr h="208800">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2024</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16,873</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0.66%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a:solidFill>
                            <a:srgbClr val="000000"/>
                          </a:solidFill>
                          <a:effectLst/>
                          <a:latin typeface="Meiryo UI" panose="020B0604030504040204" pitchFamily="50" charset="-128"/>
                          <a:ea typeface="Meiryo UI" panose="020B0604030504040204" pitchFamily="50" charset="-128"/>
                        </a:rPr>
                        <a:t>16,856</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r" fontAlgn="ctr">
                        <a:buNone/>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0.68%</a:t>
                      </a:r>
                    </a:p>
                  </a:txBody>
                  <a:tcPr marL="144000" marR="144000" marT="635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1" i="0" u="none" strike="noStrike" dirty="0">
                        <a:solidFill>
                          <a:schemeClr val="bg1"/>
                        </a:solidFill>
                        <a:effectLst/>
                        <a:latin typeface="Meiryo UI" panose="020B0604030504040204" pitchFamily="50" charset="-128"/>
                        <a:ea typeface="Meiryo UI" panose="020B0604030504040204" pitchFamily="50" charset="-128"/>
                      </a:endParaRPr>
                    </a:p>
                  </a:txBody>
                  <a:tcPr marL="144000" marR="144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907812754"/>
                  </a:ext>
                </a:extLst>
              </a:tr>
            </a:tbl>
          </a:graphicData>
        </a:graphic>
      </p:graphicFrame>
      <p:pic>
        <p:nvPicPr>
          <p:cNvPr id="4" name="図 3">
            <a:extLst>
              <a:ext uri="{FF2B5EF4-FFF2-40B4-BE49-F238E27FC236}">
                <a16:creationId xmlns:a16="http://schemas.microsoft.com/office/drawing/2014/main" id="{47B71ECA-F52D-783F-AB95-8D3A6FE57626}"/>
              </a:ext>
            </a:extLst>
          </p:cNvPr>
          <p:cNvPicPr>
            <a:picLocks noChangeAspect="1"/>
          </p:cNvPicPr>
          <p:nvPr/>
        </p:nvPicPr>
        <p:blipFill rotWithShape="1">
          <a:blip r:embed="rId2"/>
          <a:srcRect l="31314" t="75578" r="57869" b="7241"/>
          <a:stretch/>
        </p:blipFill>
        <p:spPr>
          <a:xfrm>
            <a:off x="8774090" y="5531575"/>
            <a:ext cx="1080000" cy="964926"/>
          </a:xfrm>
          <a:prstGeom prst="rect">
            <a:avLst/>
          </a:prstGeom>
        </p:spPr>
      </p:pic>
      <p:sp>
        <p:nvSpPr>
          <p:cNvPr id="5" name="テキスト ボックス 4">
            <a:extLst>
              <a:ext uri="{FF2B5EF4-FFF2-40B4-BE49-F238E27FC236}">
                <a16:creationId xmlns:a16="http://schemas.microsoft.com/office/drawing/2014/main" id="{69E12164-9AC0-BD38-8AB8-6F8E3E40A936}"/>
              </a:ext>
            </a:extLst>
          </p:cNvPr>
          <p:cNvSpPr txBox="1"/>
          <p:nvPr/>
        </p:nvSpPr>
        <p:spPr>
          <a:xfrm>
            <a:off x="6632024" y="750829"/>
            <a:ext cx="5046132" cy="230832"/>
          </a:xfrm>
          <a:prstGeom prst="rect">
            <a:avLst/>
          </a:prstGeom>
          <a:noFill/>
        </p:spPr>
        <p:txBody>
          <a:bodyPr wrap="square">
            <a:spAutoFit/>
          </a:bodyPr>
          <a:lstStyle/>
          <a:p>
            <a:pPr fontAlgn="ctr"/>
            <a:r>
              <a:rPr lang="ja-JP" altLang="en-US" sz="900" b="0" i="0" dirty="0">
                <a:solidFill>
                  <a:srgbClr val="000000"/>
                </a:solidFill>
                <a:latin typeface="Meiryo UI" panose="020B0604030504040204" pitchFamily="50" charset="-128"/>
                <a:ea typeface="Meiryo UI" panose="020B0604030504040204" pitchFamily="50" charset="-128"/>
              </a:rPr>
              <a:t>（単位：億円）</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p:txBody>
      </p:sp>
      <p:grpSp>
        <p:nvGrpSpPr>
          <p:cNvPr id="12" name="グループ化 11">
            <a:extLst>
              <a:ext uri="{FF2B5EF4-FFF2-40B4-BE49-F238E27FC236}">
                <a16:creationId xmlns:a16="http://schemas.microsoft.com/office/drawing/2014/main" id="{5A48A72F-7B6C-342F-CA4F-D51133149885}"/>
              </a:ext>
            </a:extLst>
          </p:cNvPr>
          <p:cNvGrpSpPr/>
          <p:nvPr/>
        </p:nvGrpSpPr>
        <p:grpSpPr>
          <a:xfrm>
            <a:off x="114299" y="3854389"/>
            <a:ext cx="6662421" cy="1476000"/>
            <a:chOff x="3654931" y="996183"/>
            <a:chExt cx="6662421" cy="1476000"/>
          </a:xfrm>
        </p:grpSpPr>
        <p:cxnSp>
          <p:nvCxnSpPr>
            <p:cNvPr id="13" name="直線矢印コネクタ 12">
              <a:extLst>
                <a:ext uri="{FF2B5EF4-FFF2-40B4-BE49-F238E27FC236}">
                  <a16:creationId xmlns:a16="http://schemas.microsoft.com/office/drawing/2014/main" id="{BD4294A1-58B4-6FC5-CBB5-29922E52F1A2}"/>
                </a:ext>
              </a:extLst>
            </p:cNvPr>
            <p:cNvCxnSpPr>
              <a:stCxn id="14" idx="3"/>
            </p:cNvCxnSpPr>
            <p:nvPr/>
          </p:nvCxnSpPr>
          <p:spPr bwMode="auto">
            <a:xfrm>
              <a:off x="9794509" y="1734183"/>
              <a:ext cx="522843" cy="101531"/>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4" name="正方形/長方形 13">
              <a:extLst>
                <a:ext uri="{FF2B5EF4-FFF2-40B4-BE49-F238E27FC236}">
                  <a16:creationId xmlns:a16="http://schemas.microsoft.com/office/drawing/2014/main" id="{F4A8409B-D919-3E3B-F385-D9B9C0C761EB}"/>
                </a:ext>
              </a:extLst>
            </p:cNvPr>
            <p:cNvSpPr/>
            <p:nvPr/>
          </p:nvSpPr>
          <p:spPr bwMode="auto">
            <a:xfrm>
              <a:off x="3654931" y="996183"/>
              <a:ext cx="6139578" cy="1476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運用成績は、</a:t>
              </a:r>
              <a:r>
                <a:rPr kumimoji="1" lang="en-US" altLang="ja-JP" sz="4000" b="1" dirty="0">
                  <a:latin typeface="Meiryo UI" panose="020B0604030504040204" pitchFamily="50" charset="-128"/>
                  <a:ea typeface="Meiryo UI" panose="020B0604030504040204" pitchFamily="50" charset="-128"/>
                </a:rPr>
                <a:t>24</a:t>
              </a:r>
              <a:r>
                <a:rPr kumimoji="1" lang="ja-JP" altLang="en-US" sz="4000" b="1" dirty="0">
                  <a:latin typeface="Meiryo UI" panose="020B0604030504040204" pitchFamily="50" charset="-128"/>
                  <a:ea typeface="Meiryo UI" panose="020B0604030504040204" pitchFamily="50" charset="-128"/>
                </a:rPr>
                <a:t>年間で</a:t>
              </a:r>
              <a:endParaRPr kumimoji="1" lang="en-US" altLang="ja-JP" sz="4000" b="1" dirty="0">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dirty="0">
                  <a:solidFill>
                    <a:srgbClr val="EA5550"/>
                  </a:solidFill>
                  <a:latin typeface="Meiryo UI" panose="020B0604030504040204" pitchFamily="50" charset="-128"/>
                  <a:ea typeface="Meiryo UI" panose="020B0604030504040204" pitchFamily="50" charset="-128"/>
                </a:rPr>
                <a:t>7</a:t>
              </a:r>
              <a:r>
                <a:rPr kumimoji="1" lang="ja-JP" altLang="en-US" sz="4000" b="1" dirty="0">
                  <a:solidFill>
                    <a:srgbClr val="EA5550"/>
                  </a:solidFill>
                  <a:latin typeface="Meiryo UI" panose="020B0604030504040204" pitchFamily="50" charset="-128"/>
                  <a:ea typeface="Meiryo UI" panose="020B0604030504040204" pitchFamily="50" charset="-128"/>
                </a:rPr>
                <a:t>回（年）</a:t>
              </a:r>
              <a:r>
                <a:rPr kumimoji="1" lang="ja-JP" altLang="en-US" sz="4000" b="1" dirty="0">
                  <a:latin typeface="Meiryo UI" panose="020B0604030504040204" pitchFamily="50" charset="-128"/>
                  <a:ea typeface="Meiryo UI" panose="020B0604030504040204" pitchFamily="50" charset="-128"/>
                </a:rPr>
                <a:t>失敗。。。</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grpSp>
      <p:grpSp>
        <p:nvGrpSpPr>
          <p:cNvPr id="15" name="グループ化 14">
            <a:extLst>
              <a:ext uri="{FF2B5EF4-FFF2-40B4-BE49-F238E27FC236}">
                <a16:creationId xmlns:a16="http://schemas.microsoft.com/office/drawing/2014/main" id="{20776B38-D6FF-2673-F60D-6DFAFD57288A}"/>
              </a:ext>
            </a:extLst>
          </p:cNvPr>
          <p:cNvGrpSpPr/>
          <p:nvPr/>
        </p:nvGrpSpPr>
        <p:grpSpPr>
          <a:xfrm>
            <a:off x="172095" y="593008"/>
            <a:ext cx="9636457" cy="5897526"/>
            <a:chOff x="53313" y="593008"/>
            <a:chExt cx="5712323" cy="3495950"/>
          </a:xfrm>
        </p:grpSpPr>
        <p:pic>
          <p:nvPicPr>
            <p:cNvPr id="16" name="図 15">
              <a:extLst>
                <a:ext uri="{FF2B5EF4-FFF2-40B4-BE49-F238E27FC236}">
                  <a16:creationId xmlns:a16="http://schemas.microsoft.com/office/drawing/2014/main" id="{0C4EEFFB-4688-3EC0-1953-9161BD44CF63}"/>
                </a:ext>
              </a:extLst>
            </p:cNvPr>
            <p:cNvPicPr>
              <a:picLocks noChangeAspect="1"/>
            </p:cNvPicPr>
            <p:nvPr/>
          </p:nvPicPr>
          <p:blipFill rotWithShape="1">
            <a:blip r:embed="rId3"/>
            <a:srcRect l="6170" t="14222" r="36780" b="60781"/>
            <a:stretch/>
          </p:blipFill>
          <p:spPr>
            <a:xfrm>
              <a:off x="114299" y="593008"/>
              <a:ext cx="5651337" cy="1392865"/>
            </a:xfrm>
            <a:prstGeom prst="rect">
              <a:avLst/>
            </a:prstGeom>
          </p:spPr>
        </p:pic>
        <p:pic>
          <p:nvPicPr>
            <p:cNvPr id="17" name="図 16">
              <a:extLst>
                <a:ext uri="{FF2B5EF4-FFF2-40B4-BE49-F238E27FC236}">
                  <a16:creationId xmlns:a16="http://schemas.microsoft.com/office/drawing/2014/main" id="{11D4CC53-AAD0-0B4E-4A11-AE0FCBA96E49}"/>
                </a:ext>
              </a:extLst>
            </p:cNvPr>
            <p:cNvPicPr>
              <a:picLocks noChangeAspect="1"/>
            </p:cNvPicPr>
            <p:nvPr/>
          </p:nvPicPr>
          <p:blipFill rotWithShape="1">
            <a:blip r:embed="rId4"/>
            <a:srcRect l="15778" t="26512" r="37746" b="64979"/>
            <a:stretch/>
          </p:blipFill>
          <p:spPr>
            <a:xfrm>
              <a:off x="53313" y="1921742"/>
              <a:ext cx="5712323" cy="588308"/>
            </a:xfrm>
            <a:prstGeom prst="rect">
              <a:avLst/>
            </a:prstGeom>
          </p:spPr>
        </p:pic>
        <p:pic>
          <p:nvPicPr>
            <p:cNvPr id="18" name="図 17">
              <a:extLst>
                <a:ext uri="{FF2B5EF4-FFF2-40B4-BE49-F238E27FC236}">
                  <a16:creationId xmlns:a16="http://schemas.microsoft.com/office/drawing/2014/main" id="{6CAA82FF-4B97-9049-3831-6DE89FA4D95D}"/>
                </a:ext>
              </a:extLst>
            </p:cNvPr>
            <p:cNvPicPr>
              <a:picLocks noChangeAspect="1"/>
            </p:cNvPicPr>
            <p:nvPr/>
          </p:nvPicPr>
          <p:blipFill rotWithShape="1">
            <a:blip r:embed="rId4"/>
            <a:srcRect l="15778" t="48774" r="37746" b="39219"/>
            <a:stretch/>
          </p:blipFill>
          <p:spPr>
            <a:xfrm>
              <a:off x="53313" y="2461773"/>
              <a:ext cx="5712323" cy="830173"/>
            </a:xfrm>
            <a:prstGeom prst="rect">
              <a:avLst/>
            </a:prstGeom>
          </p:spPr>
        </p:pic>
        <p:pic>
          <p:nvPicPr>
            <p:cNvPr id="19" name="図 18">
              <a:extLst>
                <a:ext uri="{FF2B5EF4-FFF2-40B4-BE49-F238E27FC236}">
                  <a16:creationId xmlns:a16="http://schemas.microsoft.com/office/drawing/2014/main" id="{0BD839F9-170E-61E9-D0DC-A63F11754928}"/>
                </a:ext>
              </a:extLst>
            </p:cNvPr>
            <p:cNvPicPr>
              <a:picLocks noChangeAspect="1"/>
            </p:cNvPicPr>
            <p:nvPr/>
          </p:nvPicPr>
          <p:blipFill rotWithShape="1">
            <a:blip r:embed="rId5"/>
            <a:srcRect l="15778" t="39877" r="37746" b="48492"/>
            <a:stretch/>
          </p:blipFill>
          <p:spPr>
            <a:xfrm>
              <a:off x="53313" y="3284831"/>
              <a:ext cx="5712323" cy="804127"/>
            </a:xfrm>
            <a:prstGeom prst="rect">
              <a:avLst/>
            </a:prstGeom>
          </p:spPr>
        </p:pic>
      </p:grpSp>
      <p:cxnSp>
        <p:nvCxnSpPr>
          <p:cNvPr id="20" name="直線コネクタ 19">
            <a:extLst>
              <a:ext uri="{FF2B5EF4-FFF2-40B4-BE49-F238E27FC236}">
                <a16:creationId xmlns:a16="http://schemas.microsoft.com/office/drawing/2014/main" id="{AF1F8009-886D-3E30-A1BC-ED7D71CE1B47}"/>
              </a:ext>
            </a:extLst>
          </p:cNvPr>
          <p:cNvCxnSpPr/>
          <p:nvPr/>
        </p:nvCxnSpPr>
        <p:spPr>
          <a:xfrm>
            <a:off x="3865157" y="3253563"/>
            <a:ext cx="5530834"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直線コネクタ 20">
            <a:extLst>
              <a:ext uri="{FF2B5EF4-FFF2-40B4-BE49-F238E27FC236}">
                <a16:creationId xmlns:a16="http://schemas.microsoft.com/office/drawing/2014/main" id="{50C38621-3542-7C02-BDD2-6DE68097EF27}"/>
              </a:ext>
            </a:extLst>
          </p:cNvPr>
          <p:cNvCxnSpPr>
            <a:cxnSpLocks/>
          </p:cNvCxnSpPr>
          <p:nvPr/>
        </p:nvCxnSpPr>
        <p:spPr>
          <a:xfrm>
            <a:off x="1419668" y="4214038"/>
            <a:ext cx="797632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直線コネクタ 21">
            <a:extLst>
              <a:ext uri="{FF2B5EF4-FFF2-40B4-BE49-F238E27FC236}">
                <a16:creationId xmlns:a16="http://schemas.microsoft.com/office/drawing/2014/main" id="{3399D4FF-E59E-2EB6-AF1B-68F6CD808FFF}"/>
              </a:ext>
            </a:extLst>
          </p:cNvPr>
          <p:cNvCxnSpPr>
            <a:cxnSpLocks/>
          </p:cNvCxnSpPr>
          <p:nvPr/>
        </p:nvCxnSpPr>
        <p:spPr>
          <a:xfrm>
            <a:off x="3593069" y="5589182"/>
            <a:ext cx="3021551"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767F68A6-510A-262F-B773-BBA5537CA5B4}"/>
              </a:ext>
            </a:extLst>
          </p:cNvPr>
          <p:cNvSpPr/>
          <p:nvPr/>
        </p:nvSpPr>
        <p:spPr bwMode="auto">
          <a:xfrm>
            <a:off x="1129661" y="2080191"/>
            <a:ext cx="857969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年金の</a:t>
            </a:r>
            <a:r>
              <a:rPr kumimoji="1" lang="ja-JP" altLang="en-US" sz="3200" b="1" dirty="0">
                <a:solidFill>
                  <a:srgbClr val="EA5550"/>
                </a:solidFill>
                <a:latin typeface="Meiryo UI" panose="020B0604030504040204" pitchFamily="50" charset="-128"/>
                <a:ea typeface="Meiryo UI" panose="020B0604030504040204" pitchFamily="50" charset="-128"/>
              </a:rPr>
              <a:t>価値が下がる</a:t>
            </a:r>
            <a:r>
              <a:rPr kumimoji="1" lang="ja-JP" altLang="en-US" sz="32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81.6</a:t>
            </a:r>
            <a:r>
              <a:rPr kumimoji="1" lang="ja-JP" altLang="en-US" sz="3200" b="1" dirty="0">
                <a:latin typeface="Meiryo UI" panose="020B0604030504040204" pitchFamily="50" charset="-128"/>
                <a:ea typeface="Meiryo UI" panose="020B0604030504040204" pitchFamily="50" charset="-128"/>
              </a:rPr>
              <a:t>万円が、</a:t>
            </a:r>
            <a:r>
              <a:rPr kumimoji="1" lang="en-US" altLang="ja-JP" sz="3200" b="1" dirty="0">
                <a:solidFill>
                  <a:srgbClr val="EA5550"/>
                </a:solidFill>
                <a:latin typeface="Meiryo UI" panose="020B0604030504040204" pitchFamily="50" charset="-128"/>
                <a:ea typeface="Meiryo UI" panose="020B0604030504040204" pitchFamily="50" charset="-128"/>
              </a:rPr>
              <a:t>57</a:t>
            </a:r>
            <a:r>
              <a:rPr kumimoji="1" lang="ja-JP" altLang="en-US" sz="3200" b="1" dirty="0">
                <a:solidFill>
                  <a:srgbClr val="EA5550"/>
                </a:solidFill>
                <a:latin typeface="Meiryo UI" panose="020B0604030504040204" pitchFamily="50" charset="-128"/>
                <a:ea typeface="Meiryo UI" panose="020B0604030504040204" pitchFamily="50" charset="-128"/>
              </a:rPr>
              <a:t>万円</a:t>
            </a:r>
            <a:r>
              <a:rPr kumimoji="1" lang="ja-JP" altLang="en-US" sz="3200" b="1" dirty="0">
                <a:latin typeface="Meiryo UI" panose="020B0604030504040204" pitchFamily="50" charset="-128"/>
                <a:ea typeface="Meiryo UI" panose="020B0604030504040204" pitchFamily="50" charset="-128"/>
              </a:rPr>
              <a:t>に</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D6E82518-C4AA-73E2-171D-1873A4BD76A5}"/>
              </a:ext>
            </a:extLst>
          </p:cNvPr>
          <p:cNvSpPr/>
          <p:nvPr/>
        </p:nvSpPr>
        <p:spPr bwMode="auto">
          <a:xfrm>
            <a:off x="1129661" y="4337358"/>
            <a:ext cx="857969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加入期間の</a:t>
            </a:r>
            <a:r>
              <a:rPr kumimoji="1" lang="ja-JP" altLang="en-US" sz="3200" b="1" dirty="0">
                <a:solidFill>
                  <a:srgbClr val="EA5550"/>
                </a:solidFill>
                <a:latin typeface="Meiryo UI" panose="020B0604030504040204" pitchFamily="50" charset="-128"/>
                <a:ea typeface="Meiryo UI" panose="020B0604030504040204" pitchFamily="50" charset="-128"/>
              </a:rPr>
              <a:t>延長</a:t>
            </a:r>
            <a:r>
              <a:rPr kumimoji="1" lang="ja-JP" altLang="en-US" sz="3200" b="1" dirty="0">
                <a:latin typeface="Meiryo UI" panose="020B0604030504040204" pitchFamily="50" charset="-128"/>
                <a:ea typeface="Meiryo UI" panose="020B0604030504040204" pitchFamily="50" charset="-128"/>
              </a:rPr>
              <a:t>、および給付時期の</a:t>
            </a:r>
            <a:r>
              <a:rPr kumimoji="1" lang="ja-JP" altLang="en-US" sz="3200" b="1" dirty="0">
                <a:solidFill>
                  <a:srgbClr val="EA5550"/>
                </a:solidFill>
                <a:latin typeface="Meiryo UI" panose="020B0604030504040204" pitchFamily="50" charset="-128"/>
                <a:ea typeface="Meiryo UI" panose="020B0604030504040204" pitchFamily="50" charset="-128"/>
              </a:rPr>
              <a:t>後ろ倒し</a:t>
            </a:r>
            <a:endPar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E799D892-3CBD-9924-3689-125DA4DDA389}"/>
              </a:ext>
            </a:extLst>
          </p:cNvPr>
          <p:cNvSpPr/>
          <p:nvPr/>
        </p:nvSpPr>
        <p:spPr bwMode="auto">
          <a:xfrm>
            <a:off x="1194962" y="5707976"/>
            <a:ext cx="857969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厚生年金の</a:t>
            </a:r>
            <a:r>
              <a:rPr kumimoji="1" lang="ja-JP" altLang="en-US" sz="3200" b="1" dirty="0">
                <a:solidFill>
                  <a:srgbClr val="EA5550"/>
                </a:solidFill>
                <a:latin typeface="Meiryo UI" panose="020B0604030504040204" pitchFamily="50" charset="-128"/>
                <a:ea typeface="Meiryo UI" panose="020B0604030504040204" pitchFamily="50" charset="-128"/>
              </a:rPr>
              <a:t>対象の拡大</a:t>
            </a:r>
            <a:r>
              <a:rPr kumimoji="1" lang="ja-JP" altLang="en-US" sz="3200" b="1" dirty="0">
                <a:latin typeface="Meiryo UI" panose="020B0604030504040204" pitchFamily="50" charset="-128"/>
                <a:ea typeface="Meiryo UI" panose="020B0604030504040204" pitchFamily="50" charset="-128"/>
              </a:rPr>
              <a:t>（企業の反対）</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6" name="図 25" descr="グラフィカル ユーザー インターフェイス, テキスト&#10;&#10;自動的に生成された説明">
            <a:extLst>
              <a:ext uri="{FF2B5EF4-FFF2-40B4-BE49-F238E27FC236}">
                <a16:creationId xmlns:a16="http://schemas.microsoft.com/office/drawing/2014/main" id="{DB0984E6-0CB1-70F5-76F6-F3372ECAE71A}"/>
              </a:ext>
            </a:extLst>
          </p:cNvPr>
          <p:cNvPicPr>
            <a:picLocks noChangeAspect="1"/>
          </p:cNvPicPr>
          <p:nvPr/>
        </p:nvPicPr>
        <p:blipFill rotWithShape="1">
          <a:blip r:embed="rId6">
            <a:extLst>
              <a:ext uri="{28A0092B-C50C-407E-A947-70E740481C1C}">
                <a14:useLocalDpi xmlns:a14="http://schemas.microsoft.com/office/drawing/2010/main" val="0"/>
              </a:ext>
            </a:extLst>
          </a:blip>
          <a:srcRect t="18501" b="18502"/>
          <a:stretch/>
        </p:blipFill>
        <p:spPr>
          <a:xfrm>
            <a:off x="51910" y="588678"/>
            <a:ext cx="9785834" cy="5297185"/>
          </a:xfrm>
          <a:prstGeom prst="rect">
            <a:avLst/>
          </a:prstGeom>
          <a:ln w="38100">
            <a:solidFill>
              <a:schemeClr val="bg1">
                <a:lumMod val="75000"/>
              </a:schemeClr>
            </a:solidFill>
          </a:ln>
        </p:spPr>
      </p:pic>
      <p:sp>
        <p:nvSpPr>
          <p:cNvPr id="27" name="吹き出し: 四角形 26">
            <a:extLst>
              <a:ext uri="{FF2B5EF4-FFF2-40B4-BE49-F238E27FC236}">
                <a16:creationId xmlns:a16="http://schemas.microsoft.com/office/drawing/2014/main" id="{D39C8C14-CFB0-245B-B785-2630AC151F79}"/>
              </a:ext>
            </a:extLst>
          </p:cNvPr>
          <p:cNvSpPr/>
          <p:nvPr/>
        </p:nvSpPr>
        <p:spPr bwMode="auto">
          <a:xfrm>
            <a:off x="89237" y="5920199"/>
            <a:ext cx="9729629" cy="871549"/>
          </a:xfrm>
          <a:prstGeom prst="wedgeRectCallout">
            <a:avLst>
              <a:gd name="adj1" fmla="val 44628"/>
              <a:gd name="adj2" fmla="val -25287"/>
            </a:avLst>
          </a:prstGeom>
          <a:solidFill>
            <a:schemeClr val="bg1">
              <a:lumMod val="85000"/>
            </a:schemeClr>
          </a:solidFill>
          <a:ln w="444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defTabSz="914400" fontAlgn="base">
              <a:spcBef>
                <a:spcPct val="0"/>
              </a:spcBef>
              <a:spcAft>
                <a:spcPct val="0"/>
              </a:spcAft>
            </a:pPr>
            <a:r>
              <a:rPr kumimoji="1" lang="ja-JP" altLang="en-US" sz="3200" b="1" dirty="0">
                <a:latin typeface="Meiryo UI" panose="020B0604030504040204" pitchFamily="50" charset="-128"/>
                <a:ea typeface="Meiryo UI" panose="020B0604030504040204" pitchFamily="50" charset="-128"/>
              </a:rPr>
              <a:t>自助努力が必要</a:t>
            </a:r>
            <a:endParaRPr kumimoji="1" lang="en-US" altLang="ja-JP" sz="32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74295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up)">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left)">
                                      <p:cBhvr>
                                        <p:cTn id="17" dur="500"/>
                                        <p:tgtEl>
                                          <p:spTgt spid="20"/>
                                        </p:tgtEl>
                                      </p:cBhvr>
                                    </p:animEffect>
                                  </p:childTnLst>
                                </p:cTn>
                              </p:par>
                            </p:childTnLst>
                          </p:cTn>
                        </p:par>
                        <p:par>
                          <p:cTn id="18" fill="hold">
                            <p:stCondLst>
                              <p:cond delay="500"/>
                            </p:stCondLst>
                            <p:childTnLst>
                              <p:par>
                                <p:cTn id="19" presetID="22" presetClass="entr" presetSubtype="8" fill="hold" nodeType="after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wipe(left)">
                                      <p:cBhvr>
                                        <p:cTn id="21" dur="500"/>
                                        <p:tgtEl>
                                          <p:spTgt spid="21"/>
                                        </p:tgtEl>
                                      </p:cBhvr>
                                    </p:animEffect>
                                  </p:childTnLst>
                                </p:cTn>
                              </p:par>
                            </p:childTnLst>
                          </p:cTn>
                        </p:par>
                        <p:par>
                          <p:cTn id="22" fill="hold">
                            <p:stCondLst>
                              <p:cond delay="1000"/>
                            </p:stCondLst>
                            <p:childTnLst>
                              <p:par>
                                <p:cTn id="23" presetID="22" presetClass="entr" presetSubtype="8" fill="hold"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wipe(left)">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wipe(left)">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wipe(left)">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left)">
                                      <p:cBhvr>
                                        <p:cTn id="40" dur="500"/>
                                        <p:tgtEl>
                                          <p:spTgt spid="25"/>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down)">
                                      <p:cBhvr>
                                        <p:cTn id="45" dur="500"/>
                                        <p:tgtEl>
                                          <p:spTgt spid="26"/>
                                        </p:tgtEl>
                                      </p:cBhvr>
                                    </p:animEffect>
                                  </p:childTnLst>
                                </p:cTn>
                              </p:par>
                            </p:childTnLst>
                          </p:cTn>
                        </p:par>
                        <p:par>
                          <p:cTn id="46" fill="hold">
                            <p:stCondLst>
                              <p:cond delay="500"/>
                            </p:stCondLst>
                            <p:childTnLst>
                              <p:par>
                                <p:cTn id="47" presetID="22" presetClass="entr" presetSubtype="8" fill="hold" grpId="0" nodeType="afterEffect">
                                  <p:stCondLst>
                                    <p:cond delay="0"/>
                                  </p:stCondLst>
                                  <p:childTnLst>
                                    <p:set>
                                      <p:cBhvr>
                                        <p:cTn id="48" dur="1" fill="hold">
                                          <p:stCondLst>
                                            <p:cond delay="0"/>
                                          </p:stCondLst>
                                        </p:cTn>
                                        <p:tgtEl>
                                          <p:spTgt spid="27"/>
                                        </p:tgtEl>
                                        <p:attrNameLst>
                                          <p:attrName>style.visibility</p:attrName>
                                        </p:attrNameLst>
                                      </p:cBhvr>
                                      <p:to>
                                        <p:strVal val="visible"/>
                                      </p:to>
                                    </p:set>
                                    <p:animEffect transition="in" filter="wipe(left)">
                                      <p:cBhvr>
                                        <p:cTn id="4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25"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二等辺三角形 2">
            <a:extLst>
              <a:ext uri="{FF2B5EF4-FFF2-40B4-BE49-F238E27FC236}">
                <a16:creationId xmlns:a16="http://schemas.microsoft.com/office/drawing/2014/main" id="{C6495B45-31DB-46BA-8A8B-F4AAA467AE26}"/>
              </a:ext>
            </a:extLst>
          </p:cNvPr>
          <p:cNvSpPr/>
          <p:nvPr/>
        </p:nvSpPr>
        <p:spPr>
          <a:xfrm rot="10800000">
            <a:off x="3029779" y="4249940"/>
            <a:ext cx="3940187" cy="800073"/>
          </a:xfrm>
          <a:prstGeom prst="triangle">
            <a:avLst/>
          </a:prstGeom>
          <a:pattFill prst="ltHorz">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メイリオ" panose="020B0604030504040204" pitchFamily="50" charset="-128"/>
              <a:cs typeface="+mn-cs"/>
            </a:endParaRPr>
          </a:p>
        </p:txBody>
      </p:sp>
      <p:sp>
        <p:nvSpPr>
          <p:cNvPr id="7" name="テキスト ボックス 6">
            <a:extLst>
              <a:ext uri="{FF2B5EF4-FFF2-40B4-BE49-F238E27FC236}">
                <a16:creationId xmlns:a16="http://schemas.microsoft.com/office/drawing/2014/main" id="{C2C59B9E-4A05-4FEB-A33A-DD243319B56C}"/>
              </a:ext>
            </a:extLst>
          </p:cNvPr>
          <p:cNvSpPr txBox="1"/>
          <p:nvPr/>
        </p:nvSpPr>
        <p:spPr>
          <a:xfrm>
            <a:off x="200096" y="1100248"/>
            <a:ext cx="9705904" cy="3016210"/>
          </a:xfrm>
          <a:prstGeom prst="rect">
            <a:avLst/>
          </a:prstGeom>
          <a:noFill/>
        </p:spPr>
        <p:txBody>
          <a:bodyPr wrap="square">
            <a:spAutoFit/>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defRPr/>
            </a:pP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年金</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2000</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万円問題。セカンドライフを</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2000</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万円で足りる人は、国民年金の保険料を　　　　　　　　　　　　　　　　　　　　　</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40</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年間満額納め、標準報酬額　　　　　　万円で、</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38</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60</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a:t>
            </a:r>
            <a:r>
              <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22</a:t>
            </a:r>
            <a:r>
              <a:rPr kumimoji="0" lang="ja-JP" altLang="en-US"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歳）働いた人（世帯）</a:t>
            </a:r>
            <a:endPar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defRPr/>
            </a:pPr>
            <a:endPar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defRPr/>
            </a:pPr>
            <a:endParaRPr kumimoji="0" lang="en-US" altLang="ja-JP" sz="16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公的年金の収支は、保険料収入</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39.6</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兆円。年金支給額が</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56.7</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兆円。国からの国庫負担が</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13.4</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兆円あるものの、▲</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3.7</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兆円であり、毎年　　　　ｃ　。よって、毎年年金積立金を取り崩している現状。</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50000"/>
              </a:lnSpc>
              <a:spcBef>
                <a:spcPct val="0"/>
              </a:spcBef>
              <a:spcAft>
                <a:spcPct val="0"/>
              </a:spcAft>
              <a:buClrTx/>
              <a:buSzTx/>
              <a:buFont typeface="+mj-lt"/>
              <a:buAutoNum type="arabicPeriod"/>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年金積立金は運用している！その運用成績は、</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17</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勝</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敗（</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2001</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年からの</a:t>
            </a:r>
            <a:r>
              <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24</a:t>
            </a: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年間に限定して公表されている）であり、今後　　　　　　　年で制度が破綻する可能性も</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1" name="テキスト ボックス 10">
            <a:extLst>
              <a:ext uri="{FF2B5EF4-FFF2-40B4-BE49-F238E27FC236}">
                <a16:creationId xmlns:a16="http://schemas.microsoft.com/office/drawing/2014/main" id="{4F004B78-BDF7-45CE-A9AD-69188B04A174}"/>
              </a:ext>
            </a:extLst>
          </p:cNvPr>
          <p:cNvSpPr txBox="1"/>
          <p:nvPr/>
        </p:nvSpPr>
        <p:spPr>
          <a:xfrm>
            <a:off x="193825" y="5463590"/>
            <a:ext cx="9705904" cy="800219"/>
          </a:xfrm>
          <a:prstGeom prst="rect">
            <a:avLst/>
          </a:prstGeom>
          <a:noFill/>
        </p:spPr>
        <p:txBody>
          <a:bodyPr wrap="square">
            <a:spAutoFit/>
          </a:bodyPr>
          <a:lstStyle/>
          <a:p>
            <a:pPr marL="342900" marR="0" lvl="0" indent="-342900" algn="l" defTabSz="914400" rtl="0" eaLnBrk="1" fontAlgn="base" latinLnBrk="0" hangingPunct="1">
              <a:lnSpc>
                <a:spcPct val="150000"/>
              </a:lnSpc>
              <a:spcBef>
                <a:spcPct val="0"/>
              </a:spcBef>
              <a:spcAft>
                <a:spcPct val="0"/>
              </a:spcAft>
              <a:buClrTx/>
              <a:buSzTx/>
              <a:buFont typeface="+mj-lt"/>
              <a:buAutoNum type="arabicPeriod" startAt="4"/>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お金がある人は、</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342900" marR="0" lvl="0" indent="-342900" algn="l" defTabSz="914400" rtl="0" eaLnBrk="1" fontAlgn="base" latinLnBrk="0" hangingPunct="1">
              <a:lnSpc>
                <a:spcPct val="150000"/>
              </a:lnSpc>
              <a:spcBef>
                <a:spcPct val="0"/>
              </a:spcBef>
              <a:spcAft>
                <a:spcPct val="0"/>
              </a:spcAft>
              <a:buClrTx/>
              <a:buSzTx/>
              <a:buFont typeface="+mj-lt"/>
              <a:buAutoNum type="arabicPeriod" startAt="4"/>
              <a:tabLst/>
              <a:defRPr/>
            </a:pPr>
            <a:r>
              <a:rPr kumimoji="1" lang="ja-JP" altLang="en-US"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お金がない人は、</a:t>
            </a:r>
            <a:endParaRPr kumimoji="1" lang="en-US" altLang="ja-JP" sz="16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85EAEF3A-7F84-4A3E-A4DC-1921642EAC83}"/>
              </a:ext>
            </a:extLst>
          </p:cNvPr>
          <p:cNvSpPr/>
          <p:nvPr/>
        </p:nvSpPr>
        <p:spPr>
          <a:xfrm>
            <a:off x="102385" y="5072904"/>
            <a:ext cx="4838701"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メイリオ"/>
                <a:ea typeface="メイリオ"/>
                <a:cs typeface="+mn-cs"/>
              </a:rPr>
              <a:t>そのために</a:t>
            </a:r>
            <a:endParaRPr kumimoji="1" lang="en-US" altLang="ja-JP" sz="16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25" name="テキスト プレースホルダー 1">
            <a:extLst>
              <a:ext uri="{FF2B5EF4-FFF2-40B4-BE49-F238E27FC236}">
                <a16:creationId xmlns:a16="http://schemas.microsoft.com/office/drawing/2014/main" id="{D38A8DC0-8B1B-4442-B863-6FD0D8FD2323}"/>
              </a:ext>
            </a:extLst>
          </p:cNvPr>
          <p:cNvSpPr>
            <a:spLocks noGrp="1"/>
          </p:cNvSpPr>
          <p:nvPr>
            <p:ph type="body" sz="quarter" idx="10"/>
          </p:nvPr>
        </p:nvSpPr>
        <p:spPr>
          <a:xfrm>
            <a:off x="53313" y="125280"/>
            <a:ext cx="9440778" cy="396000"/>
          </a:xfrm>
        </p:spPr>
        <p:txBody>
          <a:body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26" name="正方形/長方形 25">
            <a:extLst>
              <a:ext uri="{FF2B5EF4-FFF2-40B4-BE49-F238E27FC236}">
                <a16:creationId xmlns:a16="http://schemas.microsoft.com/office/drawing/2014/main" id="{09DF6499-B1C9-4309-8124-C7998684E39B}"/>
              </a:ext>
            </a:extLst>
          </p:cNvPr>
          <p:cNvSpPr/>
          <p:nvPr/>
        </p:nvSpPr>
        <p:spPr>
          <a:xfrm>
            <a:off x="2475641" y="1929348"/>
            <a:ext cx="7212562" cy="627239"/>
          </a:xfrm>
          <a:prstGeom prst="rect">
            <a:avLst/>
          </a:prstGeom>
          <a:solidFill>
            <a:schemeClr val="bg1"/>
          </a:solidFill>
          <a:ln w="19050">
            <a:solidFill>
              <a:schemeClr val="bg1">
                <a:lumMod val="85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計算の根拠）社会保障給付（年金等） </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191,880</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円／月</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（金融庁試算）</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endPar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内訳）　　　</a:t>
            </a:r>
            <a:r>
              <a:rPr kumimoji="1" lang="ja-JP" altLang="en-US" sz="1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老齢基礎年金　</a:t>
            </a:r>
            <a:r>
              <a:rPr kumimoji="1" lang="en-US" altLang="ja-JP" sz="1050" dirty="0">
                <a:solidFill>
                  <a:sysClr val="windowText" lastClr="000000"/>
                </a:solidFill>
                <a:latin typeface="Meiryo UI" panose="020B0604030504040204" pitchFamily="50" charset="-128"/>
                <a:ea typeface="Meiryo UI" panose="020B0604030504040204" pitchFamily="50" charset="-128"/>
              </a:rPr>
              <a:t>56,000</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円</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／月</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×2</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人分＝</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112,000</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円</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（老齢基礎年金の平均受給額／厚労省（令和</a:t>
            </a:r>
            <a:r>
              <a:rPr kumimoji="1" lang="en-US" altLang="ja-JP"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4</a:t>
            </a:r>
            <a:r>
              <a:rPr kumimoji="1" lang="ja-JP" altLang="en-US" sz="9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年度末））</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老齢厚生年金　</a:t>
            </a:r>
            <a:r>
              <a:rPr kumimoji="1" lang="en-US" altLang="ja-JP" sz="1050" dirty="0">
                <a:solidFill>
                  <a:sysClr val="windowText" lastClr="000000"/>
                </a:solidFill>
                <a:latin typeface="Meiryo UI" panose="020B0604030504040204" pitchFamily="50" charset="-128"/>
                <a:ea typeface="Meiryo UI" panose="020B0604030504040204" pitchFamily="50" charset="-128"/>
              </a:rPr>
              <a:t>79</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,880</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円／月（内訳：約</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38.3</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万円</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×5.481</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1000×456</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月（働いた月数：</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38</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年</a:t>
            </a:r>
            <a:r>
              <a:rPr kumimoji="1" lang="en-US" altLang="ja-JP"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×12</a:t>
            </a:r>
            <a:r>
              <a:rPr kumimoji="1" lang="ja-JP" altLang="en-US" sz="105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ヵ月））</a:t>
            </a:r>
          </a:p>
        </p:txBody>
      </p:sp>
      <p:sp>
        <p:nvSpPr>
          <p:cNvPr id="27" name="正方形/長方形 26">
            <a:extLst>
              <a:ext uri="{FF2B5EF4-FFF2-40B4-BE49-F238E27FC236}">
                <a16:creationId xmlns:a16="http://schemas.microsoft.com/office/drawing/2014/main" id="{07D12B2B-8336-4EE1-9DAA-9B1E749B506D}"/>
              </a:ext>
            </a:extLst>
          </p:cNvPr>
          <p:cNvSpPr/>
          <p:nvPr/>
        </p:nvSpPr>
        <p:spPr>
          <a:xfrm>
            <a:off x="3370050" y="1554184"/>
            <a:ext cx="1152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sysClr val="windowText" lastClr="000000"/>
                </a:solidFill>
                <a:latin typeface="Meiryo UI" panose="020B0604030504040204" pitchFamily="50" charset="-128"/>
                <a:ea typeface="Meiryo UI" panose="020B0604030504040204" pitchFamily="50" charset="-128"/>
              </a:rPr>
              <a:t>⑥</a:t>
            </a:r>
            <a:endParaRPr kumimoji="1" lang="ja-JP" altLang="en-US" sz="14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8" name="正方形/長方形 27">
            <a:extLst>
              <a:ext uri="{FF2B5EF4-FFF2-40B4-BE49-F238E27FC236}">
                <a16:creationId xmlns:a16="http://schemas.microsoft.com/office/drawing/2014/main" id="{56D41C62-E147-4868-837A-4662892EB5E2}"/>
              </a:ext>
            </a:extLst>
          </p:cNvPr>
          <p:cNvSpPr/>
          <p:nvPr/>
        </p:nvSpPr>
        <p:spPr>
          <a:xfrm>
            <a:off x="3856236" y="3012569"/>
            <a:ext cx="1152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⑦</a:t>
            </a:r>
            <a:endParaRPr kumimoji="1" lang="ja-JP" altLang="en-US" sz="14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29" name="正方形/長方形 28">
            <a:extLst>
              <a:ext uri="{FF2B5EF4-FFF2-40B4-BE49-F238E27FC236}">
                <a16:creationId xmlns:a16="http://schemas.microsoft.com/office/drawing/2014/main" id="{5FB38917-EDFD-4FBA-80C4-CBB71D7F9EEB}"/>
              </a:ext>
            </a:extLst>
          </p:cNvPr>
          <p:cNvSpPr/>
          <p:nvPr/>
        </p:nvSpPr>
        <p:spPr>
          <a:xfrm>
            <a:off x="2810984" y="3759057"/>
            <a:ext cx="1152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⑧</a:t>
            </a:r>
          </a:p>
        </p:txBody>
      </p:sp>
      <p:sp>
        <p:nvSpPr>
          <p:cNvPr id="30" name="正方形/長方形 29">
            <a:extLst>
              <a:ext uri="{FF2B5EF4-FFF2-40B4-BE49-F238E27FC236}">
                <a16:creationId xmlns:a16="http://schemas.microsoft.com/office/drawing/2014/main" id="{0ADBCAE9-2A13-41F9-A116-1698F56E891F}"/>
              </a:ext>
            </a:extLst>
          </p:cNvPr>
          <p:cNvSpPr/>
          <p:nvPr/>
        </p:nvSpPr>
        <p:spPr>
          <a:xfrm>
            <a:off x="2373531" y="5521253"/>
            <a:ext cx="5760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sysClr val="windowText" lastClr="000000"/>
                </a:solidFill>
                <a:latin typeface="Meiryo UI" panose="020B0604030504040204" pitchFamily="50" charset="-128"/>
                <a:ea typeface="Meiryo UI" panose="020B0604030504040204" pitchFamily="50" charset="-128"/>
              </a:rPr>
              <a:t>⑨</a:t>
            </a:r>
            <a:r>
              <a:rPr kumimoji="1" lang="ja-JP" altLang="en-US" sz="14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p>
        </p:txBody>
      </p:sp>
      <p:sp>
        <p:nvSpPr>
          <p:cNvPr id="31" name="正方形/長方形 30">
            <a:extLst>
              <a:ext uri="{FF2B5EF4-FFF2-40B4-BE49-F238E27FC236}">
                <a16:creationId xmlns:a16="http://schemas.microsoft.com/office/drawing/2014/main" id="{C9F03EFE-688E-4938-8AC0-19CFCC57C6F0}"/>
              </a:ext>
            </a:extLst>
          </p:cNvPr>
          <p:cNvSpPr/>
          <p:nvPr/>
        </p:nvSpPr>
        <p:spPr>
          <a:xfrm>
            <a:off x="2373531" y="5886436"/>
            <a:ext cx="5760000" cy="288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400" dirty="0">
                <a:solidFill>
                  <a:sysClr val="windowText" lastClr="000000"/>
                </a:solidFill>
                <a:latin typeface="Meiryo UI" panose="020B0604030504040204" pitchFamily="50" charset="-128"/>
                <a:ea typeface="Meiryo UI" panose="020B0604030504040204" pitchFamily="50" charset="-128"/>
              </a:rPr>
              <a:t>⑩</a:t>
            </a:r>
            <a:endParaRPr kumimoji="1" lang="ja-JP" altLang="en-US" sz="1400" b="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4" name="AutoShape 3">
            <a:extLst>
              <a:ext uri="{FF2B5EF4-FFF2-40B4-BE49-F238E27FC236}">
                <a16:creationId xmlns:a16="http://schemas.microsoft.com/office/drawing/2014/main" id="{6F56DB2A-38EF-414D-BB96-C098F75B1C1A}"/>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２ｰ（４）．</a:t>
            </a:r>
            <a:r>
              <a:rPr kumimoji="1" lang="ja-JP" altLang="en-US" sz="1600" b="1" i="0" u="none" strike="noStrike" kern="1200" cap="none" spc="0" normalizeH="0" baseline="0" noProof="0" dirty="0">
                <a:ln>
                  <a:noFill/>
                </a:ln>
                <a:solidFill>
                  <a:srgbClr val="3E3A39"/>
                </a:solidFill>
                <a:effectLst>
                  <a:glow rad="127000">
                    <a:prstClr val="white"/>
                  </a:glow>
                </a:effectLst>
                <a:uLnTx/>
                <a:uFillTx/>
                <a:latin typeface="Arial"/>
                <a:ea typeface="メイリオ" pitchFamily="50" charset="-128"/>
                <a:cs typeface="メイリオ" pitchFamily="50" charset="-128"/>
              </a:rPr>
              <a:t>まとめ</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grpSp>
        <p:nvGrpSpPr>
          <p:cNvPr id="2" name="グループ化 1">
            <a:extLst>
              <a:ext uri="{FF2B5EF4-FFF2-40B4-BE49-F238E27FC236}">
                <a16:creationId xmlns:a16="http://schemas.microsoft.com/office/drawing/2014/main" id="{738399AE-E743-8D14-2FA5-8B48DC015873}"/>
              </a:ext>
            </a:extLst>
          </p:cNvPr>
          <p:cNvGrpSpPr/>
          <p:nvPr/>
        </p:nvGrpSpPr>
        <p:grpSpPr>
          <a:xfrm>
            <a:off x="3333000" y="203071"/>
            <a:ext cx="3240000" cy="1495113"/>
            <a:chOff x="3130056" y="-1811892"/>
            <a:chExt cx="3240000" cy="1495113"/>
          </a:xfrm>
        </p:grpSpPr>
        <p:sp>
          <p:nvSpPr>
            <p:cNvPr id="4" name="正方形/長方形 3">
              <a:extLst>
                <a:ext uri="{FF2B5EF4-FFF2-40B4-BE49-F238E27FC236}">
                  <a16:creationId xmlns:a16="http://schemas.microsoft.com/office/drawing/2014/main" id="{CBB47F10-909E-AD17-88CC-165B7CEA46DD}"/>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800" b="1" dirty="0">
                  <a:latin typeface="Meiryo UI" panose="020B0604030504040204" pitchFamily="50" charset="-128"/>
                  <a:ea typeface="Meiryo UI" panose="020B0604030504040204" pitchFamily="50" charset="-128"/>
                </a:rPr>
                <a:t>約</a:t>
              </a:r>
              <a:r>
                <a:rPr kumimoji="1" lang="en-US" altLang="ja-JP" sz="3200" b="1" dirty="0">
                  <a:solidFill>
                    <a:srgbClr val="EA5550"/>
                  </a:solidFill>
                  <a:latin typeface="Meiryo UI" panose="020B0604030504040204" pitchFamily="50" charset="-128"/>
                  <a:ea typeface="Meiryo UI" panose="020B0604030504040204" pitchFamily="50" charset="-128"/>
                </a:rPr>
                <a:t>40</a:t>
              </a:r>
              <a:r>
                <a:rPr kumimoji="1" lang="ja-JP" altLang="en-US" sz="2800" b="1" dirty="0">
                  <a:solidFill>
                    <a:sysClr val="windowText" lastClr="000000"/>
                  </a:solidFill>
                  <a:latin typeface="Meiryo UI" panose="020B0604030504040204" pitchFamily="50" charset="-128"/>
                  <a:ea typeface="Meiryo UI" panose="020B0604030504040204" pitchFamily="50" charset="-128"/>
                </a:rPr>
                <a:t>万円／月</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5" name="直線コネクタ 4">
              <a:extLst>
                <a:ext uri="{FF2B5EF4-FFF2-40B4-BE49-F238E27FC236}">
                  <a16:creationId xmlns:a16="http://schemas.microsoft.com/office/drawing/2014/main" id="{01AAC723-24F1-44DF-F7D5-06A0C71B9360}"/>
                </a:ext>
              </a:extLst>
            </p:cNvPr>
            <p:cNvCxnSpPr>
              <a:cxnSpLocks/>
            </p:cNvCxnSpPr>
            <p:nvPr/>
          </p:nvCxnSpPr>
          <p:spPr>
            <a:xfrm flipV="1">
              <a:off x="3653292" y="-1091892"/>
              <a:ext cx="0" cy="77511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6" name="グループ化 5">
            <a:extLst>
              <a:ext uri="{FF2B5EF4-FFF2-40B4-BE49-F238E27FC236}">
                <a16:creationId xmlns:a16="http://schemas.microsoft.com/office/drawing/2014/main" id="{11566D13-8F08-7372-3514-FD09F6019134}"/>
              </a:ext>
            </a:extLst>
          </p:cNvPr>
          <p:cNvGrpSpPr/>
          <p:nvPr/>
        </p:nvGrpSpPr>
        <p:grpSpPr>
          <a:xfrm>
            <a:off x="4432236" y="1975666"/>
            <a:ext cx="3240000" cy="1180903"/>
            <a:chOff x="3130056" y="-1811892"/>
            <a:chExt cx="3240000" cy="1180903"/>
          </a:xfrm>
        </p:grpSpPr>
        <p:sp>
          <p:nvSpPr>
            <p:cNvPr id="8" name="正方形/長方形 7">
              <a:extLst>
                <a:ext uri="{FF2B5EF4-FFF2-40B4-BE49-F238E27FC236}">
                  <a16:creationId xmlns:a16="http://schemas.microsoft.com/office/drawing/2014/main" id="{64752FDD-A12E-73EF-9929-DDAD01018DCC}"/>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solidFill>
                    <a:srgbClr val="EA5550"/>
                  </a:solidFill>
                  <a:latin typeface="Meiryo UI" panose="020B0604030504040204" pitchFamily="50" charset="-128"/>
                  <a:ea typeface="Meiryo UI" panose="020B0604030504040204" pitchFamily="50" charset="-128"/>
                </a:rPr>
                <a:t>赤字</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142AEE7E-8596-1884-BCE8-C84154D64B79}"/>
                </a:ext>
              </a:extLst>
            </p:cNvPr>
            <p:cNvCxnSpPr>
              <a:cxnSpLocks/>
            </p:cNvCxnSpPr>
            <p:nvPr/>
          </p:nvCxnSpPr>
          <p:spPr>
            <a:xfrm flipV="1">
              <a:off x="3471522" y="-1091892"/>
              <a:ext cx="0" cy="46090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10" name="グループ化 9">
            <a:extLst>
              <a:ext uri="{FF2B5EF4-FFF2-40B4-BE49-F238E27FC236}">
                <a16:creationId xmlns:a16="http://schemas.microsoft.com/office/drawing/2014/main" id="{1FB3A34D-7C55-3087-88B0-A6DD997569DC}"/>
              </a:ext>
            </a:extLst>
          </p:cNvPr>
          <p:cNvGrpSpPr/>
          <p:nvPr/>
        </p:nvGrpSpPr>
        <p:grpSpPr>
          <a:xfrm>
            <a:off x="226963" y="3951870"/>
            <a:ext cx="3240000" cy="950452"/>
            <a:chOff x="3130056" y="-2042344"/>
            <a:chExt cx="3240000" cy="950452"/>
          </a:xfrm>
        </p:grpSpPr>
        <p:sp>
          <p:nvSpPr>
            <p:cNvPr id="12" name="正方形/長方形 11">
              <a:extLst>
                <a:ext uri="{FF2B5EF4-FFF2-40B4-BE49-F238E27FC236}">
                  <a16:creationId xmlns:a16="http://schemas.microsoft.com/office/drawing/2014/main" id="{2669EE3F-D699-C455-1C8F-91FEF3740D48}"/>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24</a:t>
              </a:r>
              <a:r>
                <a:rPr kumimoji="1" lang="ja-JP" altLang="en-US" sz="2800" b="1" dirty="0">
                  <a:latin typeface="Meiryo UI" panose="020B0604030504040204" pitchFamily="50" charset="-128"/>
                  <a:ea typeface="Meiryo UI" panose="020B0604030504040204" pitchFamily="50" charset="-128"/>
                </a:rPr>
                <a:t>年</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13" name="直線コネクタ 12">
              <a:extLst>
                <a:ext uri="{FF2B5EF4-FFF2-40B4-BE49-F238E27FC236}">
                  <a16:creationId xmlns:a16="http://schemas.microsoft.com/office/drawing/2014/main" id="{1F317566-985B-05B4-80E6-A37C0E297F59}"/>
                </a:ext>
              </a:extLst>
            </p:cNvPr>
            <p:cNvCxnSpPr>
              <a:cxnSpLocks/>
            </p:cNvCxnSpPr>
            <p:nvPr/>
          </p:nvCxnSpPr>
          <p:spPr>
            <a:xfrm flipV="1">
              <a:off x="6036046" y="-2042344"/>
              <a:ext cx="0" cy="230452"/>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15" name="正方形/長方形 14">
            <a:extLst>
              <a:ext uri="{FF2B5EF4-FFF2-40B4-BE49-F238E27FC236}">
                <a16:creationId xmlns:a16="http://schemas.microsoft.com/office/drawing/2014/main" id="{71B7242F-2B75-35A6-750A-BABBBDC9728E}"/>
              </a:ext>
            </a:extLst>
          </p:cNvPr>
          <p:cNvSpPr/>
          <p:nvPr/>
        </p:nvSpPr>
        <p:spPr bwMode="auto">
          <a:xfrm>
            <a:off x="2196662" y="5089977"/>
            <a:ext cx="7606953"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solidFill>
                  <a:srgbClr val="EA5550"/>
                </a:solidFill>
                <a:latin typeface="Meiryo UI" panose="020B0604030504040204" pitchFamily="50" charset="-128"/>
                <a:ea typeface="Meiryo UI" panose="020B0604030504040204" pitchFamily="50" charset="-128"/>
              </a:rPr>
              <a:t>積み立て</a:t>
            </a:r>
            <a:r>
              <a:rPr kumimoji="1" lang="ja-JP" altLang="en-US" sz="2800" b="1" dirty="0">
                <a:latin typeface="Meiryo UI" panose="020B0604030504040204" pitchFamily="50" charset="-128"/>
                <a:ea typeface="Meiryo UI" panose="020B0604030504040204" pitchFamily="50" charset="-128"/>
              </a:rPr>
              <a:t>（貯金）をする</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9335172C-0CDE-2F3F-BCC9-411C9C26E23A}"/>
              </a:ext>
            </a:extLst>
          </p:cNvPr>
          <p:cNvSpPr/>
          <p:nvPr/>
        </p:nvSpPr>
        <p:spPr bwMode="auto">
          <a:xfrm>
            <a:off x="2196662" y="5946668"/>
            <a:ext cx="7609489"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solidFill>
                  <a:srgbClr val="EA5550"/>
                </a:solidFill>
                <a:latin typeface="Meiryo UI" panose="020B0604030504040204" pitchFamily="50" charset="-128"/>
                <a:ea typeface="Meiryo UI" panose="020B0604030504040204" pitchFamily="50" charset="-128"/>
              </a:rPr>
              <a:t>働く</a:t>
            </a:r>
            <a:r>
              <a:rPr kumimoji="1" lang="en-US" altLang="ja-JP" sz="2800" b="1" dirty="0">
                <a:latin typeface="Meiryo UI" panose="020B0604030504040204" pitchFamily="50" charset="-128"/>
                <a:ea typeface="Meiryo UI" panose="020B0604030504040204" pitchFamily="50" charset="-128"/>
              </a:rPr>
              <a:t>(</a:t>
            </a:r>
            <a:r>
              <a:rPr kumimoji="1" lang="ja-JP" altLang="en-US" sz="2800" b="1" dirty="0">
                <a:latin typeface="Meiryo UI" panose="020B0604030504040204" pitchFamily="50" charset="-128"/>
                <a:ea typeface="Meiryo UI" panose="020B0604030504040204" pitchFamily="50" charset="-128"/>
              </a:rPr>
              <a:t>厚生年金等、社会保障制度の整った会社で</a:t>
            </a:r>
            <a:r>
              <a:rPr kumimoji="1" lang="en-US" altLang="ja-JP" sz="2800" b="1" dirty="0">
                <a:latin typeface="Meiryo UI" panose="020B0604030504040204" pitchFamily="50" charset="-128"/>
                <a:ea typeface="Meiryo UI" panose="020B0604030504040204" pitchFamily="50" charset="-128"/>
              </a:rPr>
              <a:t>)</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05395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animEffect transition="in" filter="wipe(left)">
                                      <p:cBhvr>
                                        <p:cTn id="2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488AFAAF-8AD0-4646-BDBE-5ABA371E894D}"/>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３ｰ（１）．厚生年金が大切な理由①「厚生年金のメリットなど」</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pic>
        <p:nvPicPr>
          <p:cNvPr id="4" name="図 3">
            <a:extLst>
              <a:ext uri="{FF2B5EF4-FFF2-40B4-BE49-F238E27FC236}">
                <a16:creationId xmlns:a16="http://schemas.microsoft.com/office/drawing/2014/main" id="{C3E88CC4-5520-4BDD-8226-5CE85F28B28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2424" y="3789617"/>
            <a:ext cx="471920" cy="471920"/>
          </a:xfrm>
          <a:prstGeom prst="rect">
            <a:avLst/>
          </a:prstGeom>
        </p:spPr>
      </p:pic>
      <p:sp>
        <p:nvSpPr>
          <p:cNvPr id="5" name="吹き出し: 四角形 4">
            <a:extLst>
              <a:ext uri="{FF2B5EF4-FFF2-40B4-BE49-F238E27FC236}">
                <a16:creationId xmlns:a16="http://schemas.microsoft.com/office/drawing/2014/main" id="{D47C7B0E-B840-4AFB-A9B1-8158CF28EF21}"/>
              </a:ext>
            </a:extLst>
          </p:cNvPr>
          <p:cNvSpPr/>
          <p:nvPr/>
        </p:nvSpPr>
        <p:spPr>
          <a:xfrm>
            <a:off x="1276614" y="3769280"/>
            <a:ext cx="8496000" cy="684000"/>
          </a:xfrm>
          <a:prstGeom prst="wedgeRectCallout">
            <a:avLst>
              <a:gd name="adj1" fmla="val -52523"/>
              <a:gd name="adj2" fmla="val -21775"/>
            </a:avLst>
          </a:prstGeom>
          <a:solidFill>
            <a:schemeClr val="bg1"/>
          </a:solidFill>
          <a:ln w="22225">
            <a:solidFill>
              <a:srgbClr val="FBDDDC"/>
            </a:solidFill>
          </a:ln>
        </p:spPr>
        <p:txBody>
          <a:bodyPr wrap="square" lIns="36000" tIns="36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この⑭に関しては、昨今大きな恩恵（メリット）があるとされ、日本経済新聞</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でも特集されました！</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それは、</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うつ病など精神疾患、糖尿病、がんなど、傷病名にかかわらず</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、生活や仕事に支障がある状態になれば請求できるためです！</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また、障害厚生年金は国民年金と違い、</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障害等級</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級だけでなく</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級の場合でも支給</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され、さらには、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3</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級に該当しない場合でも障害手当金（一時金）が支給されることがあるといった大きな恩恵（メリット）があります（障害基礎年金は障害等級</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級のみ対象）</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6" name="図 5">
            <a:extLst>
              <a:ext uri="{FF2B5EF4-FFF2-40B4-BE49-F238E27FC236}">
                <a16:creationId xmlns:a16="http://schemas.microsoft.com/office/drawing/2014/main" id="{C05C97EB-EBAA-4291-B1D7-FF2F33A5CF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2437" y="6102660"/>
            <a:ext cx="421959" cy="421959"/>
          </a:xfrm>
          <a:prstGeom prst="rect">
            <a:avLst/>
          </a:prstGeom>
        </p:spPr>
      </p:pic>
      <p:sp>
        <p:nvSpPr>
          <p:cNvPr id="7" name="正方形/長方形 6">
            <a:extLst>
              <a:ext uri="{FF2B5EF4-FFF2-40B4-BE49-F238E27FC236}">
                <a16:creationId xmlns:a16="http://schemas.microsoft.com/office/drawing/2014/main" id="{F4BD8E25-F177-4C9B-8A1E-5C3AC9738EAA}"/>
              </a:ext>
            </a:extLst>
          </p:cNvPr>
          <p:cNvSpPr/>
          <p:nvPr/>
        </p:nvSpPr>
        <p:spPr>
          <a:xfrm>
            <a:off x="114300" y="1423284"/>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．厚生年金のメリット</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31B11981-4FB9-4FDB-B2F1-42BA2BB0E3DA}"/>
              </a:ext>
            </a:extLst>
          </p:cNvPr>
          <p:cNvSpPr/>
          <p:nvPr/>
        </p:nvSpPr>
        <p:spPr>
          <a:xfrm>
            <a:off x="326464" y="845124"/>
            <a:ext cx="9478465" cy="630942"/>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sng"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厚生年金とは、日本の公的年金の一つ</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で、会社に勤めている会社員や公務員など、組織に雇用されている人が加入するものです。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171450" marR="0" lvl="0" indent="-171450" algn="l" defTabSz="914400" rtl="0" eaLnBrk="1" fontAlgn="base" latinLnBrk="0" hangingPunct="1">
              <a:lnSpc>
                <a:spcPct val="100000"/>
              </a:lnSpc>
              <a:spcBef>
                <a:spcPct val="0"/>
              </a:spcBef>
              <a:spcAft>
                <a:spcPct val="0"/>
              </a:spcAft>
              <a:buClrTx/>
              <a:buSzTx/>
              <a:buFont typeface="Yu Gothic" panose="020B0400000000000000" pitchFamily="50" charset="-128"/>
              <a:buChar char="※"/>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パート勤務やアルバイトとして働く人でも、雇用期間や賃金月額、</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週間の所定労働時間や</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カ月の所定労働日数などの条件を満たしていると厚生年金に加入が可能です（詳細は</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の非正規雇用の場合を参照）</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9" name="表 8">
            <a:extLst>
              <a:ext uri="{FF2B5EF4-FFF2-40B4-BE49-F238E27FC236}">
                <a16:creationId xmlns:a16="http://schemas.microsoft.com/office/drawing/2014/main" id="{7E8F1AF2-EC76-40C3-A3A9-3B503E733355}"/>
              </a:ext>
            </a:extLst>
          </p:cNvPr>
          <p:cNvGraphicFramePr>
            <a:graphicFrameLocks noGrp="1"/>
          </p:cNvGraphicFramePr>
          <p:nvPr>
            <p:extLst>
              <p:ext uri="{D42A27DB-BD31-4B8C-83A1-F6EECF244321}">
                <p14:modId xmlns:p14="http://schemas.microsoft.com/office/powerpoint/2010/main" val="2937854948"/>
              </p:ext>
            </p:extLst>
          </p:nvPr>
        </p:nvGraphicFramePr>
        <p:xfrm>
          <a:off x="484614" y="1700007"/>
          <a:ext cx="9288000" cy="2001440"/>
        </p:xfrm>
        <a:graphic>
          <a:graphicData uri="http://schemas.openxmlformats.org/drawingml/2006/table">
            <a:tbl>
              <a:tblPr/>
              <a:tblGrid>
                <a:gridCol w="2556000">
                  <a:extLst>
                    <a:ext uri="{9D8B030D-6E8A-4147-A177-3AD203B41FA5}">
                      <a16:colId xmlns:a16="http://schemas.microsoft.com/office/drawing/2014/main" val="3140685005"/>
                    </a:ext>
                  </a:extLst>
                </a:gridCol>
                <a:gridCol w="6732000">
                  <a:extLst>
                    <a:ext uri="{9D8B030D-6E8A-4147-A177-3AD203B41FA5}">
                      <a16:colId xmlns:a16="http://schemas.microsoft.com/office/drawing/2014/main" val="1726428039"/>
                    </a:ext>
                  </a:extLst>
                </a:gridCol>
              </a:tblGrid>
              <a:tr h="648000">
                <a:tc>
                  <a:txBody>
                    <a:bodyPr/>
                    <a:lstStyle/>
                    <a:p>
                      <a:pPr algn="l"/>
                      <a:r>
                        <a:rPr lang="ja-JP" altLang="en-US" sz="1200" b="1" dirty="0">
                          <a:latin typeface="Meiryo UI" panose="020B0604030504040204" pitchFamily="50" charset="-128"/>
                          <a:ea typeface="Meiryo UI" panose="020B0604030504040204" pitchFamily="50" charset="-128"/>
                        </a:rPr>
                        <a:t>支払う保険料は、</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l">
                        <a:lnSpc>
                          <a:spcPts val="1600"/>
                        </a:lnSpc>
                      </a:pPr>
                      <a:r>
                        <a:rPr lang="ja-JP" altLang="en-US" sz="1050" b="0" dirty="0">
                          <a:latin typeface="Meiryo UI" panose="020B0604030504040204" pitchFamily="50" charset="-128"/>
                          <a:ea typeface="Meiryo UI" panose="020B0604030504040204" pitchFamily="50" charset="-128"/>
                        </a:rPr>
                        <a:t>厚生年金の</a:t>
                      </a:r>
                      <a:r>
                        <a:rPr lang="ja-JP" altLang="en-US" sz="1050" b="1" u="sng" dirty="0">
                          <a:latin typeface="Meiryo UI" panose="020B0604030504040204" pitchFamily="50" charset="-128"/>
                          <a:ea typeface="Meiryo UI" panose="020B0604030504040204" pitchFamily="50" charset="-128"/>
                        </a:rPr>
                        <a:t>保険料は、事業所（雇用側）と折半</a:t>
                      </a:r>
                      <a:r>
                        <a:rPr lang="ja-JP" altLang="en-US" sz="1050" b="0" dirty="0">
                          <a:latin typeface="Meiryo UI" panose="020B0604030504040204" pitchFamily="50" charset="-128"/>
                          <a:ea typeface="Meiryo UI" panose="020B0604030504040204" pitchFamily="50" charset="-128"/>
                        </a:rPr>
                        <a:t>になります。会社に勤務している期間は、保険料を半分、会社が負担してくれるという点は大きなメリット！</a:t>
                      </a:r>
                      <a:r>
                        <a:rPr lang="en-US" altLang="ja-JP" sz="1050" b="0" dirty="0">
                          <a:latin typeface="Meiryo UI" panose="020B0604030504040204" pitchFamily="50" charset="-128"/>
                          <a:ea typeface="Meiryo UI" panose="020B0604030504040204" pitchFamily="50" charset="-128"/>
                        </a:rPr>
                        <a:t>※</a:t>
                      </a:r>
                      <a:r>
                        <a:rPr lang="ja-JP" altLang="en-US" sz="1050" b="0" dirty="0">
                          <a:latin typeface="Meiryo UI" panose="020B0604030504040204" pitchFamily="50" charset="-128"/>
                          <a:ea typeface="Meiryo UI" panose="020B0604030504040204" pitchFamily="50" charset="-128"/>
                        </a:rPr>
                        <a:t>「国民年金（老齢基礎年金）の保険料」は個人の収入にかかわらず一律で、</a:t>
                      </a:r>
                      <a:r>
                        <a:rPr lang="en-US" altLang="ja-JP" sz="1050" b="0" dirty="0">
                          <a:latin typeface="Meiryo UI" panose="020B0604030504040204" pitchFamily="50" charset="-128"/>
                          <a:ea typeface="Meiryo UI" panose="020B0604030504040204" pitchFamily="50" charset="-128"/>
                        </a:rPr>
                        <a:t>17,510</a:t>
                      </a:r>
                      <a:r>
                        <a:rPr lang="ja-JP" altLang="en-US" sz="1050" b="0" dirty="0">
                          <a:latin typeface="Meiryo UI" panose="020B0604030504040204" pitchFamily="50" charset="-128"/>
                          <a:ea typeface="Meiryo UI" panose="020B0604030504040204" pitchFamily="50" charset="-128"/>
                        </a:rPr>
                        <a:t>円（</a:t>
                      </a:r>
                      <a:r>
                        <a:rPr lang="en-US" altLang="ja-JP" sz="1050" b="0" dirty="0">
                          <a:latin typeface="Meiryo UI" panose="020B0604030504040204" pitchFamily="50" charset="-128"/>
                          <a:ea typeface="Meiryo UI" panose="020B0604030504040204" pitchFamily="50" charset="-128"/>
                        </a:rPr>
                        <a:t>2025</a:t>
                      </a:r>
                      <a:r>
                        <a:rPr lang="ja-JP" altLang="en-US" sz="1050" b="0" dirty="0">
                          <a:latin typeface="Meiryo UI" panose="020B0604030504040204" pitchFamily="50" charset="-128"/>
                          <a:ea typeface="Meiryo UI" panose="020B0604030504040204" pitchFamily="50" charset="-128"/>
                        </a:rPr>
                        <a:t>年度）。</a:t>
                      </a:r>
                      <a:endParaRPr lang="en-US" altLang="ja-JP" sz="105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807066026"/>
                  </a:ext>
                </a:extLst>
              </a:tr>
              <a:tr h="648000">
                <a:tc>
                  <a:txBody>
                    <a:bodyPr/>
                    <a:lstStyle/>
                    <a:p>
                      <a:pPr algn="l"/>
                      <a:r>
                        <a:rPr lang="ja-JP" altLang="en-US" sz="1200" b="1" dirty="0">
                          <a:latin typeface="Meiryo UI" panose="020B0604030504040204" pitchFamily="50" charset="-128"/>
                          <a:ea typeface="Meiryo UI" panose="020B0604030504040204" pitchFamily="50" charset="-128"/>
                        </a:rPr>
                        <a:t>　　　　　　　　　　　　の保険料も</a:t>
                      </a:r>
                      <a:endParaRPr lang="en-US" altLang="ja-JP" sz="1200" b="1" dirty="0">
                        <a:latin typeface="Meiryo UI" panose="020B0604030504040204" pitchFamily="50" charset="-128"/>
                        <a:ea typeface="Meiryo UI" panose="020B0604030504040204" pitchFamily="50" charset="-128"/>
                      </a:endParaRPr>
                    </a:p>
                    <a:p>
                      <a:pPr algn="l"/>
                      <a:r>
                        <a:rPr lang="ja-JP" altLang="en-US" sz="1200" b="1" dirty="0">
                          <a:latin typeface="Meiryo UI" panose="020B0604030504040204" pitchFamily="50" charset="-128"/>
                          <a:ea typeface="Meiryo UI" panose="020B0604030504040204" pitchFamily="50" charset="-128"/>
                        </a:rPr>
                        <a:t>支払っていることになる！</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l">
                        <a:lnSpc>
                          <a:spcPts val="1600"/>
                        </a:lnSpc>
                      </a:pPr>
                      <a:r>
                        <a:rPr lang="ja-JP" altLang="en-US" sz="1050" b="0" dirty="0">
                          <a:latin typeface="Meiryo UI" panose="020B0604030504040204" pitchFamily="50" charset="-128"/>
                          <a:ea typeface="Meiryo UI" panose="020B0604030504040204" pitchFamily="50" charset="-128"/>
                        </a:rPr>
                        <a:t>厚生年金の保険料を支払っているということは、その</a:t>
                      </a:r>
                      <a:r>
                        <a:rPr lang="ja-JP" altLang="en-US" sz="1050" b="1" u="sng" dirty="0">
                          <a:latin typeface="Meiryo UI" panose="020B0604030504040204" pitchFamily="50" charset="-128"/>
                          <a:ea typeface="Meiryo UI" panose="020B0604030504040204" pitchFamily="50" charset="-128"/>
                        </a:rPr>
                        <a:t>保険料で国民年金の納付も行われている</a:t>
                      </a:r>
                      <a:r>
                        <a:rPr lang="ja-JP" altLang="en-US" sz="1050" b="0" dirty="0">
                          <a:latin typeface="Meiryo UI" panose="020B0604030504040204" pitchFamily="50" charset="-128"/>
                          <a:ea typeface="Meiryo UI" panose="020B0604030504040204" pitchFamily="50" charset="-128"/>
                        </a:rPr>
                        <a:t>ので、老後に支給される年金額が増えることにつながります</a:t>
                      </a:r>
                      <a:endParaRPr lang="en-US" altLang="ja-JP" sz="105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347948487"/>
                  </a:ext>
                </a:extLst>
              </a:tr>
              <a:tr h="648000">
                <a:tc>
                  <a:txBody>
                    <a:bodyPr/>
                    <a:lstStyle/>
                    <a:p>
                      <a:pPr algn="l"/>
                      <a:r>
                        <a:rPr lang="ja-JP" altLang="en-US" sz="1200" b="1" dirty="0">
                          <a:latin typeface="Meiryo UI" panose="020B0604030504040204" pitchFamily="50" charset="-128"/>
                          <a:ea typeface="Meiryo UI" panose="020B0604030504040204" pitchFamily="50" charset="-128"/>
                        </a:rPr>
                        <a:t>「３つ」の年金の受け取り方がある！</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l">
                        <a:lnSpc>
                          <a:spcPts val="1600"/>
                        </a:lnSpc>
                      </a:pPr>
                      <a:r>
                        <a:rPr lang="ja-JP" altLang="en-US" sz="1050" b="0" dirty="0">
                          <a:latin typeface="Meiryo UI" panose="020B0604030504040204" pitchFamily="50" charset="-128"/>
                          <a:ea typeface="Meiryo UI" panose="020B0604030504040204" pitchFamily="50" charset="-128"/>
                        </a:rPr>
                        <a:t>厚生年金には、「老齢厚生年金」のほかに、被保険者が亡くなった際に配偶者や子どもに支払われる　　　　　　　　　　　　　　と、被保険者が障害を負ってしまった場合に支給される                           があります。この③と④は、一定の加入期間があれば、被保険者期間が</a:t>
                      </a:r>
                      <a:r>
                        <a:rPr lang="en-US" altLang="ja-JP" sz="1050" b="0" dirty="0">
                          <a:latin typeface="Meiryo UI" panose="020B0604030504040204" pitchFamily="50" charset="-128"/>
                          <a:ea typeface="Meiryo UI" panose="020B0604030504040204" pitchFamily="50" charset="-128"/>
                        </a:rPr>
                        <a:t>300</a:t>
                      </a:r>
                      <a:r>
                        <a:rPr lang="ja-JP" altLang="en-US" sz="1050" b="0" dirty="0">
                          <a:latin typeface="Meiryo UI" panose="020B0604030504040204" pitchFamily="50" charset="-128"/>
                          <a:ea typeface="Meiryo UI" panose="020B0604030504040204" pitchFamily="50" charset="-128"/>
                        </a:rPr>
                        <a:t>月（</a:t>
                      </a:r>
                      <a:r>
                        <a:rPr lang="en-US" altLang="ja-JP" sz="1050" b="0" dirty="0">
                          <a:latin typeface="Meiryo UI" panose="020B0604030504040204" pitchFamily="50" charset="-128"/>
                          <a:ea typeface="Meiryo UI" panose="020B0604030504040204" pitchFamily="50" charset="-128"/>
                        </a:rPr>
                        <a:t>25</a:t>
                      </a:r>
                      <a:r>
                        <a:rPr lang="ja-JP" altLang="en-US" sz="1050" b="0" dirty="0">
                          <a:latin typeface="Meiryo UI" panose="020B0604030504040204" pitchFamily="50" charset="-128"/>
                          <a:ea typeface="Meiryo UI" panose="020B0604030504040204" pitchFamily="50" charset="-128"/>
                        </a:rPr>
                        <a:t>年）未満の場合、「</a:t>
                      </a:r>
                      <a:r>
                        <a:rPr lang="en-US" altLang="ja-JP" sz="1050" b="0" dirty="0">
                          <a:latin typeface="Meiryo UI" panose="020B0604030504040204" pitchFamily="50" charset="-128"/>
                          <a:ea typeface="Meiryo UI" panose="020B0604030504040204" pitchFamily="50" charset="-128"/>
                        </a:rPr>
                        <a:t>300</a:t>
                      </a:r>
                      <a:r>
                        <a:rPr lang="ja-JP" altLang="en-US" sz="1050" b="0" dirty="0">
                          <a:latin typeface="Meiryo UI" panose="020B0604030504040204" pitchFamily="50" charset="-128"/>
                          <a:ea typeface="Meiryo UI" panose="020B0604030504040204" pitchFamily="50" charset="-128"/>
                        </a:rPr>
                        <a:t>月とみなして計算される」といった大きな恩恵もあります！</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738418162"/>
                  </a:ext>
                </a:extLst>
              </a:tr>
            </a:tbl>
          </a:graphicData>
        </a:graphic>
      </p:graphicFrame>
      <p:sp>
        <p:nvSpPr>
          <p:cNvPr id="10" name="正方形/長方形 9">
            <a:extLst>
              <a:ext uri="{FF2B5EF4-FFF2-40B4-BE49-F238E27FC236}">
                <a16:creationId xmlns:a16="http://schemas.microsoft.com/office/drawing/2014/main" id="{3028EFC3-69AC-4ABB-B256-28E331C8B3B3}"/>
              </a:ext>
            </a:extLst>
          </p:cNvPr>
          <p:cNvSpPr/>
          <p:nvPr/>
        </p:nvSpPr>
        <p:spPr>
          <a:xfrm>
            <a:off x="-65720" y="6340241"/>
            <a:ext cx="9730264" cy="20005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※2021</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年</a:t>
            </a:r>
            <a:r>
              <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7</a:t>
            </a: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月現在の公的年金制度に基づき記載しており、将来変更される可能性があります</a:t>
            </a:r>
            <a:endParaRPr kumimoji="1"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sp>
        <p:nvSpPr>
          <p:cNvPr id="11" name="正方形/長方形 10">
            <a:extLst>
              <a:ext uri="{FF2B5EF4-FFF2-40B4-BE49-F238E27FC236}">
                <a16:creationId xmlns:a16="http://schemas.microsoft.com/office/drawing/2014/main" id="{17E769B8-E30A-4302-9212-9EEBFC21E2E6}"/>
              </a:ext>
            </a:extLst>
          </p:cNvPr>
          <p:cNvSpPr/>
          <p:nvPr/>
        </p:nvSpPr>
        <p:spPr>
          <a:xfrm>
            <a:off x="114300" y="4556998"/>
            <a:ext cx="579755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．厚生年金に加入できる人</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8D20650A-4EA2-4FE6-B42F-C7629D58342E}"/>
              </a:ext>
            </a:extLst>
          </p:cNvPr>
          <p:cNvSpPr/>
          <p:nvPr/>
        </p:nvSpPr>
        <p:spPr>
          <a:xfrm>
            <a:off x="1665390" y="194267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⑪</a:t>
            </a:r>
            <a:endParaRPr kumimoji="1" lang="ja-JP" altLang="en-US" sz="1600" b="1" i="0" u="none" strike="noStrike" kern="1200" cap="none" spc="0" normalizeH="0" baseline="0" noProof="0" dirty="0">
              <a:ln>
                <a:noFill/>
              </a:ln>
              <a:solidFill>
                <a:prstClr val="white"/>
              </a:solidFill>
              <a:effectLst/>
              <a:uLnTx/>
              <a:uFillTx/>
              <a:latin typeface="Meiryo UI" panose="020B0604030504040204" pitchFamily="50" charset="-128"/>
              <a:ea typeface="Meiryo UI" panose="020B0604030504040204" pitchFamily="50" charset="-128"/>
              <a:cs typeface="+mn-cs"/>
            </a:endParaRPr>
          </a:p>
        </p:txBody>
      </p:sp>
      <p:sp>
        <p:nvSpPr>
          <p:cNvPr id="13" name="正方形/長方形 12">
            <a:extLst>
              <a:ext uri="{FF2B5EF4-FFF2-40B4-BE49-F238E27FC236}">
                <a16:creationId xmlns:a16="http://schemas.microsoft.com/office/drawing/2014/main" id="{5864E3AA-8914-4866-9600-24927C81E9DD}"/>
              </a:ext>
            </a:extLst>
          </p:cNvPr>
          <p:cNvSpPr/>
          <p:nvPr/>
        </p:nvSpPr>
        <p:spPr>
          <a:xfrm>
            <a:off x="526654" y="2499781"/>
            <a:ext cx="1224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⑫</a:t>
            </a:r>
          </a:p>
        </p:txBody>
      </p:sp>
      <p:sp>
        <p:nvSpPr>
          <p:cNvPr id="14" name="正方形/長方形 13">
            <a:extLst>
              <a:ext uri="{FF2B5EF4-FFF2-40B4-BE49-F238E27FC236}">
                <a16:creationId xmlns:a16="http://schemas.microsoft.com/office/drawing/2014/main" id="{279C3D01-7242-456F-83EE-B93A8750CE51}"/>
              </a:ext>
            </a:extLst>
          </p:cNvPr>
          <p:cNvSpPr/>
          <p:nvPr/>
        </p:nvSpPr>
        <p:spPr>
          <a:xfrm>
            <a:off x="8441416" y="307096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⑬</a:t>
            </a:r>
            <a:endPar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endParaRPr>
          </a:p>
        </p:txBody>
      </p:sp>
      <p:sp>
        <p:nvSpPr>
          <p:cNvPr id="15" name="正方形/長方形 14">
            <a:extLst>
              <a:ext uri="{FF2B5EF4-FFF2-40B4-BE49-F238E27FC236}">
                <a16:creationId xmlns:a16="http://schemas.microsoft.com/office/drawing/2014/main" id="{C30091A3-70A7-4B86-936A-ECC4DF027BC1}"/>
              </a:ext>
            </a:extLst>
          </p:cNvPr>
          <p:cNvSpPr/>
          <p:nvPr/>
        </p:nvSpPr>
        <p:spPr>
          <a:xfrm>
            <a:off x="6008526" y="3265393"/>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⑭</a:t>
            </a:r>
          </a:p>
        </p:txBody>
      </p:sp>
      <p:sp>
        <p:nvSpPr>
          <p:cNvPr id="16" name="テキスト ボックス 15">
            <a:extLst>
              <a:ext uri="{FF2B5EF4-FFF2-40B4-BE49-F238E27FC236}">
                <a16:creationId xmlns:a16="http://schemas.microsoft.com/office/drawing/2014/main" id="{726CA2A6-57C8-4272-8C43-AC3E5DCA5D87}"/>
              </a:ext>
            </a:extLst>
          </p:cNvPr>
          <p:cNvSpPr txBox="1"/>
          <p:nvPr/>
        </p:nvSpPr>
        <p:spPr>
          <a:xfrm>
            <a:off x="-65720" y="6200375"/>
            <a:ext cx="6145730" cy="20005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※2021.7.10(</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土</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障害年金 うつ・がんも対象～／</a:t>
            </a:r>
            <a:r>
              <a:rPr kumimoji="0" lang="en-US" altLang="ja-JP"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4"/>
              </a:rPr>
              <a:t>https://labo-ks.co.jp/premiere/2021-7-10/</a:t>
            </a:r>
            <a:r>
              <a:rPr kumimoji="0" lang="ja-JP" altLang="en-US" sz="7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p>
        </p:txBody>
      </p:sp>
      <p:sp>
        <p:nvSpPr>
          <p:cNvPr id="17" name="テキスト ボックス 16">
            <a:extLst>
              <a:ext uri="{FF2B5EF4-FFF2-40B4-BE49-F238E27FC236}">
                <a16:creationId xmlns:a16="http://schemas.microsoft.com/office/drawing/2014/main" id="{2555AC1E-4895-4A40-9215-2E23C53E0AE4}"/>
              </a:ext>
            </a:extLst>
          </p:cNvPr>
          <p:cNvSpPr txBox="1"/>
          <p:nvPr/>
        </p:nvSpPr>
        <p:spPr>
          <a:xfrm>
            <a:off x="487874" y="4807594"/>
            <a:ext cx="9403056" cy="1246495"/>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厚生年金保険の適用を受ける事業所（厚生年金適用事業所）に勤務する人。適用事業所は、株式会社などの法人の事業所、従業員が常時</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人以上の個人事業所（農林、漁業、サービス業などを除く）などです。（厚生年金適用事業所を検索するサイト：</a:t>
            </a:r>
            <a:r>
              <a:rPr kumimoji="0" lang="en-US" altLang="ja-JP"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5"/>
              </a:rPr>
              <a:t>https://www2.nenkin.go.jp/do/search_section/</a:t>
            </a:r>
            <a:r>
              <a:rPr kumimoji="0" lang="ja-JP" altLang="en-US"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a:t>
            </a:r>
            <a:endParaRPr kumimoji="0" lang="en-US" altLang="ja-JP" sz="80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ja-JP" sz="3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パートやアルバイトといった「非正規雇用」の場合</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：以下に示した</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つの条件のいずれかを満たした場合は、被保険者となりうる</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週間の所定労働時間、</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カ月の所定労働日数が、一般社員の</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4</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分の</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3</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以上</a:t>
            </a:r>
          </a:p>
          <a:p>
            <a:pPr marL="171450" marR="0" lvl="0" indent="-17145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「週</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20</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時間以上勤務」「年収</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106</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万円以上（賃金月額が</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8.8</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万円以上）」「</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年以上の使用が見込まれる」「従業員</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501</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人以上の勤務先で働いている」「学生でない」</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5</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つの条件を満たす労働者</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18" name="吹き出し: 角を丸めた四角形 17">
            <a:extLst>
              <a:ext uri="{FF2B5EF4-FFF2-40B4-BE49-F238E27FC236}">
                <a16:creationId xmlns:a16="http://schemas.microsoft.com/office/drawing/2014/main" id="{AC878FF4-0D02-4BC8-B95E-1EA265B962F9}"/>
              </a:ext>
            </a:extLst>
          </p:cNvPr>
          <p:cNvSpPr/>
          <p:nvPr/>
        </p:nvSpPr>
        <p:spPr>
          <a:xfrm>
            <a:off x="3793067" y="5934349"/>
            <a:ext cx="5401523" cy="540000"/>
          </a:xfrm>
          <a:prstGeom prst="wedgeRoundRectCallout">
            <a:avLst>
              <a:gd name="adj1" fmla="val 52805"/>
              <a:gd name="adj2" fmla="val 17498"/>
              <a:gd name="adj3" fmla="val 16667"/>
            </a:avLst>
          </a:prstGeom>
          <a:solidFill>
            <a:schemeClr val="bg1"/>
          </a:solidFill>
          <a:ln w="19050">
            <a:solidFill>
              <a:schemeClr val="bg1">
                <a:lumMod val="85000"/>
              </a:schemeClr>
            </a:solidFill>
          </a:ln>
        </p:spPr>
        <p:txBody>
          <a:bodyPr wrap="square" lIns="36000" tIns="72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年金は、これだけ多くのメリットがあるのね！厚生年金の適用している会社で働くことの大切さを思い知しるのねー！！次は、実際「いくらもらえるか」を知りたいから、次のテーマ（厚生年金、実際いくらもらえる）を楽しみにしている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6" name="テキスト プレースホルダー 1">
            <a:extLst>
              <a:ext uri="{FF2B5EF4-FFF2-40B4-BE49-F238E27FC236}">
                <a16:creationId xmlns:a16="http://schemas.microsoft.com/office/drawing/2014/main" id="{803BB2E6-34E5-42CE-BFBB-12D863B1F740}"/>
              </a:ext>
            </a:extLst>
          </p:cNvPr>
          <p:cNvSpPr>
            <a:spLocks noGrp="1"/>
          </p:cNvSpPr>
          <p:nvPr>
            <p:ph type="body" sz="quarter" idx="10"/>
          </p:nvPr>
        </p:nvSpPr>
        <p:spPr>
          <a:xfrm>
            <a:off x="53313" y="125280"/>
            <a:ext cx="9440778" cy="396000"/>
          </a:xfrm>
        </p:spPr>
        <p:txBody>
          <a:body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grpSp>
        <p:nvGrpSpPr>
          <p:cNvPr id="2" name="グループ化 1">
            <a:extLst>
              <a:ext uri="{FF2B5EF4-FFF2-40B4-BE49-F238E27FC236}">
                <a16:creationId xmlns:a16="http://schemas.microsoft.com/office/drawing/2014/main" id="{C0E98EFE-214F-6EEB-9BC7-E66F064E5BD0}"/>
              </a:ext>
            </a:extLst>
          </p:cNvPr>
          <p:cNvGrpSpPr/>
          <p:nvPr/>
        </p:nvGrpSpPr>
        <p:grpSpPr>
          <a:xfrm>
            <a:off x="226009" y="1069329"/>
            <a:ext cx="3620277" cy="981350"/>
            <a:chOff x="5629847" y="1930785"/>
            <a:chExt cx="3620277" cy="981350"/>
          </a:xfrm>
        </p:grpSpPr>
        <p:cxnSp>
          <p:nvCxnSpPr>
            <p:cNvPr id="19" name="直線矢印コネクタ 18">
              <a:extLst>
                <a:ext uri="{FF2B5EF4-FFF2-40B4-BE49-F238E27FC236}">
                  <a16:creationId xmlns:a16="http://schemas.microsoft.com/office/drawing/2014/main" id="{7E28AD28-56A9-80ED-38E3-2286279C5298}"/>
                </a:ext>
              </a:extLst>
            </p:cNvPr>
            <p:cNvCxnSpPr/>
            <p:nvPr/>
          </p:nvCxnSpPr>
          <p:spPr bwMode="auto">
            <a:xfrm flipH="1">
              <a:off x="7371027" y="2411660"/>
              <a:ext cx="137916" cy="500475"/>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正方形/長方形 19">
              <a:extLst>
                <a:ext uri="{FF2B5EF4-FFF2-40B4-BE49-F238E27FC236}">
                  <a16:creationId xmlns:a16="http://schemas.microsoft.com/office/drawing/2014/main" id="{1C7385D2-F36D-C03D-6C3E-9B2C03D58C86}"/>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労使折半</a:t>
              </a:r>
            </a:p>
          </p:txBody>
        </p:sp>
      </p:grpSp>
      <p:grpSp>
        <p:nvGrpSpPr>
          <p:cNvPr id="21" name="グループ化 20">
            <a:extLst>
              <a:ext uri="{FF2B5EF4-FFF2-40B4-BE49-F238E27FC236}">
                <a16:creationId xmlns:a16="http://schemas.microsoft.com/office/drawing/2014/main" id="{95755CE4-5C08-C2C5-6766-172AB6DB4601}"/>
              </a:ext>
            </a:extLst>
          </p:cNvPr>
          <p:cNvGrpSpPr/>
          <p:nvPr/>
        </p:nvGrpSpPr>
        <p:grpSpPr>
          <a:xfrm>
            <a:off x="175826" y="2597469"/>
            <a:ext cx="3744000" cy="1862805"/>
            <a:chOff x="5641191" y="1543980"/>
            <a:chExt cx="3744000" cy="1862805"/>
          </a:xfrm>
        </p:grpSpPr>
        <p:cxnSp>
          <p:nvCxnSpPr>
            <p:cNvPr id="22" name="直線矢印コネクタ 21">
              <a:extLst>
                <a:ext uri="{FF2B5EF4-FFF2-40B4-BE49-F238E27FC236}">
                  <a16:creationId xmlns:a16="http://schemas.microsoft.com/office/drawing/2014/main" id="{726F2B48-B0B9-5436-BB49-56966CB88BB4}"/>
                </a:ext>
              </a:extLst>
            </p:cNvPr>
            <p:cNvCxnSpPr/>
            <p:nvPr/>
          </p:nvCxnSpPr>
          <p:spPr bwMode="auto">
            <a:xfrm flipH="1" flipV="1">
              <a:off x="6499709" y="1543980"/>
              <a:ext cx="549338" cy="738254"/>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正方形/長方形 22">
              <a:extLst>
                <a:ext uri="{FF2B5EF4-FFF2-40B4-BE49-F238E27FC236}">
                  <a16:creationId xmlns:a16="http://schemas.microsoft.com/office/drawing/2014/main" id="{6F847B24-DDD8-0571-6B89-7F8DA8D76F94}"/>
                </a:ext>
              </a:extLst>
            </p:cNvPr>
            <p:cNvSpPr/>
            <p:nvPr/>
          </p:nvSpPr>
          <p:spPr bwMode="auto">
            <a:xfrm>
              <a:off x="5641191" y="1930785"/>
              <a:ext cx="3744000" cy="1476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国民年金</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dirty="0">
                  <a:latin typeface="Meiryo UI" panose="020B0604030504040204" pitchFamily="50" charset="-128"/>
                  <a:ea typeface="Meiryo UI" panose="020B0604030504040204" pitchFamily="50" charset="-128"/>
                </a:rPr>
                <a:t>(</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老齢基礎年金</a:t>
              </a:r>
              <a:r>
                <a:rPr kumimoji="1" lang="en-US" altLang="ja-JP" sz="4000" b="1" i="0" u="none" strike="noStrike" cap="none" normalizeH="0" baseline="0" dirty="0">
                  <a:ln>
                    <a:noFill/>
                  </a:ln>
                  <a:effectLst/>
                  <a:latin typeface="Meiryo UI" panose="020B0604030504040204" pitchFamily="50" charset="-128"/>
                  <a:ea typeface="Meiryo UI" panose="020B0604030504040204" pitchFamily="50" charset="-128"/>
                </a:rPr>
                <a:t>)</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grpSp>
      <p:grpSp>
        <p:nvGrpSpPr>
          <p:cNvPr id="24" name="グループ化 23">
            <a:extLst>
              <a:ext uri="{FF2B5EF4-FFF2-40B4-BE49-F238E27FC236}">
                <a16:creationId xmlns:a16="http://schemas.microsoft.com/office/drawing/2014/main" id="{28EE93B7-93C4-F599-BDBD-9D236D3F2DFA}"/>
              </a:ext>
            </a:extLst>
          </p:cNvPr>
          <p:cNvGrpSpPr/>
          <p:nvPr/>
        </p:nvGrpSpPr>
        <p:grpSpPr>
          <a:xfrm>
            <a:off x="6187621" y="2023672"/>
            <a:ext cx="3620277" cy="1112656"/>
            <a:chOff x="5629847" y="1930785"/>
            <a:chExt cx="3620277" cy="1112656"/>
          </a:xfrm>
        </p:grpSpPr>
        <p:cxnSp>
          <p:nvCxnSpPr>
            <p:cNvPr id="25" name="直線矢印コネクタ 24">
              <a:extLst>
                <a:ext uri="{FF2B5EF4-FFF2-40B4-BE49-F238E27FC236}">
                  <a16:creationId xmlns:a16="http://schemas.microsoft.com/office/drawing/2014/main" id="{08E3BD36-7B6E-DFC7-B707-F57D7CBBC406}"/>
                </a:ext>
              </a:extLst>
            </p:cNvPr>
            <p:cNvCxnSpPr/>
            <p:nvPr/>
          </p:nvCxnSpPr>
          <p:spPr bwMode="auto">
            <a:xfrm>
              <a:off x="7508943" y="2411660"/>
              <a:ext cx="629414" cy="631781"/>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正方形/長方形 26">
              <a:extLst>
                <a:ext uri="{FF2B5EF4-FFF2-40B4-BE49-F238E27FC236}">
                  <a16:creationId xmlns:a16="http://schemas.microsoft.com/office/drawing/2014/main" id="{E7DD0A99-A62E-6B97-5C47-919140FEC960}"/>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遺族年金</a:t>
              </a:r>
            </a:p>
          </p:txBody>
        </p:sp>
      </p:grpSp>
      <p:grpSp>
        <p:nvGrpSpPr>
          <p:cNvPr id="28" name="グループ化 27">
            <a:extLst>
              <a:ext uri="{FF2B5EF4-FFF2-40B4-BE49-F238E27FC236}">
                <a16:creationId xmlns:a16="http://schemas.microsoft.com/office/drawing/2014/main" id="{1DCA8DD8-0D32-B121-6E0D-25375CB05CC4}"/>
              </a:ext>
            </a:extLst>
          </p:cNvPr>
          <p:cNvGrpSpPr/>
          <p:nvPr/>
        </p:nvGrpSpPr>
        <p:grpSpPr>
          <a:xfrm>
            <a:off x="6191774" y="3370714"/>
            <a:ext cx="3620277" cy="1116831"/>
            <a:chOff x="5629847" y="1533954"/>
            <a:chExt cx="3620277" cy="1116831"/>
          </a:xfrm>
        </p:grpSpPr>
        <p:cxnSp>
          <p:nvCxnSpPr>
            <p:cNvPr id="29" name="直線矢印コネクタ 28">
              <a:extLst>
                <a:ext uri="{FF2B5EF4-FFF2-40B4-BE49-F238E27FC236}">
                  <a16:creationId xmlns:a16="http://schemas.microsoft.com/office/drawing/2014/main" id="{64DD18D2-6152-77E9-F6CA-932ED47251D4}"/>
                </a:ext>
              </a:extLst>
            </p:cNvPr>
            <p:cNvCxnSpPr/>
            <p:nvPr/>
          </p:nvCxnSpPr>
          <p:spPr bwMode="auto">
            <a:xfrm flipH="1" flipV="1">
              <a:off x="5908659" y="1533954"/>
              <a:ext cx="227880" cy="723060"/>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正方形/長方形 29">
              <a:extLst>
                <a:ext uri="{FF2B5EF4-FFF2-40B4-BE49-F238E27FC236}">
                  <a16:creationId xmlns:a16="http://schemas.microsoft.com/office/drawing/2014/main" id="{3617B621-9A1B-863E-6839-B488E17D3075}"/>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solidFill>
                    <a:srgbClr val="EA5550"/>
                  </a:solidFill>
                  <a:latin typeface="Meiryo UI" panose="020B0604030504040204" pitchFamily="50" charset="-128"/>
                  <a:ea typeface="Meiryo UI" panose="020B0604030504040204" pitchFamily="50" charset="-128"/>
                </a:rPr>
                <a:t>障害</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年金</a:t>
              </a:r>
            </a:p>
          </p:txBody>
        </p:sp>
      </p:grpSp>
    </p:spTree>
    <p:extLst>
      <p:ext uri="{BB962C8B-B14F-4D97-AF65-F5344CB8AC3E}">
        <p14:creationId xmlns:p14="http://schemas.microsoft.com/office/powerpoint/2010/main" val="1460181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wipe(up)">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wipe(down)">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AF402A86-AF76-4159-BAFC-459B5CC3B790}"/>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３ｰ（２）．厚生年金が大切な理由②「いくらもらえるか計算してみよう」</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pic>
        <p:nvPicPr>
          <p:cNvPr id="4" name="図 3">
            <a:extLst>
              <a:ext uri="{FF2B5EF4-FFF2-40B4-BE49-F238E27FC236}">
                <a16:creationId xmlns:a16="http://schemas.microsoft.com/office/drawing/2014/main" id="{F3CC1A5C-921A-4CC6-B512-B66201F705E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8646" y="5364231"/>
            <a:ext cx="421959" cy="421959"/>
          </a:xfrm>
          <a:prstGeom prst="rect">
            <a:avLst/>
          </a:prstGeom>
        </p:spPr>
      </p:pic>
      <p:sp>
        <p:nvSpPr>
          <p:cNvPr id="5" name="正方形/長方形 4">
            <a:extLst>
              <a:ext uri="{FF2B5EF4-FFF2-40B4-BE49-F238E27FC236}">
                <a16:creationId xmlns:a16="http://schemas.microsoft.com/office/drawing/2014/main" id="{A6011F9E-CAFF-4ACE-BAB4-9FAB8F2916F8}"/>
              </a:ext>
            </a:extLst>
          </p:cNvPr>
          <p:cNvSpPr/>
          <p:nvPr/>
        </p:nvSpPr>
        <p:spPr>
          <a:xfrm>
            <a:off x="427534" y="3968305"/>
            <a:ext cx="8429176" cy="502702"/>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① </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36</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歳から</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歳まで「</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年間」働いたら、いくら厚生年金が受給できる（老齢厚生年金年額）か、計算してみよう！</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＜算出条件＞女性、平均標準報酬額</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220,000</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6" name="正方形/長方形 5">
            <a:extLst>
              <a:ext uri="{FF2B5EF4-FFF2-40B4-BE49-F238E27FC236}">
                <a16:creationId xmlns:a16="http://schemas.microsoft.com/office/drawing/2014/main" id="{14DFA32A-BAA5-4B0F-8CB9-6A596E2DBC46}"/>
              </a:ext>
            </a:extLst>
          </p:cNvPr>
          <p:cNvSpPr/>
          <p:nvPr/>
        </p:nvSpPr>
        <p:spPr>
          <a:xfrm>
            <a:off x="114300" y="2922008"/>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．厚生年金の数式を思い出そう！（老齢厚生年金年額／</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FP3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級）</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7" name="正方形/長方形 6">
            <a:extLst>
              <a:ext uri="{FF2B5EF4-FFF2-40B4-BE49-F238E27FC236}">
                <a16:creationId xmlns:a16="http://schemas.microsoft.com/office/drawing/2014/main" id="{BAC0F579-75FA-43D3-ACB8-757659385951}"/>
              </a:ext>
            </a:extLst>
          </p:cNvPr>
          <p:cNvSpPr/>
          <p:nvPr/>
        </p:nvSpPr>
        <p:spPr>
          <a:xfrm>
            <a:off x="427534" y="851819"/>
            <a:ext cx="9478465" cy="65402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厚生年金とは、日本の公的年金の一つで、会社に勤めている会社員や公務員など、組織に雇用されている人が加入するものです。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この厚生年金が実際に「いくらもらえるか」を考えてみましょう！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journal</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2021</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月現在の公的年金制度に基づき、昭和</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日以後に生まれた方を基本に記述しております</a:t>
            </a:r>
          </a:p>
        </p:txBody>
      </p:sp>
      <p:sp>
        <p:nvSpPr>
          <p:cNvPr id="8" name="正方形/長方形 7">
            <a:extLst>
              <a:ext uri="{FF2B5EF4-FFF2-40B4-BE49-F238E27FC236}">
                <a16:creationId xmlns:a16="http://schemas.microsoft.com/office/drawing/2014/main" id="{4FED630B-1F42-4BFF-90A7-527947957FCA}"/>
              </a:ext>
            </a:extLst>
          </p:cNvPr>
          <p:cNvSpPr/>
          <p:nvPr/>
        </p:nvSpPr>
        <p:spPr>
          <a:xfrm>
            <a:off x="114300" y="3685833"/>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．では、実際に計算してみましょう！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8E461194-57AE-4C60-8926-372B89210420}"/>
              </a:ext>
            </a:extLst>
          </p:cNvPr>
          <p:cNvSpPr/>
          <p:nvPr/>
        </p:nvSpPr>
        <p:spPr>
          <a:xfrm>
            <a:off x="114300" y="1481989"/>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前提</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3" name="表 12">
            <a:extLst>
              <a:ext uri="{FF2B5EF4-FFF2-40B4-BE49-F238E27FC236}">
                <a16:creationId xmlns:a16="http://schemas.microsoft.com/office/drawing/2014/main" id="{11400462-AAD1-4E99-B2EA-C25A9F3004ED}"/>
              </a:ext>
            </a:extLst>
          </p:cNvPr>
          <p:cNvGraphicFramePr>
            <a:graphicFrameLocks noGrp="1"/>
          </p:cNvGraphicFramePr>
          <p:nvPr/>
        </p:nvGraphicFramePr>
        <p:xfrm>
          <a:off x="653290" y="1515918"/>
          <a:ext cx="9144000" cy="1353440"/>
        </p:xfrm>
        <a:graphic>
          <a:graphicData uri="http://schemas.openxmlformats.org/drawingml/2006/table">
            <a:tbl>
              <a:tblPr/>
              <a:tblGrid>
                <a:gridCol w="2160000">
                  <a:extLst>
                    <a:ext uri="{9D8B030D-6E8A-4147-A177-3AD203B41FA5}">
                      <a16:colId xmlns:a16="http://schemas.microsoft.com/office/drawing/2014/main" val="3140685005"/>
                    </a:ext>
                  </a:extLst>
                </a:gridCol>
                <a:gridCol w="6984000">
                  <a:extLst>
                    <a:ext uri="{9D8B030D-6E8A-4147-A177-3AD203B41FA5}">
                      <a16:colId xmlns:a16="http://schemas.microsoft.com/office/drawing/2014/main" val="1726428039"/>
                    </a:ext>
                  </a:extLst>
                </a:gridCol>
              </a:tblGrid>
              <a:tr h="648000">
                <a:tc>
                  <a:txBody>
                    <a:bodyPr/>
                    <a:lstStyle/>
                    <a:p>
                      <a:pPr algn="ctr"/>
                      <a:r>
                        <a:rPr lang="ja-JP" altLang="en-US" sz="1200" b="1" dirty="0">
                          <a:latin typeface="Meiryo UI" panose="020B0604030504040204" pitchFamily="50" charset="-128"/>
                          <a:ea typeface="Meiryo UI" panose="020B0604030504040204" pitchFamily="50" charset="-128"/>
                        </a:rPr>
                        <a:t>受給要件</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l">
                        <a:lnSpc>
                          <a:spcPts val="1600"/>
                        </a:lnSpc>
                      </a:pPr>
                      <a:r>
                        <a:rPr lang="ja-JP" altLang="en-US" sz="1050" b="0" dirty="0">
                          <a:latin typeface="Meiryo UI" panose="020B0604030504040204" pitchFamily="50" charset="-128"/>
                          <a:ea typeface="Meiryo UI" panose="020B0604030504040204" pitchFamily="50" charset="-128"/>
                        </a:rPr>
                        <a:t>老齢基礎年金の受給要件</a:t>
                      </a:r>
                      <a:r>
                        <a:rPr lang="en-US" altLang="ja-JP" sz="800" b="0" dirty="0">
                          <a:latin typeface="Meiryo UI" panose="020B0604030504040204" pitchFamily="50" charset="-128"/>
                          <a:ea typeface="Meiryo UI" panose="020B0604030504040204" pitchFamily="50" charset="-128"/>
                        </a:rPr>
                        <a:t>※1</a:t>
                      </a:r>
                      <a:r>
                        <a:rPr lang="ja-JP" altLang="en-US" sz="1050" b="0" dirty="0">
                          <a:latin typeface="Meiryo UI" panose="020B0604030504040204" pitchFamily="50" charset="-128"/>
                          <a:ea typeface="Meiryo UI" panose="020B0604030504040204" pitchFamily="50" charset="-128"/>
                        </a:rPr>
                        <a:t>を満たしていること。</a:t>
                      </a:r>
                    </a:p>
                    <a:p>
                      <a:pPr algn="l">
                        <a:lnSpc>
                          <a:spcPts val="1600"/>
                        </a:lnSpc>
                      </a:pPr>
                      <a:r>
                        <a:rPr lang="ja-JP" altLang="en-US" sz="1050" b="0" dirty="0">
                          <a:latin typeface="Meiryo UI" panose="020B0604030504040204" pitchFamily="50" charset="-128"/>
                          <a:ea typeface="Meiryo UI" panose="020B0604030504040204" pitchFamily="50" charset="-128"/>
                        </a:rPr>
                        <a:t>厚生年金保険の被保険者期間が　　　　　　　　　　　　　　　以上あること。</a:t>
                      </a:r>
                    </a:p>
                    <a:p>
                      <a:pPr algn="l">
                        <a:lnSpc>
                          <a:spcPts val="1600"/>
                        </a:lnSpc>
                      </a:pPr>
                      <a:r>
                        <a:rPr lang="ja-JP" altLang="en-US" sz="1050" b="0" dirty="0">
                          <a:latin typeface="Meiryo UI" panose="020B0604030504040204" pitchFamily="50" charset="-128"/>
                          <a:ea typeface="Meiryo UI" panose="020B0604030504040204" pitchFamily="50" charset="-128"/>
                        </a:rPr>
                        <a:t>（ただし、</a:t>
                      </a:r>
                      <a:r>
                        <a:rPr lang="en-US" altLang="ja-JP" sz="1050" b="0" dirty="0">
                          <a:latin typeface="Meiryo UI" panose="020B0604030504040204" pitchFamily="50" charset="-128"/>
                          <a:ea typeface="Meiryo UI" panose="020B0604030504040204" pitchFamily="50" charset="-128"/>
                        </a:rPr>
                        <a:t>65</a:t>
                      </a:r>
                      <a:r>
                        <a:rPr lang="ja-JP" altLang="en-US" sz="1050" b="0" dirty="0">
                          <a:latin typeface="Meiryo UI" panose="020B0604030504040204" pitchFamily="50" charset="-128"/>
                          <a:ea typeface="Meiryo UI" panose="020B0604030504040204" pitchFamily="50" charset="-128"/>
                        </a:rPr>
                        <a:t>歳未満の方が受け取れる老齢厚生年金については、</a:t>
                      </a:r>
                      <a:r>
                        <a:rPr lang="en-US" altLang="ja-JP" sz="1050" b="0" dirty="0">
                          <a:latin typeface="Meiryo UI" panose="020B0604030504040204" pitchFamily="50" charset="-128"/>
                          <a:ea typeface="Meiryo UI" panose="020B0604030504040204" pitchFamily="50" charset="-128"/>
                        </a:rPr>
                        <a:t>1</a:t>
                      </a:r>
                      <a:r>
                        <a:rPr lang="ja-JP" altLang="en-US" sz="1050" b="0" dirty="0">
                          <a:latin typeface="Meiryo UI" panose="020B0604030504040204" pitchFamily="50" charset="-128"/>
                          <a:ea typeface="Meiryo UI" panose="020B0604030504040204" pitchFamily="50" charset="-128"/>
                        </a:rPr>
                        <a:t>年以上の被保険者期間が必要です）</a:t>
                      </a:r>
                      <a:endParaRPr lang="en-US" altLang="ja-JP" sz="105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807066026"/>
                  </a:ext>
                </a:extLst>
              </a:tr>
              <a:tr h="648000">
                <a:tc>
                  <a:txBody>
                    <a:bodyPr/>
                    <a:lstStyle/>
                    <a:p>
                      <a:pPr algn="ctr"/>
                      <a:r>
                        <a:rPr lang="ja-JP" altLang="en-US" sz="1200" b="1" dirty="0">
                          <a:latin typeface="Meiryo UI" panose="020B0604030504040204" pitchFamily="50" charset="-128"/>
                          <a:ea typeface="Meiryo UI" panose="020B0604030504040204" pitchFamily="50" charset="-128"/>
                        </a:rPr>
                        <a:t>受給開始年齢</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l">
                        <a:lnSpc>
                          <a:spcPts val="1600"/>
                        </a:lnSpc>
                      </a:pPr>
                      <a:r>
                        <a:rPr lang="ja-JP" altLang="en-US" sz="1050" b="0" dirty="0">
                          <a:latin typeface="Meiryo UI" panose="020B0604030504040204" pitchFamily="50" charset="-128"/>
                          <a:ea typeface="Meiryo UI" panose="020B0604030504040204" pitchFamily="50" charset="-128"/>
                        </a:rPr>
                        <a:t>　　　　　　　　　　　　　　歳から（条件が整えば、</a:t>
                      </a:r>
                      <a:r>
                        <a:rPr lang="en-US" altLang="ja-JP" sz="1050" b="0" dirty="0">
                          <a:latin typeface="Meiryo UI" panose="020B0604030504040204" pitchFamily="50" charset="-128"/>
                          <a:ea typeface="Meiryo UI" panose="020B0604030504040204" pitchFamily="50" charset="-128"/>
                        </a:rPr>
                        <a:t>60</a:t>
                      </a:r>
                      <a:r>
                        <a:rPr lang="ja-JP" altLang="en-US" sz="1050" b="0" dirty="0">
                          <a:latin typeface="Meiryo UI" panose="020B0604030504040204" pitchFamily="50" charset="-128"/>
                          <a:ea typeface="Meiryo UI" panose="020B0604030504040204" pitchFamily="50" charset="-128"/>
                        </a:rPr>
                        <a:t>歳からの繰り上げ受給や、</a:t>
                      </a:r>
                      <a:r>
                        <a:rPr lang="en-US" altLang="ja-JP" sz="1050" b="0" dirty="0">
                          <a:latin typeface="Meiryo UI" panose="020B0604030504040204" pitchFamily="50" charset="-128"/>
                          <a:ea typeface="Meiryo UI" panose="020B0604030504040204" pitchFamily="50" charset="-128"/>
                        </a:rPr>
                        <a:t>70</a:t>
                      </a:r>
                      <a:r>
                        <a:rPr lang="ja-JP" altLang="en-US" sz="1050" b="0" dirty="0">
                          <a:latin typeface="Meiryo UI" panose="020B0604030504040204" pitchFamily="50" charset="-128"/>
                          <a:ea typeface="Meiryo UI" panose="020B0604030504040204" pitchFamily="50" charset="-128"/>
                        </a:rPr>
                        <a:t>歳からの繰り下げ受給が選択できます）</a:t>
                      </a:r>
                      <a:endParaRPr lang="en-US" altLang="ja-JP" sz="1050" b="0" dirty="0">
                        <a:latin typeface="Meiryo UI" panose="020B0604030504040204" pitchFamily="50" charset="-128"/>
                        <a:ea typeface="Meiryo UI" panose="020B0604030504040204" pitchFamily="50" charset="-128"/>
                      </a:endParaRPr>
                    </a:p>
                    <a:p>
                      <a:pPr algn="l">
                        <a:lnSpc>
                          <a:spcPts val="1600"/>
                        </a:lnSpc>
                      </a:pPr>
                      <a:r>
                        <a:rPr lang="ja-JP" altLang="en-US" sz="1050" b="0" dirty="0">
                          <a:latin typeface="Meiryo UI" panose="020B0604030504040204" pitchFamily="50" charset="-128"/>
                          <a:ea typeface="Meiryo UI" panose="020B0604030504040204" pitchFamily="50" charset="-128"/>
                        </a:rPr>
                        <a:t>繰り上げ受給の詳細：</a:t>
                      </a:r>
                      <a:r>
                        <a:rPr lang="en-US" altLang="ja-JP" sz="800" b="0" dirty="0">
                          <a:latin typeface="Meiryo UI" panose="020B0604030504040204" pitchFamily="50" charset="-128"/>
                          <a:ea typeface="Meiryo UI" panose="020B0604030504040204" pitchFamily="50" charset="-128"/>
                          <a:hlinkClick r:id="rId3"/>
                        </a:rPr>
                        <a:t>https://www.nenkin.go.jp/service/jukyu/roureinenkin/kuriage-kurisage/20140421-04.html</a:t>
                      </a:r>
                      <a:endParaRPr lang="en-US" altLang="ja-JP" sz="1050" b="0" dirty="0">
                        <a:latin typeface="Meiryo UI" panose="020B0604030504040204" pitchFamily="50" charset="-128"/>
                        <a:ea typeface="Meiryo UI" panose="020B0604030504040204" pitchFamily="50" charset="-128"/>
                      </a:endParaRPr>
                    </a:p>
                    <a:p>
                      <a:pPr algn="l">
                        <a:lnSpc>
                          <a:spcPts val="1600"/>
                        </a:lnSpc>
                      </a:pPr>
                      <a:r>
                        <a:rPr lang="ja-JP" altLang="en-US" sz="1050" b="0" dirty="0">
                          <a:latin typeface="Meiryo UI" panose="020B0604030504040204" pitchFamily="50" charset="-128"/>
                          <a:ea typeface="Meiryo UI" panose="020B0604030504040204" pitchFamily="50" charset="-128"/>
                        </a:rPr>
                        <a:t>繰り下げ受給の詳細：</a:t>
                      </a:r>
                      <a:r>
                        <a:rPr lang="en-US" altLang="ja-JP" sz="800" b="0" dirty="0">
                          <a:latin typeface="Meiryo UI" panose="020B0604030504040204" pitchFamily="50" charset="-128"/>
                          <a:ea typeface="Meiryo UI" panose="020B0604030504040204" pitchFamily="50" charset="-128"/>
                          <a:hlinkClick r:id="rId4"/>
                        </a:rPr>
                        <a:t>https://www.nenkin.go.jp/service/jukyu/roureinenkin/kuriage-kurisage/20140421-05.html</a:t>
                      </a:r>
                      <a:endParaRPr lang="en-US" altLang="ja-JP" sz="105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3347948487"/>
                  </a:ext>
                </a:extLst>
              </a:tr>
            </a:tbl>
          </a:graphicData>
        </a:graphic>
      </p:graphicFrame>
      <p:sp>
        <p:nvSpPr>
          <p:cNvPr id="14" name="テキスト ボックス 13">
            <a:extLst>
              <a:ext uri="{FF2B5EF4-FFF2-40B4-BE49-F238E27FC236}">
                <a16:creationId xmlns:a16="http://schemas.microsoft.com/office/drawing/2014/main" id="{BEC90A18-897E-4F3E-8558-31FA974F63EE}"/>
              </a:ext>
            </a:extLst>
          </p:cNvPr>
          <p:cNvSpPr txBox="1"/>
          <p:nvPr/>
        </p:nvSpPr>
        <p:spPr>
          <a:xfrm>
            <a:off x="0" y="5806620"/>
            <a:ext cx="7562605"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 老齢基礎年金は、保険料納付済期間と保険料免除期間などを合算した</a:t>
            </a:r>
            <a:r>
              <a:rPr kumimoji="0" lang="ja-JP" altLang="en-US" sz="700" b="1" i="0" u="sng"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受給資格期間が</a:t>
            </a:r>
            <a:r>
              <a:rPr kumimoji="0" lang="en-US" altLang="ja-JP" sz="700" b="1" i="0" u="sng"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10</a:t>
            </a:r>
            <a:r>
              <a:rPr kumimoji="0" lang="ja-JP" altLang="en-US" sz="700" b="1" i="0" u="sng"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年以上ある場合</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2017</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8</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月</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日から、</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25</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年以上から</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10</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年以上に短縮）に、</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65</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歳から受け</a:t>
            </a:r>
            <a:endPar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　　取ることができます。また、</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20</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歳から</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60</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歳になるまでの</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40</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年間の全期間保険料を納めた方は、</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65</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歳から満額の老齢基礎年金を受給できます。保険料を全額免除された期間の年金</a:t>
            </a:r>
            <a:endPar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　　額は</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1/2</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（平成</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21</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3</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月分までは</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1/3</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）となりますが、保険料の未納期間は年金額の計算の対象期間になりません。令和</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3</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4</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月分からの年金額　</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780,900</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円（満額）</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F339F679-EAF0-4776-94DB-2A3336348AF4}"/>
              </a:ext>
            </a:extLst>
          </p:cNvPr>
          <p:cNvSpPr/>
          <p:nvPr/>
        </p:nvSpPr>
        <p:spPr>
          <a:xfrm>
            <a:off x="4784366" y="1749487"/>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⑮</a:t>
            </a:r>
          </a:p>
        </p:txBody>
      </p:sp>
      <p:sp>
        <p:nvSpPr>
          <p:cNvPr id="16" name="正方形/長方形 15">
            <a:extLst>
              <a:ext uri="{FF2B5EF4-FFF2-40B4-BE49-F238E27FC236}">
                <a16:creationId xmlns:a16="http://schemas.microsoft.com/office/drawing/2014/main" id="{76BF6387-2003-4AB6-9C79-B4E88FD7F1BE}"/>
              </a:ext>
            </a:extLst>
          </p:cNvPr>
          <p:cNvSpPr/>
          <p:nvPr/>
        </p:nvSpPr>
        <p:spPr>
          <a:xfrm>
            <a:off x="2862862" y="2231525"/>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⑯</a:t>
            </a:r>
          </a:p>
        </p:txBody>
      </p:sp>
      <p:sp>
        <p:nvSpPr>
          <p:cNvPr id="17" name="テキスト ボックス 16">
            <a:extLst>
              <a:ext uri="{FF2B5EF4-FFF2-40B4-BE49-F238E27FC236}">
                <a16:creationId xmlns:a16="http://schemas.microsoft.com/office/drawing/2014/main" id="{792F57E9-39BA-4A5F-A166-02E45917FDFA}"/>
              </a:ext>
            </a:extLst>
          </p:cNvPr>
          <p:cNvSpPr txBox="1"/>
          <p:nvPr/>
        </p:nvSpPr>
        <p:spPr>
          <a:xfrm>
            <a:off x="0" y="6147452"/>
            <a:ext cx="7850312" cy="415498"/>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※2 </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平均標準報酬月額とは、「被保険者であった期間の標準報酬月額の合計」を「被保険者であった期間の月数」で割った額で、年金額の計算の基礎となるものです。</a:t>
            </a:r>
            <a:endPar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      </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平均標準報酬月額の算出にあたり、過去の標準報酬月額は現在の価値に換算するため、実際の標準報酬月額に再評価率をかけて計算しています。</a:t>
            </a:r>
            <a:endPar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　　なお、平成</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15</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年</a:t>
            </a:r>
            <a:r>
              <a:rPr kumimoji="0" lang="en-US" altLang="ja-JP"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4</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月の総報酬制導入以後の期間は、過去の標準報酬月額と</a:t>
            </a:r>
            <a:r>
              <a:rPr kumimoji="0" lang="ja-JP" altLang="en-US" sz="700" b="1" i="0" u="sng"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賞与を合算した額</a:t>
            </a:r>
            <a:r>
              <a:rPr kumimoji="0" lang="ja-JP" altLang="en-US" sz="700" b="0" i="0" u="none" strike="noStrike" kern="1200" cap="none" spc="0" normalizeH="0" baseline="0" noProof="0" dirty="0">
                <a:ln>
                  <a:noFill/>
                </a:ln>
                <a:solidFill>
                  <a:srgbClr val="000000"/>
                </a:solidFill>
                <a:effectLst/>
                <a:uLnTx/>
                <a:uFillTx/>
                <a:latin typeface="Meiryo" panose="020B0604030504040204" pitchFamily="50" charset="-128"/>
                <a:ea typeface="Meiryo" panose="020B0604030504040204" pitchFamily="50" charset="-128"/>
                <a:cs typeface="+mn-cs"/>
              </a:rPr>
              <a:t>となり、「平均標準報酬額」と呼ばれます。</a:t>
            </a:r>
            <a:endParaRPr kumimoji="0" lang="ja-JP" altLang="en-US" sz="7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56B73393-DD9D-480E-A16E-25BC65C4A061}"/>
              </a:ext>
            </a:extLst>
          </p:cNvPr>
          <p:cNvSpPr/>
          <p:nvPr/>
        </p:nvSpPr>
        <p:spPr bwMode="auto">
          <a:xfrm>
            <a:off x="6807200" y="4819313"/>
            <a:ext cx="3023405"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この金額が「老齢厚生年金年額」として、</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毎年「老齢基礎年金」に上乗せされて受給</a:t>
            </a:r>
            <a:endParaRPr kumimoji="0"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1" name="直線コネクタ 20">
            <a:extLst>
              <a:ext uri="{FF2B5EF4-FFF2-40B4-BE49-F238E27FC236}">
                <a16:creationId xmlns:a16="http://schemas.microsoft.com/office/drawing/2014/main" id="{A441DB45-8B6D-4F45-A877-02BDB2C268D4}"/>
              </a:ext>
            </a:extLst>
          </p:cNvPr>
          <p:cNvCxnSpPr>
            <a:cxnSpLocks/>
            <a:endCxn id="20" idx="0"/>
          </p:cNvCxnSpPr>
          <p:nvPr/>
        </p:nvCxnSpPr>
        <p:spPr>
          <a:xfrm>
            <a:off x="7484172" y="4597647"/>
            <a:ext cx="834731" cy="221666"/>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正方形/長方形 21">
            <a:extLst>
              <a:ext uri="{FF2B5EF4-FFF2-40B4-BE49-F238E27FC236}">
                <a16:creationId xmlns:a16="http://schemas.microsoft.com/office/drawing/2014/main" id="{5232263F-E1D0-4B35-9363-B1D2D60D9002}"/>
              </a:ext>
            </a:extLst>
          </p:cNvPr>
          <p:cNvSpPr/>
          <p:nvPr/>
        </p:nvSpPr>
        <p:spPr>
          <a:xfrm>
            <a:off x="427534" y="5037041"/>
            <a:ext cx="8429176" cy="502702"/>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② では</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歳から、平均していくら「累計で受給されるのか」を計算してみましょう！</a:t>
            </a:r>
            <a:b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b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歳から</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年間受給（女性の平均寿命</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87.13</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厚生労働省）</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6" name="吹き出し: 角を丸めた四角形 25">
            <a:extLst>
              <a:ext uri="{FF2B5EF4-FFF2-40B4-BE49-F238E27FC236}">
                <a16:creationId xmlns:a16="http://schemas.microsoft.com/office/drawing/2014/main" id="{81613819-21EB-4323-AA0E-A4F3913846A1}"/>
              </a:ext>
            </a:extLst>
          </p:cNvPr>
          <p:cNvSpPr/>
          <p:nvPr/>
        </p:nvSpPr>
        <p:spPr>
          <a:xfrm>
            <a:off x="7442200" y="5786190"/>
            <a:ext cx="2398351" cy="540000"/>
          </a:xfrm>
          <a:prstGeom prst="wedgeRoundRectCallout">
            <a:avLst>
              <a:gd name="adj1" fmla="val 35090"/>
              <a:gd name="adj2" fmla="val -77296"/>
              <a:gd name="adj3" fmla="val 16667"/>
            </a:avLst>
          </a:prstGeom>
          <a:solidFill>
            <a:schemeClr val="bg1"/>
          </a:solidFill>
          <a:ln w="19050">
            <a:solidFill>
              <a:schemeClr val="bg1">
                <a:lumMod val="85000"/>
              </a:schemeClr>
            </a:solidFill>
          </a:ln>
        </p:spPr>
        <p:txBody>
          <a:bodyPr wrap="square" lIns="36000" tIns="36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公的年金は、</a:t>
            </a:r>
            <a:r>
              <a:rPr kumimoji="0" lang="ja-JP" altLang="en-US" sz="105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「終身」受け取れる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ので、累計すると大きな金額なのねー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厚生年金はやっぱり大切なのねー！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3" name="テキスト プレースホルダー 1">
            <a:extLst>
              <a:ext uri="{FF2B5EF4-FFF2-40B4-BE49-F238E27FC236}">
                <a16:creationId xmlns:a16="http://schemas.microsoft.com/office/drawing/2014/main" id="{93B14346-2375-4191-AB7F-C8F13BCF6360}"/>
              </a:ext>
            </a:extLst>
          </p:cNvPr>
          <p:cNvSpPr>
            <a:spLocks noGrp="1"/>
          </p:cNvSpPr>
          <p:nvPr>
            <p:ph type="body" sz="quarter" idx="10"/>
          </p:nvPr>
        </p:nvSpPr>
        <p:spPr>
          <a:xfrm>
            <a:off x="53313" y="125280"/>
            <a:ext cx="9440778" cy="396000"/>
          </a:xfrm>
        </p:spPr>
        <p:txBody>
          <a:body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grpSp>
        <p:nvGrpSpPr>
          <p:cNvPr id="2" name="グループ化 1">
            <a:extLst>
              <a:ext uri="{FF2B5EF4-FFF2-40B4-BE49-F238E27FC236}">
                <a16:creationId xmlns:a16="http://schemas.microsoft.com/office/drawing/2014/main" id="{AA09EF2A-D14A-5F5D-6831-B2D76E7ACA01}"/>
              </a:ext>
            </a:extLst>
          </p:cNvPr>
          <p:cNvGrpSpPr/>
          <p:nvPr/>
        </p:nvGrpSpPr>
        <p:grpSpPr>
          <a:xfrm>
            <a:off x="3749684" y="2292702"/>
            <a:ext cx="4184653" cy="720000"/>
            <a:chOff x="5065471" y="1930785"/>
            <a:chExt cx="4184653" cy="720000"/>
          </a:xfrm>
        </p:grpSpPr>
        <p:cxnSp>
          <p:nvCxnSpPr>
            <p:cNvPr id="9" name="直線矢印コネクタ 8">
              <a:extLst>
                <a:ext uri="{FF2B5EF4-FFF2-40B4-BE49-F238E27FC236}">
                  <a16:creationId xmlns:a16="http://schemas.microsoft.com/office/drawing/2014/main" id="{8E766A73-0F5F-5483-05D0-D89632AE6A49}"/>
                </a:ext>
              </a:extLst>
            </p:cNvPr>
            <p:cNvCxnSpPr/>
            <p:nvPr/>
          </p:nvCxnSpPr>
          <p:spPr bwMode="auto">
            <a:xfrm flipH="1" flipV="1">
              <a:off x="5065471" y="2003345"/>
              <a:ext cx="866759" cy="342284"/>
            </a:xfrm>
            <a:prstGeom prst="straightConnector1">
              <a:avLst/>
            </a:prstGeom>
            <a:solidFill>
              <a:srgbClr val="FF6600"/>
            </a:solidFill>
            <a:ln w="6350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正方形/長方形 9">
              <a:extLst>
                <a:ext uri="{FF2B5EF4-FFF2-40B4-BE49-F238E27FC236}">
                  <a16:creationId xmlns:a16="http://schemas.microsoft.com/office/drawing/2014/main" id="{E87B4818-9575-B521-3F5C-284C6A14E438}"/>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65</a:t>
              </a:r>
              <a:r>
                <a:rPr kumimoji="1" lang="ja-JP" altLang="en-US" sz="3600" b="1" i="0" u="none" strike="noStrike" cap="none" normalizeH="0" baseline="0" dirty="0">
                  <a:ln>
                    <a:noFill/>
                  </a:ln>
                  <a:effectLst/>
                  <a:latin typeface="Meiryo UI" panose="020B0604030504040204" pitchFamily="50" charset="-128"/>
                  <a:ea typeface="Meiryo UI" panose="020B0604030504040204" pitchFamily="50" charset="-128"/>
                </a:rPr>
                <a:t>歳</a:t>
              </a:r>
              <a:endPar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endParaRPr>
            </a:p>
          </p:txBody>
        </p:sp>
      </p:grpSp>
      <p:grpSp>
        <p:nvGrpSpPr>
          <p:cNvPr id="11" name="グループ化 10">
            <a:extLst>
              <a:ext uri="{FF2B5EF4-FFF2-40B4-BE49-F238E27FC236}">
                <a16:creationId xmlns:a16="http://schemas.microsoft.com/office/drawing/2014/main" id="{98BED741-BC74-1ADF-7138-F74D5093CEB3}"/>
              </a:ext>
            </a:extLst>
          </p:cNvPr>
          <p:cNvGrpSpPr/>
          <p:nvPr/>
        </p:nvGrpSpPr>
        <p:grpSpPr>
          <a:xfrm>
            <a:off x="1485086" y="818526"/>
            <a:ext cx="3665828" cy="1009697"/>
            <a:chOff x="5629847" y="1930785"/>
            <a:chExt cx="3665828" cy="1009697"/>
          </a:xfrm>
        </p:grpSpPr>
        <p:cxnSp>
          <p:nvCxnSpPr>
            <p:cNvPr id="18" name="直線矢印コネクタ 17">
              <a:extLst>
                <a:ext uri="{FF2B5EF4-FFF2-40B4-BE49-F238E27FC236}">
                  <a16:creationId xmlns:a16="http://schemas.microsoft.com/office/drawing/2014/main" id="{9CC6F5F0-9123-D411-A225-6B5372DE249F}"/>
                </a:ext>
              </a:extLst>
            </p:cNvPr>
            <p:cNvCxnSpPr/>
            <p:nvPr/>
          </p:nvCxnSpPr>
          <p:spPr bwMode="auto">
            <a:xfrm>
              <a:off x="8705912" y="2477200"/>
              <a:ext cx="589763" cy="463282"/>
            </a:xfrm>
            <a:prstGeom prst="straightConnector1">
              <a:avLst/>
            </a:prstGeom>
            <a:solidFill>
              <a:srgbClr val="FF6600"/>
            </a:solidFill>
            <a:ln w="6350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正方形/長方形 18">
              <a:extLst>
                <a:ext uri="{FF2B5EF4-FFF2-40B4-BE49-F238E27FC236}">
                  <a16:creationId xmlns:a16="http://schemas.microsoft.com/office/drawing/2014/main" id="{3CC1E688-94ED-20D3-596E-F8A70A5434E1}"/>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1</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ヵ月</a:t>
              </a:r>
            </a:p>
          </p:txBody>
        </p:sp>
      </p:grpSp>
      <p:grpSp>
        <p:nvGrpSpPr>
          <p:cNvPr id="24" name="グループ化 23">
            <a:extLst>
              <a:ext uri="{FF2B5EF4-FFF2-40B4-BE49-F238E27FC236}">
                <a16:creationId xmlns:a16="http://schemas.microsoft.com/office/drawing/2014/main" id="{E51E06C4-6317-70CC-1CE6-29D22B22C36F}"/>
              </a:ext>
            </a:extLst>
          </p:cNvPr>
          <p:cNvGrpSpPr/>
          <p:nvPr/>
        </p:nvGrpSpPr>
        <p:grpSpPr>
          <a:xfrm>
            <a:off x="122941" y="5626565"/>
            <a:ext cx="9684000" cy="936385"/>
            <a:chOff x="5348918" y="2902294"/>
            <a:chExt cx="9684000" cy="936385"/>
          </a:xfrm>
        </p:grpSpPr>
        <p:cxnSp>
          <p:nvCxnSpPr>
            <p:cNvPr id="25" name="直線矢印コネクタ 24">
              <a:extLst>
                <a:ext uri="{FF2B5EF4-FFF2-40B4-BE49-F238E27FC236}">
                  <a16:creationId xmlns:a16="http://schemas.microsoft.com/office/drawing/2014/main" id="{79E50E75-6DC7-638B-28D7-AF8DCB94C983}"/>
                </a:ext>
              </a:extLst>
            </p:cNvPr>
            <p:cNvCxnSpPr>
              <a:cxnSpLocks/>
            </p:cNvCxnSpPr>
            <p:nvPr/>
          </p:nvCxnSpPr>
          <p:spPr bwMode="auto">
            <a:xfrm flipV="1">
              <a:off x="5845657" y="2902294"/>
              <a:ext cx="727641" cy="223156"/>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7" name="正方形/長方形 26">
              <a:extLst>
                <a:ext uri="{FF2B5EF4-FFF2-40B4-BE49-F238E27FC236}">
                  <a16:creationId xmlns:a16="http://schemas.microsoft.com/office/drawing/2014/main" id="{DF627DE7-CEC7-F07E-F6CE-B6C318893FAF}"/>
                </a:ext>
              </a:extLst>
            </p:cNvPr>
            <p:cNvSpPr/>
            <p:nvPr/>
          </p:nvSpPr>
          <p:spPr bwMode="auto">
            <a:xfrm>
              <a:off x="5348918" y="3118679"/>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43</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.38</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万円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22</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65</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歳から、女性の平均寿命</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87</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歳まで）</a:t>
              </a:r>
              <a:r>
                <a:rPr kumimoji="1" lang="ja-JP" altLang="en-US" sz="2400" b="1" dirty="0">
                  <a:solidFill>
                    <a:srgbClr val="EA5550"/>
                  </a:solidFill>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954</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万</a:t>
              </a:r>
            </a:p>
          </p:txBody>
        </p:sp>
      </p:grpSp>
      <p:grpSp>
        <p:nvGrpSpPr>
          <p:cNvPr id="28" name="グループ化 27">
            <a:extLst>
              <a:ext uri="{FF2B5EF4-FFF2-40B4-BE49-F238E27FC236}">
                <a16:creationId xmlns:a16="http://schemas.microsoft.com/office/drawing/2014/main" id="{BC50ABCC-41D5-8F6E-BB29-6B100F403D06}"/>
              </a:ext>
            </a:extLst>
          </p:cNvPr>
          <p:cNvGrpSpPr/>
          <p:nvPr/>
        </p:nvGrpSpPr>
        <p:grpSpPr>
          <a:xfrm>
            <a:off x="122941" y="4507337"/>
            <a:ext cx="9684000" cy="936385"/>
            <a:chOff x="5348918" y="2902294"/>
            <a:chExt cx="9684000" cy="936385"/>
          </a:xfrm>
        </p:grpSpPr>
        <p:cxnSp>
          <p:nvCxnSpPr>
            <p:cNvPr id="29" name="直線矢印コネクタ 28">
              <a:extLst>
                <a:ext uri="{FF2B5EF4-FFF2-40B4-BE49-F238E27FC236}">
                  <a16:creationId xmlns:a16="http://schemas.microsoft.com/office/drawing/2014/main" id="{1F9AB0CF-0EC3-50ED-B344-17F226F053D0}"/>
                </a:ext>
              </a:extLst>
            </p:cNvPr>
            <p:cNvCxnSpPr>
              <a:cxnSpLocks/>
            </p:cNvCxnSpPr>
            <p:nvPr/>
          </p:nvCxnSpPr>
          <p:spPr bwMode="auto">
            <a:xfrm flipV="1">
              <a:off x="5845657" y="2902294"/>
              <a:ext cx="727641" cy="223156"/>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0" name="正方形/長方形 29">
              <a:extLst>
                <a:ext uri="{FF2B5EF4-FFF2-40B4-BE49-F238E27FC236}">
                  <a16:creationId xmlns:a16="http://schemas.microsoft.com/office/drawing/2014/main" id="{8BE2EAE7-8559-5AF9-7A44-9D2E368EFD66}"/>
                </a:ext>
              </a:extLst>
            </p:cNvPr>
            <p:cNvSpPr/>
            <p:nvPr/>
          </p:nvSpPr>
          <p:spPr bwMode="auto">
            <a:xfrm>
              <a:off x="5348918" y="3118679"/>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22</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万円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5.481</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1000</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30</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年間</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(30</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×12</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ヵ月</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433</a:t>
              </a:r>
              <a:r>
                <a:rPr kumimoji="1" lang="en-US" altLang="ja-JP"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,800</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円</a:t>
              </a:r>
            </a:p>
          </p:txBody>
        </p:sp>
      </p:grpSp>
      <p:grpSp>
        <p:nvGrpSpPr>
          <p:cNvPr id="31" name="グループ化 30">
            <a:extLst>
              <a:ext uri="{FF2B5EF4-FFF2-40B4-BE49-F238E27FC236}">
                <a16:creationId xmlns:a16="http://schemas.microsoft.com/office/drawing/2014/main" id="{F15F7574-C234-2E20-56E5-61A03073119D}"/>
              </a:ext>
            </a:extLst>
          </p:cNvPr>
          <p:cNvGrpSpPr/>
          <p:nvPr/>
        </p:nvGrpSpPr>
        <p:grpSpPr>
          <a:xfrm>
            <a:off x="122941" y="3421091"/>
            <a:ext cx="9684000" cy="936385"/>
            <a:chOff x="5348918" y="2902294"/>
            <a:chExt cx="9684000" cy="936385"/>
          </a:xfrm>
        </p:grpSpPr>
        <p:cxnSp>
          <p:nvCxnSpPr>
            <p:cNvPr id="32" name="直線矢印コネクタ 31">
              <a:extLst>
                <a:ext uri="{FF2B5EF4-FFF2-40B4-BE49-F238E27FC236}">
                  <a16:creationId xmlns:a16="http://schemas.microsoft.com/office/drawing/2014/main" id="{D877C2FD-CB4C-D400-EE45-047D6A55B376}"/>
                </a:ext>
              </a:extLst>
            </p:cNvPr>
            <p:cNvCxnSpPr>
              <a:cxnSpLocks/>
            </p:cNvCxnSpPr>
            <p:nvPr/>
          </p:nvCxnSpPr>
          <p:spPr bwMode="auto">
            <a:xfrm flipV="1">
              <a:off x="5845657" y="2902294"/>
              <a:ext cx="727641" cy="223156"/>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正方形/長方形 32">
              <a:extLst>
                <a:ext uri="{FF2B5EF4-FFF2-40B4-BE49-F238E27FC236}">
                  <a16:creationId xmlns:a16="http://schemas.microsoft.com/office/drawing/2014/main" id="{87A39DD1-8C21-64AC-99C8-482FE1A44058}"/>
                </a:ext>
              </a:extLst>
            </p:cNvPr>
            <p:cNvSpPr/>
            <p:nvPr/>
          </p:nvSpPr>
          <p:spPr bwMode="auto">
            <a:xfrm>
              <a:off x="5348918" y="3118679"/>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平均標準報酬額</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※2</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5.481</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1000</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a:t>
              </a:r>
              <a:r>
                <a:rPr kumimoji="1" lang="ja-JP" altLang="en-US" sz="2400" b="1" dirty="0">
                  <a:solidFill>
                    <a:srgbClr val="EA5550"/>
                  </a:solidFill>
                  <a:latin typeface="Meiryo UI" panose="020B0604030504040204" pitchFamily="50" charset="-128"/>
                  <a:ea typeface="Meiryo UI" panose="020B0604030504040204" pitchFamily="50" charset="-128"/>
                </a:rPr>
                <a:t> </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被保険者（働いた）月数　</a:t>
              </a:r>
            </a:p>
          </p:txBody>
        </p:sp>
      </p:grpSp>
    </p:spTree>
    <p:extLst>
      <p:ext uri="{BB962C8B-B14F-4D97-AF65-F5344CB8AC3E}">
        <p14:creationId xmlns:p14="http://schemas.microsoft.com/office/powerpoint/2010/main" val="343074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righ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wipe(up)">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up)">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wipe(up)">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BFCF7712-25EA-4572-A8DA-D3936F18A1D1}"/>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３ｰ（３）．厚生年金が大切な理由③「</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1</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ヵ月働くと、どのくらい受取額が変わるかを考察」</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pic>
        <p:nvPicPr>
          <p:cNvPr id="5" name="図 4">
            <a:extLst>
              <a:ext uri="{FF2B5EF4-FFF2-40B4-BE49-F238E27FC236}">
                <a16:creationId xmlns:a16="http://schemas.microsoft.com/office/drawing/2014/main" id="{90A5FA54-1E07-417B-A035-64F903F414B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382437" y="6092859"/>
            <a:ext cx="421959" cy="421959"/>
          </a:xfrm>
          <a:prstGeom prst="rect">
            <a:avLst/>
          </a:prstGeom>
        </p:spPr>
      </p:pic>
      <p:sp>
        <p:nvSpPr>
          <p:cNvPr id="6" name="正方形/長方形 5">
            <a:extLst>
              <a:ext uri="{FF2B5EF4-FFF2-40B4-BE49-F238E27FC236}">
                <a16:creationId xmlns:a16="http://schemas.microsoft.com/office/drawing/2014/main" id="{77734AE7-25E1-4BBE-BC18-E137C55090CA}"/>
              </a:ext>
            </a:extLst>
          </p:cNvPr>
          <p:cNvSpPr/>
          <p:nvPr/>
        </p:nvSpPr>
        <p:spPr>
          <a:xfrm>
            <a:off x="427534" y="2101721"/>
            <a:ext cx="8429176" cy="297517"/>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＜算出条件＞女性、平均標準報酬額</a:t>
            </a:r>
            <a:r>
              <a:rPr kumimoji="1" lang="en-US" altLang="ja-JP" sz="1200" dirty="0">
                <a:solidFill>
                  <a:srgbClr val="3E3A39"/>
                </a:solidFill>
                <a:latin typeface="メイリオ" panose="020B0604030504040204" pitchFamily="50" charset="-128"/>
                <a:ea typeface="メイリオ" panose="020B0604030504040204" pitchFamily="50" charset="-128"/>
              </a:rPr>
              <a:t>22</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0,000</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3C933894-B9A0-43C4-94C7-E2DC7CC4B8D0}"/>
              </a:ext>
            </a:extLst>
          </p:cNvPr>
          <p:cNvSpPr/>
          <p:nvPr/>
        </p:nvSpPr>
        <p:spPr>
          <a:xfrm>
            <a:off x="427534" y="851819"/>
            <a:ext cx="9478465" cy="90794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厚生年金とは、日本の公的年金の一つで、会社に勤めている会社員や公務員など、組織に雇用されている人が加入するものです。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この厚生年金が、「</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ヵ月働くことにより、受取額にどのくらいの影響があるのか」を考えてみましょう！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journal</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2021</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月現在の公的年金制度に基づき、昭和</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日以後に生まれた方を基本に記述しております。</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また、厚生年金の受給要件には、一定期間の保険料納付期間が必要です。詳細は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3"/>
              </a:rPr>
              <a:t>https://www.nenkin.go.jp/service/jukyu/roureinenkin/jukyu-yoken/20200306.html</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端数処理は、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50</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銭未満は切り捨て、</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50</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銭以上</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円未満は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円に切り上げで試算</a:t>
            </a:r>
          </a:p>
        </p:txBody>
      </p:sp>
      <p:sp>
        <p:nvSpPr>
          <p:cNvPr id="9" name="正方形/長方形 8">
            <a:extLst>
              <a:ext uri="{FF2B5EF4-FFF2-40B4-BE49-F238E27FC236}">
                <a16:creationId xmlns:a16="http://schemas.microsoft.com/office/drawing/2014/main" id="{523B5A48-8D46-4095-A870-0917EDD97AD8}"/>
              </a:ext>
            </a:extLst>
          </p:cNvPr>
          <p:cNvSpPr/>
          <p:nvPr/>
        </p:nvSpPr>
        <p:spPr>
          <a:xfrm>
            <a:off x="114300" y="1852633"/>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．では、実際に計算してみましょう！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2" name="正方形/長方形 11">
            <a:extLst>
              <a:ext uri="{FF2B5EF4-FFF2-40B4-BE49-F238E27FC236}">
                <a16:creationId xmlns:a16="http://schemas.microsoft.com/office/drawing/2014/main" id="{2F2BB787-7F23-4067-825B-063283CC9F6B}"/>
              </a:ext>
            </a:extLst>
          </p:cNvPr>
          <p:cNvSpPr/>
          <p:nvPr/>
        </p:nvSpPr>
        <p:spPr bwMode="auto">
          <a:xfrm>
            <a:off x="6872393" y="2447690"/>
            <a:ext cx="293793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この金額が「老齢厚生年金年額」に、上乗せされる（＝</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終身受け取れる年金</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として上乗せ）</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6" name="吹き出し: 角を丸めた四角形 15">
            <a:extLst>
              <a:ext uri="{FF2B5EF4-FFF2-40B4-BE49-F238E27FC236}">
                <a16:creationId xmlns:a16="http://schemas.microsoft.com/office/drawing/2014/main" id="{A6984FED-12A7-482E-9B4E-995697FA03F2}"/>
              </a:ext>
            </a:extLst>
          </p:cNvPr>
          <p:cNvSpPr/>
          <p:nvPr/>
        </p:nvSpPr>
        <p:spPr>
          <a:xfrm>
            <a:off x="5823283" y="6051167"/>
            <a:ext cx="3378467" cy="415018"/>
          </a:xfrm>
          <a:prstGeom prst="wedgeRoundRectCallout">
            <a:avLst>
              <a:gd name="adj1" fmla="val 53609"/>
              <a:gd name="adj2" fmla="val 17498"/>
              <a:gd name="adj3" fmla="val 16667"/>
            </a:avLst>
          </a:prstGeom>
          <a:solidFill>
            <a:schemeClr val="bg1"/>
          </a:solidFill>
          <a:ln w="19050">
            <a:solidFill>
              <a:schemeClr val="bg1">
                <a:lumMod val="85000"/>
              </a:schemeClr>
            </a:solidFill>
          </a:ln>
        </p:spPr>
        <p:txBody>
          <a:bodyPr wrap="square" lIns="36000" tIns="36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累計すると大きな金額なのねー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厚生年金はやっぱり大切なのねー！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04F8BBFF-A25C-4D08-9C3A-B9D7C4B36989}"/>
              </a:ext>
            </a:extLst>
          </p:cNvPr>
          <p:cNvSpPr/>
          <p:nvPr/>
        </p:nvSpPr>
        <p:spPr>
          <a:xfrm>
            <a:off x="107934" y="3366679"/>
            <a:ext cx="9696462" cy="523220"/>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．で計算された金額が終身受け取れる年金年額として加算されます。</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そこから、</a:t>
            </a:r>
            <a:r>
              <a:rPr kumimoji="1"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累計いくら受け取れるか</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（平均寿命まで受け取ると仮定して）計算してみましょう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3E36490A-423A-4A9F-BA18-8661BC194F83}"/>
              </a:ext>
            </a:extLst>
          </p:cNvPr>
          <p:cNvSpPr/>
          <p:nvPr/>
        </p:nvSpPr>
        <p:spPr>
          <a:xfrm>
            <a:off x="427534" y="3846515"/>
            <a:ext cx="5841186" cy="297517"/>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＜算出条件＞女性の平均寿命</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87.13</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歳（厚生労働省）受給開始年齢</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5469A6A7-B71B-4E4D-9340-0F1F3046D3BF}"/>
              </a:ext>
            </a:extLst>
          </p:cNvPr>
          <p:cNvSpPr/>
          <p:nvPr/>
        </p:nvSpPr>
        <p:spPr bwMode="auto">
          <a:xfrm>
            <a:off x="6866466" y="4220014"/>
            <a:ext cx="293793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ヵ月働くと、平均して</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この金額が受け取れる！ということ</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C5AFC0FC-7D74-414B-8BDA-27ED385399FF}"/>
              </a:ext>
            </a:extLst>
          </p:cNvPr>
          <p:cNvSpPr/>
          <p:nvPr/>
        </p:nvSpPr>
        <p:spPr>
          <a:xfrm>
            <a:off x="107934" y="5034419"/>
            <a:ext cx="969646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．では、例えば「</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年間」働いたら、</a:t>
            </a:r>
            <a:r>
              <a:rPr kumimoji="1"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いくら将来のために貯金できているか</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という視点で考えてみましょう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39EFED75-5190-4B6C-B90C-53E59561CAC1}"/>
              </a:ext>
            </a:extLst>
          </p:cNvPr>
          <p:cNvSpPr/>
          <p:nvPr/>
        </p:nvSpPr>
        <p:spPr bwMode="auto">
          <a:xfrm>
            <a:off x="6866466" y="5424883"/>
            <a:ext cx="293793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年間働くと、この金額が</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将来のために貯金している</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といえる！</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6" name="直線コネクタ 25">
            <a:extLst>
              <a:ext uri="{FF2B5EF4-FFF2-40B4-BE49-F238E27FC236}">
                <a16:creationId xmlns:a16="http://schemas.microsoft.com/office/drawing/2014/main" id="{D22CC54F-6A12-4768-8B3B-7BB977DFFF74}"/>
              </a:ext>
            </a:extLst>
          </p:cNvPr>
          <p:cNvCxnSpPr>
            <a:cxnSpLocks/>
            <a:endCxn id="25" idx="1"/>
          </p:cNvCxnSpPr>
          <p:nvPr/>
        </p:nvCxnSpPr>
        <p:spPr>
          <a:xfrm>
            <a:off x="6149340" y="5540069"/>
            <a:ext cx="717126" cy="100814"/>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3839ABA9-6F5A-4D49-9AD8-2C2C5873055A}"/>
              </a:ext>
            </a:extLst>
          </p:cNvPr>
          <p:cNvCxnSpPr>
            <a:cxnSpLocks/>
          </p:cNvCxnSpPr>
          <p:nvPr/>
        </p:nvCxnSpPr>
        <p:spPr>
          <a:xfrm>
            <a:off x="6149340" y="4335786"/>
            <a:ext cx="717126" cy="100814"/>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1" name="テキスト プレースホルダー 1">
            <a:extLst>
              <a:ext uri="{FF2B5EF4-FFF2-40B4-BE49-F238E27FC236}">
                <a16:creationId xmlns:a16="http://schemas.microsoft.com/office/drawing/2014/main" id="{AF732329-947C-406F-94C5-28AF40459126}"/>
              </a:ext>
            </a:extLst>
          </p:cNvPr>
          <p:cNvSpPr>
            <a:spLocks noGrp="1"/>
          </p:cNvSpPr>
          <p:nvPr>
            <p:ph type="body" sz="quarter" idx="10"/>
          </p:nvPr>
        </p:nvSpPr>
        <p:spPr>
          <a:xfrm>
            <a:off x="53313" y="125280"/>
            <a:ext cx="9440778" cy="396000"/>
          </a:xfrm>
        </p:spPr>
        <p:txBody>
          <a:body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2" name="正方形/長方形 1">
            <a:extLst>
              <a:ext uri="{FF2B5EF4-FFF2-40B4-BE49-F238E27FC236}">
                <a16:creationId xmlns:a16="http://schemas.microsoft.com/office/drawing/2014/main" id="{3DA59D35-4E81-1578-2B3F-FC26CA5E00A3}"/>
              </a:ext>
            </a:extLst>
          </p:cNvPr>
          <p:cNvSpPr/>
          <p:nvPr/>
        </p:nvSpPr>
        <p:spPr bwMode="auto">
          <a:xfrm>
            <a:off x="122941" y="4200777"/>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1,205</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円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22</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87</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65</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 </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26,510</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円</a:t>
            </a:r>
          </a:p>
        </p:txBody>
      </p:sp>
      <p:sp>
        <p:nvSpPr>
          <p:cNvPr id="3" name="正方形/長方形 2">
            <a:extLst>
              <a:ext uri="{FF2B5EF4-FFF2-40B4-BE49-F238E27FC236}">
                <a16:creationId xmlns:a16="http://schemas.microsoft.com/office/drawing/2014/main" id="{E2310CA5-F1DB-5F07-6006-E26660B64EEB}"/>
              </a:ext>
            </a:extLst>
          </p:cNvPr>
          <p:cNvSpPr/>
          <p:nvPr/>
        </p:nvSpPr>
        <p:spPr bwMode="auto">
          <a:xfrm>
            <a:off x="122941" y="2555835"/>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latin typeface="Meiryo UI" panose="020B0604030504040204" pitchFamily="50" charset="-128"/>
                <a:ea typeface="Meiryo UI" panose="020B0604030504040204" pitchFamily="50" charset="-128"/>
              </a:rPr>
              <a:t>22</a:t>
            </a:r>
            <a:r>
              <a:rPr kumimoji="1" lang="ja-JP" altLang="en-US" sz="2400" b="1" dirty="0">
                <a:latin typeface="Meiryo UI" panose="020B0604030504040204" pitchFamily="50" charset="-128"/>
                <a:ea typeface="Meiryo UI" panose="020B0604030504040204" pitchFamily="50" charset="-128"/>
              </a:rPr>
              <a:t>万円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5.481</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1000</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3200" b="1" dirty="0">
                <a:latin typeface="Meiryo UI" panose="020B0604030504040204" pitchFamily="50" charset="-128"/>
                <a:ea typeface="Meiryo UI" panose="020B0604030504040204" pitchFamily="50" charset="-128"/>
              </a:rPr>
              <a:t>1</a:t>
            </a:r>
            <a:r>
              <a:rPr kumimoji="1" lang="ja-JP" altLang="en-US" sz="3200" b="1" dirty="0">
                <a:latin typeface="Meiryo UI" panose="020B0604030504040204" pitchFamily="50" charset="-128"/>
                <a:ea typeface="Meiryo UI" panose="020B0604030504040204" pitchFamily="50" charset="-128"/>
              </a:rPr>
              <a:t>ヵ月</a:t>
            </a:r>
            <a:r>
              <a:rPr kumimoji="1" lang="ja-JP" altLang="en-US" sz="2400" b="1" dirty="0">
                <a:latin typeface="Meiryo UI" panose="020B0604030504040204" pitchFamily="50" charset="-128"/>
                <a:ea typeface="Meiryo UI" panose="020B0604030504040204" pitchFamily="50" charset="-128"/>
              </a:rPr>
              <a:t> </a:t>
            </a:r>
            <a:r>
              <a:rPr kumimoji="1" lang="ja-JP" altLang="en-US" sz="2400" b="1" dirty="0">
                <a:solidFill>
                  <a:srgbClr val="EA5550"/>
                </a:solidFill>
                <a:latin typeface="Meiryo UI" panose="020B0604030504040204" pitchFamily="50" charset="-128"/>
                <a:ea typeface="Meiryo UI" panose="020B0604030504040204" pitchFamily="50" charset="-128"/>
              </a:rPr>
              <a:t>≒　</a:t>
            </a:r>
            <a:r>
              <a:rPr kumimoji="1" lang="en-US" altLang="ja-JP" sz="3200" b="1" dirty="0">
                <a:solidFill>
                  <a:srgbClr val="EA5550"/>
                </a:solidFill>
                <a:latin typeface="Meiryo UI" panose="020B0604030504040204" pitchFamily="50" charset="-128"/>
                <a:ea typeface="Meiryo UI" panose="020B0604030504040204" pitchFamily="50" charset="-128"/>
              </a:rPr>
              <a:t>1,205</a:t>
            </a:r>
            <a:r>
              <a:rPr kumimoji="1" lang="en-US" altLang="ja-JP" sz="2400" b="1" strike="sngStrike" dirty="0">
                <a:solidFill>
                  <a:srgbClr val="EA5550"/>
                </a:solidFill>
                <a:latin typeface="Meiryo UI" panose="020B0604030504040204" pitchFamily="50" charset="-128"/>
                <a:ea typeface="Meiryo UI" panose="020B0604030504040204" pitchFamily="50" charset="-128"/>
              </a:rPr>
              <a:t>.8</a:t>
            </a:r>
            <a:r>
              <a:rPr kumimoji="1" lang="ja-JP" altLang="en-US" sz="2400" b="1" dirty="0">
                <a:solidFill>
                  <a:srgbClr val="EA5550"/>
                </a:solidFill>
                <a:latin typeface="Meiryo UI" panose="020B0604030504040204" pitchFamily="50" charset="-128"/>
                <a:ea typeface="Meiryo UI" panose="020B0604030504040204" pitchFamily="50" charset="-128"/>
              </a:rPr>
              <a:t>円</a:t>
            </a:r>
            <a:endParaRPr kumimoji="1" lang="en-US" altLang="ja-JP" sz="3200" b="1" dirty="0">
              <a:solidFill>
                <a:srgbClr val="EA5550"/>
              </a:solidFill>
              <a:latin typeface="Meiryo UI" panose="020B0604030504040204" pitchFamily="50" charset="-128"/>
              <a:ea typeface="Meiryo UI" panose="020B0604030504040204" pitchFamily="50" charset="-128"/>
            </a:endParaRPr>
          </a:p>
        </p:txBody>
      </p:sp>
      <p:sp>
        <p:nvSpPr>
          <p:cNvPr id="7" name="正方形/長方形 6">
            <a:extLst>
              <a:ext uri="{FF2B5EF4-FFF2-40B4-BE49-F238E27FC236}">
                <a16:creationId xmlns:a16="http://schemas.microsoft.com/office/drawing/2014/main" id="{F3C0CDF3-003F-3090-0DC2-425BE5B81335}"/>
              </a:ext>
            </a:extLst>
          </p:cNvPr>
          <p:cNvSpPr/>
          <p:nvPr/>
        </p:nvSpPr>
        <p:spPr bwMode="auto">
          <a:xfrm>
            <a:off x="122941" y="5444818"/>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26</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,510 ×</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年間（</a:t>
            </a:r>
            <a:r>
              <a:rPr kumimoji="1" lang="en-US" altLang="ja-JP" sz="2400" b="1" dirty="0">
                <a:latin typeface="Meiryo UI" panose="020B0604030504040204" pitchFamily="50" charset="-128"/>
                <a:ea typeface="Meiryo UI" panose="020B0604030504040204" pitchFamily="50" charset="-128"/>
              </a:rPr>
              <a:t>12</a:t>
            </a:r>
            <a:r>
              <a:rPr kumimoji="1" lang="ja-JP" altLang="en-US" sz="2400" b="1" dirty="0">
                <a:latin typeface="Meiryo UI" panose="020B0604030504040204" pitchFamily="50" charset="-128"/>
                <a:ea typeface="Meiryo UI" panose="020B0604030504040204" pitchFamily="50" charset="-128"/>
              </a:rPr>
              <a:t>ヵ月</a:t>
            </a:r>
            <a:r>
              <a:rPr kumimoji="1" lang="en-US" altLang="ja-JP" sz="2400" b="1" dirty="0">
                <a:latin typeface="Meiryo UI" panose="020B0604030504040204" pitchFamily="50" charset="-128"/>
                <a:ea typeface="Meiryo UI" panose="020B0604030504040204" pitchFamily="50" charset="-128"/>
              </a:rPr>
              <a:t>×5</a:t>
            </a:r>
            <a:r>
              <a:rPr kumimoji="1" lang="ja-JP" altLang="en-US" sz="2400" b="1" dirty="0">
                <a:latin typeface="Meiryo UI" panose="020B0604030504040204" pitchFamily="50" charset="-128"/>
                <a:ea typeface="Meiryo UI" panose="020B0604030504040204" pitchFamily="50" charset="-128"/>
              </a:rPr>
              <a:t>年</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 </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159</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万円</a:t>
            </a:r>
          </a:p>
        </p:txBody>
      </p:sp>
    </p:spTree>
    <p:extLst>
      <p:ext uri="{BB962C8B-B14F-4D97-AF65-F5344CB8AC3E}">
        <p14:creationId xmlns:p14="http://schemas.microsoft.com/office/powerpoint/2010/main" val="273938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left)">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left)">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F5ABC81D-7063-48AF-A0D2-4505FC501348}"/>
              </a:ext>
            </a:extLst>
          </p:cNvPr>
          <p:cNvSpPr/>
          <p:nvPr/>
        </p:nvSpPr>
        <p:spPr>
          <a:xfrm>
            <a:off x="546809" y="4716571"/>
            <a:ext cx="1141383" cy="360000"/>
          </a:xfrm>
          <a:prstGeom prst="rect">
            <a:avLst/>
          </a:prstGeom>
          <a:solidFill>
            <a:srgbClr val="FBDDDC"/>
          </a:solidFill>
          <a:ln w="25400">
            <a:solidFill>
              <a:srgbClr val="FBDDDC"/>
            </a:solidFill>
          </a:ln>
        </p:spPr>
        <p:txBody>
          <a:bodyPr wrap="none" lIns="36000" tIns="72000" rIns="108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正社員</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（加入）</a:t>
            </a:r>
          </a:p>
        </p:txBody>
      </p:sp>
      <p:sp>
        <p:nvSpPr>
          <p:cNvPr id="4" name="AutoShape 3">
            <a:extLst>
              <a:ext uri="{FF2B5EF4-FFF2-40B4-BE49-F238E27FC236}">
                <a16:creationId xmlns:a16="http://schemas.microsoft.com/office/drawing/2014/main" id="{0A5385D0-43BE-4D9F-97A1-925C23FFF30E}"/>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３ｰ（４）．厚生年金が大切な理由④「正社員</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厚生年金加入</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とパート等</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非加入</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の違い」</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pic>
        <p:nvPicPr>
          <p:cNvPr id="5" name="図 4">
            <a:extLst>
              <a:ext uri="{FF2B5EF4-FFF2-40B4-BE49-F238E27FC236}">
                <a16:creationId xmlns:a16="http://schemas.microsoft.com/office/drawing/2014/main" id="{A0B62AF6-61CE-46CD-9091-52ECF363B01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03067" y="5260287"/>
            <a:ext cx="421959" cy="421959"/>
          </a:xfrm>
          <a:prstGeom prst="rect">
            <a:avLst/>
          </a:prstGeom>
        </p:spPr>
      </p:pic>
      <p:sp>
        <p:nvSpPr>
          <p:cNvPr id="6" name="正方形/長方形 5">
            <a:extLst>
              <a:ext uri="{FF2B5EF4-FFF2-40B4-BE49-F238E27FC236}">
                <a16:creationId xmlns:a16="http://schemas.microsoft.com/office/drawing/2014/main" id="{5F67BA62-0493-40A1-B5D4-EEFC6DA69214}"/>
              </a:ext>
            </a:extLst>
          </p:cNvPr>
          <p:cNvSpPr/>
          <p:nvPr/>
        </p:nvSpPr>
        <p:spPr>
          <a:xfrm>
            <a:off x="427534" y="851819"/>
            <a:ext cx="9478465" cy="907941"/>
          </a:xfrm>
          <a:prstGeom prst="rect">
            <a:avLst/>
          </a:prstGeom>
        </p:spPr>
        <p:txBody>
          <a:bodyPr wrap="square" r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厚生年金とは、日本の公的年金の一つで、会社に勤めている会社員や公務員など、組織に雇用されている人が加入するものです。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この厚生年金に「加入している場合としていない場合（例えば正社員とパートなど）」でどのくらい違いが出るかを考えてみましょう！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journal</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2021</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月現在の公的年金制度に基づき、昭和</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日以後に生まれた方を基本に記述しております。</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また、厚生年金の受給要件には、一定期間の保険料納付期間が必要です。詳細は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hlinkClick r:id="rId3"/>
              </a:rPr>
              <a:t>https://www.nenkin.go.jp/service/jukyu/roureinenkin/jukyu-yoken/20200306.html</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a:t>
            </a:r>
          </a:p>
        </p:txBody>
      </p:sp>
      <p:sp>
        <p:nvSpPr>
          <p:cNvPr id="7" name="吹き出し: 角を丸めた四角形 6">
            <a:extLst>
              <a:ext uri="{FF2B5EF4-FFF2-40B4-BE49-F238E27FC236}">
                <a16:creationId xmlns:a16="http://schemas.microsoft.com/office/drawing/2014/main" id="{FEB21E1E-D806-4880-AFEB-F52DCC92A9E9}"/>
              </a:ext>
            </a:extLst>
          </p:cNvPr>
          <p:cNvSpPr/>
          <p:nvPr/>
        </p:nvSpPr>
        <p:spPr>
          <a:xfrm>
            <a:off x="5113176" y="5277834"/>
            <a:ext cx="4100379" cy="396000"/>
          </a:xfrm>
          <a:prstGeom prst="wedgeRoundRectCallout">
            <a:avLst>
              <a:gd name="adj1" fmla="val 54188"/>
              <a:gd name="adj2" fmla="val 7776"/>
              <a:gd name="adj3" fmla="val 16667"/>
            </a:avLst>
          </a:prstGeom>
          <a:solidFill>
            <a:schemeClr val="bg1"/>
          </a:solidFill>
          <a:ln w="19050">
            <a:solidFill>
              <a:schemeClr val="bg1">
                <a:lumMod val="85000"/>
              </a:schemeClr>
            </a:solidFill>
          </a:ln>
        </p:spPr>
        <p:txBody>
          <a:bodyPr wrap="square" lIns="36000" tIns="36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r>
              <a:rPr lang="en-US" altLang="ja-JP" sz="1050" dirty="0">
                <a:solidFill>
                  <a:prstClr val="black"/>
                </a:solidFill>
                <a:latin typeface="メイリオ" panose="020B0604030504040204" pitchFamily="50" charset="-128"/>
                <a:ea typeface="メイリオ" panose="020B0604030504040204" pitchFamily="50" charset="-128"/>
              </a:rPr>
              <a:t>22</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万円でも、</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年間で考えると</a:t>
            </a:r>
            <a:r>
              <a:rPr lang="en-US" altLang="ja-JP" sz="1050" dirty="0">
                <a:solidFill>
                  <a:prstClr val="black"/>
                </a:solidFill>
                <a:latin typeface="メイリオ" panose="020B0604030504040204" pitchFamily="50" charset="-128"/>
                <a:ea typeface="メイリオ" panose="020B0604030504040204" pitchFamily="50" charset="-128"/>
              </a:rPr>
              <a:t>1320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万円も稼いでいるのねー！でも、子ども一人を育てるので使っちゃったのねー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B71DC885-6783-4685-AC34-0717FC11633B}"/>
              </a:ext>
            </a:extLst>
          </p:cNvPr>
          <p:cNvSpPr/>
          <p:nvPr/>
        </p:nvSpPr>
        <p:spPr>
          <a:xfrm>
            <a:off x="114299" y="3588129"/>
            <a:ext cx="9696462"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．福利厚生制度（厚生年金）に加入している正社員と、加入していないパートなどと比較してみると・・・</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9" name="テキスト ボックス 8">
            <a:extLst>
              <a:ext uri="{FF2B5EF4-FFF2-40B4-BE49-F238E27FC236}">
                <a16:creationId xmlns:a16="http://schemas.microsoft.com/office/drawing/2014/main" id="{B9128069-1A02-48F1-9633-DD7313050D50}"/>
              </a:ext>
            </a:extLst>
          </p:cNvPr>
          <p:cNvSpPr txBox="1"/>
          <p:nvPr/>
        </p:nvSpPr>
        <p:spPr>
          <a:xfrm>
            <a:off x="1876494" y="4231900"/>
            <a:ext cx="4465120" cy="360000"/>
          </a:xfrm>
          <a:prstGeom prst="rect">
            <a:avLst/>
          </a:prstGeom>
          <a:noFill/>
        </p:spPr>
        <p:txBody>
          <a:bodyPr wrap="square" lIns="0" tIns="0" rIns="0" bIns="0">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altLang="ja-JP" sz="1400" b="1" dirty="0">
                <a:solidFill>
                  <a:srgbClr val="333333"/>
                </a:solidFill>
                <a:latin typeface="メイリオ" panose="020B0604030504040204" pitchFamily="50" charset="-128"/>
                <a:ea typeface="メイリオ" panose="020B0604030504040204" pitchFamily="50" charset="-128"/>
              </a:rPr>
              <a:t>22</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万円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5</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年間（</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60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ヵ月）　＝　</a:t>
            </a:r>
            <a:r>
              <a:rPr lang="en-US" altLang="ja-JP" sz="1400" b="1" dirty="0">
                <a:solidFill>
                  <a:srgbClr val="333333"/>
                </a:solidFill>
                <a:latin typeface="メイリオ" panose="020B0604030504040204" pitchFamily="50" charset="-128"/>
                <a:ea typeface="メイリオ" panose="020B0604030504040204" pitchFamily="50" charset="-128"/>
              </a:rPr>
              <a:t>1320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万円</a:t>
            </a:r>
            <a:endPar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10" name="正方形/長方形 9">
            <a:extLst>
              <a:ext uri="{FF2B5EF4-FFF2-40B4-BE49-F238E27FC236}">
                <a16:creationId xmlns:a16="http://schemas.microsoft.com/office/drawing/2014/main" id="{43CFFCE4-E643-478A-BC73-D0702A3030B8}"/>
              </a:ext>
            </a:extLst>
          </p:cNvPr>
          <p:cNvSpPr/>
          <p:nvPr/>
        </p:nvSpPr>
        <p:spPr>
          <a:xfrm>
            <a:off x="546810" y="4231901"/>
            <a:ext cx="1141383" cy="360000"/>
          </a:xfrm>
          <a:prstGeom prst="rect">
            <a:avLst/>
          </a:prstGeom>
          <a:noFill/>
          <a:ln w="25400">
            <a:solidFill>
              <a:srgbClr val="FBDDDC"/>
            </a:solidFill>
          </a:ln>
        </p:spPr>
        <p:txBody>
          <a:bodyPr wrap="none" lIns="36000" tIns="72000" rIns="108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パート等</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（非加入）</a:t>
            </a:r>
          </a:p>
        </p:txBody>
      </p:sp>
      <p:sp>
        <p:nvSpPr>
          <p:cNvPr id="11" name="テキスト ボックス 10">
            <a:extLst>
              <a:ext uri="{FF2B5EF4-FFF2-40B4-BE49-F238E27FC236}">
                <a16:creationId xmlns:a16="http://schemas.microsoft.com/office/drawing/2014/main" id="{1751275A-5D71-4A8F-B8DD-CAF57FD457E8}"/>
              </a:ext>
            </a:extLst>
          </p:cNvPr>
          <p:cNvSpPr txBox="1"/>
          <p:nvPr/>
        </p:nvSpPr>
        <p:spPr>
          <a:xfrm>
            <a:off x="1876494" y="4716570"/>
            <a:ext cx="4465120" cy="360000"/>
          </a:xfrm>
          <a:prstGeom prst="rect">
            <a:avLst/>
          </a:prstGeom>
          <a:noFill/>
        </p:spPr>
        <p:txBody>
          <a:bodyPr wrap="square" lIns="0" tIns="0" rIns="0" bIns="0">
            <a:no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altLang="ja-JP" sz="1400" b="1" dirty="0">
                <a:solidFill>
                  <a:srgbClr val="333333"/>
                </a:solidFill>
                <a:latin typeface="メイリオ" panose="020B0604030504040204" pitchFamily="50" charset="-128"/>
                <a:ea typeface="メイリオ" panose="020B0604030504040204" pitchFamily="50" charset="-128"/>
              </a:rPr>
              <a:t>22</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万円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5</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年間（</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60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ヵ月）　＝　</a:t>
            </a:r>
            <a:r>
              <a:rPr lang="en-US" altLang="ja-JP" sz="1400" b="1" dirty="0">
                <a:solidFill>
                  <a:srgbClr val="333333"/>
                </a:solidFill>
                <a:latin typeface="メイリオ" panose="020B0604030504040204" pitchFamily="50" charset="-128"/>
                <a:ea typeface="メイリオ" panose="020B0604030504040204" pitchFamily="50" charset="-128"/>
              </a:rPr>
              <a:t>1320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万円</a:t>
            </a:r>
            <a:endPar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12" name="吹き出し: 四角形 11">
            <a:extLst>
              <a:ext uri="{FF2B5EF4-FFF2-40B4-BE49-F238E27FC236}">
                <a16:creationId xmlns:a16="http://schemas.microsoft.com/office/drawing/2014/main" id="{E8C4D7A3-BE42-43E5-B810-FA81A3F1E218}"/>
              </a:ext>
            </a:extLst>
          </p:cNvPr>
          <p:cNvSpPr/>
          <p:nvPr/>
        </p:nvSpPr>
        <p:spPr bwMode="auto">
          <a:xfrm>
            <a:off x="565892" y="5764112"/>
            <a:ext cx="9249603" cy="690305"/>
          </a:xfrm>
          <a:prstGeom prst="wedgeRectCallout">
            <a:avLst>
              <a:gd name="adj1" fmla="val -51594"/>
              <a:gd name="adj2" fmla="val 6726"/>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福利厚生制度（厚生年金）が整っている会社で働いているか、いないか。</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同じ</a:t>
            </a:r>
            <a:r>
              <a:rPr kumimoji="0" lang="en-US" altLang="ja-JP"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年間を過ごしたとしても、振り返ると大きく「違う」</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ことが理解できると思います。くわえて、</a:t>
            </a:r>
            <a:r>
              <a:rPr kumimoji="0" lang="ja-JP" altLang="en-US" sz="105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万一の時の「遺族に対する年金」や「障害年金」といった保障としてのメリット</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もあります。厚生年金保険料といった「手取り額」のデメリットはあると思いますが、それ以上の恩恵があるのも事実。</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ヵ月でも多く、厚生年金制度の整った会社で働くことの大切な理由。私たちは</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FP</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として、こういった案内から最適な選択肢を提供していきましょう！そして、お客さまや周りの人の将来を支えましょう！！</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13" name="図 12">
            <a:extLst>
              <a:ext uri="{FF2B5EF4-FFF2-40B4-BE49-F238E27FC236}">
                <a16:creationId xmlns:a16="http://schemas.microsoft.com/office/drawing/2014/main" id="{969E5724-EBCA-48BA-ABBE-04AA54BEDD7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129" y="5979910"/>
            <a:ext cx="471920" cy="471920"/>
          </a:xfrm>
          <a:prstGeom prst="rect">
            <a:avLst/>
          </a:prstGeom>
        </p:spPr>
      </p:pic>
      <p:sp>
        <p:nvSpPr>
          <p:cNvPr id="14" name="正方形/長方形 13">
            <a:extLst>
              <a:ext uri="{FF2B5EF4-FFF2-40B4-BE49-F238E27FC236}">
                <a16:creationId xmlns:a16="http://schemas.microsoft.com/office/drawing/2014/main" id="{85AFAF4F-90E8-4F82-AA13-6C1FB0B95DC7}"/>
              </a:ext>
            </a:extLst>
          </p:cNvPr>
          <p:cNvSpPr/>
          <p:nvPr/>
        </p:nvSpPr>
        <p:spPr>
          <a:xfrm>
            <a:off x="437064" y="2820851"/>
            <a:ext cx="8429176" cy="297517"/>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女性、平均標準報酬額</a:t>
            </a:r>
            <a:r>
              <a:rPr kumimoji="1" lang="en-US" altLang="ja-JP" sz="1200" dirty="0">
                <a:solidFill>
                  <a:srgbClr val="3E3A39"/>
                </a:solidFill>
                <a:latin typeface="メイリオ" panose="020B0604030504040204" pitchFamily="50" charset="-128"/>
                <a:ea typeface="メイリオ" panose="020B0604030504040204" pitchFamily="50" charset="-128"/>
              </a:rPr>
              <a:t>22</a:t>
            </a:r>
            <a:r>
              <a:rPr kumimoji="1" lang="en-US" altLang="zh-TW"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0,000</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、女性の平均寿命</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87.13</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歳（厚生労働省）、受給開始年齢</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5" name="正方形/長方形 14">
            <a:extLst>
              <a:ext uri="{FF2B5EF4-FFF2-40B4-BE49-F238E27FC236}">
                <a16:creationId xmlns:a16="http://schemas.microsoft.com/office/drawing/2014/main" id="{EE751221-8EC9-4001-BB24-A111EF8F4A91}"/>
              </a:ext>
            </a:extLst>
          </p:cNvPr>
          <p:cNvSpPr/>
          <p:nvPr/>
        </p:nvSpPr>
        <p:spPr>
          <a:xfrm>
            <a:off x="123830" y="1768312"/>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（前提）厚生年金の数式を思い出そう！（老齢厚生年金年額／</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FP3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級）</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6" name="正方形/長方形 15">
            <a:extLst>
              <a:ext uri="{FF2B5EF4-FFF2-40B4-BE49-F238E27FC236}">
                <a16:creationId xmlns:a16="http://schemas.microsoft.com/office/drawing/2014/main" id="{8057A09D-8EA2-49E2-A0C2-98069F2108F8}"/>
              </a:ext>
            </a:extLst>
          </p:cNvPr>
          <p:cNvSpPr/>
          <p:nvPr/>
        </p:nvSpPr>
        <p:spPr>
          <a:xfrm>
            <a:off x="123829" y="2571763"/>
            <a:ext cx="968693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．では、例えば「</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年間」働いたら、いくら将来のために貯金できているかという視点で考えてみましょう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17" name="テキスト ボックス 16">
            <a:extLst>
              <a:ext uri="{FF2B5EF4-FFF2-40B4-BE49-F238E27FC236}">
                <a16:creationId xmlns:a16="http://schemas.microsoft.com/office/drawing/2014/main" id="{760C521C-E733-47D9-8F85-40F7486CA02D}"/>
              </a:ext>
            </a:extLst>
          </p:cNvPr>
          <p:cNvSpPr txBox="1"/>
          <p:nvPr/>
        </p:nvSpPr>
        <p:spPr>
          <a:xfrm>
            <a:off x="565892" y="3086911"/>
            <a:ext cx="7365230" cy="388568"/>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lang="en-US" altLang="ja-JP" sz="1400" b="1" dirty="0">
                <a:solidFill>
                  <a:srgbClr val="333333"/>
                </a:solidFill>
                <a:latin typeface="メイリオ" panose="020B0604030504040204" pitchFamily="50" charset="-128"/>
                <a:ea typeface="メイリオ" panose="020B0604030504040204" pitchFamily="50" charset="-128"/>
              </a:rPr>
              <a:t>22</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0,000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5.481</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1000</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5</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年間（</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60</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ヵ月）　</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22</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年（</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87</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歳－</a:t>
            </a:r>
            <a:r>
              <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65</a:t>
            </a:r>
            <a:r>
              <a:rPr kumimoji="0" lang="ja-JP" altLang="en-US"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歳）</a:t>
            </a:r>
            <a:endParaRPr kumimoji="0" lang="en-US" altLang="ja-JP" sz="14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18" name="テキスト ボックス 17">
            <a:extLst>
              <a:ext uri="{FF2B5EF4-FFF2-40B4-BE49-F238E27FC236}">
                <a16:creationId xmlns:a16="http://schemas.microsoft.com/office/drawing/2014/main" id="{77E498C9-A552-401E-BC1B-0D9E764162EC}"/>
              </a:ext>
            </a:extLst>
          </p:cNvPr>
          <p:cNvSpPr txBox="1"/>
          <p:nvPr/>
        </p:nvSpPr>
        <p:spPr>
          <a:xfrm>
            <a:off x="7935075" y="3082451"/>
            <a:ext cx="1757871" cy="388568"/>
          </a:xfrm>
          <a:prstGeom prst="rect">
            <a:avLst/>
          </a:prstGeom>
          <a:noFill/>
        </p:spPr>
        <p:txBody>
          <a:bodyPr wrap="square">
            <a:spAutoFit/>
          </a:bodyPr>
          <a:lstStyle/>
          <a:p>
            <a:pPr marL="0" marR="0" lvl="0" indent="0" algn="l" defTabSz="457200" rtl="0" eaLnBrk="1" fontAlgn="auto" latinLnBrk="0" hangingPunct="1">
              <a:lnSpc>
                <a:spcPct val="15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159</a:t>
            </a:r>
            <a:r>
              <a:rPr kumimoji="0" lang="ja-JP" altLang="en-US"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万円</a:t>
            </a:r>
            <a:endParaRPr kumimoji="0" lang="en-US" altLang="ja-JP" sz="14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E36415AD-948A-445B-AFE2-594AD34B237A}"/>
              </a:ext>
            </a:extLst>
          </p:cNvPr>
          <p:cNvSpPr/>
          <p:nvPr/>
        </p:nvSpPr>
        <p:spPr bwMode="auto">
          <a:xfrm>
            <a:off x="6145851" y="4195900"/>
            <a:ext cx="3754609" cy="432000"/>
          </a:xfrm>
          <a:prstGeom prst="rect">
            <a:avLst/>
          </a:prstGeom>
          <a:noFill/>
          <a:ln w="25400" cap="flat" cmpd="sng" algn="ctr">
            <a:no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ここまでは一緒で、</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年間でそれぞれ</a:t>
            </a:r>
            <a:r>
              <a:rPr lang="en-US" altLang="ja-JP" sz="1050" dirty="0">
                <a:solidFill>
                  <a:prstClr val="black"/>
                </a:solidFill>
                <a:latin typeface="メイリオ" panose="020B0604030504040204" pitchFamily="50" charset="-128"/>
                <a:ea typeface="メイリオ" panose="020B0604030504040204" pitchFamily="50" charset="-128"/>
              </a:rPr>
              <a:t>1320</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万円を</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稼いでいますが・・・</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吹き出し: 四角形 19">
            <a:extLst>
              <a:ext uri="{FF2B5EF4-FFF2-40B4-BE49-F238E27FC236}">
                <a16:creationId xmlns:a16="http://schemas.microsoft.com/office/drawing/2014/main" id="{D423FDF4-0101-4773-8329-95DCA785E327}"/>
              </a:ext>
            </a:extLst>
          </p:cNvPr>
          <p:cNvSpPr/>
          <p:nvPr/>
        </p:nvSpPr>
        <p:spPr>
          <a:xfrm>
            <a:off x="6145851" y="4591900"/>
            <a:ext cx="3664909" cy="612000"/>
          </a:xfrm>
          <a:prstGeom prst="wedgeRectCallout">
            <a:avLst>
              <a:gd name="adj1" fmla="val -55357"/>
              <a:gd name="adj2" fmla="val -25943"/>
            </a:avLst>
          </a:prstGeom>
          <a:solidFill>
            <a:srgbClr val="FBDDDC"/>
          </a:solidFill>
          <a:ln w="25400">
            <a:solidFill>
              <a:srgbClr val="FBDDDC"/>
            </a:solidFill>
          </a:ln>
        </p:spPr>
        <p:txBody>
          <a:bodyPr wrap="none" lIns="72000" tIns="36000" rIns="72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正社員（加入）の場合、</a:t>
            </a:r>
            <a:r>
              <a:rPr lang="en-US" altLang="ja-JP" sz="1200" b="1" dirty="0">
                <a:solidFill>
                  <a:srgbClr val="EA5550"/>
                </a:solidFill>
                <a:latin typeface="メイリオ" panose="020B0604030504040204" pitchFamily="50" charset="-128"/>
                <a:ea typeface="メイリオ" panose="020B0604030504040204" pitchFamily="50" charset="-128"/>
              </a:rPr>
              <a:t>1320</a:t>
            </a: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万円にくわえて、</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厚生年金として　　　　　　　　　円が</a:t>
            </a:r>
            <a:endParaRPr kumimoji="1"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base" latinLnBrk="0" hangingPunct="1">
              <a:lnSpc>
                <a:spcPts val="16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積み立てられている</a:t>
            </a:r>
            <a:r>
              <a:rPr kumimoji="1" lang="en-US" altLang="ja-JP" sz="1200" b="1" i="1"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endParaRPr kumimoji="1" lang="ja-JP" altLang="en-US" sz="1200" b="1" i="1"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1" name="正方形/長方形 20">
            <a:extLst>
              <a:ext uri="{FF2B5EF4-FFF2-40B4-BE49-F238E27FC236}">
                <a16:creationId xmlns:a16="http://schemas.microsoft.com/office/drawing/2014/main" id="{8E7AA28D-D9FB-44B1-BDC8-004E3AD579C7}"/>
              </a:ext>
            </a:extLst>
          </p:cNvPr>
          <p:cNvSpPr/>
          <p:nvPr/>
        </p:nvSpPr>
        <p:spPr>
          <a:xfrm>
            <a:off x="7837281" y="4800799"/>
            <a:ext cx="1152000" cy="216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⑰</a:t>
            </a:r>
          </a:p>
        </p:txBody>
      </p:sp>
      <p:sp>
        <p:nvSpPr>
          <p:cNvPr id="24" name="テキスト ボックス 23">
            <a:extLst>
              <a:ext uri="{FF2B5EF4-FFF2-40B4-BE49-F238E27FC236}">
                <a16:creationId xmlns:a16="http://schemas.microsoft.com/office/drawing/2014/main" id="{A2C05218-42B2-4C36-B1D3-3EA379E497D2}"/>
              </a:ext>
            </a:extLst>
          </p:cNvPr>
          <p:cNvSpPr txBox="1"/>
          <p:nvPr/>
        </p:nvSpPr>
        <p:spPr>
          <a:xfrm>
            <a:off x="817066" y="2023956"/>
            <a:ext cx="9088934"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平均標準報酬額　</a:t>
            </a:r>
            <a:r>
              <a:rPr kumimoji="0" lang="en-US" altLang="ja-JP"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5.481</a:t>
            </a:r>
            <a:r>
              <a:rPr kumimoji="0" lang="ja-JP" altLang="en-US"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en-US" altLang="ja-JP"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1000</a:t>
            </a:r>
            <a:r>
              <a:rPr kumimoji="0" lang="ja-JP" altLang="en-US"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r>
              <a:rPr kumimoji="0" lang="en-US" altLang="ja-JP"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ja-JP" altLang="en-US" sz="16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被保険者</a:t>
            </a:r>
            <a:r>
              <a:rPr kumimoji="0" lang="ja-JP" altLang="en-US" sz="12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（働いた）</a:t>
            </a:r>
            <a:r>
              <a:rPr kumimoji="0" lang="ja-JP" altLang="en-US" sz="18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月数</a:t>
            </a:r>
            <a:r>
              <a:rPr kumimoji="0" lang="ja-JP" altLang="en-US" sz="180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　</a:t>
            </a:r>
            <a:endParaRPr kumimoji="0" lang="ja-JP" altLang="en-US" sz="18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9AD19102-D894-4A6A-8963-A969F09E2E78}"/>
              </a:ext>
            </a:extLst>
          </p:cNvPr>
          <p:cNvSpPr/>
          <p:nvPr/>
        </p:nvSpPr>
        <p:spPr>
          <a:xfrm>
            <a:off x="427534" y="3855908"/>
            <a:ext cx="8429176" cy="297517"/>
          </a:xfrm>
          <a:prstGeom prst="rect">
            <a:avLst/>
          </a:prstGeom>
        </p:spPr>
        <p:txBody>
          <a:bodyPr wrap="square">
            <a:spAutoFit/>
          </a:bodyPr>
          <a:lstStyle/>
          <a:p>
            <a:pPr marL="0" marR="0" lvl="0" indent="0" algn="l" defTabSz="914400" rtl="0" eaLnBrk="1" fontAlgn="base" latinLnBrk="0" hangingPunct="1">
              <a:lnSpc>
                <a:spcPts val="16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＜算出条件＞月収（</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平均標準報酬額</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r>
              <a:rPr kumimoji="1" lang="en-US" altLang="ja-JP" sz="1200" dirty="0">
                <a:solidFill>
                  <a:srgbClr val="3E3A39"/>
                </a:solidFill>
                <a:latin typeface="メイリオ" panose="020B0604030504040204" pitchFamily="50" charset="-128"/>
                <a:ea typeface="メイリオ" panose="020B0604030504040204" pitchFamily="50" charset="-128"/>
              </a:rPr>
              <a:t>22</a:t>
            </a:r>
            <a:r>
              <a:rPr kumimoji="1" lang="en-US" altLang="zh-TW"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0,000</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で試算</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6" name="テキスト プレースホルダー 1">
            <a:extLst>
              <a:ext uri="{FF2B5EF4-FFF2-40B4-BE49-F238E27FC236}">
                <a16:creationId xmlns:a16="http://schemas.microsoft.com/office/drawing/2014/main" id="{4FD863DE-111F-4DFA-8FDE-8C32ED7FF15B}"/>
              </a:ext>
            </a:extLst>
          </p:cNvPr>
          <p:cNvSpPr>
            <a:spLocks noGrp="1"/>
          </p:cNvSpPr>
          <p:nvPr>
            <p:ph type="body" sz="quarter" idx="10"/>
          </p:nvPr>
        </p:nvSpPr>
        <p:spPr>
          <a:xfrm>
            <a:off x="53313" y="125280"/>
            <a:ext cx="9440778" cy="396000"/>
          </a:xfrm>
        </p:spPr>
        <p:txBody>
          <a:bodyPr/>
          <a:lstStyle/>
          <a:p>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grpSp>
        <p:nvGrpSpPr>
          <p:cNvPr id="2" name="グループ化 1">
            <a:extLst>
              <a:ext uri="{FF2B5EF4-FFF2-40B4-BE49-F238E27FC236}">
                <a16:creationId xmlns:a16="http://schemas.microsoft.com/office/drawing/2014/main" id="{BF8DE68E-AA59-9A5F-7F0F-F17FA8FD4C25}"/>
              </a:ext>
            </a:extLst>
          </p:cNvPr>
          <p:cNvGrpSpPr/>
          <p:nvPr/>
        </p:nvGrpSpPr>
        <p:grpSpPr>
          <a:xfrm>
            <a:off x="6190483" y="3825611"/>
            <a:ext cx="3620277" cy="1090289"/>
            <a:chOff x="5629847" y="1930785"/>
            <a:chExt cx="3620277" cy="1090289"/>
          </a:xfrm>
        </p:grpSpPr>
        <p:cxnSp>
          <p:nvCxnSpPr>
            <p:cNvPr id="22" name="直線矢印コネクタ 21">
              <a:extLst>
                <a:ext uri="{FF2B5EF4-FFF2-40B4-BE49-F238E27FC236}">
                  <a16:creationId xmlns:a16="http://schemas.microsoft.com/office/drawing/2014/main" id="{E0D9684B-E2BC-7BBB-263C-6069F356F31B}"/>
                </a:ext>
              </a:extLst>
            </p:cNvPr>
            <p:cNvCxnSpPr/>
            <p:nvPr/>
          </p:nvCxnSpPr>
          <p:spPr bwMode="auto">
            <a:xfrm flipH="1">
              <a:off x="8253374" y="2651935"/>
              <a:ext cx="680081" cy="369139"/>
            </a:xfrm>
            <a:prstGeom prst="straightConnector1">
              <a:avLst/>
            </a:prstGeom>
            <a:solidFill>
              <a:srgbClr val="FF6600"/>
            </a:solidFill>
            <a:ln w="63500" cap="flat" cmpd="sng" algn="ctr">
              <a:solidFill>
                <a:srgbClr val="00206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3" name="正方形/長方形 22">
              <a:extLst>
                <a:ext uri="{FF2B5EF4-FFF2-40B4-BE49-F238E27FC236}">
                  <a16:creationId xmlns:a16="http://schemas.microsoft.com/office/drawing/2014/main" id="{7C66DF47-373F-423C-B2E6-B3ADCC09A0F0}"/>
                </a:ext>
              </a:extLst>
            </p:cNvPr>
            <p:cNvSpPr/>
            <p:nvPr/>
          </p:nvSpPr>
          <p:spPr bwMode="auto">
            <a:xfrm>
              <a:off x="5629847" y="1930785"/>
              <a:ext cx="362027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4000" b="1" dirty="0">
                  <a:solidFill>
                    <a:srgbClr val="EA5550"/>
                  </a:solidFill>
                  <a:latin typeface="Meiryo UI" panose="020B0604030504040204" pitchFamily="50" charset="-128"/>
                  <a:ea typeface="Meiryo UI" panose="020B0604030504040204" pitchFamily="50" charset="-128"/>
                </a:rPr>
                <a:t>159</a:t>
              </a:r>
              <a:r>
                <a:rPr kumimoji="1" lang="ja-JP" altLang="en-US" sz="3200" b="1" dirty="0">
                  <a:solidFill>
                    <a:srgbClr val="EA5550"/>
                  </a:solidFill>
                  <a:latin typeface="Meiryo UI" panose="020B0604030504040204" pitchFamily="50" charset="-128"/>
                  <a:ea typeface="Meiryo UI" panose="020B0604030504040204" pitchFamily="50" charset="-128"/>
                </a:rPr>
                <a:t>万円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2998045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250CA0CD-C2D4-410F-ABEC-B5E533333C45}"/>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３ｰ（５）．厚生年金が大切な理由⑤「厚生年金は、保障にもなる！」</a:t>
            </a:r>
            <a:endParaRPr kumimoji="1" lang="ja-JP" altLang="en-US"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4" name="正方形/長方形 3">
            <a:extLst>
              <a:ext uri="{FF2B5EF4-FFF2-40B4-BE49-F238E27FC236}">
                <a16:creationId xmlns:a16="http://schemas.microsoft.com/office/drawing/2014/main" id="{1A5144F6-0724-4D30-8266-A389919ADCC7}"/>
              </a:ext>
            </a:extLst>
          </p:cNvPr>
          <p:cNvSpPr/>
          <p:nvPr/>
        </p:nvSpPr>
        <p:spPr>
          <a:xfrm>
            <a:off x="-55066" y="1469795"/>
            <a:ext cx="965200"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（前提）</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5" name="正方形/長方形 4">
            <a:extLst>
              <a:ext uri="{FF2B5EF4-FFF2-40B4-BE49-F238E27FC236}">
                <a16:creationId xmlns:a16="http://schemas.microsoft.com/office/drawing/2014/main" id="{3C402825-2567-46F7-8D34-7D5FE8EE5A21}"/>
              </a:ext>
            </a:extLst>
          </p:cNvPr>
          <p:cNvSpPr/>
          <p:nvPr/>
        </p:nvSpPr>
        <p:spPr>
          <a:xfrm>
            <a:off x="427534" y="851819"/>
            <a:ext cx="9478465" cy="769441"/>
          </a:xfrm>
          <a:prstGeom prst="rect">
            <a:avLst/>
          </a:prstGeom>
        </p:spPr>
        <p:txBody>
          <a:bodyPr wrap="square" rIns="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厚生年金とは、日本の公的年金の一つで、会社に勤めている会社員や公務員など、組織に雇用されている人が加入するものです。</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この厚生年金は、老齢・遺族・障害といった</a:t>
            </a:r>
            <a:r>
              <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3</a:t>
            </a:r>
            <a:r>
              <a:rPr kumimoji="1" lang="ja-JP" altLang="en-US"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つの受け取り方があります。今回はそのうちの障害厚生年金を考えてみましょう！</a:t>
            </a:r>
            <a:endParaRPr kumimoji="1" lang="en-US" altLang="ja-JP" sz="1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2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この</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journal</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では、</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2021</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月現在の公的年金制度に基づき、昭和</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16</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4</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a:t>
            </a:r>
            <a:r>
              <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a:t>
            </a: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日以後に生まれた方を基本に記述しております。</a:t>
            </a:r>
            <a:endParaRPr kumimoji="1" lang="en-US" altLang="ja-JP"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90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a:t>
            </a:r>
          </a:p>
        </p:txBody>
      </p:sp>
      <p:graphicFrame>
        <p:nvGraphicFramePr>
          <p:cNvPr id="6" name="表 5">
            <a:extLst>
              <a:ext uri="{FF2B5EF4-FFF2-40B4-BE49-F238E27FC236}">
                <a16:creationId xmlns:a16="http://schemas.microsoft.com/office/drawing/2014/main" id="{9669621F-C12A-4D71-9B13-1AABF10F2FB4}"/>
              </a:ext>
            </a:extLst>
          </p:cNvPr>
          <p:cNvGraphicFramePr>
            <a:graphicFrameLocks noGrp="1"/>
          </p:cNvGraphicFramePr>
          <p:nvPr/>
        </p:nvGraphicFramePr>
        <p:xfrm>
          <a:off x="750769" y="1479795"/>
          <a:ext cx="9108000" cy="3520440"/>
        </p:xfrm>
        <a:graphic>
          <a:graphicData uri="http://schemas.openxmlformats.org/drawingml/2006/table">
            <a:tbl>
              <a:tblPr/>
              <a:tblGrid>
                <a:gridCol w="1440000">
                  <a:extLst>
                    <a:ext uri="{9D8B030D-6E8A-4147-A177-3AD203B41FA5}">
                      <a16:colId xmlns:a16="http://schemas.microsoft.com/office/drawing/2014/main" val="3140685005"/>
                    </a:ext>
                  </a:extLst>
                </a:gridCol>
                <a:gridCol w="7668000">
                  <a:extLst>
                    <a:ext uri="{9D8B030D-6E8A-4147-A177-3AD203B41FA5}">
                      <a16:colId xmlns:a16="http://schemas.microsoft.com/office/drawing/2014/main" val="1726428039"/>
                    </a:ext>
                  </a:extLst>
                </a:gridCol>
              </a:tblGrid>
              <a:tr h="648000">
                <a:tc>
                  <a:txBody>
                    <a:bodyPr/>
                    <a:lstStyle/>
                    <a:p>
                      <a:pPr algn="ctr"/>
                      <a:r>
                        <a:rPr lang="ja-JP" altLang="en-US" sz="1200" b="1" dirty="0">
                          <a:latin typeface="Meiryo UI" panose="020B0604030504040204" pitchFamily="50" charset="-128"/>
                          <a:ea typeface="Meiryo UI" panose="020B0604030504040204" pitchFamily="50" charset="-128"/>
                        </a:rPr>
                        <a:t>受給要件</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228600" indent="-228600" algn="l">
                        <a:lnSpc>
                          <a:spcPct val="100000"/>
                        </a:lnSpc>
                        <a:buFont typeface="+mj-lt"/>
                        <a:buAutoNum type="arabicPeriod"/>
                      </a:pPr>
                      <a:r>
                        <a:rPr lang="ja-JP" altLang="en-US" sz="900" b="0" dirty="0">
                          <a:latin typeface="Meiryo UI" panose="020B0604030504040204" pitchFamily="50" charset="-128"/>
                          <a:ea typeface="Meiryo UI" panose="020B0604030504040204" pitchFamily="50" charset="-128"/>
                        </a:rPr>
                        <a:t>厚生年金に加入している間に、障害の原因となった病気やケガについて初めて医師または歯科医師の診療を受けた日　　　　　　　　　　　　　　　　　　　　　　　　　　　　　（これを「初診日」といいます。）があること</a:t>
                      </a:r>
                    </a:p>
                    <a:p>
                      <a:pPr marL="228600" indent="-228600" algn="l">
                        <a:lnSpc>
                          <a:spcPct val="100000"/>
                        </a:lnSpc>
                        <a:buFont typeface="+mj-lt"/>
                        <a:buAutoNum type="arabicPeriod"/>
                      </a:pPr>
                      <a:r>
                        <a:rPr lang="ja-JP" altLang="en-US" sz="900" b="0" dirty="0">
                          <a:latin typeface="Meiryo UI" panose="020B0604030504040204" pitchFamily="50" charset="-128"/>
                          <a:ea typeface="Meiryo UI" panose="020B0604030504040204" pitchFamily="50" charset="-128"/>
                        </a:rPr>
                        <a:t>一定の障害の状態にあること</a:t>
                      </a:r>
                    </a:p>
                    <a:p>
                      <a:pPr marL="228600" indent="-228600" algn="l">
                        <a:lnSpc>
                          <a:spcPct val="100000"/>
                        </a:lnSpc>
                        <a:buFont typeface="+mj-lt"/>
                        <a:buAutoNum type="arabicPeriod"/>
                      </a:pPr>
                      <a:r>
                        <a:rPr lang="ja-JP" altLang="en-US" sz="900" b="0" dirty="0">
                          <a:latin typeface="Meiryo UI" panose="020B0604030504040204" pitchFamily="50" charset="-128"/>
                          <a:ea typeface="Meiryo UI" panose="020B0604030504040204" pitchFamily="50" charset="-128"/>
                        </a:rPr>
                        <a:t>保険料納付要件</a:t>
                      </a:r>
                      <a:endParaRPr lang="en-US" altLang="ja-JP" sz="900" b="0" dirty="0">
                        <a:latin typeface="Meiryo UI" panose="020B0604030504040204" pitchFamily="50" charset="-128"/>
                        <a:ea typeface="Meiryo UI" panose="020B0604030504040204" pitchFamily="50" charset="-128"/>
                      </a:endParaRPr>
                    </a:p>
                    <a:p>
                      <a:pPr marL="182562" indent="0" algn="l">
                        <a:lnSpc>
                          <a:spcPct val="100000"/>
                        </a:lnSpc>
                        <a:buFont typeface="Arial" panose="020B0604020202020204" pitchFamily="34" charset="0"/>
                        <a:buNone/>
                      </a:pPr>
                      <a:r>
                        <a:rPr lang="ja-JP" altLang="en-US" sz="900" b="0" dirty="0">
                          <a:latin typeface="Meiryo UI" panose="020B0604030504040204" pitchFamily="50" charset="-128"/>
                          <a:ea typeface="Meiryo UI" panose="020B0604030504040204" pitchFamily="50" charset="-128"/>
                        </a:rPr>
                        <a:t> 初診日の前日において、次のいずれかの要件を満たしていることが必要です。</a:t>
                      </a:r>
                    </a:p>
                    <a:p>
                      <a:pPr marL="182562" indent="0" algn="l">
                        <a:lnSpc>
                          <a:spcPct val="100000"/>
                        </a:lnSpc>
                        <a:buFont typeface="Arial" panose="020B0604020202020204" pitchFamily="34" charset="0"/>
                        <a:buNone/>
                      </a:pPr>
                      <a:r>
                        <a:rPr lang="en-US" altLang="ja-JP" sz="900" b="0" dirty="0">
                          <a:latin typeface="Meiryo UI" panose="020B0604030504040204" pitchFamily="50" charset="-128"/>
                          <a:ea typeface="Meiryo UI" panose="020B0604030504040204" pitchFamily="50" charset="-128"/>
                        </a:rPr>
                        <a:t> (1)</a:t>
                      </a:r>
                      <a:r>
                        <a:rPr lang="ja-JP" altLang="en-US" sz="900" b="0" dirty="0">
                          <a:latin typeface="Meiryo UI" panose="020B0604030504040204" pitchFamily="50" charset="-128"/>
                          <a:ea typeface="Meiryo UI" panose="020B0604030504040204" pitchFamily="50" charset="-128"/>
                        </a:rPr>
                        <a:t>初診日のある月の前々月までの公的年金の加入期間の</a:t>
                      </a:r>
                      <a:r>
                        <a:rPr lang="en-US" altLang="ja-JP" sz="900" b="0" dirty="0">
                          <a:latin typeface="Meiryo UI" panose="020B0604030504040204" pitchFamily="50" charset="-128"/>
                          <a:ea typeface="Meiryo UI" panose="020B0604030504040204" pitchFamily="50" charset="-128"/>
                        </a:rPr>
                        <a:t>2/3</a:t>
                      </a:r>
                      <a:r>
                        <a:rPr lang="ja-JP" altLang="en-US" sz="900" b="0" dirty="0">
                          <a:latin typeface="Meiryo UI" panose="020B0604030504040204" pitchFamily="50" charset="-128"/>
                          <a:ea typeface="Meiryo UI" panose="020B0604030504040204" pitchFamily="50" charset="-128"/>
                        </a:rPr>
                        <a:t>以上の期間について、保険料が納付または免除されていること</a:t>
                      </a:r>
                    </a:p>
                    <a:p>
                      <a:pPr marL="182562" indent="0" algn="l">
                        <a:lnSpc>
                          <a:spcPct val="100000"/>
                        </a:lnSpc>
                        <a:buFont typeface="Arial" panose="020B0604020202020204" pitchFamily="34" charset="0"/>
                        <a:buNone/>
                      </a:pPr>
                      <a:r>
                        <a:rPr lang="en-US" altLang="ja-JP" sz="900" b="0" dirty="0">
                          <a:latin typeface="Meiryo UI" panose="020B0604030504040204" pitchFamily="50" charset="-128"/>
                          <a:ea typeface="Meiryo UI" panose="020B0604030504040204" pitchFamily="50" charset="-128"/>
                        </a:rPr>
                        <a:t> (2)</a:t>
                      </a:r>
                      <a:r>
                        <a:rPr lang="ja-JP" altLang="en-US" sz="900" b="0" dirty="0">
                          <a:latin typeface="Meiryo UI" panose="020B0604030504040204" pitchFamily="50" charset="-128"/>
                          <a:ea typeface="Meiryo UI" panose="020B0604030504040204" pitchFamily="50" charset="-128"/>
                        </a:rPr>
                        <a:t>初診日において</a:t>
                      </a:r>
                      <a:r>
                        <a:rPr lang="en-US" altLang="ja-JP" sz="900" b="0" dirty="0">
                          <a:latin typeface="Meiryo UI" panose="020B0604030504040204" pitchFamily="50" charset="-128"/>
                          <a:ea typeface="Meiryo UI" panose="020B0604030504040204" pitchFamily="50" charset="-128"/>
                        </a:rPr>
                        <a:t>65</a:t>
                      </a:r>
                      <a:r>
                        <a:rPr lang="ja-JP" altLang="en-US" sz="900" b="0" dirty="0">
                          <a:latin typeface="Meiryo UI" panose="020B0604030504040204" pitchFamily="50" charset="-128"/>
                          <a:ea typeface="Meiryo UI" panose="020B0604030504040204" pitchFamily="50" charset="-128"/>
                        </a:rPr>
                        <a:t>歳未満であり、初診日のある月の前々月までの</a:t>
                      </a:r>
                      <a:r>
                        <a:rPr lang="en-US" altLang="ja-JP" sz="900" b="0" dirty="0">
                          <a:latin typeface="Meiryo UI" panose="020B0604030504040204" pitchFamily="50" charset="-128"/>
                          <a:ea typeface="Meiryo UI" panose="020B0604030504040204" pitchFamily="50" charset="-128"/>
                        </a:rPr>
                        <a:t>1</a:t>
                      </a:r>
                      <a:r>
                        <a:rPr lang="ja-JP" altLang="en-US" sz="900" b="0" dirty="0">
                          <a:latin typeface="Meiryo UI" panose="020B0604030504040204" pitchFamily="50" charset="-128"/>
                          <a:ea typeface="Meiryo UI" panose="020B0604030504040204" pitchFamily="50" charset="-128"/>
                        </a:rPr>
                        <a:t>年間に保険料の未納がないこと</a:t>
                      </a:r>
                      <a:endParaRPr lang="en-US" altLang="ja-JP" sz="900" b="0" dirty="0">
                        <a:latin typeface="Meiryo UI" panose="020B0604030504040204" pitchFamily="50" charset="-128"/>
                        <a:ea typeface="Meiryo UI" panose="020B0604030504040204" pitchFamily="50" charset="-128"/>
                      </a:endParaRPr>
                    </a:p>
                    <a:p>
                      <a:pPr marL="182562" indent="0" algn="l">
                        <a:lnSpc>
                          <a:spcPct val="100000"/>
                        </a:lnSpc>
                        <a:buFont typeface="Arial" panose="020B0604020202020204" pitchFamily="34" charset="0"/>
                        <a:buNone/>
                      </a:pPr>
                      <a:r>
                        <a:rPr lang="ja-JP" altLang="en-US" sz="900" b="1" u="sng" dirty="0">
                          <a:solidFill>
                            <a:srgbClr val="EA5550"/>
                          </a:solidFill>
                          <a:latin typeface="Meiryo UI" panose="020B0604030504040204" pitchFamily="50" charset="-128"/>
                          <a:ea typeface="Meiryo UI" panose="020B0604030504040204" pitchFamily="50" charset="-128"/>
                        </a:rPr>
                        <a:t>　</a:t>
                      </a:r>
                      <a:r>
                        <a:rPr lang="en-US" altLang="ja-JP" sz="900" b="1" u="sng" dirty="0">
                          <a:solidFill>
                            <a:srgbClr val="EA5550"/>
                          </a:solidFill>
                          <a:latin typeface="Meiryo UI" panose="020B0604030504040204" pitchFamily="50" charset="-128"/>
                          <a:ea typeface="Meiryo UI" panose="020B0604030504040204" pitchFamily="50" charset="-128"/>
                        </a:rPr>
                        <a:t>※</a:t>
                      </a:r>
                      <a:r>
                        <a:rPr lang="ja-JP" altLang="en-US" sz="900" b="1" u="sng" dirty="0">
                          <a:solidFill>
                            <a:srgbClr val="EA5550"/>
                          </a:solidFill>
                          <a:latin typeface="Meiryo UI" panose="020B0604030504040204" pitchFamily="50" charset="-128"/>
                          <a:ea typeface="Meiryo UI" panose="020B0604030504040204" pitchFamily="50" charset="-128"/>
                        </a:rPr>
                        <a:t>被保険者期間が、</a:t>
                      </a:r>
                      <a:r>
                        <a:rPr lang="en-US" altLang="ja-JP" sz="900" b="1" u="sng" dirty="0">
                          <a:solidFill>
                            <a:srgbClr val="EA5550"/>
                          </a:solidFill>
                          <a:latin typeface="Meiryo UI" panose="020B0604030504040204" pitchFamily="50" charset="-128"/>
                          <a:ea typeface="Meiryo UI" panose="020B0604030504040204" pitchFamily="50" charset="-128"/>
                        </a:rPr>
                        <a:t>300</a:t>
                      </a:r>
                      <a:r>
                        <a:rPr lang="ja-JP" altLang="en-US" sz="900" b="1" u="sng" dirty="0">
                          <a:solidFill>
                            <a:srgbClr val="EA5550"/>
                          </a:solidFill>
                          <a:latin typeface="Meiryo UI" panose="020B0604030504040204" pitchFamily="50" charset="-128"/>
                          <a:ea typeface="Meiryo UI" panose="020B0604030504040204" pitchFamily="50" charset="-128"/>
                        </a:rPr>
                        <a:t>月（</a:t>
                      </a:r>
                      <a:r>
                        <a:rPr lang="en-US" altLang="ja-JP" sz="900" b="1" u="sng" dirty="0">
                          <a:solidFill>
                            <a:srgbClr val="EA5550"/>
                          </a:solidFill>
                          <a:latin typeface="Meiryo UI" panose="020B0604030504040204" pitchFamily="50" charset="-128"/>
                          <a:ea typeface="Meiryo UI" panose="020B0604030504040204" pitchFamily="50" charset="-128"/>
                        </a:rPr>
                        <a:t>25</a:t>
                      </a:r>
                      <a:r>
                        <a:rPr lang="ja-JP" altLang="en-US" sz="900" b="1" u="sng" dirty="0">
                          <a:solidFill>
                            <a:srgbClr val="EA5550"/>
                          </a:solidFill>
                          <a:latin typeface="Meiryo UI" panose="020B0604030504040204" pitchFamily="50" charset="-128"/>
                          <a:ea typeface="Meiryo UI" panose="020B0604030504040204" pitchFamily="50" charset="-128"/>
                        </a:rPr>
                        <a:t>年）未満の場合は、</a:t>
                      </a:r>
                      <a:r>
                        <a:rPr lang="en-US" altLang="ja-JP" sz="900" b="1" u="sng" dirty="0">
                          <a:solidFill>
                            <a:srgbClr val="EA5550"/>
                          </a:solidFill>
                          <a:latin typeface="Meiryo UI" panose="020B0604030504040204" pitchFamily="50" charset="-128"/>
                          <a:ea typeface="Meiryo UI" panose="020B0604030504040204" pitchFamily="50" charset="-128"/>
                        </a:rPr>
                        <a:t>300</a:t>
                      </a:r>
                      <a:r>
                        <a:rPr lang="ja-JP" altLang="en-US" sz="900" b="1" u="sng" dirty="0">
                          <a:solidFill>
                            <a:srgbClr val="EA5550"/>
                          </a:solidFill>
                          <a:latin typeface="Meiryo UI" panose="020B0604030504040204" pitchFamily="50" charset="-128"/>
                          <a:ea typeface="Meiryo UI" panose="020B0604030504040204" pitchFamily="50" charset="-128"/>
                        </a:rPr>
                        <a:t>月とみなして計算します</a:t>
                      </a:r>
                      <a:endParaRPr lang="en-US" altLang="ja-JP" sz="900" b="1" u="sng" dirty="0">
                        <a:solidFill>
                          <a:srgbClr val="EA5550"/>
                        </a:solidFill>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07066026"/>
                  </a:ext>
                </a:extLst>
              </a:tr>
              <a:tr h="565238">
                <a:tc>
                  <a:txBody>
                    <a:bodyPr/>
                    <a:lstStyle/>
                    <a:p>
                      <a:pPr algn="ctr"/>
                      <a:r>
                        <a:rPr lang="ja-JP" altLang="en-US" sz="1200" b="1" dirty="0">
                          <a:latin typeface="Meiryo UI" panose="020B0604030504040204" pitchFamily="50" charset="-128"/>
                          <a:ea typeface="Meiryo UI" panose="020B0604030504040204" pitchFamily="50" charset="-128"/>
                        </a:rPr>
                        <a:t>障害認定</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a:lnSpc>
                          <a:spcPct val="100000"/>
                        </a:lnSpc>
                      </a:pPr>
                      <a:r>
                        <a:rPr lang="ja-JP" altLang="en-US" sz="900" b="0" dirty="0">
                          <a:latin typeface="Meiryo UI" panose="020B0604030504040204" pitchFamily="50" charset="-128"/>
                          <a:ea typeface="Meiryo UI" panose="020B0604030504040204" pitchFamily="50" charset="-128"/>
                        </a:rPr>
                        <a:t>初診日から</a:t>
                      </a:r>
                      <a:r>
                        <a:rPr lang="en-US" altLang="ja-JP" sz="900" b="0" dirty="0">
                          <a:latin typeface="Meiryo UI" panose="020B0604030504040204" pitchFamily="50" charset="-128"/>
                          <a:ea typeface="Meiryo UI" panose="020B0604030504040204" pitchFamily="50" charset="-128"/>
                        </a:rPr>
                        <a:t>1</a:t>
                      </a:r>
                      <a:r>
                        <a:rPr lang="ja-JP" altLang="en-US" sz="900" b="0" dirty="0">
                          <a:latin typeface="Meiryo UI" panose="020B0604030504040204" pitchFamily="50" charset="-128"/>
                          <a:ea typeface="Meiryo UI" panose="020B0604030504040204" pitchFamily="50" charset="-128"/>
                        </a:rPr>
                        <a:t>年</a:t>
                      </a:r>
                      <a:r>
                        <a:rPr lang="en-US" altLang="ja-JP" sz="900" b="0" dirty="0">
                          <a:latin typeface="Meiryo UI" panose="020B0604030504040204" pitchFamily="50" charset="-128"/>
                          <a:ea typeface="Meiryo UI" panose="020B0604030504040204" pitchFamily="50" charset="-128"/>
                        </a:rPr>
                        <a:t>6</a:t>
                      </a:r>
                      <a:r>
                        <a:rPr lang="ja-JP" altLang="en-US" sz="900" b="0" dirty="0">
                          <a:latin typeface="Meiryo UI" panose="020B0604030504040204" pitchFamily="50" charset="-128"/>
                          <a:ea typeface="Meiryo UI" panose="020B0604030504040204" pitchFamily="50" charset="-128"/>
                        </a:rPr>
                        <a:t>ヶ月を経過した日（その間に治った場合は治った日）に障害の状態にあるか、　　　　　　　　　　　　　　　　　　　　　　　　　　　　　　　　　　　　　　　　　　　または</a:t>
                      </a:r>
                      <a:r>
                        <a:rPr lang="en-US" altLang="ja-JP" sz="900" b="0" dirty="0">
                          <a:latin typeface="Meiryo UI" panose="020B0604030504040204" pitchFamily="50" charset="-128"/>
                          <a:ea typeface="Meiryo UI" panose="020B0604030504040204" pitchFamily="50" charset="-128"/>
                        </a:rPr>
                        <a:t>65</a:t>
                      </a:r>
                      <a:r>
                        <a:rPr lang="ja-JP" altLang="en-US" sz="900" b="0" dirty="0">
                          <a:latin typeface="Meiryo UI" panose="020B0604030504040204" pitchFamily="50" charset="-128"/>
                          <a:ea typeface="Meiryo UI" panose="020B0604030504040204" pitchFamily="50" charset="-128"/>
                        </a:rPr>
                        <a:t>歳に達する日の前日までの間に障害の状態となった場合。</a:t>
                      </a:r>
                    </a:p>
                    <a:p>
                      <a:pPr algn="l" latinLnBrk="1">
                        <a:lnSpc>
                          <a:spcPct val="100000"/>
                        </a:lnSpc>
                      </a:pPr>
                      <a:r>
                        <a:rPr lang="en-US" altLang="ja-JP" sz="900" b="0" dirty="0">
                          <a:latin typeface="Meiryo UI" panose="020B0604030504040204" pitchFamily="50" charset="-128"/>
                          <a:ea typeface="Meiryo UI" panose="020B0604030504040204" pitchFamily="50" charset="-128"/>
                        </a:rPr>
                        <a:t>※1</a:t>
                      </a:r>
                      <a:r>
                        <a:rPr lang="ja-JP" altLang="en-US" sz="900" b="0" dirty="0">
                          <a:latin typeface="Meiryo UI" panose="020B0604030504040204" pitchFamily="50" charset="-128"/>
                          <a:ea typeface="Meiryo UI" panose="020B0604030504040204" pitchFamily="50" charset="-128"/>
                        </a:rPr>
                        <a:t>年</a:t>
                      </a:r>
                      <a:r>
                        <a:rPr lang="en-US" altLang="ja-JP" sz="900" b="0" dirty="0">
                          <a:latin typeface="Meiryo UI" panose="020B0604030504040204" pitchFamily="50" charset="-128"/>
                          <a:ea typeface="Meiryo UI" panose="020B0604030504040204" pitchFamily="50" charset="-128"/>
                        </a:rPr>
                        <a:t>6</a:t>
                      </a:r>
                      <a:r>
                        <a:rPr lang="ja-JP" altLang="en-US" sz="900" b="0" dirty="0">
                          <a:latin typeface="Meiryo UI" panose="020B0604030504040204" pitchFamily="50" charset="-128"/>
                          <a:ea typeface="Meiryo UI" panose="020B0604030504040204" pitchFamily="50" charset="-128"/>
                        </a:rPr>
                        <a:t>ヶ月以内でも、一定の障害状態に該当する場合、受給要件を満たす場合があります</a:t>
                      </a:r>
                      <a:endParaRPr lang="en-US" altLang="ja-JP" sz="900" b="0" dirty="0">
                        <a:latin typeface="Meiryo UI" panose="020B0604030504040204" pitchFamily="50" charset="-128"/>
                        <a:ea typeface="Meiryo UI" panose="020B0604030504040204" pitchFamily="50" charset="-128"/>
                      </a:endParaRPr>
                    </a:p>
                    <a:p>
                      <a:pPr algn="l" latinLnBrk="1">
                        <a:lnSpc>
                          <a:spcPct val="100000"/>
                        </a:lnSpc>
                      </a:pPr>
                      <a:r>
                        <a:rPr lang="ja-JP" altLang="en-US" sz="900" b="0" dirty="0">
                          <a:latin typeface="Meiryo UI" panose="020B0604030504040204" pitchFamily="50" charset="-128"/>
                          <a:ea typeface="Meiryo UI" panose="020B0604030504040204" pitchFamily="50" charset="-128"/>
                        </a:rPr>
                        <a:t>　 詳細は</a:t>
                      </a:r>
                      <a:r>
                        <a:rPr lang="en-US" altLang="ja-JP" sz="900" b="0" dirty="0">
                          <a:latin typeface="Meiryo UI" panose="020B0604030504040204" pitchFamily="50" charset="-128"/>
                          <a:ea typeface="Meiryo UI" panose="020B0604030504040204" pitchFamily="50" charset="-128"/>
                          <a:hlinkClick r:id="rId2"/>
                        </a:rPr>
                        <a:t>https://www.nenkin.go.jp/service/jukyu/shougainenkin/jukyu-yoken/20150401-02.html</a:t>
                      </a:r>
                      <a:endParaRPr lang="en-US" altLang="ja-JP" sz="90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347948487"/>
                  </a:ext>
                </a:extLst>
              </a:tr>
              <a:tr h="565238">
                <a:tc>
                  <a:txBody>
                    <a:bodyPr/>
                    <a:lstStyle/>
                    <a:p>
                      <a:pPr algn="ctr"/>
                      <a:r>
                        <a:rPr lang="ja-JP" altLang="en-US" sz="1200" b="1" dirty="0">
                          <a:latin typeface="Meiryo UI" panose="020B0604030504040204" pitchFamily="50" charset="-128"/>
                          <a:ea typeface="Meiryo UI" panose="020B0604030504040204" pitchFamily="50" charset="-128"/>
                        </a:rPr>
                        <a:t>障害認定基準等</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algn="l" latinLnBrk="1">
                        <a:lnSpc>
                          <a:spcPct val="100000"/>
                        </a:lnSpc>
                      </a:pPr>
                      <a:r>
                        <a:rPr lang="ja-JP" altLang="en-US" sz="900" b="0" dirty="0">
                          <a:latin typeface="Meiryo UI" panose="020B0604030504040204" pitchFamily="50" charset="-128"/>
                          <a:ea typeface="Meiryo UI" panose="020B0604030504040204" pitchFamily="50" charset="-128"/>
                        </a:rPr>
                        <a:t>障害等級</a:t>
                      </a:r>
                      <a:r>
                        <a:rPr lang="en-US" altLang="ja-JP" sz="900" b="0" dirty="0">
                          <a:latin typeface="Meiryo UI" panose="020B0604030504040204" pitchFamily="50" charset="-128"/>
                          <a:ea typeface="Meiryo UI" panose="020B0604030504040204" pitchFamily="50" charset="-128"/>
                        </a:rPr>
                        <a:t>1</a:t>
                      </a:r>
                      <a:r>
                        <a:rPr lang="ja-JP" altLang="en-US" sz="900" b="0" dirty="0">
                          <a:latin typeface="Meiryo UI" panose="020B0604030504040204" pitchFamily="50" charset="-128"/>
                          <a:ea typeface="Meiryo UI" panose="020B0604030504040204" pitchFamily="50" charset="-128"/>
                        </a:rPr>
                        <a:t>級・障害等級</a:t>
                      </a:r>
                      <a:r>
                        <a:rPr lang="en-US" altLang="ja-JP" sz="900" b="0" dirty="0">
                          <a:latin typeface="Meiryo UI" panose="020B0604030504040204" pitchFamily="50" charset="-128"/>
                          <a:ea typeface="Meiryo UI" panose="020B0604030504040204" pitchFamily="50" charset="-128"/>
                        </a:rPr>
                        <a:t>2</a:t>
                      </a:r>
                      <a:r>
                        <a:rPr lang="ja-JP" altLang="en-US" sz="900" b="0" dirty="0">
                          <a:latin typeface="Meiryo UI" panose="020B0604030504040204" pitchFamily="50" charset="-128"/>
                          <a:ea typeface="Meiryo UI" panose="020B0604030504040204" pitchFamily="50" charset="-128"/>
                        </a:rPr>
                        <a:t>級・</a:t>
                      </a:r>
                      <a:r>
                        <a:rPr lang="ja-JP" altLang="en-US" sz="900" b="1" dirty="0">
                          <a:solidFill>
                            <a:srgbClr val="EA5550"/>
                          </a:solidFill>
                          <a:latin typeface="Meiryo UI" panose="020B0604030504040204" pitchFamily="50" charset="-128"/>
                          <a:ea typeface="Meiryo UI" panose="020B0604030504040204" pitchFamily="50" charset="-128"/>
                        </a:rPr>
                        <a:t>障害等級</a:t>
                      </a:r>
                      <a:r>
                        <a:rPr lang="en-US" altLang="ja-JP" sz="900" b="1" dirty="0">
                          <a:solidFill>
                            <a:srgbClr val="EA5550"/>
                          </a:solidFill>
                          <a:latin typeface="Meiryo UI" panose="020B0604030504040204" pitchFamily="50" charset="-128"/>
                          <a:ea typeface="Meiryo UI" panose="020B0604030504040204" pitchFamily="50" charset="-128"/>
                        </a:rPr>
                        <a:t>3</a:t>
                      </a:r>
                      <a:r>
                        <a:rPr lang="ja-JP" altLang="en-US" sz="900" b="1" dirty="0">
                          <a:solidFill>
                            <a:srgbClr val="EA5550"/>
                          </a:solidFill>
                          <a:latin typeface="Meiryo UI" panose="020B0604030504040204" pitchFamily="50" charset="-128"/>
                          <a:ea typeface="Meiryo UI" panose="020B0604030504040204" pitchFamily="50" charset="-128"/>
                        </a:rPr>
                        <a:t>級</a:t>
                      </a:r>
                      <a:endParaRPr lang="en-US" altLang="ja-JP" sz="900" b="1" dirty="0">
                        <a:solidFill>
                          <a:srgbClr val="EA5550"/>
                        </a:solidFill>
                        <a:latin typeface="Meiryo UI" panose="020B0604030504040204" pitchFamily="50" charset="-128"/>
                        <a:ea typeface="Meiryo UI" panose="020B0604030504040204" pitchFamily="50" charset="-128"/>
                      </a:endParaRPr>
                    </a:p>
                    <a:p>
                      <a:pPr marL="171450" indent="-171450" algn="l" latinLnBrk="1">
                        <a:lnSpc>
                          <a:spcPct val="100000"/>
                        </a:lnSpc>
                        <a:buFont typeface="Yu Gothic" panose="020B0400000000000000" pitchFamily="50" charset="-128"/>
                        <a:buChar char="※"/>
                      </a:pPr>
                      <a:r>
                        <a:rPr lang="ja-JP" altLang="en-US" sz="900" b="0" dirty="0">
                          <a:latin typeface="Meiryo UI" panose="020B0604030504040204" pitchFamily="50" charset="-128"/>
                          <a:ea typeface="Meiryo UI" panose="020B0604030504040204" pitchFamily="50" charset="-128"/>
                        </a:rPr>
                        <a:t>障害年金の対象となる病気やケガは、手足の障害などの外部障害のほか、精神障害やがん、糖尿病などの内部障害も対象になります。</a:t>
                      </a:r>
                    </a:p>
                    <a:p>
                      <a:pPr algn="l" latinLnBrk="1">
                        <a:lnSpc>
                          <a:spcPct val="100000"/>
                        </a:lnSpc>
                      </a:pPr>
                      <a:r>
                        <a:rPr lang="ja-JP" altLang="en-US" sz="900" b="0" dirty="0">
                          <a:latin typeface="Meiryo UI" panose="020B0604030504040204" pitchFamily="50" charset="-128"/>
                          <a:ea typeface="Meiryo UI" panose="020B0604030504040204" pitchFamily="50" charset="-128"/>
                        </a:rPr>
                        <a:t>　　病気やケガの主なものは次のとおりです。</a:t>
                      </a:r>
                    </a:p>
                    <a:p>
                      <a:pPr marL="0" indent="182563" algn="l" latinLnBrk="1">
                        <a:lnSpc>
                          <a:spcPct val="100000"/>
                        </a:lnSpc>
                      </a:pPr>
                      <a:r>
                        <a:rPr lang="ja-JP" altLang="en-US" sz="900" b="1" dirty="0">
                          <a:solidFill>
                            <a:srgbClr val="EA5550"/>
                          </a:solidFill>
                          <a:latin typeface="Meiryo UI" panose="020B0604030504040204" pitchFamily="50" charset="-128"/>
                          <a:ea typeface="Meiryo UI" panose="020B0604030504040204" pitchFamily="50" charset="-128"/>
                        </a:rPr>
                        <a:t>外部障害　</a:t>
                      </a:r>
                      <a:r>
                        <a:rPr lang="ja-JP" altLang="en-US" sz="900" b="0" dirty="0">
                          <a:latin typeface="Meiryo UI" panose="020B0604030504040204" pitchFamily="50" charset="-128"/>
                          <a:ea typeface="Meiryo UI" panose="020B0604030504040204" pitchFamily="50" charset="-128"/>
                        </a:rPr>
                        <a:t>眼、聴覚、肢体（手足など）の障害など</a:t>
                      </a:r>
                    </a:p>
                    <a:p>
                      <a:pPr marL="0" indent="182563" algn="l" latinLnBrk="1">
                        <a:lnSpc>
                          <a:spcPct val="100000"/>
                        </a:lnSpc>
                      </a:pPr>
                      <a:r>
                        <a:rPr lang="ja-JP" altLang="en-US" sz="900" b="1" dirty="0">
                          <a:solidFill>
                            <a:srgbClr val="EA5550"/>
                          </a:solidFill>
                          <a:latin typeface="Meiryo UI" panose="020B0604030504040204" pitchFamily="50" charset="-128"/>
                          <a:ea typeface="Meiryo UI" panose="020B0604030504040204" pitchFamily="50" charset="-128"/>
                        </a:rPr>
                        <a:t>精神障害　</a:t>
                      </a:r>
                      <a:r>
                        <a:rPr lang="ja-JP" altLang="en-US" sz="900" b="0" dirty="0">
                          <a:latin typeface="Meiryo UI" panose="020B0604030504040204" pitchFamily="50" charset="-128"/>
                          <a:ea typeface="Meiryo UI" panose="020B0604030504040204" pitchFamily="50" charset="-128"/>
                        </a:rPr>
                        <a:t>統合失調症、うつ病、認知障害、てんかん、知的障害、発達障害など</a:t>
                      </a:r>
                    </a:p>
                    <a:p>
                      <a:pPr marL="0" indent="182563" algn="l" latinLnBrk="1">
                        <a:lnSpc>
                          <a:spcPct val="100000"/>
                        </a:lnSpc>
                      </a:pPr>
                      <a:r>
                        <a:rPr lang="ja-JP" altLang="en-US" sz="900" b="1" dirty="0">
                          <a:solidFill>
                            <a:srgbClr val="EA5550"/>
                          </a:solidFill>
                          <a:latin typeface="Meiryo UI" panose="020B0604030504040204" pitchFamily="50" charset="-128"/>
                          <a:ea typeface="Meiryo UI" panose="020B0604030504040204" pitchFamily="50" charset="-128"/>
                        </a:rPr>
                        <a:t>内部障害　</a:t>
                      </a:r>
                      <a:r>
                        <a:rPr lang="ja-JP" altLang="en-US" sz="900" b="0" dirty="0">
                          <a:latin typeface="Meiryo UI" panose="020B0604030504040204" pitchFamily="50" charset="-128"/>
                          <a:ea typeface="Meiryo UI" panose="020B0604030504040204" pitchFamily="50" charset="-128"/>
                        </a:rPr>
                        <a:t>呼吸器疾患、心疾患、腎疾患、肝疾患、血液・造血器疾患、糖尿病、がんなど</a:t>
                      </a:r>
                    </a:p>
                    <a:p>
                      <a:pPr marL="0" indent="182563" algn="l" latinLnBrk="1">
                        <a:lnSpc>
                          <a:spcPct val="100000"/>
                        </a:lnSpc>
                      </a:pPr>
                      <a:r>
                        <a:rPr lang="ja-JP" altLang="en-US" sz="900" b="0" dirty="0">
                          <a:latin typeface="Meiryo UI" panose="020B0604030504040204" pitchFamily="50" charset="-128"/>
                          <a:ea typeface="Meiryo UI" panose="020B0604030504040204" pitchFamily="50" charset="-128"/>
                        </a:rPr>
                        <a:t>詳細は</a:t>
                      </a:r>
                      <a:r>
                        <a:rPr lang="en-US" altLang="ja-JP" sz="900" b="0" dirty="0">
                          <a:latin typeface="Meiryo UI" panose="020B0604030504040204" pitchFamily="50" charset="-128"/>
                          <a:ea typeface="Meiryo UI" panose="020B0604030504040204" pitchFamily="50" charset="-128"/>
                          <a:hlinkClick r:id="rId3"/>
                        </a:rPr>
                        <a:t>https://www.nenkin.go.jp/service/jukyu/shougainenkin/ninteikijun/20140604.html</a:t>
                      </a:r>
                      <a:endParaRPr lang="en-US" altLang="ja-JP" sz="90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828079821"/>
                  </a:ext>
                </a:extLst>
              </a:tr>
              <a:tr h="565238">
                <a:tc>
                  <a:txBody>
                    <a:bodyPr/>
                    <a:lstStyle/>
                    <a:p>
                      <a:pPr algn="ctr"/>
                      <a:r>
                        <a:rPr lang="ja-JP" altLang="en-US" sz="1200" b="1" dirty="0">
                          <a:latin typeface="Meiryo UI" panose="020B0604030504040204" pitchFamily="50" charset="-128"/>
                          <a:ea typeface="Meiryo UI" panose="020B0604030504040204" pitchFamily="50" charset="-128"/>
                        </a:rPr>
                        <a:t>年金額</a:t>
                      </a:r>
                      <a:endParaRPr lang="zh-TW" altLang="en-US" sz="12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tc>
                  <a:txBody>
                    <a:bodyPr/>
                    <a:lstStyle/>
                    <a:p>
                      <a:pPr marL="0" indent="0" algn="l" latinLnBrk="1">
                        <a:lnSpc>
                          <a:spcPct val="100000"/>
                        </a:lnSpc>
                      </a:pPr>
                      <a:r>
                        <a:rPr lang="en-US" altLang="ja-JP" sz="900" b="0" dirty="0">
                          <a:latin typeface="Meiryo UI" panose="020B0604030504040204" pitchFamily="50" charset="-128"/>
                          <a:ea typeface="Meiryo UI" panose="020B0604030504040204" pitchFamily="50" charset="-128"/>
                        </a:rPr>
                        <a:t>【1</a:t>
                      </a:r>
                      <a:r>
                        <a:rPr lang="ja-JP" altLang="en-US" sz="900" b="0" dirty="0">
                          <a:latin typeface="Meiryo UI" panose="020B0604030504040204" pitchFamily="50" charset="-128"/>
                          <a:ea typeface="Meiryo UI" panose="020B0604030504040204" pitchFamily="50" charset="-128"/>
                        </a:rPr>
                        <a:t>級</a:t>
                      </a:r>
                      <a:r>
                        <a:rPr lang="en-US" altLang="ja-JP" sz="900" b="0" dirty="0">
                          <a:latin typeface="Meiryo UI" panose="020B0604030504040204" pitchFamily="50" charset="-128"/>
                          <a:ea typeface="Meiryo UI" panose="020B0604030504040204" pitchFamily="50" charset="-128"/>
                        </a:rPr>
                        <a:t>】</a:t>
                      </a:r>
                      <a:r>
                        <a:rPr lang="ja-JP" altLang="en-US" sz="900" b="0" dirty="0">
                          <a:latin typeface="Meiryo UI" panose="020B0604030504040204" pitchFamily="50" charset="-128"/>
                          <a:ea typeface="Meiryo UI" panose="020B0604030504040204" pitchFamily="50" charset="-128"/>
                        </a:rPr>
                        <a:t>（報酬比例の年金額） </a:t>
                      </a:r>
                      <a:r>
                        <a:rPr lang="en-US" altLang="ja-JP" sz="900" b="0" dirty="0">
                          <a:latin typeface="Meiryo UI" panose="020B0604030504040204" pitchFamily="50" charset="-128"/>
                          <a:ea typeface="Meiryo UI" panose="020B0604030504040204" pitchFamily="50" charset="-128"/>
                        </a:rPr>
                        <a:t>× 1.25 + 〔</a:t>
                      </a:r>
                      <a:r>
                        <a:rPr lang="ja-JP" altLang="en-US" sz="900" b="0" dirty="0">
                          <a:latin typeface="Meiryo UI" panose="020B0604030504040204" pitchFamily="50" charset="-128"/>
                          <a:ea typeface="Meiryo UI" panose="020B0604030504040204" pitchFamily="50" charset="-128"/>
                        </a:rPr>
                        <a:t>配偶者の加給年金額（</a:t>
                      </a:r>
                      <a:r>
                        <a:rPr lang="en-US" altLang="ja-JP" sz="900" b="0" dirty="0">
                          <a:latin typeface="Meiryo UI" panose="020B0604030504040204" pitchFamily="50" charset="-128"/>
                          <a:ea typeface="Meiryo UI" panose="020B0604030504040204" pitchFamily="50" charset="-128"/>
                        </a:rPr>
                        <a:t>224,700</a:t>
                      </a:r>
                      <a:r>
                        <a:rPr lang="ja-JP" altLang="en-US" sz="900" b="0" dirty="0">
                          <a:latin typeface="Meiryo UI" panose="020B0604030504040204" pitchFamily="50" charset="-128"/>
                          <a:ea typeface="Meiryo UI" panose="020B0604030504040204" pitchFamily="50" charset="-128"/>
                        </a:rPr>
                        <a:t>円）</a:t>
                      </a:r>
                      <a:r>
                        <a:rPr lang="en-US" altLang="ja-JP" sz="900" b="0" dirty="0">
                          <a:latin typeface="Meiryo UI" panose="020B0604030504040204" pitchFamily="50" charset="-128"/>
                          <a:ea typeface="Meiryo UI" panose="020B0604030504040204" pitchFamily="50" charset="-128"/>
                        </a:rPr>
                        <a:t>〕※</a:t>
                      </a:r>
                    </a:p>
                    <a:p>
                      <a:pPr marL="0" indent="0" algn="l" latinLnBrk="1">
                        <a:lnSpc>
                          <a:spcPct val="100000"/>
                        </a:lnSpc>
                      </a:pPr>
                      <a:r>
                        <a:rPr lang="en-US" altLang="ja-JP" sz="900" b="0" dirty="0">
                          <a:latin typeface="Meiryo UI" panose="020B0604030504040204" pitchFamily="50" charset="-128"/>
                          <a:ea typeface="Meiryo UI" panose="020B0604030504040204" pitchFamily="50" charset="-128"/>
                        </a:rPr>
                        <a:t>【2</a:t>
                      </a:r>
                      <a:r>
                        <a:rPr lang="ja-JP" altLang="en-US" sz="900" b="0" dirty="0">
                          <a:latin typeface="Meiryo UI" panose="020B0604030504040204" pitchFamily="50" charset="-128"/>
                          <a:ea typeface="Meiryo UI" panose="020B0604030504040204" pitchFamily="50" charset="-128"/>
                        </a:rPr>
                        <a:t>級</a:t>
                      </a:r>
                      <a:r>
                        <a:rPr lang="en-US" altLang="ja-JP" sz="900" b="0" dirty="0">
                          <a:latin typeface="Meiryo UI" panose="020B0604030504040204" pitchFamily="50" charset="-128"/>
                          <a:ea typeface="Meiryo UI" panose="020B0604030504040204" pitchFamily="50" charset="-128"/>
                        </a:rPr>
                        <a:t>】</a:t>
                      </a:r>
                      <a:r>
                        <a:rPr lang="ja-JP" altLang="en-US" sz="900" b="0" dirty="0">
                          <a:latin typeface="Meiryo UI" panose="020B0604030504040204" pitchFamily="50" charset="-128"/>
                          <a:ea typeface="Meiryo UI" panose="020B0604030504040204" pitchFamily="50" charset="-128"/>
                        </a:rPr>
                        <a:t>（報酬比例の年金額） </a:t>
                      </a:r>
                      <a:r>
                        <a:rPr lang="en-US" altLang="ja-JP" sz="900" b="0" dirty="0">
                          <a:latin typeface="Meiryo UI" panose="020B0604030504040204" pitchFamily="50" charset="-128"/>
                          <a:ea typeface="Meiryo UI" panose="020B0604030504040204" pitchFamily="50" charset="-128"/>
                        </a:rPr>
                        <a:t>+ 〔</a:t>
                      </a:r>
                      <a:r>
                        <a:rPr lang="ja-JP" altLang="en-US" sz="900" b="0" dirty="0">
                          <a:latin typeface="Meiryo UI" panose="020B0604030504040204" pitchFamily="50" charset="-128"/>
                          <a:ea typeface="Meiryo UI" panose="020B0604030504040204" pitchFamily="50" charset="-128"/>
                        </a:rPr>
                        <a:t>配偶者の加給年金額（</a:t>
                      </a:r>
                      <a:r>
                        <a:rPr lang="en-US" altLang="ja-JP" sz="900" b="0" dirty="0">
                          <a:latin typeface="Meiryo UI" panose="020B0604030504040204" pitchFamily="50" charset="-128"/>
                          <a:ea typeface="Meiryo UI" panose="020B0604030504040204" pitchFamily="50" charset="-128"/>
                        </a:rPr>
                        <a:t>224,700</a:t>
                      </a:r>
                      <a:r>
                        <a:rPr lang="ja-JP" altLang="en-US" sz="900" b="0" dirty="0">
                          <a:latin typeface="Meiryo UI" panose="020B0604030504040204" pitchFamily="50" charset="-128"/>
                          <a:ea typeface="Meiryo UI" panose="020B0604030504040204" pitchFamily="50" charset="-128"/>
                        </a:rPr>
                        <a:t>円）</a:t>
                      </a:r>
                      <a:r>
                        <a:rPr lang="en-US" altLang="ja-JP" sz="900" b="0" dirty="0">
                          <a:latin typeface="Meiryo UI" panose="020B0604030504040204" pitchFamily="50" charset="-128"/>
                          <a:ea typeface="Meiryo UI" panose="020B0604030504040204" pitchFamily="50" charset="-128"/>
                        </a:rPr>
                        <a:t>〕※</a:t>
                      </a:r>
                    </a:p>
                    <a:p>
                      <a:pPr marL="0" indent="0" algn="l" latinLnBrk="1">
                        <a:lnSpc>
                          <a:spcPct val="100000"/>
                        </a:lnSpc>
                      </a:pPr>
                      <a:r>
                        <a:rPr lang="en-US" altLang="ja-JP" sz="900" b="0" dirty="0">
                          <a:latin typeface="Meiryo UI" panose="020B0604030504040204" pitchFamily="50" charset="-128"/>
                          <a:ea typeface="Meiryo UI" panose="020B0604030504040204" pitchFamily="50" charset="-128"/>
                        </a:rPr>
                        <a:t>【3</a:t>
                      </a:r>
                      <a:r>
                        <a:rPr lang="ja-JP" altLang="en-US" sz="900" b="0" dirty="0">
                          <a:latin typeface="Meiryo UI" panose="020B0604030504040204" pitchFamily="50" charset="-128"/>
                          <a:ea typeface="Meiryo UI" panose="020B0604030504040204" pitchFamily="50" charset="-128"/>
                        </a:rPr>
                        <a:t>級</a:t>
                      </a:r>
                      <a:r>
                        <a:rPr lang="en-US" altLang="ja-JP" sz="900" b="0" dirty="0">
                          <a:latin typeface="Meiryo UI" panose="020B0604030504040204" pitchFamily="50" charset="-128"/>
                          <a:ea typeface="Meiryo UI" panose="020B0604030504040204" pitchFamily="50" charset="-128"/>
                        </a:rPr>
                        <a:t>】</a:t>
                      </a:r>
                      <a:r>
                        <a:rPr lang="ja-JP" altLang="en-US" sz="900" b="0" dirty="0">
                          <a:latin typeface="Meiryo UI" panose="020B0604030504040204" pitchFamily="50" charset="-128"/>
                          <a:ea typeface="Meiryo UI" panose="020B0604030504040204" pitchFamily="50" charset="-128"/>
                        </a:rPr>
                        <a:t>（報酬比例の年金額） 最低保障額　</a:t>
                      </a:r>
                      <a:r>
                        <a:rPr lang="en-US" altLang="ja-JP" sz="900" b="0" dirty="0">
                          <a:latin typeface="Meiryo UI" panose="020B0604030504040204" pitchFamily="50" charset="-128"/>
                          <a:ea typeface="Meiryo UI" panose="020B0604030504040204" pitchFamily="50" charset="-128"/>
                        </a:rPr>
                        <a:t>585,700</a:t>
                      </a:r>
                      <a:r>
                        <a:rPr lang="ja-JP" altLang="en-US" sz="900" b="0" dirty="0">
                          <a:latin typeface="Meiryo UI" panose="020B0604030504040204" pitchFamily="50" charset="-128"/>
                          <a:ea typeface="Meiryo UI" panose="020B0604030504040204" pitchFamily="50" charset="-128"/>
                        </a:rPr>
                        <a:t>円</a:t>
                      </a:r>
                    </a:p>
                    <a:p>
                      <a:pPr marL="0" indent="0" algn="l" latinLnBrk="1">
                        <a:lnSpc>
                          <a:spcPct val="100000"/>
                        </a:lnSpc>
                      </a:pPr>
                      <a:r>
                        <a:rPr lang="en-US" altLang="ja-JP" sz="900" b="0" dirty="0">
                          <a:latin typeface="Meiryo UI" panose="020B0604030504040204" pitchFamily="50" charset="-128"/>
                          <a:ea typeface="Meiryo UI" panose="020B0604030504040204" pitchFamily="50" charset="-128"/>
                        </a:rPr>
                        <a:t>※</a:t>
                      </a:r>
                      <a:r>
                        <a:rPr lang="ja-JP" altLang="en-US" sz="900" b="0" dirty="0">
                          <a:latin typeface="Meiryo UI" panose="020B0604030504040204" pitchFamily="50" charset="-128"/>
                          <a:ea typeface="Meiryo UI" panose="020B0604030504040204" pitchFamily="50" charset="-128"/>
                        </a:rPr>
                        <a:t>その方に生計を維持されている</a:t>
                      </a:r>
                      <a:r>
                        <a:rPr lang="en-US" altLang="ja-JP" sz="900" b="0" dirty="0">
                          <a:latin typeface="Meiryo UI" panose="020B0604030504040204" pitchFamily="50" charset="-128"/>
                          <a:ea typeface="Meiryo UI" panose="020B0604030504040204" pitchFamily="50" charset="-128"/>
                        </a:rPr>
                        <a:t>65</a:t>
                      </a:r>
                      <a:r>
                        <a:rPr lang="ja-JP" altLang="en-US" sz="900" b="0" dirty="0">
                          <a:latin typeface="Meiryo UI" panose="020B0604030504040204" pitchFamily="50" charset="-128"/>
                          <a:ea typeface="Meiryo UI" panose="020B0604030504040204" pitchFamily="50" charset="-128"/>
                        </a:rPr>
                        <a:t>歳未満の配偶者がいるときに加算されます。</a:t>
                      </a:r>
                      <a:endParaRPr lang="en-US" altLang="ja-JP" sz="90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797760473"/>
                  </a:ext>
                </a:extLst>
              </a:tr>
            </a:tbl>
          </a:graphicData>
        </a:graphic>
      </p:graphicFrame>
      <p:sp>
        <p:nvSpPr>
          <p:cNvPr id="7" name="正方形/長方形 6">
            <a:extLst>
              <a:ext uri="{FF2B5EF4-FFF2-40B4-BE49-F238E27FC236}">
                <a16:creationId xmlns:a16="http://schemas.microsoft.com/office/drawing/2014/main" id="{0AB0727B-C0C0-4B7E-A886-11891EE9CCA2}"/>
              </a:ext>
            </a:extLst>
          </p:cNvPr>
          <p:cNvSpPr/>
          <p:nvPr/>
        </p:nvSpPr>
        <p:spPr>
          <a:xfrm>
            <a:off x="437063" y="5310897"/>
            <a:ext cx="9345107"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＜算出条件＞</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女性</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36</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37</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歳で障害認定）</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、平均標準報酬額</a:t>
            </a:r>
            <a:r>
              <a:rPr kumimoji="1" lang="en-US" altLang="ja-JP" sz="1200" dirty="0">
                <a:solidFill>
                  <a:srgbClr val="3E3A39"/>
                </a:solidFill>
                <a:latin typeface="メイリオ" panose="020B0604030504040204" pitchFamily="50" charset="-128"/>
                <a:ea typeface="メイリオ" panose="020B0604030504040204" pitchFamily="50" charset="-128"/>
              </a:rPr>
              <a:t>220</a:t>
            </a:r>
            <a:r>
              <a:rPr kumimoji="1" lang="en-US" altLang="zh-TW"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,000</a:t>
            </a:r>
            <a:r>
              <a:rPr kumimoji="1" lang="zh-TW"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、女性の平均寿命</a:t>
            </a:r>
            <a:r>
              <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87</a:t>
            </a:r>
            <a:r>
              <a:rPr kumimoji="1" lang="en-US" altLang="ja-JP" sz="1200" b="0" i="0" u="none" strike="sng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.13</a:t>
            </a: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歳（厚生労働省）</a:t>
            </a:r>
            <a:endParaRPr kumimoji="1" lang="en-US" altLang="ja-JP"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　　　　　　</a:t>
            </a:r>
            <a:r>
              <a:rPr kumimoji="1" lang="en-US" altLang="ja-JP"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※65</a:t>
            </a:r>
            <a:r>
              <a:rPr kumimoji="1" lang="ja-JP" altLang="en-US"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歳以降は併給等選択。詳細は</a:t>
            </a:r>
            <a:r>
              <a:rPr kumimoji="1" lang="en-US" altLang="ja-JP"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hlinkClick r:id="rId4"/>
              </a:rPr>
              <a:t>https://www.nenkin.go.jp/service/jukyu/kyotsu/shikyu/20140421-02.html</a:t>
            </a:r>
            <a:endParaRPr kumimoji="1" lang="en-US" altLang="ja-JP" sz="90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92A6E3DF-EDE3-4FE4-84FA-FF3E267930F4}"/>
              </a:ext>
            </a:extLst>
          </p:cNvPr>
          <p:cNvSpPr/>
          <p:nvPr/>
        </p:nvSpPr>
        <p:spPr>
          <a:xfrm>
            <a:off x="123829" y="5041489"/>
            <a:ext cx="9686931"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．入社して</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年、不慮の事故で障害等級</a:t>
            </a: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級に該当。その場合の障害厚生年金はいくらか考えてみましょう！</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pic>
        <p:nvPicPr>
          <p:cNvPr id="11" name="図 10">
            <a:extLst>
              <a:ext uri="{FF2B5EF4-FFF2-40B4-BE49-F238E27FC236}">
                <a16:creationId xmlns:a16="http://schemas.microsoft.com/office/drawing/2014/main" id="{035ECE7C-FC35-4259-B2E8-C3D892D93A6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403067" y="6048145"/>
            <a:ext cx="421959" cy="421959"/>
          </a:xfrm>
          <a:prstGeom prst="rect">
            <a:avLst/>
          </a:prstGeom>
        </p:spPr>
      </p:pic>
      <p:sp>
        <p:nvSpPr>
          <p:cNvPr id="12" name="吹き出し: 角を丸めた四角形 11">
            <a:extLst>
              <a:ext uri="{FF2B5EF4-FFF2-40B4-BE49-F238E27FC236}">
                <a16:creationId xmlns:a16="http://schemas.microsoft.com/office/drawing/2014/main" id="{F4DF9197-4963-4881-9568-474CD3D5AA32}"/>
              </a:ext>
            </a:extLst>
          </p:cNvPr>
          <p:cNvSpPr/>
          <p:nvPr/>
        </p:nvSpPr>
        <p:spPr>
          <a:xfrm>
            <a:off x="7027333" y="6065692"/>
            <a:ext cx="2271680" cy="396000"/>
          </a:xfrm>
          <a:prstGeom prst="wedgeRoundRectCallout">
            <a:avLst>
              <a:gd name="adj1" fmla="val 54188"/>
              <a:gd name="adj2" fmla="val 7776"/>
              <a:gd name="adj3" fmla="val 16667"/>
            </a:avLst>
          </a:prstGeom>
          <a:solidFill>
            <a:schemeClr val="bg1"/>
          </a:solidFill>
          <a:ln w="19050">
            <a:solidFill>
              <a:schemeClr val="bg1">
                <a:lumMod val="85000"/>
              </a:schemeClr>
            </a:solidFill>
          </a:ln>
        </p:spPr>
        <p:txBody>
          <a:bodyPr wrap="square" lIns="36000" tIns="36000" rIns="36000" bIns="0" anchor="ctr">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この金額が、障害に対する</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「保障」として考えていいのねー！</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3" name="テキスト プレースホルダー 1">
            <a:extLst>
              <a:ext uri="{FF2B5EF4-FFF2-40B4-BE49-F238E27FC236}">
                <a16:creationId xmlns:a16="http://schemas.microsoft.com/office/drawing/2014/main" id="{6AA9E64E-E43B-4E58-90D9-4F3D9A7522ED}"/>
              </a:ext>
            </a:extLst>
          </p:cNvPr>
          <p:cNvSpPr>
            <a:spLocks noGrp="1"/>
          </p:cNvSpPr>
          <p:nvPr>
            <p:ph type="body" sz="quarter" idx="10"/>
          </p:nvPr>
        </p:nvSpPr>
        <p:spPr>
          <a:xfrm>
            <a:off x="53313" y="125280"/>
            <a:ext cx="9440778" cy="396000"/>
          </a:xfrm>
        </p:spPr>
        <p:txBody>
          <a:body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2" name="正方形/長方形 1">
            <a:extLst>
              <a:ext uri="{FF2B5EF4-FFF2-40B4-BE49-F238E27FC236}">
                <a16:creationId xmlns:a16="http://schemas.microsoft.com/office/drawing/2014/main" id="{F943E5E4-A12F-26A2-D7FE-88262F8D4081}"/>
              </a:ext>
            </a:extLst>
          </p:cNvPr>
          <p:cNvSpPr/>
          <p:nvPr/>
        </p:nvSpPr>
        <p:spPr bwMode="auto">
          <a:xfrm>
            <a:off x="122941" y="4388686"/>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22</a:t>
            </a:r>
            <a:r>
              <a:rPr kumimoji="1" lang="ja-JP" altLang="en-US" sz="2400" b="1" dirty="0">
                <a:latin typeface="Meiryo UI" panose="020B0604030504040204" pitchFamily="50" charset="-128"/>
                <a:ea typeface="Meiryo UI" panose="020B0604030504040204" pitchFamily="50" charset="-128"/>
              </a:rPr>
              <a:t>万</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円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 5.481</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1000</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300</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月（</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25</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年分）</a:t>
            </a:r>
            <a:r>
              <a:rPr kumimoji="1" lang="ja-JP" altLang="en-US" sz="2400" b="1" dirty="0">
                <a:solidFill>
                  <a:srgbClr val="EA5550"/>
                </a:solidFill>
                <a:latin typeface="Meiryo UI" panose="020B0604030504040204" pitchFamily="50" charset="-128"/>
                <a:ea typeface="Meiryo UI" panose="020B0604030504040204" pitchFamily="50" charset="-128"/>
              </a:rPr>
              <a:t>＝</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36</a:t>
            </a:r>
            <a:r>
              <a:rPr kumimoji="1" lang="en-US" altLang="ja-JP" sz="3200" b="1" dirty="0">
                <a:solidFill>
                  <a:srgbClr val="EA5550"/>
                </a:solidFill>
                <a:latin typeface="Meiryo UI" panose="020B0604030504040204" pitchFamily="50" charset="-128"/>
                <a:ea typeface="Meiryo UI" panose="020B0604030504040204" pitchFamily="50" charset="-128"/>
              </a:rPr>
              <a:t>1</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,500</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円</a:t>
            </a:r>
          </a:p>
        </p:txBody>
      </p:sp>
      <p:sp>
        <p:nvSpPr>
          <p:cNvPr id="9" name="正方形/長方形 8">
            <a:extLst>
              <a:ext uri="{FF2B5EF4-FFF2-40B4-BE49-F238E27FC236}">
                <a16:creationId xmlns:a16="http://schemas.microsoft.com/office/drawing/2014/main" id="{9E04CD9A-125E-D016-C325-62C37E7A643C}"/>
              </a:ext>
            </a:extLst>
          </p:cNvPr>
          <p:cNvSpPr/>
          <p:nvPr/>
        </p:nvSpPr>
        <p:spPr bwMode="auto">
          <a:xfrm>
            <a:off x="122941" y="5644978"/>
            <a:ext cx="9684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2400" b="1" dirty="0">
                <a:latin typeface="Meiryo UI" panose="020B0604030504040204" pitchFamily="50" charset="-128"/>
                <a:ea typeface="Meiryo UI" panose="020B0604030504040204" pitchFamily="50" charset="-128"/>
              </a:rPr>
              <a:t>361</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,500</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 </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50</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年（</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87</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a:t>
            </a:r>
            <a:r>
              <a:rPr kumimoji="1" lang="en-US" altLang="ja-JP" sz="2400" b="1" i="0" u="none" strike="noStrike" cap="none" normalizeH="0" baseline="0" dirty="0">
                <a:ln>
                  <a:noFill/>
                </a:ln>
                <a:effectLst/>
                <a:latin typeface="Meiryo UI" panose="020B0604030504040204" pitchFamily="50" charset="-128"/>
                <a:ea typeface="Meiryo UI" panose="020B0604030504040204" pitchFamily="50" charset="-128"/>
              </a:rPr>
              <a:t>37</a:t>
            </a:r>
            <a:r>
              <a:rPr kumimoji="1" lang="ja-JP" altLang="en-US" sz="2400" b="1" i="0" u="none" strike="noStrike" cap="none" normalizeH="0" baseline="0" dirty="0">
                <a:ln>
                  <a:noFill/>
                </a:ln>
                <a:effectLst/>
                <a:latin typeface="Meiryo UI" panose="020B0604030504040204" pitchFamily="50" charset="-128"/>
                <a:ea typeface="Meiryo UI" panose="020B0604030504040204" pitchFamily="50" charset="-128"/>
              </a:rPr>
              <a:t>歳</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ja-JP" altLang="en-US" sz="2400" b="1" dirty="0">
                <a:solidFill>
                  <a:srgbClr val="EA5550"/>
                </a:solidFill>
                <a:latin typeface="Meiryo UI" panose="020B0604030504040204" pitchFamily="50" charset="-128"/>
                <a:ea typeface="Meiryo UI" panose="020B0604030504040204" pitchFamily="50" charset="-128"/>
              </a:rPr>
              <a:t>⇒</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18,07</a:t>
            </a:r>
            <a:r>
              <a:rPr kumimoji="1" lang="en-US" altLang="ja-JP" sz="3200" b="1" dirty="0">
                <a:solidFill>
                  <a:srgbClr val="EA5550"/>
                </a:solidFill>
                <a:latin typeface="Meiryo UI" panose="020B0604030504040204" pitchFamily="50" charset="-128"/>
                <a:ea typeface="Meiryo UI" panose="020B0604030504040204" pitchFamily="50" charset="-128"/>
              </a:rPr>
              <a:t>5</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,000</a:t>
            </a:r>
            <a:r>
              <a:rPr kumimoji="1" lang="ja-JP" altLang="en-US" sz="24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円</a:t>
            </a:r>
          </a:p>
        </p:txBody>
      </p:sp>
    </p:spTree>
    <p:extLst>
      <p:ext uri="{BB962C8B-B14F-4D97-AF65-F5344CB8AC3E}">
        <p14:creationId xmlns:p14="http://schemas.microsoft.com/office/powerpoint/2010/main" val="4028077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left)">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9"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AutoShape 3">
            <a:extLst>
              <a:ext uri="{FF2B5EF4-FFF2-40B4-BE49-F238E27FC236}">
                <a16:creationId xmlns:a16="http://schemas.microsoft.com/office/drawing/2014/main" id="{26974483-2D4D-4CEB-9AA5-B87412B36B11}"/>
              </a:ext>
            </a:extLst>
          </p:cNvPr>
          <p:cNvSpPr>
            <a:spLocks noChangeArrowheads="1"/>
          </p:cNvSpPr>
          <p:nvPr/>
        </p:nvSpPr>
        <p:spPr bwMode="auto">
          <a:xfrm>
            <a:off x="5430416" y="6104717"/>
            <a:ext cx="4446824" cy="380480"/>
          </a:xfrm>
          <a:prstGeom prst="homePlate">
            <a:avLst/>
          </a:prstGeom>
          <a:solidFill>
            <a:schemeClr val="bg1">
              <a:lumMod val="95000"/>
            </a:schemeClr>
          </a:solidFill>
          <a:ln>
            <a:noFill/>
          </a:ln>
          <a:effectLst/>
        </p:spPr>
        <p:txBody>
          <a:bodyPr wrap="square" lIns="72000" tIns="72000" rIns="72000" bIns="0">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white">
                    <a:lumMod val="50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何を参考にすればいいか・・・</a:t>
            </a:r>
            <a:endParaRPr kumimoji="1" lang="en-US" altLang="ja-JP" sz="2000" b="1" i="0" u="none" strike="noStrike" kern="1200" cap="none" spc="0" normalizeH="0" baseline="0" noProof="0" dirty="0">
              <a:ln>
                <a:noFill/>
              </a:ln>
              <a:solidFill>
                <a:prstClr val="white">
                  <a:lumMod val="50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a:extLst>
              <a:ext uri="{FF2B5EF4-FFF2-40B4-BE49-F238E27FC236}">
                <a16:creationId xmlns:a16="http://schemas.microsoft.com/office/drawing/2014/main" id="{9EC0381A-0670-4C61-B0FB-EF30A933E219}"/>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までご照会ください。</a:t>
            </a:r>
            <a:endPar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当コンテンツは、著作権法上の保護を受けています、著作権者の許諾を得ずに、当コンテンツの一部または全部を無断で複写・複製・転載することは禁じられております（</a:t>
            </a:r>
            <a:r>
              <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https://labo-ks.co.jp/</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0" lang="en-US" altLang="ja-JP"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rPr>
              <a:t>© 2025  k’s</a:t>
            </a:r>
            <a:r>
              <a:rPr kumimoji="0"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pic>
        <p:nvPicPr>
          <p:cNvPr id="9" name="図 8">
            <a:extLst>
              <a:ext uri="{FF2B5EF4-FFF2-40B4-BE49-F238E27FC236}">
                <a16:creationId xmlns:a16="http://schemas.microsoft.com/office/drawing/2014/main" id="{E922EC6E-7E7B-4AAC-B42F-B5D2BD1E6E9B}"/>
              </a:ext>
            </a:extLst>
          </p:cNvPr>
          <p:cNvPicPr>
            <a:picLocks noChangeAspect="1"/>
          </p:cNvPicPr>
          <p:nvPr/>
        </p:nvPicPr>
        <p:blipFill rotWithShape="1">
          <a:blip r:embed="rId3"/>
          <a:srcRect l="13065" t="24802" r="78951" b="59678"/>
          <a:stretch/>
        </p:blipFill>
        <p:spPr>
          <a:xfrm>
            <a:off x="8044338" y="4248790"/>
            <a:ext cx="973393" cy="1064341"/>
          </a:xfrm>
          <a:prstGeom prst="rect">
            <a:avLst/>
          </a:prstGeom>
        </p:spPr>
      </p:pic>
      <p:sp>
        <p:nvSpPr>
          <p:cNvPr id="2" name="正方形/長方形 1">
            <a:extLst>
              <a:ext uri="{FF2B5EF4-FFF2-40B4-BE49-F238E27FC236}">
                <a16:creationId xmlns:a16="http://schemas.microsoft.com/office/drawing/2014/main" id="{30CCBD66-13AB-B33D-FB33-3D1F62DE96CF}"/>
              </a:ext>
            </a:extLst>
          </p:cNvPr>
          <p:cNvSpPr/>
          <p:nvPr/>
        </p:nvSpPr>
        <p:spPr>
          <a:xfrm>
            <a:off x="618941" y="2024347"/>
            <a:ext cx="8712000" cy="2088000"/>
          </a:xfrm>
          <a:prstGeom prst="rect">
            <a:avLst/>
          </a:prstGeom>
          <a:solidFill>
            <a:schemeClr val="bg1"/>
          </a:solidFill>
          <a:ln w="38100" cmpd="dbl">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1838325" marR="0" lvl="0" indent="-1028700" algn="l" defTabSz="457200" rtl="0" eaLnBrk="1" fontAlgn="auto" latinLnBrk="0" hangingPunct="1">
              <a:lnSpc>
                <a:spcPct val="100000"/>
              </a:lnSpc>
              <a:spcBef>
                <a:spcPts val="0"/>
              </a:spcBef>
              <a:spcAft>
                <a:spcPts val="0"/>
              </a:spcAft>
              <a:buClrTx/>
              <a:buSzTx/>
              <a:buFont typeface="+mj-lt"/>
              <a:buAutoNum type="romanUcPeriod" startAt="2"/>
              <a:tabLst/>
              <a:defRPr/>
            </a:pPr>
            <a:r>
              <a:rPr kumimoji="1" lang="ja-JP" altLang="en-US"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当社で働く優位性</a:t>
            </a:r>
            <a:endParaRPr kumimoji="1" lang="en-US" altLang="ja-JP"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a:p>
            <a:pPr marL="809625" marR="0" lvl="0" algn="l" defTabSz="457200" rtl="0" eaLnBrk="1" fontAlgn="auto" latinLnBrk="0" hangingPunct="1">
              <a:lnSpc>
                <a:spcPct val="100000"/>
              </a:lnSpc>
              <a:spcBef>
                <a:spcPts val="0"/>
              </a:spcBef>
              <a:spcAft>
                <a:spcPts val="0"/>
              </a:spcAft>
              <a:buClrTx/>
              <a:buSzTx/>
              <a:tabLst/>
              <a:defRPr/>
            </a:pPr>
            <a:r>
              <a:rPr kumimoji="1" lang="ja-JP" altLang="en-US"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　  </a:t>
            </a:r>
            <a:r>
              <a:rPr kumimoji="1" lang="ja-JP" altLang="en-US" sz="2800"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－今回は健康保険料にフォーカス－</a:t>
            </a:r>
            <a:endParaRPr kumimoji="1" lang="en-US" altLang="ja-JP" sz="4800"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283461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 name="AutoShape 3">
            <a:extLst>
              <a:ext uri="{FF2B5EF4-FFF2-40B4-BE49-F238E27FC236}">
                <a16:creationId xmlns:a16="http://schemas.microsoft.com/office/drawing/2014/main" id="{3FBC429A-7E85-D66E-BF55-E303653C9FAD}"/>
              </a:ext>
            </a:extLst>
          </p:cNvPr>
          <p:cNvSpPr>
            <a:spLocks noChangeArrowheads="1"/>
          </p:cNvSpPr>
          <p:nvPr/>
        </p:nvSpPr>
        <p:spPr bwMode="auto">
          <a:xfrm>
            <a:off x="114299" y="593008"/>
            <a:ext cx="9776631" cy="492443"/>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１．会社（組合）ごとの社会保障制度に注目（健康保険／他業種</a:t>
            </a:r>
            <a:r>
              <a:rPr kumimoji="1" lang="en-US" altLang="ja-JP" sz="1600" b="1" i="0" u="none" strike="noStrike" kern="1200" cap="none" spc="0" normalizeH="0" baseline="0" noProof="0" dirty="0" err="1">
                <a:ln>
                  <a:noFill/>
                </a:ln>
                <a:solidFill>
                  <a:srgbClr val="3E3A39"/>
                </a:solidFill>
                <a:effectLst/>
                <a:uLnTx/>
                <a:uFillTx/>
                <a:latin typeface="Arial"/>
                <a:ea typeface="メイリオ" pitchFamily="50" charset="-128"/>
                <a:cs typeface="メイリオ" pitchFamily="50" charset="-128"/>
              </a:rPr>
              <a:t>ver</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p>
          <a:p>
            <a:pPr marL="0" marR="0" lvl="0" indent="0" algn="l" defTabSz="914400" rtl="0" eaLnBrk="0" fontAlgn="base" latinLnBrk="0" hangingPunct="0">
              <a:lnSpc>
                <a:spcPct val="100000"/>
              </a:lnSpc>
              <a:spcBef>
                <a:spcPct val="0"/>
              </a:spcBef>
              <a:spcAft>
                <a:spcPts val="0"/>
              </a:spcAft>
              <a:buClrTx/>
              <a:buSzTx/>
              <a:buFontTx/>
              <a:buNone/>
              <a:tabLst/>
              <a:defRPr/>
            </a:pP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3" name="テキスト プレースホルダー 1">
            <a:extLst>
              <a:ext uri="{FF2B5EF4-FFF2-40B4-BE49-F238E27FC236}">
                <a16:creationId xmlns:a16="http://schemas.microsoft.com/office/drawing/2014/main" id="{CC7D3A3C-E484-AA3A-47F6-9CB934835B5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．当社で働く優位性</a:t>
            </a:r>
            <a:endParaRPr lang="ja-JP" altLang="en-US" dirty="0">
              <a:solidFill>
                <a:srgbClr val="3E3A39"/>
              </a:solidFill>
              <a:latin typeface="Arial"/>
              <a:cs typeface="メイリオ" pitchFamily="50" charset="-128"/>
            </a:endParaRPr>
          </a:p>
        </p:txBody>
      </p:sp>
      <p:sp>
        <p:nvSpPr>
          <p:cNvPr id="10" name="スライド番号プレースホルダー 5">
            <a:extLst>
              <a:ext uri="{FF2B5EF4-FFF2-40B4-BE49-F238E27FC236}">
                <a16:creationId xmlns:a16="http://schemas.microsoft.com/office/drawing/2014/main" id="{0B0ACD07-1604-8242-FADB-3ED5FE6794F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19</a:t>
            </a:fld>
            <a:endParaRPr kumimoji="1" lang="ja-JP" altLang="en-US" sz="1200" b="1" dirty="0">
              <a:solidFill>
                <a:schemeClr val="tx1"/>
              </a:solidFill>
            </a:endParaRPr>
          </a:p>
        </p:txBody>
      </p:sp>
      <p:sp>
        <p:nvSpPr>
          <p:cNvPr id="13" name="正方形/長方形 12">
            <a:extLst>
              <a:ext uri="{FF2B5EF4-FFF2-40B4-BE49-F238E27FC236}">
                <a16:creationId xmlns:a16="http://schemas.microsoft.com/office/drawing/2014/main" id="{708E8368-2BF3-1AE5-CB88-DBC202752417}"/>
              </a:ext>
            </a:extLst>
          </p:cNvPr>
          <p:cNvSpPr/>
          <p:nvPr/>
        </p:nvSpPr>
        <p:spPr>
          <a:xfrm>
            <a:off x="114299" y="889865"/>
            <a:ext cx="9791701" cy="15465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１．健康保険とは</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医療保険には大きく、協会けんぽ、組合健保、共済等の人が入る健康保険（社保）と自営業者、医師、建築業等が入る国民健康保険（国保）と</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75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歳以上（一定の障害を持つ人は</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65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歳以上）の人が入る後期高齢者保険があります。</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solidFill>
                <a:srgbClr val="3E3A39"/>
              </a:solidFill>
              <a:effectLst/>
              <a:uLnTx/>
              <a:uFillTx/>
              <a:latin typeface="メイリオ"/>
              <a:ea typeface="メイリオ"/>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健康保険料は、年金と同じで会社が半分負担</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してくれています。さらに、</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健康保険では</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、働いて保険料を納めている</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本人以外</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でも、被保険者の親族もしくは同一世帯に属して生計を一にする人であれば、健康保険料を別途納めずして本人の被扶養者という形で健康保険制度を</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利用することができます</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a:t>
            </a:r>
            <a:endPar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endParaRPr kumimoji="1" lang="ja-JP" altLang="en-US" sz="300" b="0" i="0" u="none" strike="noStrike" kern="1200" cap="none" spc="0" normalizeH="0" baseline="0" noProof="0" dirty="0">
              <a:ln>
                <a:noFill/>
              </a:ln>
              <a:solidFill>
                <a:srgbClr val="3E3A39"/>
              </a:solidFill>
              <a:effectLst/>
              <a:uLnTx/>
              <a:uFillTx/>
              <a:latin typeface="メイリオ"/>
              <a:ea typeface="メイリオ"/>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ただし、条件として、収入制限（</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60</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歳未満</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:130</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万円以下、その他</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180</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万円以下）かつ、被保険者の年収の二分の一以下を満たす必要があります。 いわゆる「</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主婦のパートの</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103</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万円とか</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130</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万円の壁</a:t>
            </a:r>
            <a:r>
              <a:rPr kumimoji="1" lang="ja-JP" altLang="en-US" sz="1050" b="0" i="0" u="none" strike="noStrike" kern="1200" cap="none" spc="0" normalizeH="0" baseline="0" noProof="0" dirty="0">
                <a:ln>
                  <a:noFill/>
                </a:ln>
                <a:solidFill>
                  <a:prstClr val="black"/>
                </a:solidFill>
                <a:effectLst/>
                <a:uLnTx/>
                <a:uFillTx/>
                <a:latin typeface="メイリオ"/>
                <a:ea typeface="メイリオ"/>
                <a:cs typeface="+mn-cs"/>
              </a:rPr>
              <a:t>」の一つ</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です（年収が</a:t>
            </a:r>
            <a:r>
              <a:rPr kumimoji="1" lang="en-US" altLang="ja-JP" sz="1050" b="0" i="0" u="none" strike="noStrike" kern="1200" cap="none" spc="0" normalizeH="0" baseline="0" noProof="0" dirty="0">
                <a:ln>
                  <a:noFill/>
                </a:ln>
                <a:solidFill>
                  <a:srgbClr val="3E3A39"/>
                </a:solidFill>
                <a:effectLst/>
                <a:uLnTx/>
                <a:uFillTx/>
                <a:latin typeface="メイリオ"/>
                <a:ea typeface="メイリオ"/>
                <a:cs typeface="+mn-cs"/>
              </a:rPr>
              <a:t>103</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万円を超えると配偶者控除が消え、</a:t>
            </a:r>
            <a:r>
              <a:rPr kumimoji="1" lang="en-US" altLang="ja-JP" sz="1050" b="1" i="0" u="none" strike="noStrike" kern="1200" cap="none" spc="0" normalizeH="0" baseline="0" noProof="0" dirty="0">
                <a:ln>
                  <a:noFill/>
                </a:ln>
                <a:solidFill>
                  <a:srgbClr val="EA5550"/>
                </a:solidFill>
                <a:effectLst/>
                <a:uLnTx/>
                <a:uFillTx/>
                <a:latin typeface="メイリオ"/>
                <a:ea typeface="メイリオ"/>
                <a:cs typeface="+mn-cs"/>
              </a:rPr>
              <a:t>130</a:t>
            </a:r>
            <a:r>
              <a:rPr kumimoji="1" lang="ja-JP" altLang="en-US" sz="1050" b="1" i="0" u="none" strike="noStrike" kern="1200" cap="none" spc="0" normalizeH="0" baseline="0" noProof="0" dirty="0">
                <a:ln>
                  <a:noFill/>
                </a:ln>
                <a:solidFill>
                  <a:srgbClr val="EA5550"/>
                </a:solidFill>
                <a:effectLst/>
                <a:uLnTx/>
                <a:uFillTx/>
                <a:latin typeface="メイリオ"/>
                <a:ea typeface="メイリオ"/>
                <a:cs typeface="+mn-cs"/>
              </a:rPr>
              <a:t>万円を超えると健康保険・年金の被扶養者から外れます</a:t>
            </a:r>
            <a:r>
              <a:rPr kumimoji="1" lang="ja-JP" altLang="en-US" sz="105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050" b="0" i="0" u="none" strike="noStrike" kern="1200" cap="none" spc="0" normalizeH="0" baseline="0" noProof="0" dirty="0">
                <a:ln>
                  <a:noFill/>
                </a:ln>
                <a:solidFill>
                  <a:srgbClr val="3E3A39"/>
                </a:solidFill>
                <a:effectLst/>
                <a:uLnTx/>
                <a:uFillTx/>
                <a:latin typeface="メイリオ"/>
                <a:ea typeface="メイリオ"/>
                <a:cs typeface="+mn-cs"/>
              </a:rPr>
              <a:t>） </a:t>
            </a:r>
            <a:endParaRPr kumimoji="1" lang="ja-JP" altLang="en-US" sz="1050" b="1" i="1"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5" name="正方形/長方形 14">
            <a:extLst>
              <a:ext uri="{FF2B5EF4-FFF2-40B4-BE49-F238E27FC236}">
                <a16:creationId xmlns:a16="http://schemas.microsoft.com/office/drawing/2014/main" id="{935870B6-EA0B-36F4-F5BB-68730F1CA20E}"/>
              </a:ext>
            </a:extLst>
          </p:cNvPr>
          <p:cNvSpPr/>
          <p:nvPr/>
        </p:nvSpPr>
        <p:spPr bwMode="auto">
          <a:xfrm>
            <a:off x="391544" y="6003229"/>
            <a:ext cx="9423952" cy="432000"/>
          </a:xfrm>
          <a:prstGeom prst="rect">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「健康保険」はどこの会社も制度としてあるかもしれませんよね！ですが、</a:t>
            </a:r>
            <a:r>
              <a:rPr kumimoji="0" lang="ja-JP" altLang="en-US" sz="1200" b="1" i="0" u="sng"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「独自の給付」や、「保険料率」</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は会社ごとに独自性があります。保険料率は毎月のお給料の手取りに直結する項目でもありますので、採用の「視点」や「話法」に活用していきましょう！</a:t>
            </a:r>
            <a:endParaRPr kumimoji="0" lang="en-US" altLang="ja-JP" sz="11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D7F867CC-A87C-1423-FB94-1234D547D17B}"/>
              </a:ext>
            </a:extLst>
          </p:cNvPr>
          <p:cNvSpPr/>
          <p:nvPr/>
        </p:nvSpPr>
        <p:spPr>
          <a:xfrm>
            <a:off x="427535" y="5685172"/>
            <a:ext cx="1141383" cy="338554"/>
          </a:xfrm>
          <a:prstGeom prst="rect">
            <a:avLst/>
          </a:prstGeom>
          <a:solidFill>
            <a:srgbClr val="FBDDDC"/>
          </a:solidFill>
        </p:spPr>
        <p:txBody>
          <a:bodyPr wrap="none" lIns="36000" tIns="72000" rIns="108000" bIns="3600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r" defTabSz="4572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0000"/>
                </a:solidFill>
                <a:effectLst/>
                <a:uLnTx/>
                <a:uFillTx/>
                <a:latin typeface="メイリオ" panose="020B0604030504040204" pitchFamily="50" charset="-128"/>
                <a:ea typeface="メイリオ" panose="020B0604030504040204" pitchFamily="50" charset="-128"/>
                <a:cs typeface="+mn-cs"/>
              </a:rPr>
              <a:t>管理者の視点</a:t>
            </a:r>
            <a:endParaRPr kumimoji="1" lang="ja-JP" altLang="en-US" sz="1200" b="0" i="0" u="none" strike="noStrike" kern="1200" cap="none" spc="0" normalizeH="0" baseline="0" noProof="0" dirty="0">
              <a:ln>
                <a:noFill/>
              </a:ln>
              <a:solidFill>
                <a:srgbClr val="FF0000"/>
              </a:solidFill>
              <a:effectLst/>
              <a:uLnTx/>
              <a:uFillTx/>
              <a:latin typeface="ＭＳ Ｐゴシック" charset="-128"/>
              <a:ea typeface="ＭＳ Ｐゴシック" charset="-128"/>
              <a:cs typeface="+mn-cs"/>
            </a:endParaRPr>
          </a:p>
        </p:txBody>
      </p:sp>
      <p:pic>
        <p:nvPicPr>
          <p:cNvPr id="19" name="図 18">
            <a:extLst>
              <a:ext uri="{FF2B5EF4-FFF2-40B4-BE49-F238E27FC236}">
                <a16:creationId xmlns:a16="http://schemas.microsoft.com/office/drawing/2014/main" id="{901B8E88-B7BE-3420-2AE5-FE0BAB39FC0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504" y="5571574"/>
            <a:ext cx="471920" cy="471920"/>
          </a:xfrm>
          <a:prstGeom prst="rect">
            <a:avLst/>
          </a:prstGeom>
        </p:spPr>
      </p:pic>
      <p:sp>
        <p:nvSpPr>
          <p:cNvPr id="20" name="吹き出し: 角を丸めた四角形 19">
            <a:extLst>
              <a:ext uri="{FF2B5EF4-FFF2-40B4-BE49-F238E27FC236}">
                <a16:creationId xmlns:a16="http://schemas.microsoft.com/office/drawing/2014/main" id="{120E66C6-5B49-D2FC-3FDF-B2CE986EA873}"/>
              </a:ext>
            </a:extLst>
          </p:cNvPr>
          <p:cNvSpPr/>
          <p:nvPr/>
        </p:nvSpPr>
        <p:spPr>
          <a:xfrm>
            <a:off x="3291840" y="5494621"/>
            <a:ext cx="5885817" cy="432000"/>
          </a:xfrm>
          <a:prstGeom prst="wedgeRoundRectCallout">
            <a:avLst>
              <a:gd name="adj1" fmla="val 52805"/>
              <a:gd name="adj2" fmla="val 17498"/>
              <a:gd name="adj3" fmla="val 16667"/>
            </a:avLst>
          </a:prstGeom>
          <a:solidFill>
            <a:schemeClr val="bg1"/>
          </a:solidFill>
          <a:ln w="19050">
            <a:solidFill>
              <a:schemeClr val="bg1">
                <a:lumMod val="85000"/>
              </a:schemeClr>
            </a:solidFill>
          </a:ln>
        </p:spPr>
        <p:txBody>
          <a:bodyPr wrap="square" lIns="72000" tIns="72000" rIns="72000" bIns="36000"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健康組合によって、これだけの差があるのね～！また、それ以上に、国民健康保険の保険料は、事業主負担分や不要の考え方がない、負担は重いのね～</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pic>
        <p:nvPicPr>
          <p:cNvPr id="21" name="図 20">
            <a:extLst>
              <a:ext uri="{FF2B5EF4-FFF2-40B4-BE49-F238E27FC236}">
                <a16:creationId xmlns:a16="http://schemas.microsoft.com/office/drawing/2014/main" id="{4B39045E-016F-CD99-001A-22FD69DCC52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82437" y="5495750"/>
            <a:ext cx="421959" cy="421959"/>
          </a:xfrm>
          <a:prstGeom prst="rect">
            <a:avLst/>
          </a:prstGeom>
        </p:spPr>
      </p:pic>
      <p:sp>
        <p:nvSpPr>
          <p:cNvPr id="22" name="正方形/長方形 21">
            <a:extLst>
              <a:ext uri="{FF2B5EF4-FFF2-40B4-BE49-F238E27FC236}">
                <a16:creationId xmlns:a16="http://schemas.microsoft.com/office/drawing/2014/main" id="{2EFC8328-A7F5-EEBB-6733-619DD1FCAA18}"/>
              </a:ext>
            </a:extLst>
          </p:cNvPr>
          <p:cNvSpPr/>
          <p:nvPr/>
        </p:nvSpPr>
        <p:spPr>
          <a:xfrm>
            <a:off x="113458" y="2499875"/>
            <a:ext cx="9754107" cy="969496"/>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．比べてみよう、健康保険料</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会社（組合）によって、健康保険の保険料率は違います。保険料率の負担が少ないほど、月々のお給料の手取りが増えることになります。　　　　　　　　　　　　　　　　　　こちらも、ホームページ等で確認することができます。下記に一例を掲載しますので、参考にしてみましょう</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また、国民健康保険は、「扶養」という概念がないので、収入のない専業主婦や子供、無職の方でも保険料を負担する必要があります</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各組合のホームページ参照（</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2025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年</a:t>
            </a:r>
            <a:r>
              <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9</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月</a:t>
            </a:r>
            <a:r>
              <a:rPr kumimoji="1" lang="en-US" altLang="ja-JP" sz="1050" dirty="0">
                <a:solidFill>
                  <a:srgbClr val="000000"/>
                </a:solidFill>
                <a:latin typeface="メイリオ" panose="020B0604030504040204" pitchFamily="50" charset="-128"/>
                <a:ea typeface="メイリオ" panose="020B0604030504040204" pitchFamily="50" charset="-128"/>
              </a:rPr>
              <a:t>25</a:t>
            </a: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日）、調整保険料率を含む</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3" name="表 22">
            <a:extLst>
              <a:ext uri="{FF2B5EF4-FFF2-40B4-BE49-F238E27FC236}">
                <a16:creationId xmlns:a16="http://schemas.microsoft.com/office/drawing/2014/main" id="{8C914536-FE10-AEFE-C735-F5E838909DAB}"/>
              </a:ext>
            </a:extLst>
          </p:cNvPr>
          <p:cNvGraphicFramePr>
            <a:graphicFrameLocks noGrp="1"/>
          </p:cNvGraphicFramePr>
          <p:nvPr>
            <p:extLst>
              <p:ext uri="{D42A27DB-BD31-4B8C-83A1-F6EECF244321}">
                <p14:modId xmlns:p14="http://schemas.microsoft.com/office/powerpoint/2010/main" val="2885340857"/>
              </p:ext>
            </p:extLst>
          </p:nvPr>
        </p:nvGraphicFramePr>
        <p:xfrm>
          <a:off x="469870" y="3441467"/>
          <a:ext cx="6984000" cy="1296000"/>
        </p:xfrm>
        <a:graphic>
          <a:graphicData uri="http://schemas.openxmlformats.org/drawingml/2006/table">
            <a:tbl>
              <a:tblPr/>
              <a:tblGrid>
                <a:gridCol w="1152000">
                  <a:extLst>
                    <a:ext uri="{9D8B030D-6E8A-4147-A177-3AD203B41FA5}">
                      <a16:colId xmlns:a16="http://schemas.microsoft.com/office/drawing/2014/main" val="3673586662"/>
                    </a:ext>
                  </a:extLst>
                </a:gridCol>
                <a:gridCol w="972000">
                  <a:extLst>
                    <a:ext uri="{9D8B030D-6E8A-4147-A177-3AD203B41FA5}">
                      <a16:colId xmlns:a16="http://schemas.microsoft.com/office/drawing/2014/main" val="3598192757"/>
                    </a:ext>
                  </a:extLst>
                </a:gridCol>
                <a:gridCol w="972000">
                  <a:extLst>
                    <a:ext uri="{9D8B030D-6E8A-4147-A177-3AD203B41FA5}">
                      <a16:colId xmlns:a16="http://schemas.microsoft.com/office/drawing/2014/main" val="786997813"/>
                    </a:ext>
                  </a:extLst>
                </a:gridCol>
                <a:gridCol w="972000">
                  <a:extLst>
                    <a:ext uri="{9D8B030D-6E8A-4147-A177-3AD203B41FA5}">
                      <a16:colId xmlns:a16="http://schemas.microsoft.com/office/drawing/2014/main" val="1001686416"/>
                    </a:ext>
                  </a:extLst>
                </a:gridCol>
                <a:gridCol w="972000">
                  <a:extLst>
                    <a:ext uri="{9D8B030D-6E8A-4147-A177-3AD203B41FA5}">
                      <a16:colId xmlns:a16="http://schemas.microsoft.com/office/drawing/2014/main" val="3241759369"/>
                    </a:ext>
                  </a:extLst>
                </a:gridCol>
                <a:gridCol w="972000">
                  <a:extLst>
                    <a:ext uri="{9D8B030D-6E8A-4147-A177-3AD203B41FA5}">
                      <a16:colId xmlns:a16="http://schemas.microsoft.com/office/drawing/2014/main" val="2822201675"/>
                    </a:ext>
                  </a:extLst>
                </a:gridCol>
                <a:gridCol w="972000">
                  <a:extLst>
                    <a:ext uri="{9D8B030D-6E8A-4147-A177-3AD203B41FA5}">
                      <a16:colId xmlns:a16="http://schemas.microsoft.com/office/drawing/2014/main" val="68192468"/>
                    </a:ext>
                  </a:extLst>
                </a:gridCol>
              </a:tblGrid>
              <a:tr h="432000">
                <a:tc>
                  <a:txBody>
                    <a:bodyPr/>
                    <a:lstStyle/>
                    <a:p>
                      <a:pPr algn="ctr"/>
                      <a:endParaRPr lang="ja-JP" altLang="en-US" sz="1050" dirty="0">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solidFill>
                            <a:schemeClr val="accent1"/>
                          </a:solidFill>
                          <a:latin typeface="Meiryo UI" panose="020B0604030504040204" pitchFamily="50" charset="-128"/>
                          <a:ea typeface="Meiryo UI" panose="020B0604030504040204" pitchFamily="50" charset="-128"/>
                          <a:hlinkClick r:id="rId4">
                            <a:extLst>
                              <a:ext uri="{A12FA001-AC4F-418D-AE19-62706E023703}">
                                <ahyp:hlinkClr xmlns:ahyp="http://schemas.microsoft.com/office/drawing/2018/hyperlinkcolor" val="tx"/>
                              </a:ext>
                            </a:extLst>
                          </a:hlinkClick>
                        </a:rPr>
                        <a:t>イオン</a:t>
                      </a:r>
                      <a:endParaRPr lang="en-US" altLang="ja-JP" sz="1050" dirty="0">
                        <a:solidFill>
                          <a:schemeClr val="accent1"/>
                        </a:solidFill>
                        <a:latin typeface="Meiryo UI" panose="020B0604030504040204" pitchFamily="50" charset="-128"/>
                        <a:ea typeface="Meiryo UI" panose="020B0604030504040204" pitchFamily="50" charset="-128"/>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25､3</a:t>
                      </a:r>
                      <a:r>
                        <a:rPr lang="ja-JP" altLang="en-US" sz="1050" dirty="0">
                          <a:latin typeface="Meiryo UI" panose="020B0604030504040204" pitchFamily="50" charset="-128"/>
                          <a:ea typeface="Meiryo UI" panose="020B0604030504040204" pitchFamily="50" charset="-128"/>
                        </a:rPr>
                        <a:t>～）</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solidFill>
                            <a:schemeClr val="accent5">
                              <a:lumMod val="75000"/>
                            </a:schemeClr>
                          </a:solidFill>
                          <a:latin typeface="Meiryo UI" panose="020B0604030504040204" pitchFamily="50" charset="-128"/>
                          <a:ea typeface="Meiryo UI" panose="020B0604030504040204" pitchFamily="50" charset="-128"/>
                          <a:hlinkClick r:id="rId5">
                            <a:extLst>
                              <a:ext uri="{A12FA001-AC4F-418D-AE19-62706E023703}">
                                <ahyp:hlinkClr xmlns:ahyp="http://schemas.microsoft.com/office/drawing/2018/hyperlinkcolor" val="tx"/>
                              </a:ext>
                            </a:extLst>
                          </a:hlinkClick>
                        </a:rPr>
                        <a:t>日本マクドナルド</a:t>
                      </a:r>
                      <a:endParaRPr lang="en-US" altLang="ja-JP" sz="1050" dirty="0">
                        <a:solidFill>
                          <a:schemeClr val="accent5">
                            <a:lumMod val="75000"/>
                          </a:schemeClr>
                        </a:solidFill>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a:t>
                      </a:r>
                      <a:r>
                        <a:rPr lang="en-US" altLang="ja-JP" sz="1050" dirty="0">
                          <a:latin typeface="Meiryo UI" panose="020B0604030504040204" pitchFamily="50" charset="-128"/>
                          <a:ea typeface="Meiryo UI" panose="020B0604030504040204" pitchFamily="50" charset="-128"/>
                        </a:rPr>
                        <a:t>25.4</a:t>
                      </a:r>
                      <a:r>
                        <a:rPr lang="ja-JP" altLang="en-US" sz="1050" dirty="0">
                          <a:latin typeface="Meiryo UI" panose="020B0604030504040204" pitchFamily="50" charset="-128"/>
                          <a:ea typeface="Meiryo UI" panose="020B0604030504040204" pitchFamily="50" charset="-128"/>
                        </a:rPr>
                        <a:t>時点）</a:t>
                      </a: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solidFill>
                            <a:schemeClr val="accent1"/>
                          </a:solidFill>
                          <a:latin typeface="Meiryo UI" panose="020B0604030504040204" pitchFamily="50" charset="-128"/>
                          <a:ea typeface="Meiryo UI" panose="020B0604030504040204" pitchFamily="50" charset="-128"/>
                          <a:hlinkClick r:id="rId6">
                            <a:extLst>
                              <a:ext uri="{A12FA001-AC4F-418D-AE19-62706E023703}">
                                <ahyp:hlinkClr xmlns:ahyp="http://schemas.microsoft.com/office/drawing/2018/hyperlinkcolor" val="tx"/>
                              </a:ext>
                            </a:extLst>
                          </a:hlinkClick>
                        </a:rPr>
                        <a:t>デパート健保組合</a:t>
                      </a:r>
                      <a:endParaRPr lang="en-US" altLang="ja-JP" sz="1050" dirty="0">
                        <a:solidFill>
                          <a:schemeClr val="accent1"/>
                        </a:solidFill>
                        <a:latin typeface="Meiryo UI" panose="020B0604030504040204" pitchFamily="50" charset="-128"/>
                        <a:ea typeface="Meiryo UI" panose="020B0604030504040204" pitchFamily="50" charset="-128"/>
                      </a:endParaRPr>
                    </a:p>
                    <a:p>
                      <a:pPr algn="ctr"/>
                      <a:r>
                        <a:rPr lang="ja-JP" altLang="en-US" sz="1050" dirty="0">
                          <a:solidFill>
                            <a:schemeClr val="tx1"/>
                          </a:solidFill>
                          <a:latin typeface="Meiryo UI" panose="020B0604030504040204" pitchFamily="50" charset="-128"/>
                          <a:ea typeface="Meiryo UI" panose="020B0604030504040204" pitchFamily="50" charset="-128"/>
                        </a:rPr>
                        <a:t>（</a:t>
                      </a:r>
                      <a:r>
                        <a:rPr lang="en-US" altLang="ja-JP" sz="1050" dirty="0">
                          <a:solidFill>
                            <a:schemeClr val="tx1"/>
                          </a:solidFill>
                          <a:latin typeface="Meiryo UI" panose="020B0604030504040204" pitchFamily="50" charset="-128"/>
                          <a:ea typeface="Meiryo UI" panose="020B0604030504040204" pitchFamily="50" charset="-128"/>
                        </a:rPr>
                        <a:t>25</a:t>
                      </a:r>
                      <a:r>
                        <a:rPr lang="ja-JP" altLang="en-US" sz="1050" dirty="0">
                          <a:solidFill>
                            <a:schemeClr val="tx1"/>
                          </a:solidFill>
                          <a:latin typeface="Meiryo UI" panose="020B0604030504040204" pitchFamily="50" charset="-128"/>
                          <a:ea typeface="Meiryo UI" panose="020B0604030504040204" pitchFamily="50" charset="-128"/>
                        </a:rPr>
                        <a:t>・</a:t>
                      </a:r>
                      <a:r>
                        <a:rPr lang="en-US" altLang="ja-JP" sz="1050" dirty="0">
                          <a:solidFill>
                            <a:schemeClr val="tx1"/>
                          </a:solidFill>
                          <a:latin typeface="Meiryo UI" panose="020B0604030504040204" pitchFamily="50" charset="-128"/>
                          <a:ea typeface="Meiryo UI" panose="020B0604030504040204" pitchFamily="50" charset="-128"/>
                        </a:rPr>
                        <a:t>3</a:t>
                      </a:r>
                      <a:r>
                        <a:rPr lang="ja-JP" altLang="en-US" sz="1050" dirty="0">
                          <a:solidFill>
                            <a:schemeClr val="tx1"/>
                          </a:solidFill>
                          <a:latin typeface="Meiryo UI" panose="020B0604030504040204" pitchFamily="50" charset="-128"/>
                          <a:ea typeface="Meiryo UI" panose="020B0604030504040204" pitchFamily="50" charset="-128"/>
                        </a:rPr>
                        <a:t>～）</a:t>
                      </a:r>
                      <a:endParaRPr lang="ja-JP" altLang="en-US" sz="1050" dirty="0">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solidFill>
                            <a:schemeClr val="accent1"/>
                          </a:solidFill>
                          <a:latin typeface="Meiryo UI" panose="020B0604030504040204" pitchFamily="50" charset="-128"/>
                          <a:ea typeface="Meiryo UI" panose="020B0604030504040204" pitchFamily="50" charset="-128"/>
                          <a:hlinkClick r:id="rId7">
                            <a:extLst>
                              <a:ext uri="{A12FA001-AC4F-418D-AE19-62706E023703}">
                                <ahyp:hlinkClr xmlns:ahyp="http://schemas.microsoft.com/office/drawing/2018/hyperlinkcolor" val="tx"/>
                              </a:ext>
                            </a:extLst>
                          </a:hlinkClick>
                        </a:rPr>
                        <a:t>ヤクルト健保組合</a:t>
                      </a:r>
                      <a:endParaRPr lang="en-US" altLang="ja-JP" sz="1050" dirty="0">
                        <a:solidFill>
                          <a:schemeClr val="accent1"/>
                        </a:solidFill>
                        <a:latin typeface="Meiryo UI" panose="020B0604030504040204" pitchFamily="50" charset="-128"/>
                        <a:ea typeface="Meiryo UI" panose="020B0604030504040204" pitchFamily="50" charset="-128"/>
                      </a:endParaRPr>
                    </a:p>
                    <a:p>
                      <a:pPr algn="ctr"/>
                      <a:r>
                        <a:rPr lang="ja-JP" altLang="en-US" sz="1050" dirty="0">
                          <a:solidFill>
                            <a:schemeClr val="tx1"/>
                          </a:solidFill>
                          <a:latin typeface="Meiryo UI" panose="020B0604030504040204" pitchFamily="50" charset="-128"/>
                          <a:ea typeface="Meiryo UI" panose="020B0604030504040204" pitchFamily="50" charset="-128"/>
                        </a:rPr>
                        <a:t>（</a:t>
                      </a:r>
                      <a:r>
                        <a:rPr lang="en-US" altLang="ja-JP" sz="1050" dirty="0">
                          <a:solidFill>
                            <a:schemeClr val="tx1"/>
                          </a:solidFill>
                          <a:latin typeface="Meiryo UI" panose="020B0604030504040204" pitchFamily="50" charset="-128"/>
                          <a:ea typeface="Meiryo UI" panose="020B0604030504040204" pitchFamily="50" charset="-128"/>
                        </a:rPr>
                        <a:t>25</a:t>
                      </a:r>
                      <a:r>
                        <a:rPr lang="ja-JP" altLang="en-US" sz="1050" dirty="0">
                          <a:solidFill>
                            <a:schemeClr val="tx1"/>
                          </a:solidFill>
                          <a:latin typeface="Meiryo UI" panose="020B0604030504040204" pitchFamily="50" charset="-128"/>
                          <a:ea typeface="Meiryo UI" panose="020B0604030504040204" pitchFamily="50" charset="-128"/>
                        </a:rPr>
                        <a:t>・</a:t>
                      </a:r>
                      <a:r>
                        <a:rPr lang="en-US" altLang="ja-JP" sz="1050" dirty="0">
                          <a:solidFill>
                            <a:schemeClr val="tx1"/>
                          </a:solidFill>
                          <a:latin typeface="Meiryo UI" panose="020B0604030504040204" pitchFamily="50" charset="-128"/>
                          <a:ea typeface="Meiryo UI" panose="020B0604030504040204" pitchFamily="50" charset="-128"/>
                        </a:rPr>
                        <a:t>3</a:t>
                      </a:r>
                      <a:r>
                        <a:rPr lang="ja-JP" altLang="en-US" sz="1050" dirty="0">
                          <a:solidFill>
                            <a:schemeClr val="tx1"/>
                          </a:solidFill>
                          <a:latin typeface="Meiryo UI" panose="020B0604030504040204" pitchFamily="50" charset="-128"/>
                          <a:ea typeface="Meiryo UI" panose="020B0604030504040204" pitchFamily="50" charset="-128"/>
                        </a:rPr>
                        <a:t>～）</a:t>
                      </a:r>
                      <a:endParaRPr lang="ja-JP" altLang="en-US" sz="1050" dirty="0">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latin typeface="Meiryo UI" panose="020B0604030504040204" pitchFamily="50" charset="-128"/>
                          <a:ea typeface="Meiryo UI" panose="020B0604030504040204" pitchFamily="50" charset="-128"/>
                          <a:hlinkClick r:id="rId8"/>
                        </a:rPr>
                        <a:t>協会けんぽ</a:t>
                      </a:r>
                      <a:endParaRPr lang="en-US" altLang="ja-JP" sz="1050" dirty="0">
                        <a:latin typeface="Meiryo UI" panose="020B0604030504040204" pitchFamily="50" charset="-128"/>
                        <a:ea typeface="Meiryo UI" panose="020B0604030504040204" pitchFamily="50" charset="-128"/>
                      </a:endParaRPr>
                    </a:p>
                    <a:p>
                      <a:pPr algn="ctr"/>
                      <a:r>
                        <a:rPr lang="ja-JP" altLang="en-US" sz="800" dirty="0">
                          <a:latin typeface="Meiryo UI" panose="020B0604030504040204" pitchFamily="50" charset="-128"/>
                          <a:ea typeface="Meiryo UI" panose="020B0604030504040204" pitchFamily="50" charset="-128"/>
                        </a:rPr>
                        <a:t>中小企業</a:t>
                      </a:r>
                      <a:endParaRPr lang="en-US" altLang="ja-JP" sz="800" dirty="0">
                        <a:latin typeface="Meiryo UI" panose="020B0604030504040204" pitchFamily="50" charset="-128"/>
                        <a:ea typeface="Meiryo UI" panose="020B0604030504040204" pitchFamily="50" charset="-128"/>
                      </a:endParaRPr>
                    </a:p>
                    <a:p>
                      <a:pPr algn="ct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神奈川支部</a:t>
                      </a:r>
                      <a:r>
                        <a:rPr lang="en-US" altLang="ja-JP" sz="800" dirty="0">
                          <a:latin typeface="Meiryo UI" panose="020B0604030504040204" pitchFamily="50" charset="-128"/>
                          <a:ea typeface="Meiryo UI" panose="020B0604030504040204" pitchFamily="50" charset="-128"/>
                        </a:rPr>
                        <a:t>2025</a:t>
                      </a:r>
                      <a:endParaRPr lang="ja-JP" altLang="en-US" sz="1050" dirty="0">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tc>
                  <a:txBody>
                    <a:bodyPr/>
                    <a:lstStyle/>
                    <a:p>
                      <a:pPr algn="ctr"/>
                      <a:r>
                        <a:rPr lang="ja-JP" altLang="en-US" sz="1050" dirty="0">
                          <a:latin typeface="Meiryo UI" panose="020B0604030504040204" pitchFamily="50" charset="-128"/>
                          <a:ea typeface="Meiryo UI" panose="020B0604030504040204" pitchFamily="50" charset="-128"/>
                        </a:rPr>
                        <a:t>（参考）</a:t>
                      </a:r>
                      <a:endParaRPr lang="en-US" altLang="ja-JP" sz="1050" dirty="0">
                        <a:latin typeface="Meiryo UI" panose="020B0604030504040204" pitchFamily="50" charset="-128"/>
                        <a:ea typeface="Meiryo UI" panose="020B0604030504040204" pitchFamily="50" charset="-128"/>
                      </a:endParaRPr>
                    </a:p>
                    <a:p>
                      <a:pPr algn="ctr"/>
                      <a:r>
                        <a:rPr lang="ja-JP" altLang="en-US" sz="1050" dirty="0">
                          <a:latin typeface="Meiryo UI" panose="020B0604030504040204" pitchFamily="50" charset="-128"/>
                          <a:ea typeface="Meiryo UI" panose="020B0604030504040204" pitchFamily="50" charset="-128"/>
                        </a:rPr>
                        <a:t>明治安田生命</a:t>
                      </a:r>
                      <a:endParaRPr lang="en-US" altLang="ja-JP" sz="1050" dirty="0">
                        <a:latin typeface="Meiryo UI" panose="020B0604030504040204" pitchFamily="50" charset="-128"/>
                        <a:ea typeface="Meiryo UI" panose="020B0604030504040204" pitchFamily="50" charset="-128"/>
                      </a:endParaRPr>
                    </a:p>
                  </a:txBody>
                  <a:tcPr marL="0" marR="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rgbClr val="FFCCCC"/>
                    </a:solidFill>
                  </a:tcPr>
                </a:tc>
                <a:extLst>
                  <a:ext uri="{0D108BD9-81ED-4DB2-BD59-A6C34878D82A}">
                    <a16:rowId xmlns:a16="http://schemas.microsoft.com/office/drawing/2014/main" val="1041786345"/>
                  </a:ext>
                </a:extLst>
              </a:tr>
              <a:tr h="288000">
                <a:tc>
                  <a:txBody>
                    <a:bodyPr/>
                    <a:lstStyle/>
                    <a:p>
                      <a:pPr algn="ctr"/>
                      <a:r>
                        <a:rPr lang="ja-JP" altLang="en-US" sz="1050" b="1" dirty="0">
                          <a:latin typeface="Meiryo UI" panose="020B0604030504040204" pitchFamily="50" charset="-128"/>
                          <a:ea typeface="Meiryo UI" panose="020B0604030504040204" pitchFamily="50" charset="-128"/>
                        </a:rPr>
                        <a:t>被保険者負担率</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5.25</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5.60</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5.15</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5.22</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4.96</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1" dirty="0">
                          <a:latin typeface="Meiryo UI" panose="020B0604030504040204" pitchFamily="50" charset="-128"/>
                          <a:ea typeface="Meiryo UI" panose="020B0604030504040204" pitchFamily="50" charset="-128"/>
                        </a:rPr>
                        <a:t>4.70</a:t>
                      </a:r>
                      <a:r>
                        <a:rPr lang="ja-JP" altLang="en-US" sz="1200" b="1"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874242574"/>
                  </a:ext>
                </a:extLst>
              </a:tr>
              <a:tr h="288000">
                <a:tc>
                  <a:txBody>
                    <a:bodyPr/>
                    <a:lstStyle/>
                    <a:p>
                      <a:pPr algn="ctr"/>
                      <a:r>
                        <a:rPr lang="zh-TW" altLang="en-US" sz="1050" dirty="0">
                          <a:latin typeface="Meiryo UI" panose="020B0604030504040204" pitchFamily="50" charset="-128"/>
                          <a:ea typeface="Meiryo UI" panose="020B0604030504040204" pitchFamily="50" charset="-128"/>
                        </a:rPr>
                        <a:t>事業主負担率</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5.25</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5.60</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5.15</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6.38</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4.96</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dirty="0">
                          <a:latin typeface="Meiryo UI" panose="020B0604030504040204" pitchFamily="50" charset="-128"/>
                          <a:ea typeface="Meiryo UI" panose="020B0604030504040204" pitchFamily="50" charset="-128"/>
                        </a:rPr>
                        <a:t>5.80</a:t>
                      </a:r>
                      <a:r>
                        <a:rPr lang="ja-JP" altLang="en-US" sz="120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235614951"/>
                  </a:ext>
                </a:extLst>
              </a:tr>
              <a:tr h="288000">
                <a:tc>
                  <a:txBody>
                    <a:bodyPr/>
                    <a:lstStyle/>
                    <a:p>
                      <a:pPr algn="ctr"/>
                      <a:r>
                        <a:rPr lang="ja-JP" altLang="en-US" sz="1050" b="0" dirty="0">
                          <a:latin typeface="Meiryo UI" panose="020B0604030504040204" pitchFamily="50" charset="-128"/>
                          <a:ea typeface="Meiryo UI" panose="020B0604030504040204" pitchFamily="50" charset="-128"/>
                        </a:rPr>
                        <a:t>合計</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10.50</a:t>
                      </a:r>
                      <a:r>
                        <a:rPr lang="ja-JP" altLang="en-US" sz="1200" b="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11.20</a:t>
                      </a:r>
                      <a:r>
                        <a:rPr lang="ja-JP" altLang="en-US" sz="1200" b="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10.30</a:t>
                      </a:r>
                      <a:r>
                        <a:rPr lang="ja-JP" altLang="en-US" sz="1200" b="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11.60</a:t>
                      </a:r>
                      <a:r>
                        <a:rPr lang="ja-JP" altLang="en-US" sz="1200" b="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9.92%</a:t>
                      </a:r>
                      <a:endParaRPr lang="ja-JP" altLang="en-US" sz="1200" b="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200" b="0" dirty="0">
                          <a:latin typeface="Meiryo UI" panose="020B0604030504040204" pitchFamily="50" charset="-128"/>
                          <a:ea typeface="Meiryo UI" panose="020B0604030504040204" pitchFamily="50" charset="-128"/>
                        </a:rPr>
                        <a:t>10.50</a:t>
                      </a:r>
                      <a:r>
                        <a:rPr lang="ja-JP" altLang="en-US" sz="1200" b="0" dirty="0">
                          <a:latin typeface="Meiryo UI" panose="020B0604030504040204" pitchFamily="50" charset="-128"/>
                          <a:ea typeface="Meiryo UI" panose="020B0604030504040204" pitchFamily="50" charset="-128"/>
                        </a:rPr>
                        <a:t>％</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418351665"/>
                  </a:ext>
                </a:extLst>
              </a:tr>
            </a:tbl>
          </a:graphicData>
        </a:graphic>
      </p:graphicFrame>
      <p:sp>
        <p:nvSpPr>
          <p:cNvPr id="24" name="正方形/長方形 23">
            <a:extLst>
              <a:ext uri="{FF2B5EF4-FFF2-40B4-BE49-F238E27FC236}">
                <a16:creationId xmlns:a16="http://schemas.microsoft.com/office/drawing/2014/main" id="{A86162D0-D204-1BA6-349B-75C685ACD3A5}"/>
              </a:ext>
            </a:extLst>
          </p:cNvPr>
          <p:cNvSpPr/>
          <p:nvPr/>
        </p:nvSpPr>
        <p:spPr>
          <a:xfrm>
            <a:off x="427535" y="4759331"/>
            <a:ext cx="6288655"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例）</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万円のお給料だった場合をイオンと、明治安田生命で比較</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5" name="正方形/長方形 24">
            <a:extLst>
              <a:ext uri="{FF2B5EF4-FFF2-40B4-BE49-F238E27FC236}">
                <a16:creationId xmlns:a16="http://schemas.microsoft.com/office/drawing/2014/main" id="{14081A45-DE5B-02B2-9811-CEAFCC5B259E}"/>
              </a:ext>
            </a:extLst>
          </p:cNvPr>
          <p:cNvSpPr/>
          <p:nvPr/>
        </p:nvSpPr>
        <p:spPr>
          <a:xfrm>
            <a:off x="698256" y="4984234"/>
            <a:ext cx="1141383" cy="451406"/>
          </a:xfrm>
          <a:prstGeom prst="rect">
            <a:avLst/>
          </a:prstGeom>
        </p:spPr>
        <p:txBody>
          <a:bodyPr wrap="square">
            <a:spAutoFit/>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イオン　　　⇒</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ts val="14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明治安田生命⇒</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6" name="表 25">
            <a:extLst>
              <a:ext uri="{FF2B5EF4-FFF2-40B4-BE49-F238E27FC236}">
                <a16:creationId xmlns:a16="http://schemas.microsoft.com/office/drawing/2014/main" id="{A5D23FDC-AB7A-8BD0-A14D-6CB7A8ACCED4}"/>
              </a:ext>
            </a:extLst>
          </p:cNvPr>
          <p:cNvGraphicFramePr>
            <a:graphicFrameLocks noGrp="1"/>
          </p:cNvGraphicFramePr>
          <p:nvPr>
            <p:extLst>
              <p:ext uri="{D42A27DB-BD31-4B8C-83A1-F6EECF244321}">
                <p14:modId xmlns:p14="http://schemas.microsoft.com/office/powerpoint/2010/main" val="12188823"/>
              </p:ext>
            </p:extLst>
          </p:nvPr>
        </p:nvGraphicFramePr>
        <p:xfrm>
          <a:off x="7545918" y="3441467"/>
          <a:ext cx="2304000" cy="1296000"/>
        </p:xfrm>
        <a:graphic>
          <a:graphicData uri="http://schemas.openxmlformats.org/drawingml/2006/table">
            <a:tbl>
              <a:tblPr/>
              <a:tblGrid>
                <a:gridCol w="768000">
                  <a:extLst>
                    <a:ext uri="{9D8B030D-6E8A-4147-A177-3AD203B41FA5}">
                      <a16:colId xmlns:a16="http://schemas.microsoft.com/office/drawing/2014/main" val="789341567"/>
                    </a:ext>
                  </a:extLst>
                </a:gridCol>
                <a:gridCol w="768000">
                  <a:extLst>
                    <a:ext uri="{9D8B030D-6E8A-4147-A177-3AD203B41FA5}">
                      <a16:colId xmlns:a16="http://schemas.microsoft.com/office/drawing/2014/main" val="2894465549"/>
                    </a:ext>
                  </a:extLst>
                </a:gridCol>
                <a:gridCol w="768000">
                  <a:extLst>
                    <a:ext uri="{9D8B030D-6E8A-4147-A177-3AD203B41FA5}">
                      <a16:colId xmlns:a16="http://schemas.microsoft.com/office/drawing/2014/main" val="2960554061"/>
                    </a:ext>
                  </a:extLst>
                </a:gridCol>
              </a:tblGrid>
              <a:tr h="432000">
                <a:tc>
                  <a:txBody>
                    <a:bodyPr/>
                    <a:lstStyle/>
                    <a:p>
                      <a:pPr algn="ctr"/>
                      <a:r>
                        <a:rPr lang="ja-JP" altLang="en-US" sz="1050" b="1" dirty="0">
                          <a:latin typeface="Meiryo UI" panose="020B0604030504040204" pitchFamily="50" charset="-128"/>
                          <a:ea typeface="Meiryo UI" panose="020B0604030504040204" pitchFamily="50" charset="-128"/>
                        </a:rPr>
                        <a:t>国民健康</a:t>
                      </a:r>
                      <a:endParaRPr lang="en-US" altLang="ja-JP" sz="1050" b="1" dirty="0">
                        <a:latin typeface="Meiryo UI" panose="020B0604030504040204" pitchFamily="50" charset="-128"/>
                        <a:ea typeface="Meiryo UI" panose="020B0604030504040204" pitchFamily="50" charset="-128"/>
                      </a:endParaRPr>
                    </a:p>
                    <a:p>
                      <a:pPr algn="ctr"/>
                      <a:r>
                        <a:rPr lang="ja-JP" altLang="en-US" sz="1050" b="1" dirty="0">
                          <a:latin typeface="Meiryo UI" panose="020B0604030504040204" pitchFamily="50" charset="-128"/>
                          <a:ea typeface="Meiryo UI" panose="020B0604030504040204" pitchFamily="50" charset="-128"/>
                        </a:rPr>
                        <a:t>保険</a:t>
                      </a:r>
                      <a:r>
                        <a:rPr lang="en-US" altLang="ja-JP" sz="1050" b="1" dirty="0">
                          <a:latin typeface="Meiryo UI" panose="020B0604030504040204" pitchFamily="50" charset="-128"/>
                          <a:ea typeface="Meiryo UI" panose="020B0604030504040204" pitchFamily="50" charset="-128"/>
                        </a:rPr>
                        <a:t>※</a:t>
                      </a:r>
                      <a:endParaRPr lang="ja-JP" altLang="en-US" sz="1050" b="1" dirty="0">
                        <a:latin typeface="Meiryo UI" panose="020B0604030504040204" pitchFamily="50" charset="-128"/>
                        <a:ea typeface="Meiryo UI" panose="020B0604030504040204" pitchFamily="50" charset="-128"/>
                      </a:endParaRP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dirty="0">
                          <a:latin typeface="Meiryo UI" panose="020B0604030504040204" pitchFamily="50" charset="-128"/>
                          <a:ea typeface="Meiryo UI" panose="020B0604030504040204" pitchFamily="50" charset="-128"/>
                        </a:rPr>
                        <a:t>所得割</a:t>
                      </a: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a:txBody>
                    <a:bodyPr/>
                    <a:lstStyle/>
                    <a:p>
                      <a:pPr algn="ctr"/>
                      <a:r>
                        <a:rPr lang="ja-JP" altLang="en-US" sz="1050" dirty="0">
                          <a:latin typeface="Meiryo UI" panose="020B0604030504040204" pitchFamily="50" charset="-128"/>
                          <a:ea typeface="Meiryo UI" panose="020B0604030504040204" pitchFamily="50" charset="-128"/>
                        </a:rPr>
                        <a:t>均等割</a:t>
                      </a: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830685120"/>
                  </a:ext>
                </a:extLst>
              </a:tr>
              <a:tr h="288000">
                <a:tc>
                  <a:txBody>
                    <a:bodyPr/>
                    <a:lstStyle/>
                    <a:p>
                      <a:pPr algn="ctr"/>
                      <a:r>
                        <a:rPr lang="ja-JP" altLang="en-US" sz="1050" dirty="0">
                          <a:latin typeface="Meiryo UI" panose="020B0604030504040204" pitchFamily="50" charset="-128"/>
                          <a:ea typeface="Meiryo UI" panose="020B0604030504040204" pitchFamily="50" charset="-128"/>
                        </a:rPr>
                        <a:t>医療分</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050" dirty="0">
                          <a:latin typeface="Meiryo UI" panose="020B0604030504040204" pitchFamily="50" charset="-128"/>
                          <a:ea typeface="Meiryo UI" panose="020B0604030504040204" pitchFamily="50" charset="-128"/>
                        </a:rPr>
                        <a:t>8.49%</a:t>
                      </a:r>
                      <a:endParaRPr lang="ja-JP" altLang="en-US" sz="105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050" dirty="0">
                          <a:latin typeface="Meiryo UI" panose="020B0604030504040204" pitchFamily="50" charset="-128"/>
                          <a:ea typeface="Meiryo UI" panose="020B0604030504040204" pitchFamily="50" charset="-128"/>
                        </a:rPr>
                        <a:t>40,060</a:t>
                      </a:r>
                      <a:r>
                        <a:rPr lang="ja-JP" altLang="en-US" sz="1050" dirty="0">
                          <a:latin typeface="Meiryo UI" panose="020B0604030504040204" pitchFamily="50" charset="-128"/>
                          <a:ea typeface="Meiryo UI" panose="020B0604030504040204" pitchFamily="50" charset="-128"/>
                        </a:rPr>
                        <a:t>円</a:t>
                      </a: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705754139"/>
                  </a:ext>
                </a:extLst>
              </a:tr>
              <a:tr h="288000">
                <a:tc>
                  <a:txBody>
                    <a:bodyPr/>
                    <a:lstStyle/>
                    <a:p>
                      <a:pPr algn="ctr"/>
                      <a:r>
                        <a:rPr lang="ja-JP" altLang="en-US" sz="1050" dirty="0">
                          <a:latin typeface="Meiryo UI" panose="020B0604030504040204" pitchFamily="50" charset="-128"/>
                          <a:ea typeface="Meiryo UI" panose="020B0604030504040204" pitchFamily="50" charset="-128"/>
                        </a:rPr>
                        <a:t>支援分</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050" dirty="0">
                          <a:latin typeface="Meiryo UI" panose="020B0604030504040204" pitchFamily="50" charset="-128"/>
                          <a:ea typeface="Meiryo UI" panose="020B0604030504040204" pitchFamily="50" charset="-128"/>
                        </a:rPr>
                        <a:t>2.66%</a:t>
                      </a:r>
                      <a:endParaRPr lang="ja-JP" altLang="en-US" sz="1050"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050" dirty="0">
                          <a:latin typeface="Meiryo UI" panose="020B0604030504040204" pitchFamily="50" charset="-128"/>
                          <a:ea typeface="Meiryo UI" panose="020B0604030504040204" pitchFamily="50" charset="-128"/>
                        </a:rPr>
                        <a:t>13,110</a:t>
                      </a:r>
                      <a:r>
                        <a:rPr lang="ja-JP" altLang="en-US" sz="1050" dirty="0">
                          <a:latin typeface="Meiryo UI" panose="020B0604030504040204" pitchFamily="50" charset="-128"/>
                          <a:ea typeface="Meiryo UI" panose="020B0604030504040204" pitchFamily="50" charset="-128"/>
                        </a:rPr>
                        <a:t>円</a:t>
                      </a: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83303695"/>
                  </a:ext>
                </a:extLst>
              </a:tr>
              <a:tr h="288000">
                <a:tc>
                  <a:txBody>
                    <a:bodyPr/>
                    <a:lstStyle/>
                    <a:p>
                      <a:pPr algn="ctr"/>
                      <a:r>
                        <a:rPr lang="ja-JP" altLang="en-US" sz="1050" b="1" dirty="0">
                          <a:latin typeface="Meiryo UI" panose="020B0604030504040204" pitchFamily="50" charset="-128"/>
                          <a:ea typeface="Meiryo UI" panose="020B0604030504040204" pitchFamily="50" charset="-128"/>
                        </a:rPr>
                        <a:t>合計</a:t>
                      </a:r>
                      <a:endParaRPr lang="ja-JP" altLang="en-US" sz="8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1050" b="1" dirty="0">
                          <a:latin typeface="Meiryo UI" panose="020B0604030504040204" pitchFamily="50" charset="-128"/>
                          <a:ea typeface="Meiryo UI" panose="020B0604030504040204" pitchFamily="50" charset="-128"/>
                        </a:rPr>
                        <a:t>11.15</a:t>
                      </a:r>
                      <a:r>
                        <a:rPr lang="ja-JP" altLang="en-US" sz="1050" b="1" dirty="0">
                          <a:latin typeface="Meiryo UI" panose="020B0604030504040204" pitchFamily="50" charset="-128"/>
                          <a:ea typeface="Meiryo UI" panose="020B0604030504040204" pitchFamily="50" charset="-128"/>
                        </a:rPr>
                        <a:t>％</a:t>
                      </a:r>
                      <a:endParaRPr lang="ja-JP" altLang="en-US" sz="800" b="1" dirty="0">
                        <a:latin typeface="Meiryo UI" panose="020B0604030504040204" pitchFamily="50" charset="-128"/>
                        <a:ea typeface="Meiryo UI" panose="020B0604030504040204" pitchFamily="50" charset="-128"/>
                      </a:endParaRP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tc>
                  <a:txBody>
                    <a:bodyPr/>
                    <a:lstStyle/>
                    <a:p>
                      <a:pPr algn="ctr"/>
                      <a:r>
                        <a:rPr lang="en-US" altLang="ja-JP" sz="800" b="1" dirty="0">
                          <a:latin typeface="Meiryo UI" panose="020B0604030504040204" pitchFamily="50" charset="-128"/>
                          <a:ea typeface="Meiryo UI" panose="020B0604030504040204" pitchFamily="50" charset="-128"/>
                        </a:rPr>
                        <a:t>×</a:t>
                      </a:r>
                      <a:r>
                        <a:rPr lang="ja-JP" altLang="en-US" sz="800" b="1" dirty="0">
                          <a:latin typeface="Meiryo UI" panose="020B0604030504040204" pitchFamily="50" charset="-128"/>
                          <a:ea typeface="Meiryo UI" panose="020B0604030504040204" pitchFamily="50" charset="-128"/>
                        </a:rPr>
                        <a:t>被保険者数</a:t>
                      </a:r>
                    </a:p>
                  </a:txBody>
                  <a:tcPr marL="0" marR="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46577278"/>
                  </a:ext>
                </a:extLst>
              </a:tr>
            </a:tbl>
          </a:graphicData>
        </a:graphic>
      </p:graphicFrame>
      <p:sp>
        <p:nvSpPr>
          <p:cNvPr id="27" name="テキスト ボックス 26">
            <a:extLst>
              <a:ext uri="{FF2B5EF4-FFF2-40B4-BE49-F238E27FC236}">
                <a16:creationId xmlns:a16="http://schemas.microsoft.com/office/drawing/2014/main" id="{9CD3CD8D-76C6-620C-B031-5C8E7D3138B5}"/>
              </a:ext>
            </a:extLst>
          </p:cNvPr>
          <p:cNvSpPr txBox="1"/>
          <p:nvPr/>
        </p:nvSpPr>
        <p:spPr>
          <a:xfrm>
            <a:off x="8090639" y="4742235"/>
            <a:ext cx="1815361" cy="215444"/>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hlinkClick r:id="rId9"/>
              </a:rPr>
              <a:t>※</a:t>
            </a:r>
            <a:r>
              <a:rPr lang="ja-JP" altLang="en-US" sz="800" dirty="0">
                <a:solidFill>
                  <a:prstClr val="black"/>
                </a:solidFill>
                <a:latin typeface="Meiryo UI" panose="020B0604030504040204" pitchFamily="50" charset="-128"/>
                <a:ea typeface="Meiryo UI" panose="020B0604030504040204" pitchFamily="50" charset="-128"/>
                <a:hlinkClick r:id="rId9"/>
              </a:rPr>
              <a:t>横浜市</a:t>
            </a:r>
            <a:r>
              <a:rPr kumimoji="0" lang="ja-JP" altLang="en-US" sz="8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／年所得に対して</a:t>
            </a:r>
            <a:endParaRPr kumimoji="0" lang="ja-JP" altLang="en-US" sz="800" b="0" i="0" u="none" strike="noStrike" kern="1200" cap="none" spc="0" normalizeH="0" baseline="0" noProof="0" dirty="0">
              <a:ln>
                <a:noFill/>
              </a:ln>
              <a:solidFill>
                <a:prstClr val="black"/>
              </a:solidFill>
              <a:effectLst/>
              <a:uLnTx/>
              <a:uFillTx/>
              <a:latin typeface="Calibri" panose="020F0502020204030204"/>
              <a:ea typeface="メイリオ" panose="020B0604030504040204" pitchFamily="50" charset="-128"/>
              <a:cs typeface="+mn-cs"/>
            </a:endParaRPr>
          </a:p>
        </p:txBody>
      </p:sp>
      <p:sp>
        <p:nvSpPr>
          <p:cNvPr id="29" name="正方形/長方形 28">
            <a:extLst>
              <a:ext uri="{FF2B5EF4-FFF2-40B4-BE49-F238E27FC236}">
                <a16:creationId xmlns:a16="http://schemas.microsoft.com/office/drawing/2014/main" id="{51EA73AD-12E4-53B8-91F1-9F057234BC8F}"/>
              </a:ext>
            </a:extLst>
          </p:cNvPr>
          <p:cNvSpPr/>
          <p:nvPr/>
        </p:nvSpPr>
        <p:spPr>
          <a:xfrm>
            <a:off x="1715869" y="4984234"/>
            <a:ext cx="3714994" cy="451406"/>
          </a:xfrm>
          <a:prstGeom prst="rect">
            <a:avLst/>
          </a:prstGeom>
        </p:spPr>
        <p:txBody>
          <a:bodyPr wrap="square">
            <a:spAutoFit/>
          </a:bodyPr>
          <a:lstStyle/>
          <a:p>
            <a:pPr marL="0" marR="0" lvl="0" indent="0" algn="l" defTabSz="914400" rtl="0" eaLnBrk="1" fontAlgn="base" latinLnBrk="0" hangingPunct="1">
              <a:lnSpc>
                <a:spcPts val="14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万円</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×5.25</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ts val="1400"/>
              </a:lnSpc>
              <a:spcBef>
                <a:spcPct val="0"/>
              </a:spcBef>
              <a:spcAft>
                <a:spcPct val="0"/>
              </a:spcAft>
              <a:buClrTx/>
              <a:buSzTx/>
              <a:buFontTx/>
              <a:buNone/>
              <a:tabLst/>
              <a:defRPr/>
            </a:pP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22</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万円</a:t>
            </a:r>
            <a:r>
              <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×4.70</a:t>
            </a:r>
            <a:r>
              <a:rPr kumimoji="1" lang="ja-JP" altLang="en-US"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a:t>
            </a:r>
            <a:endParaRPr kumimoji="1" lang="en-US" altLang="ja-JP" sz="1050" b="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3" name="正方形/長方形 32">
            <a:extLst>
              <a:ext uri="{FF2B5EF4-FFF2-40B4-BE49-F238E27FC236}">
                <a16:creationId xmlns:a16="http://schemas.microsoft.com/office/drawing/2014/main" id="{EB48C20B-0C22-F7CD-71CE-B73A40DF1318}"/>
              </a:ext>
            </a:extLst>
          </p:cNvPr>
          <p:cNvSpPr/>
          <p:nvPr/>
        </p:nvSpPr>
        <p:spPr>
          <a:xfrm>
            <a:off x="2917870" y="5004474"/>
            <a:ext cx="100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⑱</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r>
              <a:rPr kumimoji="1" lang="ja-JP" altLang="en-US" sz="1200" b="1" dirty="0">
                <a:solidFill>
                  <a:srgbClr val="EA5550"/>
                </a:solidFill>
                <a:latin typeface="Meiryo UI" panose="020B0604030504040204" pitchFamily="50" charset="-128"/>
                <a:ea typeface="Meiryo UI" panose="020B0604030504040204" pitchFamily="50" charset="-128"/>
              </a:rPr>
              <a:t>　</a:t>
            </a:r>
            <a:endPar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34" name="正方形/長方形 33">
            <a:extLst>
              <a:ext uri="{FF2B5EF4-FFF2-40B4-BE49-F238E27FC236}">
                <a16:creationId xmlns:a16="http://schemas.microsoft.com/office/drawing/2014/main" id="{13AA53E0-4152-D2DE-A2D2-65FE076B80D6}"/>
              </a:ext>
            </a:extLst>
          </p:cNvPr>
          <p:cNvSpPr/>
          <p:nvPr/>
        </p:nvSpPr>
        <p:spPr>
          <a:xfrm>
            <a:off x="2917870" y="5227567"/>
            <a:ext cx="1008000" cy="180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200" dirty="0">
                <a:solidFill>
                  <a:sysClr val="windowText" lastClr="000000"/>
                </a:solidFill>
                <a:latin typeface="Meiryo UI" panose="020B0604030504040204" pitchFamily="50" charset="-128"/>
                <a:ea typeface="Meiryo UI" panose="020B0604030504040204" pitchFamily="50" charset="-128"/>
              </a:rPr>
              <a:t>⑲</a:t>
            </a:r>
            <a:r>
              <a:rPr kumimoji="1" lang="ja-JP" altLang="en-US" sz="1200" b="0" i="0" u="none" strike="noStrike" kern="1200" cap="none" spc="0" normalizeH="0" baseline="0" noProof="0" dirty="0">
                <a:ln>
                  <a:noFill/>
                </a:ln>
                <a:solidFill>
                  <a:sysClr val="windowText" lastClr="000000"/>
                </a:solidFill>
                <a:effectLst/>
                <a:uLnTx/>
                <a:uFillTx/>
                <a:latin typeface="Meiryo UI" panose="020B0604030504040204" pitchFamily="50" charset="-128"/>
                <a:ea typeface="Meiryo UI" panose="020B0604030504040204" pitchFamily="50" charset="-128"/>
                <a:cs typeface="+mn-cs"/>
              </a:rPr>
              <a:t>　</a:t>
            </a:r>
            <a:endParaRPr kumimoji="1" lang="ja-JP" altLang="en-US" sz="12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grpSp>
        <p:nvGrpSpPr>
          <p:cNvPr id="5" name="グループ化 4">
            <a:extLst>
              <a:ext uri="{FF2B5EF4-FFF2-40B4-BE49-F238E27FC236}">
                <a16:creationId xmlns:a16="http://schemas.microsoft.com/office/drawing/2014/main" id="{285008A8-6379-D139-C2BF-CE38D7DE74A7}"/>
              </a:ext>
            </a:extLst>
          </p:cNvPr>
          <p:cNvGrpSpPr/>
          <p:nvPr/>
        </p:nvGrpSpPr>
        <p:grpSpPr>
          <a:xfrm>
            <a:off x="3767496" y="2789336"/>
            <a:ext cx="6048000" cy="1304663"/>
            <a:chOff x="3331540" y="-516770"/>
            <a:chExt cx="6048000" cy="1304663"/>
          </a:xfrm>
        </p:grpSpPr>
        <p:cxnSp>
          <p:nvCxnSpPr>
            <p:cNvPr id="6" name="直線矢印コネクタ 5">
              <a:extLst>
                <a:ext uri="{FF2B5EF4-FFF2-40B4-BE49-F238E27FC236}">
                  <a16:creationId xmlns:a16="http://schemas.microsoft.com/office/drawing/2014/main" id="{D03B426B-9A32-BF9D-4CD8-86CA56E838AD}"/>
                </a:ext>
              </a:extLst>
            </p:cNvPr>
            <p:cNvCxnSpPr/>
            <p:nvPr/>
          </p:nvCxnSpPr>
          <p:spPr bwMode="auto">
            <a:xfrm>
              <a:off x="6355540" y="225310"/>
              <a:ext cx="0" cy="562583"/>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 name="正方形/長方形 6">
              <a:extLst>
                <a:ext uri="{FF2B5EF4-FFF2-40B4-BE49-F238E27FC236}">
                  <a16:creationId xmlns:a16="http://schemas.microsoft.com/office/drawing/2014/main" id="{0E265864-0B0A-6CB3-91FF-E59E1DEFBE18}"/>
                </a:ext>
              </a:extLst>
            </p:cNvPr>
            <p:cNvSpPr/>
            <p:nvPr/>
          </p:nvSpPr>
          <p:spPr bwMode="auto">
            <a:xfrm>
              <a:off x="3331540" y="-516770"/>
              <a:ext cx="6048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4000" b="1" dirty="0">
                  <a:latin typeface="Meiryo UI" panose="020B0604030504040204" pitchFamily="50" charset="-128"/>
                  <a:ea typeface="Meiryo UI" panose="020B0604030504040204" pitchFamily="50" charset="-128"/>
                </a:rPr>
                <a:t>被</a:t>
              </a: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保険者負担率：</a:t>
              </a:r>
              <a:r>
                <a:rPr kumimoji="1" lang="en-US" altLang="ja-JP" sz="4000" b="1" dirty="0">
                  <a:solidFill>
                    <a:srgbClr val="EA5550"/>
                  </a:solidFill>
                  <a:latin typeface="Meiryo UI" panose="020B0604030504040204" pitchFamily="50" charset="-128"/>
                  <a:ea typeface="Meiryo UI" panose="020B0604030504040204" pitchFamily="50" charset="-128"/>
                </a:rPr>
                <a:t>4</a:t>
              </a:r>
              <a:r>
                <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.70</a:t>
              </a: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grpSp>
        <p:nvGrpSpPr>
          <p:cNvPr id="8" name="グループ化 7">
            <a:extLst>
              <a:ext uri="{FF2B5EF4-FFF2-40B4-BE49-F238E27FC236}">
                <a16:creationId xmlns:a16="http://schemas.microsoft.com/office/drawing/2014/main" id="{F441FFD0-A3A9-AEF0-2439-BA412E4A6751}"/>
              </a:ext>
            </a:extLst>
          </p:cNvPr>
          <p:cNvGrpSpPr/>
          <p:nvPr/>
        </p:nvGrpSpPr>
        <p:grpSpPr>
          <a:xfrm>
            <a:off x="3767496" y="4248900"/>
            <a:ext cx="6048000" cy="806624"/>
            <a:chOff x="3320440" y="-356003"/>
            <a:chExt cx="6048000" cy="806624"/>
          </a:xfrm>
        </p:grpSpPr>
        <p:cxnSp>
          <p:nvCxnSpPr>
            <p:cNvPr id="9" name="直線矢印コネクタ 8">
              <a:extLst>
                <a:ext uri="{FF2B5EF4-FFF2-40B4-BE49-F238E27FC236}">
                  <a16:creationId xmlns:a16="http://schemas.microsoft.com/office/drawing/2014/main" id="{869E4420-9F80-19FD-CCFC-E7586AA72F36}"/>
                </a:ext>
              </a:extLst>
            </p:cNvPr>
            <p:cNvCxnSpPr>
              <a:cxnSpLocks/>
              <a:stCxn id="11" idx="0"/>
            </p:cNvCxnSpPr>
            <p:nvPr/>
          </p:nvCxnSpPr>
          <p:spPr bwMode="auto">
            <a:xfrm flipV="1">
              <a:off x="6344440" y="-356003"/>
              <a:ext cx="13112" cy="86624"/>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正方形/長方形 10">
              <a:extLst>
                <a:ext uri="{FF2B5EF4-FFF2-40B4-BE49-F238E27FC236}">
                  <a16:creationId xmlns:a16="http://schemas.microsoft.com/office/drawing/2014/main" id="{47411E77-3048-1CFA-AF95-E6B309CD3B14}"/>
                </a:ext>
              </a:extLst>
            </p:cNvPr>
            <p:cNvSpPr/>
            <p:nvPr/>
          </p:nvSpPr>
          <p:spPr bwMode="auto">
            <a:xfrm>
              <a:off x="3320440" y="-269379"/>
              <a:ext cx="6048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r" defTabSz="914400" rtl="0" eaLnBrk="1" fontAlgn="base" latinLnBrk="0" hangingPunct="1">
                <a:lnSpc>
                  <a:spcPct val="100000"/>
                </a:lnSpc>
                <a:spcBef>
                  <a:spcPct val="0"/>
                </a:spcBef>
                <a:spcAft>
                  <a:spcPct val="0"/>
                </a:spcAft>
                <a:buClrTx/>
                <a:buSzTx/>
                <a:buFontTx/>
                <a:buNone/>
                <a:tabLst/>
              </a:pPr>
              <a:r>
                <a:rPr kumimoji="1" lang="ja-JP" altLang="en-US" sz="4000" b="1" i="0" u="none" strike="noStrike" cap="none" normalizeH="0" baseline="0" dirty="0">
                  <a:ln>
                    <a:noFill/>
                  </a:ln>
                  <a:effectLst/>
                  <a:latin typeface="Meiryo UI" panose="020B0604030504040204" pitchFamily="50" charset="-128"/>
                  <a:ea typeface="Meiryo UI" panose="020B0604030504040204" pitchFamily="50" charset="-128"/>
                </a:rPr>
                <a:t>事業主負担率　：</a:t>
              </a:r>
              <a:r>
                <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5.80</a:t>
              </a: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sp>
        <p:nvSpPr>
          <p:cNvPr id="12" name="正方形/長方形 11">
            <a:extLst>
              <a:ext uri="{FF2B5EF4-FFF2-40B4-BE49-F238E27FC236}">
                <a16:creationId xmlns:a16="http://schemas.microsoft.com/office/drawing/2014/main" id="{A06FC07E-9771-AE24-675D-A7239B91D80D}"/>
              </a:ext>
            </a:extLst>
          </p:cNvPr>
          <p:cNvSpPr/>
          <p:nvPr/>
        </p:nvSpPr>
        <p:spPr bwMode="auto">
          <a:xfrm>
            <a:off x="320473" y="5161713"/>
            <a:ext cx="9495023" cy="16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　イオン：</a:t>
            </a:r>
            <a:r>
              <a:rPr kumimoji="1" lang="en-US" altLang="ja-JP" sz="3200" b="1" dirty="0">
                <a:latin typeface="Meiryo UI" panose="020B0604030504040204" pitchFamily="50" charset="-128"/>
                <a:ea typeface="Meiryo UI" panose="020B0604030504040204" pitchFamily="50" charset="-128"/>
              </a:rPr>
              <a:t>22</a:t>
            </a:r>
            <a:r>
              <a:rPr kumimoji="1" lang="ja-JP" altLang="en-US" sz="2400" b="1" dirty="0">
                <a:latin typeface="Meiryo UI" panose="020B0604030504040204" pitchFamily="50" charset="-128"/>
                <a:ea typeface="Meiryo UI" panose="020B0604030504040204" pitchFamily="50" charset="-128"/>
              </a:rPr>
              <a:t>万円</a:t>
            </a:r>
            <a:r>
              <a:rPr kumimoji="1" lang="en-US" altLang="ja-JP" sz="3200" b="1" dirty="0">
                <a:latin typeface="Meiryo UI" panose="020B0604030504040204" pitchFamily="50" charset="-128"/>
                <a:ea typeface="Meiryo UI" panose="020B0604030504040204" pitchFamily="50" charset="-128"/>
              </a:rPr>
              <a:t>×5.25</a:t>
            </a:r>
            <a:r>
              <a:rPr kumimoji="1" lang="ja-JP" altLang="en-US" sz="2400" b="1" dirty="0">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11,550</a:t>
            </a:r>
            <a:r>
              <a:rPr kumimoji="1" lang="ja-JP" altLang="en-US" sz="2400" b="1" dirty="0">
                <a:latin typeface="Meiryo UI" panose="020B0604030504040204" pitchFamily="50" charset="-128"/>
                <a:ea typeface="Meiryo UI" panose="020B0604030504040204" pitchFamily="50" charset="-128"/>
              </a:rPr>
              <a:t>円</a:t>
            </a:r>
            <a:r>
              <a:rPr kumimoji="1" lang="ja-JP" altLang="en-US" sz="3200" b="1" dirty="0">
                <a:latin typeface="Meiryo UI" panose="020B0604030504040204" pitchFamily="50" charset="-128"/>
                <a:ea typeface="Meiryo UI" panose="020B0604030504040204" pitchFamily="50" charset="-128"/>
              </a:rPr>
              <a:t> </a:t>
            </a:r>
            <a:endParaRPr kumimoji="1" lang="en-US" altLang="ja-JP" sz="32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i="0" u="none" strike="noStrike" cap="none" normalizeH="0" baseline="0" dirty="0">
                <a:ln>
                  <a:noFill/>
                </a:ln>
                <a:solidFill>
                  <a:srgbClr val="002060"/>
                </a:solidFill>
                <a:effectLst/>
                <a:latin typeface="Meiryo UI" panose="020B0604030504040204" pitchFamily="50" charset="-128"/>
                <a:ea typeface="Meiryo UI" panose="020B0604030504040204" pitchFamily="50" charset="-128"/>
              </a:rPr>
              <a:t>　</a:t>
            </a:r>
            <a:r>
              <a:rPr kumimoji="1" lang="en-US" altLang="ja-JP" sz="3200" b="1" i="0" u="none" strike="noStrike" cap="none" normalizeH="0" baseline="0" dirty="0">
                <a:ln>
                  <a:noFill/>
                </a:ln>
                <a:effectLst/>
                <a:latin typeface="Meiryo UI" panose="020B0604030504040204" pitchFamily="50" charset="-128"/>
                <a:ea typeface="Meiryo UI" panose="020B0604030504040204" pitchFamily="50" charset="-128"/>
              </a:rPr>
              <a:t>MY</a:t>
            </a:r>
            <a:r>
              <a:rPr kumimoji="1" lang="en-US" altLang="ja-JP" sz="1100" b="1" i="0" u="none" strike="noStrike" cap="none" normalizeH="0" baseline="0" dirty="0">
                <a:ln>
                  <a:noFill/>
                </a:ln>
                <a:effectLst/>
                <a:latin typeface="Meiryo UI" panose="020B0604030504040204" pitchFamily="50" charset="-128"/>
                <a:ea typeface="Meiryo UI" panose="020B0604030504040204" pitchFamily="50" charset="-128"/>
              </a:rPr>
              <a:t> </a:t>
            </a:r>
            <a:r>
              <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rPr>
              <a:t>　：</a:t>
            </a:r>
            <a:r>
              <a:rPr kumimoji="1" lang="en-US" altLang="ja-JP" sz="3200" b="1" dirty="0">
                <a:latin typeface="Meiryo UI" panose="020B0604030504040204" pitchFamily="50" charset="-128"/>
                <a:ea typeface="Meiryo UI" panose="020B0604030504040204" pitchFamily="50" charset="-128"/>
              </a:rPr>
              <a:t>22</a:t>
            </a:r>
            <a:r>
              <a:rPr kumimoji="1" lang="ja-JP" altLang="en-US" sz="2400" b="1" dirty="0">
                <a:latin typeface="Meiryo UI" panose="020B0604030504040204" pitchFamily="50" charset="-128"/>
                <a:ea typeface="Meiryo UI" panose="020B0604030504040204" pitchFamily="50" charset="-128"/>
              </a:rPr>
              <a:t>万円</a:t>
            </a:r>
            <a:r>
              <a:rPr kumimoji="1" lang="en-US" altLang="ja-JP" sz="3200" b="1" dirty="0">
                <a:latin typeface="Meiryo UI" panose="020B0604030504040204" pitchFamily="50" charset="-128"/>
                <a:ea typeface="Meiryo UI" panose="020B0604030504040204" pitchFamily="50" charset="-128"/>
              </a:rPr>
              <a:t>×4.70</a:t>
            </a:r>
            <a:r>
              <a:rPr kumimoji="1" lang="ja-JP" altLang="en-US" sz="2400" b="1" dirty="0">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10,340</a:t>
            </a:r>
            <a:r>
              <a:rPr kumimoji="1" lang="ja-JP" altLang="en-US" sz="2400" b="1" dirty="0">
                <a:latin typeface="Meiryo UI" panose="020B0604030504040204" pitchFamily="50" charset="-128"/>
                <a:ea typeface="Meiryo UI" panose="020B0604030504040204" pitchFamily="50" charset="-128"/>
              </a:rPr>
              <a:t>円（</a:t>
            </a:r>
            <a:r>
              <a:rPr kumimoji="1" lang="ja-JP" altLang="en-US" sz="2400" b="1" u="sng" dirty="0">
                <a:solidFill>
                  <a:srgbClr val="EA5550"/>
                </a:solidFill>
                <a:latin typeface="Meiryo UI" panose="020B0604030504040204" pitchFamily="50" charset="-128"/>
                <a:ea typeface="Meiryo UI" panose="020B0604030504040204" pitchFamily="50" charset="-128"/>
              </a:rPr>
              <a:t>差額</a:t>
            </a:r>
            <a:r>
              <a:rPr kumimoji="1" lang="en-US" altLang="ja-JP" sz="2400" b="1" u="sng" dirty="0">
                <a:solidFill>
                  <a:srgbClr val="EA5550"/>
                </a:solidFill>
                <a:latin typeface="Meiryo UI" panose="020B0604030504040204" pitchFamily="50" charset="-128"/>
                <a:ea typeface="Meiryo UI" panose="020B0604030504040204" pitchFamily="50" charset="-128"/>
              </a:rPr>
              <a:t>1,210</a:t>
            </a:r>
            <a:r>
              <a:rPr kumimoji="1" lang="ja-JP" altLang="en-US" sz="2400" b="1" u="sng" dirty="0">
                <a:solidFill>
                  <a:srgbClr val="EA5550"/>
                </a:solidFill>
                <a:latin typeface="Meiryo UI" panose="020B0604030504040204" pitchFamily="50" charset="-128"/>
                <a:ea typeface="Meiryo UI" panose="020B0604030504040204" pitchFamily="50" charset="-128"/>
              </a:rPr>
              <a:t>円</a:t>
            </a:r>
            <a:r>
              <a:rPr kumimoji="1" lang="ja-JP" altLang="en-US" sz="2400" b="1" dirty="0">
                <a:latin typeface="Meiryo UI" panose="020B0604030504040204" pitchFamily="50" charset="-128"/>
                <a:ea typeface="Meiryo UI" panose="020B0604030504040204" pitchFamily="50" charset="-128"/>
              </a:rPr>
              <a:t>）</a:t>
            </a:r>
            <a:endParaRPr kumimoji="1" lang="en-US" altLang="ja-JP" sz="2400" b="1" dirty="0">
              <a:latin typeface="Meiryo UI" panose="020B0604030504040204" pitchFamily="50" charset="-128"/>
              <a:ea typeface="Meiryo UI" panose="020B0604030504040204" pitchFamily="50" charset="-128"/>
            </a:endParaRPr>
          </a:p>
          <a:p>
            <a:pPr marL="0" marR="0" indent="0" algn="r"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20</a:t>
            </a:r>
            <a:r>
              <a:rPr kumimoji="1" lang="ja-JP" altLang="en-US" sz="2400" b="1" dirty="0">
                <a:solidFill>
                  <a:srgbClr val="EA5550"/>
                </a:solidFill>
                <a:latin typeface="Meiryo UI" panose="020B0604030504040204" pitchFamily="50" charset="-128"/>
                <a:ea typeface="Meiryo UI" panose="020B0604030504040204" pitchFamily="50" charset="-128"/>
              </a:rPr>
              <a:t>年働く</a:t>
            </a:r>
            <a:r>
              <a:rPr kumimoji="1" lang="ja-JP" altLang="en-US" sz="2400" b="1" dirty="0">
                <a:latin typeface="Meiryo UI" panose="020B0604030504040204" pitchFamily="50" charset="-128"/>
                <a:ea typeface="Meiryo UI" panose="020B0604030504040204" pitchFamily="50" charset="-128"/>
              </a:rPr>
              <a:t>と、</a:t>
            </a:r>
            <a:r>
              <a:rPr kumimoji="1" lang="en-US" altLang="ja-JP" sz="2400" b="1" dirty="0">
                <a:latin typeface="Meiryo UI" panose="020B0604030504040204" pitchFamily="50" charset="-128"/>
                <a:ea typeface="Meiryo UI" panose="020B0604030504040204" pitchFamily="50" charset="-128"/>
              </a:rPr>
              <a:t>1,210</a:t>
            </a:r>
            <a:r>
              <a:rPr kumimoji="1" lang="ja-JP" altLang="en-US" sz="2400" b="1" dirty="0">
                <a:latin typeface="Meiryo UI" panose="020B0604030504040204" pitchFamily="50" charset="-128"/>
                <a:ea typeface="Meiryo UI" panose="020B0604030504040204" pitchFamily="50" charset="-128"/>
              </a:rPr>
              <a:t>円</a:t>
            </a:r>
            <a:r>
              <a:rPr kumimoji="1" lang="en-US" altLang="ja-JP" sz="2400" b="1" dirty="0">
                <a:latin typeface="Meiryo UI" panose="020B0604030504040204" pitchFamily="50" charset="-128"/>
                <a:ea typeface="Meiryo UI" panose="020B0604030504040204" pitchFamily="50" charset="-128"/>
              </a:rPr>
              <a:t>×12</a:t>
            </a:r>
            <a:r>
              <a:rPr kumimoji="1" lang="ja-JP" altLang="en-US" sz="2400" b="1" dirty="0">
                <a:latin typeface="Meiryo UI" panose="020B0604030504040204" pitchFamily="50" charset="-128"/>
                <a:ea typeface="Meiryo UI" panose="020B0604030504040204" pitchFamily="50" charset="-128"/>
              </a:rPr>
              <a:t>カ月</a:t>
            </a:r>
            <a:r>
              <a:rPr kumimoji="1" lang="en-US" altLang="ja-JP" sz="2400" b="1" dirty="0">
                <a:latin typeface="Meiryo UI" panose="020B0604030504040204" pitchFamily="50" charset="-128"/>
                <a:ea typeface="Meiryo UI" panose="020B0604030504040204" pitchFamily="50" charset="-128"/>
              </a:rPr>
              <a:t>×20</a:t>
            </a:r>
            <a:r>
              <a:rPr kumimoji="1" lang="ja-JP" altLang="en-US" sz="2400" b="1" dirty="0">
                <a:latin typeface="Meiryo UI" panose="020B0604030504040204" pitchFamily="50" charset="-128"/>
                <a:ea typeface="Meiryo UI" panose="020B0604030504040204" pitchFamily="50" charset="-128"/>
              </a:rPr>
              <a:t>年⇒</a:t>
            </a:r>
            <a:r>
              <a:rPr kumimoji="1" lang="ja-JP" altLang="en-US" sz="3200" b="1" dirty="0">
                <a:solidFill>
                  <a:srgbClr val="EA5550"/>
                </a:solidFill>
                <a:latin typeface="Meiryo UI" panose="020B0604030504040204" pitchFamily="50" charset="-128"/>
                <a:ea typeface="Meiryo UI" panose="020B0604030504040204" pitchFamily="50" charset="-128"/>
              </a:rPr>
              <a:t>約</a:t>
            </a:r>
            <a:r>
              <a:rPr kumimoji="1" lang="en-US" altLang="ja-JP" sz="3200" b="1" dirty="0">
                <a:solidFill>
                  <a:srgbClr val="EA5550"/>
                </a:solidFill>
                <a:latin typeface="Meiryo UI" panose="020B0604030504040204" pitchFamily="50" charset="-128"/>
                <a:ea typeface="Meiryo UI" panose="020B0604030504040204" pitchFamily="50" charset="-128"/>
              </a:rPr>
              <a:t>30</a:t>
            </a:r>
            <a:r>
              <a:rPr kumimoji="1" lang="ja-JP" altLang="en-US" sz="3200" b="1" dirty="0">
                <a:solidFill>
                  <a:srgbClr val="EA5550"/>
                </a:solidFill>
                <a:latin typeface="Meiryo UI" panose="020B0604030504040204" pitchFamily="50" charset="-128"/>
                <a:ea typeface="Meiryo UI" panose="020B0604030504040204" pitchFamily="50" charset="-128"/>
              </a:rPr>
              <a:t>万円の差</a:t>
            </a:r>
            <a:r>
              <a:rPr kumimoji="1" lang="ja-JP" altLang="en-US" sz="2400" b="1" dirty="0">
                <a:latin typeface="Meiryo UI" panose="020B0604030504040204" pitchFamily="50" charset="-128"/>
                <a:ea typeface="Meiryo UI" panose="020B0604030504040204" pitchFamily="50" charset="-128"/>
              </a:rPr>
              <a:t>が出る</a:t>
            </a:r>
            <a:endParaRPr kumimoji="1" lang="en-US" altLang="ja-JP" sz="32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84529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up)">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12">
                                            <p:bg/>
                                          </p:spTgt>
                                        </p:tgtEl>
                                        <p:attrNameLst>
                                          <p:attrName>style.visibility</p:attrName>
                                        </p:attrNameLst>
                                      </p:cBhvr>
                                      <p:to>
                                        <p:strVal val="visible"/>
                                      </p:to>
                                    </p:set>
                                    <p:animEffect transition="in" filter="wipe(up)">
                                      <p:cBhvr>
                                        <p:cTn id="17" dur="500"/>
                                        <p:tgtEl>
                                          <p:spTgt spid="12">
                                            <p:bg/>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wipe(up)">
                                      <p:cBhvr>
                                        <p:cTn id="22" dur="500"/>
                                        <p:tgtEl>
                                          <p:spTgt spid="12">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animEffect transition="in" filter="wipe(up)">
                                      <p:cBhvr>
                                        <p:cTn id="27" dur="500"/>
                                        <p:tgtEl>
                                          <p:spTgt spid="1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wipe(up)">
                                      <p:cBhvr>
                                        <p:cTn id="3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sz="1800" dirty="0"/>
              <a:t>当社について</a:t>
            </a:r>
            <a:endParaRPr kumimoji="1" lang="ja-JP" altLang="en-US" sz="1800" dirty="0">
              <a:solidFill>
                <a:schemeClr val="tx1"/>
              </a:solidFill>
            </a:endParaRPr>
          </a:p>
        </p:txBody>
      </p:sp>
      <p:sp>
        <p:nvSpPr>
          <p:cNvPr id="3" name="コンテンツ プレースホルダー 1">
            <a:extLst>
              <a:ext uri="{FF2B5EF4-FFF2-40B4-BE49-F238E27FC236}">
                <a16:creationId xmlns:a16="http://schemas.microsoft.com/office/drawing/2014/main" id="{82E67E8B-493D-E4CE-EBA9-EC26262DB758}"/>
              </a:ext>
            </a:extLst>
          </p:cNvPr>
          <p:cNvSpPr txBox="1">
            <a:spLocks/>
          </p:cNvSpPr>
          <p:nvPr/>
        </p:nvSpPr>
        <p:spPr>
          <a:xfrm>
            <a:off x="-1993" y="4393798"/>
            <a:ext cx="9906000" cy="97111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1800"/>
              </a:lnSpc>
              <a:buNone/>
            </a:pPr>
            <a:r>
              <a:rPr lang="ja-JP" altLang="en-US" sz="1800" b="1" dirty="0">
                <a:solidFill>
                  <a:srgbClr val="002060"/>
                </a:solidFill>
                <a:latin typeface="+mn-ea"/>
              </a:rPr>
              <a:t>　</a:t>
            </a:r>
            <a:r>
              <a:rPr lang="en-US" altLang="ja-JP" sz="1800" b="1" dirty="0">
                <a:solidFill>
                  <a:srgbClr val="002060"/>
                </a:solidFill>
                <a:latin typeface="+mn-ea"/>
              </a:rPr>
              <a:t>appendix</a:t>
            </a:r>
            <a:endParaRPr lang="en-US" altLang="ja-JP" sz="300" dirty="0">
              <a:solidFill>
                <a:srgbClr val="002060"/>
              </a:solidFill>
              <a:latin typeface="+mn-ea"/>
            </a:endParaRPr>
          </a:p>
          <a:p>
            <a:pPr lvl="1">
              <a:lnSpc>
                <a:spcPts val="1800"/>
              </a:lnSpc>
              <a:spcBef>
                <a:spcPts val="0"/>
              </a:spcBef>
            </a:pPr>
            <a:r>
              <a:rPr lang="en-US" altLang="ja-JP" sz="1200" dirty="0">
                <a:latin typeface="+mn-ea"/>
              </a:rPr>
              <a:t>2004</a:t>
            </a:r>
            <a:r>
              <a:rPr lang="ja-JP" altLang="en-US" sz="1200" dirty="0">
                <a:latin typeface="+mn-ea"/>
              </a:rPr>
              <a:t>年　週刊ダイアモンド（</a:t>
            </a:r>
            <a:r>
              <a:rPr lang="en-US" altLang="ja-JP" sz="1200" dirty="0">
                <a:latin typeface="+mn-ea"/>
              </a:rPr>
              <a:t> 2004</a:t>
            </a:r>
            <a:r>
              <a:rPr lang="ja-JP" altLang="en-US" sz="1200" dirty="0">
                <a:latin typeface="+mn-ea"/>
              </a:rPr>
              <a:t>年</a:t>
            </a:r>
            <a:r>
              <a:rPr lang="en-US" altLang="ja-JP" sz="1200" dirty="0">
                <a:latin typeface="+mn-ea"/>
              </a:rPr>
              <a:t>2</a:t>
            </a:r>
            <a:r>
              <a:rPr lang="ja-JP" altLang="en-US" sz="1200" dirty="0">
                <a:latin typeface="+mn-ea"/>
              </a:rPr>
              <a:t>月</a:t>
            </a:r>
            <a:r>
              <a:rPr lang="en-US" altLang="ja-JP" sz="1200" dirty="0">
                <a:latin typeface="+mn-ea"/>
              </a:rPr>
              <a:t>28</a:t>
            </a:r>
            <a:r>
              <a:rPr lang="ja-JP" altLang="en-US" sz="1200" dirty="0">
                <a:latin typeface="+mn-ea"/>
              </a:rPr>
              <a:t>日号）「明治安田生命の誕生で、日本生命を逆転する野望」に特集</a:t>
            </a:r>
            <a:endParaRPr lang="en-US" altLang="ja-JP" sz="1200" dirty="0">
              <a:latin typeface="+mn-ea"/>
            </a:endParaRPr>
          </a:p>
          <a:p>
            <a:pPr lvl="1">
              <a:lnSpc>
                <a:spcPts val="1800"/>
              </a:lnSpc>
              <a:spcBef>
                <a:spcPts val="0"/>
              </a:spcBef>
            </a:pPr>
            <a:r>
              <a:rPr lang="en-US" altLang="ja-JP" sz="1200" dirty="0">
                <a:latin typeface="+mn-ea"/>
              </a:rPr>
              <a:t>2018</a:t>
            </a:r>
            <a:r>
              <a:rPr lang="ja-JP" altLang="en-US" sz="1200" dirty="0">
                <a:latin typeface="+mn-ea"/>
              </a:rPr>
              <a:t>年　生命保険経営学会誌「生命保険経営」に同社代表として論文を寄稿。生命保険経営学会創立</a:t>
            </a:r>
            <a:r>
              <a:rPr lang="en-US" altLang="ja-JP" sz="1200" dirty="0">
                <a:latin typeface="+mn-ea"/>
              </a:rPr>
              <a:t>90</a:t>
            </a:r>
            <a:r>
              <a:rPr lang="ja-JP" altLang="en-US" sz="1200" dirty="0">
                <a:latin typeface="+mn-ea"/>
              </a:rPr>
              <a:t>周年記念会優秀論文を受賞（「営業の視点「１＋１＝３の経営」」／生命保険協会協会長　第一生命社長稲垣氏より</a:t>
            </a:r>
            <a:r>
              <a:rPr lang="en-US" altLang="ja-JP" sz="1200" dirty="0">
                <a:latin typeface="+mn-ea"/>
              </a:rPr>
              <a:t>https://www.seihokeiei.jp/publication/detail.php?volume=86&amp;issue=2 </a:t>
            </a:r>
            <a:r>
              <a:rPr lang="ja-JP" altLang="en-US" sz="1200" dirty="0">
                <a:latin typeface="+mn-ea"/>
              </a:rPr>
              <a:t>）</a:t>
            </a:r>
            <a:endParaRPr lang="en-US" altLang="ja-JP" sz="1200" dirty="0">
              <a:latin typeface="+mn-ea"/>
            </a:endParaRPr>
          </a:p>
          <a:p>
            <a:pPr marL="719138" lvl="1" indent="-261938">
              <a:lnSpc>
                <a:spcPts val="2880"/>
              </a:lnSpc>
              <a:spcBef>
                <a:spcPts val="0"/>
              </a:spcBef>
              <a:buFont typeface="+mj-lt"/>
              <a:buAutoNum type="romanUcPeriod"/>
            </a:pPr>
            <a:endParaRPr lang="en-US" altLang="ja-JP" sz="1800" b="1" dirty="0">
              <a:latin typeface="+mn-ea"/>
            </a:endParaRPr>
          </a:p>
        </p:txBody>
      </p:sp>
      <p:sp>
        <p:nvSpPr>
          <p:cNvPr id="4" name="テキスト ボックス 3">
            <a:extLst>
              <a:ext uri="{FF2B5EF4-FFF2-40B4-BE49-F238E27FC236}">
                <a16:creationId xmlns:a16="http://schemas.microsoft.com/office/drawing/2014/main" id="{C87730AD-BEFA-EC44-0126-2FCEDAB6D57C}"/>
              </a:ext>
            </a:extLst>
          </p:cNvPr>
          <p:cNvSpPr txBox="1"/>
          <p:nvPr/>
        </p:nvSpPr>
        <p:spPr>
          <a:xfrm>
            <a:off x="613536" y="5627609"/>
            <a:ext cx="9271809" cy="542456"/>
          </a:xfrm>
          <a:prstGeom prst="rect">
            <a:avLst/>
          </a:prstGeom>
          <a:noFill/>
        </p:spPr>
        <p:txBody>
          <a:bodyPr wrap="square">
            <a:spAutoFit/>
          </a:bodyPr>
          <a:lstStyle/>
          <a:p>
            <a:pPr marL="457200" lvl="1" indent="0">
              <a:lnSpc>
                <a:spcPts val="1800"/>
              </a:lnSpc>
              <a:spcBef>
                <a:spcPts val="0"/>
              </a:spcBef>
              <a:buNone/>
            </a:pPr>
            <a:r>
              <a:rPr lang="ja-JP" altLang="en-US" sz="1200" dirty="0"/>
              <a:t>営業経営のポイント（法人営業の獲得）・コンセプトパンフレット（初代）・まなビジョン・意向問診コンテンツ・まなび</a:t>
            </a:r>
            <a:endParaRPr lang="en-US" altLang="ja-JP" sz="1200" dirty="0"/>
          </a:p>
          <a:p>
            <a:pPr marL="457200" lvl="1" indent="0">
              <a:lnSpc>
                <a:spcPts val="1800"/>
              </a:lnSpc>
              <a:spcBef>
                <a:spcPts val="0"/>
              </a:spcBef>
              <a:buNone/>
            </a:pPr>
            <a:r>
              <a:rPr lang="ja-JP" altLang="en-US" sz="1200" dirty="0"/>
              <a:t>・</a:t>
            </a:r>
            <a:r>
              <a:rPr lang="en-US" altLang="ja-JP" sz="1200" dirty="0"/>
              <a:t>MY</a:t>
            </a:r>
            <a:r>
              <a:rPr lang="ja-JP" altLang="en-US" sz="1200" dirty="0"/>
              <a:t>チャレンジ</a:t>
            </a:r>
            <a:r>
              <a:rPr lang="en-US" altLang="ja-JP" sz="1200" dirty="0"/>
              <a:t>BOOK</a:t>
            </a:r>
            <a:r>
              <a:rPr lang="ja-JP" altLang="en-US" sz="1200" dirty="0"/>
              <a:t>・</a:t>
            </a:r>
            <a:r>
              <a:rPr lang="en-US" altLang="ja-JP" sz="1200" dirty="0"/>
              <a:t>SAT</a:t>
            </a:r>
            <a:r>
              <a:rPr lang="ja-JP" altLang="en-US" sz="1200" dirty="0"/>
              <a:t>販売推進マニュアル等各種マニュアル</a:t>
            </a:r>
            <a:endParaRPr lang="en-US" altLang="ja-JP" sz="1200" dirty="0"/>
          </a:p>
        </p:txBody>
      </p:sp>
      <p:sp>
        <p:nvSpPr>
          <p:cNvPr id="5" name="テキスト ボックス 4">
            <a:extLst>
              <a:ext uri="{FF2B5EF4-FFF2-40B4-BE49-F238E27FC236}">
                <a16:creationId xmlns:a16="http://schemas.microsoft.com/office/drawing/2014/main" id="{E6F87144-3D26-9C11-CC9A-6AC18F4909B1}"/>
              </a:ext>
            </a:extLst>
          </p:cNvPr>
          <p:cNvSpPr txBox="1"/>
          <p:nvPr/>
        </p:nvSpPr>
        <p:spPr>
          <a:xfrm>
            <a:off x="272582" y="5674264"/>
            <a:ext cx="984720" cy="461665"/>
          </a:xfrm>
          <a:prstGeom prst="rect">
            <a:avLst/>
          </a:prstGeom>
          <a:noFill/>
        </p:spPr>
        <p:txBody>
          <a:bodyPr wrap="square">
            <a:spAutoFit/>
          </a:bodyPr>
          <a:lstStyle/>
          <a:p>
            <a:pPr marL="0" lvl="1">
              <a:lnSpc>
                <a:spcPct val="100000"/>
              </a:lnSpc>
              <a:spcBef>
                <a:spcPts val="0"/>
              </a:spcBef>
              <a:buNone/>
            </a:pPr>
            <a:r>
              <a:rPr lang="ja-JP" altLang="en-US" sz="1200" dirty="0"/>
              <a:t>（社内）</a:t>
            </a:r>
            <a:endParaRPr lang="en-US" altLang="ja-JP" sz="1200" dirty="0"/>
          </a:p>
          <a:p>
            <a:pPr marL="0" lvl="1">
              <a:lnSpc>
                <a:spcPct val="100000"/>
              </a:lnSpc>
              <a:spcBef>
                <a:spcPts val="0"/>
              </a:spcBef>
              <a:buNone/>
            </a:pPr>
            <a:endParaRPr lang="en-US" altLang="ja-JP" sz="1200" dirty="0"/>
          </a:p>
        </p:txBody>
      </p:sp>
      <p:sp>
        <p:nvSpPr>
          <p:cNvPr id="6" name="テキスト ボックス 5">
            <a:extLst>
              <a:ext uri="{FF2B5EF4-FFF2-40B4-BE49-F238E27FC236}">
                <a16:creationId xmlns:a16="http://schemas.microsoft.com/office/drawing/2014/main" id="{9BFEFC4A-1728-4484-EFA6-7CBECE57986D}"/>
              </a:ext>
            </a:extLst>
          </p:cNvPr>
          <p:cNvSpPr txBox="1"/>
          <p:nvPr/>
        </p:nvSpPr>
        <p:spPr>
          <a:xfrm>
            <a:off x="272581" y="6227588"/>
            <a:ext cx="4806819" cy="276999"/>
          </a:xfrm>
          <a:prstGeom prst="rect">
            <a:avLst/>
          </a:prstGeom>
          <a:noFill/>
        </p:spPr>
        <p:txBody>
          <a:bodyPr wrap="square">
            <a:spAutoFit/>
          </a:bodyPr>
          <a:lstStyle/>
          <a:p>
            <a:pPr marL="0" lvl="1">
              <a:lnSpc>
                <a:spcPct val="100000"/>
              </a:lnSpc>
              <a:spcBef>
                <a:spcPts val="0"/>
              </a:spcBef>
              <a:buNone/>
            </a:pPr>
            <a:r>
              <a:rPr lang="ja-JP" altLang="en-US" sz="1200" dirty="0"/>
              <a:t>（媒体）</a:t>
            </a:r>
            <a:endParaRPr lang="en-US" altLang="ja-JP" sz="1200" dirty="0"/>
          </a:p>
        </p:txBody>
      </p:sp>
      <p:sp>
        <p:nvSpPr>
          <p:cNvPr id="7" name="テキスト ボックス 6">
            <a:extLst>
              <a:ext uri="{FF2B5EF4-FFF2-40B4-BE49-F238E27FC236}">
                <a16:creationId xmlns:a16="http://schemas.microsoft.com/office/drawing/2014/main" id="{D4228355-3CF3-E63B-3A7D-6BC807C259E3}"/>
              </a:ext>
            </a:extLst>
          </p:cNvPr>
          <p:cNvSpPr txBox="1"/>
          <p:nvPr/>
        </p:nvSpPr>
        <p:spPr>
          <a:xfrm>
            <a:off x="1042746" y="6190264"/>
            <a:ext cx="5033864" cy="542456"/>
          </a:xfrm>
          <a:prstGeom prst="rect">
            <a:avLst/>
          </a:prstGeom>
          <a:noFill/>
        </p:spPr>
        <p:txBody>
          <a:bodyPr wrap="square">
            <a:spAutoFit/>
          </a:bodyPr>
          <a:lstStyle/>
          <a:p>
            <a:pPr marL="0" lvl="1">
              <a:lnSpc>
                <a:spcPts val="1800"/>
              </a:lnSpc>
            </a:pPr>
            <a:r>
              <a:rPr lang="en-US" altLang="ja-JP" sz="1200" dirty="0">
                <a:latin typeface="+mn-ea"/>
              </a:rPr>
              <a:t>2000</a:t>
            </a:r>
            <a:r>
              <a:rPr lang="ja-JP" altLang="en-US" sz="1200" dirty="0">
                <a:latin typeface="+mn-ea"/>
              </a:rPr>
              <a:t>年　ためしてガッテン出演（同社の営業として実験に参加）</a:t>
            </a:r>
            <a:endParaRPr lang="en-US" altLang="ja-JP" sz="1200" dirty="0">
              <a:latin typeface="+mn-ea"/>
            </a:endParaRPr>
          </a:p>
          <a:p>
            <a:pPr marL="0" lvl="1">
              <a:lnSpc>
                <a:spcPts val="1800"/>
              </a:lnSpc>
              <a:spcBef>
                <a:spcPts val="0"/>
              </a:spcBef>
              <a:buNone/>
            </a:pPr>
            <a:r>
              <a:rPr lang="en-US" altLang="ja-JP" sz="1200" dirty="0">
                <a:latin typeface="+mn-ea"/>
              </a:rPr>
              <a:t>2009</a:t>
            </a:r>
            <a:r>
              <a:rPr lang="ja-JP" altLang="en-US" sz="1200" dirty="0">
                <a:latin typeface="+mn-ea"/>
              </a:rPr>
              <a:t>年　同社新商品「明日のミカタ」の</a:t>
            </a:r>
            <a:r>
              <a:rPr lang="en-US" altLang="ja-JP" sz="1200" dirty="0">
                <a:latin typeface="+mn-ea"/>
              </a:rPr>
              <a:t>CM</a:t>
            </a:r>
            <a:r>
              <a:rPr lang="ja-JP" altLang="en-US" sz="1200" dirty="0">
                <a:latin typeface="+mn-ea"/>
              </a:rPr>
              <a:t>出演</a:t>
            </a:r>
          </a:p>
        </p:txBody>
      </p:sp>
      <p:sp>
        <p:nvSpPr>
          <p:cNvPr id="8" name="コンテンツ プレースホルダー 1">
            <a:extLst>
              <a:ext uri="{FF2B5EF4-FFF2-40B4-BE49-F238E27FC236}">
                <a16:creationId xmlns:a16="http://schemas.microsoft.com/office/drawing/2014/main" id="{3D863C1C-F212-2EB1-0FA1-D25F3D46C69A}"/>
              </a:ext>
            </a:extLst>
          </p:cNvPr>
          <p:cNvSpPr txBox="1">
            <a:spLocks/>
          </p:cNvSpPr>
          <p:nvPr/>
        </p:nvSpPr>
        <p:spPr>
          <a:xfrm>
            <a:off x="0" y="561920"/>
            <a:ext cx="9885345" cy="311454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lnSpc>
                <a:spcPts val="2880"/>
              </a:lnSpc>
              <a:buNone/>
            </a:pPr>
            <a:r>
              <a:rPr lang="ja-JP" altLang="en-US" sz="1800" b="1" dirty="0">
                <a:solidFill>
                  <a:srgbClr val="002060"/>
                </a:solidFill>
              </a:rPr>
              <a:t>　自己紹介：小板橋 孝司</a:t>
            </a:r>
            <a:r>
              <a:rPr lang="ja-JP" altLang="en-US" sz="1400" dirty="0">
                <a:solidFill>
                  <a:srgbClr val="002060"/>
                </a:solidFill>
              </a:rPr>
              <a:t>（こいたばし たかし）</a:t>
            </a:r>
            <a:endParaRPr lang="en-US" altLang="ja-JP" sz="1400" dirty="0">
              <a:solidFill>
                <a:srgbClr val="002060"/>
              </a:solidFill>
            </a:endParaRPr>
          </a:p>
          <a:p>
            <a:pPr marL="801688" lvl="1" indent="-344488">
              <a:lnSpc>
                <a:spcPts val="2200"/>
              </a:lnSpc>
              <a:spcBef>
                <a:spcPts val="0"/>
              </a:spcBef>
              <a:buFont typeface="+mj-lt"/>
              <a:buAutoNum type="romanUcPeriod"/>
            </a:pPr>
            <a:r>
              <a:rPr lang="en-US" altLang="ja-JP" sz="1400" dirty="0">
                <a:latin typeface="+mn-ea"/>
              </a:rPr>
              <a:t>1999</a:t>
            </a:r>
            <a:r>
              <a:rPr lang="ja-JP" altLang="en-US" sz="1400" dirty="0">
                <a:latin typeface="+mn-ea"/>
              </a:rPr>
              <a:t>年 明治安田生命（旧明治生命）入社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拠点長を、</a:t>
            </a:r>
            <a:r>
              <a:rPr lang="en-US" altLang="ja-JP" sz="1400" dirty="0">
                <a:latin typeface="+mn-ea"/>
              </a:rPr>
              <a:t>4</a:t>
            </a:r>
            <a:r>
              <a:rPr lang="ja-JP" altLang="en-US" sz="1400" dirty="0">
                <a:latin typeface="+mn-ea"/>
              </a:rPr>
              <a:t>場所（武蔵野、大宮、新潟、浜松）</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支社スタッフを</a:t>
            </a:r>
            <a:r>
              <a:rPr lang="en-US" altLang="ja-JP" sz="1400" dirty="0">
                <a:latin typeface="+mn-ea"/>
              </a:rPr>
              <a:t>3</a:t>
            </a:r>
            <a:r>
              <a:rPr lang="ja-JP" altLang="en-US" sz="1400" dirty="0">
                <a:latin typeface="+mn-ea"/>
              </a:rPr>
              <a:t>支社（東京中央営業部、広島、横浜）</a:t>
            </a:r>
            <a:endParaRPr lang="en-US" altLang="ja-JP" sz="1400" dirty="0">
              <a:latin typeface="+mn-ea"/>
            </a:endParaRPr>
          </a:p>
          <a:p>
            <a:pPr marL="801688" lvl="1" indent="-344488">
              <a:lnSpc>
                <a:spcPts val="2200"/>
              </a:lnSpc>
              <a:spcBef>
                <a:spcPts val="0"/>
              </a:spcBef>
              <a:buFont typeface="+mj-lt"/>
              <a:buAutoNum type="romanUcPeriod"/>
            </a:pPr>
            <a:r>
              <a:rPr lang="ja-JP" altLang="en-US" sz="1400" dirty="0">
                <a:latin typeface="+mn-ea"/>
              </a:rPr>
              <a:t>本社を</a:t>
            </a:r>
            <a:r>
              <a:rPr lang="en-US" altLang="ja-JP" sz="1400" dirty="0">
                <a:latin typeface="+mn-ea"/>
              </a:rPr>
              <a:t>3</a:t>
            </a:r>
            <a:r>
              <a:rPr lang="ja-JP" altLang="en-US" sz="1400" dirty="0">
                <a:latin typeface="+mn-ea"/>
              </a:rPr>
              <a:t>部署（人事部、出向、営業教育部、業務部）　　</a:t>
            </a:r>
            <a:endParaRPr lang="en-US" altLang="ja-JP" sz="1400" dirty="0">
              <a:latin typeface="+mn-ea"/>
            </a:endParaRPr>
          </a:p>
          <a:p>
            <a:pPr marL="801688" lvl="1" indent="-344488">
              <a:lnSpc>
                <a:spcPts val="2200"/>
              </a:lnSpc>
              <a:spcBef>
                <a:spcPts val="0"/>
              </a:spcBef>
              <a:buFont typeface="+mj-lt"/>
              <a:buAutoNum type="romanUcPeriod"/>
            </a:pPr>
            <a:r>
              <a:rPr lang="en-US" altLang="ja-JP" sz="1400" dirty="0">
                <a:latin typeface="+mn-ea"/>
              </a:rPr>
              <a:t>2020</a:t>
            </a:r>
            <a:r>
              <a:rPr lang="ja-JP" altLang="en-US" sz="1400" dirty="0">
                <a:latin typeface="+mn-ea"/>
              </a:rPr>
              <a:t>年</a:t>
            </a:r>
            <a:r>
              <a:rPr lang="en-US" altLang="ja-JP" sz="1400" dirty="0">
                <a:latin typeface="+mn-ea"/>
              </a:rPr>
              <a:t>7</a:t>
            </a:r>
            <a:r>
              <a:rPr lang="ja-JP" altLang="en-US" sz="1400" dirty="0">
                <a:latin typeface="+mn-ea"/>
              </a:rPr>
              <a:t>月末退社し現在に至る</a:t>
            </a:r>
            <a:endParaRPr lang="en-US" altLang="ja-JP" sz="1400" dirty="0">
              <a:latin typeface="+mn-ea"/>
            </a:endParaRPr>
          </a:p>
          <a:p>
            <a:pPr lvl="2">
              <a:lnSpc>
                <a:spcPts val="2000"/>
              </a:lnSpc>
              <a:spcBef>
                <a:spcPts val="0"/>
              </a:spcBef>
            </a:pPr>
            <a:r>
              <a:rPr lang="ja-JP" altLang="en-US" sz="1400" dirty="0">
                <a:latin typeface="+mn-ea"/>
              </a:rPr>
              <a:t>現在はコンサル会社で様々な会社のお手伝いをしながら、一事業会社では企画系部門長として、  　　　　　　　　　　　　　　各社の事業計画の策定や新規事業開拓（そのうち保険代理店、少額短期保険会社立ち上げ等）、 　　　　　　　　　　　　　　 各事業領域での</a:t>
            </a:r>
            <a:r>
              <a:rPr lang="en-US" altLang="ja-JP" sz="1400" dirty="0">
                <a:latin typeface="+mn-ea"/>
              </a:rPr>
              <a:t>AI</a:t>
            </a:r>
            <a:r>
              <a:rPr lang="ja-JP" altLang="en-US" sz="1400" dirty="0">
                <a:latin typeface="+mn-ea"/>
              </a:rPr>
              <a:t>導入、基幹システム対応、ビジネスプロセス領域のプロジェクト関連等に従事。</a:t>
            </a:r>
            <a:endParaRPr lang="en-US" altLang="ja-JP" sz="1400" dirty="0">
              <a:latin typeface="+mn-ea"/>
            </a:endParaRPr>
          </a:p>
          <a:p>
            <a:pPr lvl="2">
              <a:lnSpc>
                <a:spcPts val="2000"/>
              </a:lnSpc>
              <a:spcBef>
                <a:spcPts val="0"/>
              </a:spcBef>
            </a:pPr>
            <a:r>
              <a:rPr lang="ja-JP" altLang="en-US" sz="1400" dirty="0">
                <a:latin typeface="+mn-ea"/>
              </a:rPr>
              <a:t>その傍ら、「保険販売」について研究するために「らぼ」を立ち上げる。「らぼ」では、</a:t>
            </a:r>
            <a:r>
              <a:rPr lang="ja-JP" altLang="en-US" sz="1400" b="1" dirty="0">
                <a:solidFill>
                  <a:srgbClr val="EA5550"/>
                </a:solidFill>
                <a:latin typeface="+mn-ea"/>
              </a:rPr>
              <a:t>毎日・毎朝メルマガと会員向けの情報コンテンツを配信し、皆さんの活動をご支援</a:t>
            </a:r>
            <a:r>
              <a:rPr lang="ja-JP" altLang="en-US" sz="1400" dirty="0">
                <a:latin typeface="+mn-ea"/>
              </a:rPr>
              <a:t>させていただいております！</a:t>
            </a:r>
          </a:p>
          <a:p>
            <a:pPr lvl="2">
              <a:lnSpc>
                <a:spcPts val="2000"/>
              </a:lnSpc>
              <a:spcBef>
                <a:spcPts val="0"/>
              </a:spcBef>
            </a:pPr>
            <a:r>
              <a:rPr lang="ja-JP" altLang="en-US" sz="1400" dirty="0">
                <a:latin typeface="+mn-ea"/>
              </a:rPr>
              <a:t>また月</a:t>
            </a:r>
            <a:r>
              <a:rPr lang="en-US" altLang="ja-JP" sz="1400" dirty="0">
                <a:latin typeface="+mn-ea"/>
              </a:rPr>
              <a:t>2</a:t>
            </a:r>
            <a:r>
              <a:rPr lang="ja-JP" altLang="en-US" sz="1400" dirty="0">
                <a:latin typeface="+mn-ea"/>
              </a:rPr>
              <a:t>回程度休日等を利用し、同研究の成果等を講演でご紹介！（</a:t>
            </a:r>
            <a:r>
              <a:rPr lang="en-US" altLang="ja-JP" sz="1400" dirty="0">
                <a:latin typeface="+mn-ea"/>
              </a:rPr>
              <a:t>2024</a:t>
            </a:r>
            <a:r>
              <a:rPr lang="ja-JP" altLang="en-US" sz="1400" dirty="0">
                <a:latin typeface="+mn-ea"/>
              </a:rPr>
              <a:t>年度実績：</a:t>
            </a:r>
            <a:r>
              <a:rPr lang="en-US" altLang="ja-JP" sz="1400" dirty="0">
                <a:latin typeface="+mn-ea"/>
              </a:rPr>
              <a:t>32</a:t>
            </a:r>
            <a:r>
              <a:rPr lang="ja-JP" altLang="en-US" sz="1400" dirty="0">
                <a:latin typeface="+mn-ea"/>
              </a:rPr>
              <a:t>回／内容：新契約関連（毎月の行き先）、採用･催事、育成層指導、拠点長マネジメント研修、お客さま向けセミナー他）</a:t>
            </a:r>
          </a:p>
        </p:txBody>
      </p:sp>
      <p:pic>
        <p:nvPicPr>
          <p:cNvPr id="9" name="図 8" descr="QR コード&#10;&#10;自動的に生成された説明">
            <a:extLst>
              <a:ext uri="{FF2B5EF4-FFF2-40B4-BE49-F238E27FC236}">
                <a16:creationId xmlns:a16="http://schemas.microsoft.com/office/drawing/2014/main" id="{F5DDB9F5-EA7E-2002-AA6F-9E4DF1544D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54276" y="5679820"/>
            <a:ext cx="830052" cy="830052"/>
          </a:xfrm>
          <a:prstGeom prst="rect">
            <a:avLst/>
          </a:prstGeom>
        </p:spPr>
      </p:pic>
    </p:spTree>
    <p:extLst>
      <p:ext uri="{BB962C8B-B14F-4D97-AF65-F5344CB8AC3E}">
        <p14:creationId xmlns:p14="http://schemas.microsoft.com/office/powerpoint/2010/main" val="15959112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57F9B1C-0F14-4A18-A6A8-7BB700D3037B}"/>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3" name="AutoShape 3">
            <a:extLst>
              <a:ext uri="{FF2B5EF4-FFF2-40B4-BE49-F238E27FC236}">
                <a16:creationId xmlns:a16="http://schemas.microsoft.com/office/drawing/2014/main" id="{5726D955-7F51-4879-B6C7-C94370CAD221}"/>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latin typeface="Arial"/>
                <a:cs typeface="メイリオ" pitchFamily="50" charset="-128"/>
              </a:rPr>
              <a:t>１－（２）．最新！</a:t>
            </a: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協会けんぽ（</a:t>
            </a:r>
            <a:r>
              <a:rPr kumimoji="1" lang="en-US" altLang="ja-JP" sz="1600" b="1" i="0" u="none" strike="noStrike" kern="1200" cap="none" spc="0" normalizeH="0" baseline="0" noProof="0" dirty="0">
                <a:ln>
                  <a:noFill/>
                </a:ln>
                <a:effectLst/>
                <a:uLnTx/>
                <a:uFillTx/>
                <a:latin typeface="Arial"/>
                <a:ea typeface="メイリオ" pitchFamily="50" charset="-128"/>
                <a:cs typeface="メイリオ" pitchFamily="50" charset="-128"/>
              </a:rPr>
              <a:t>2025</a:t>
            </a:r>
            <a:r>
              <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rPr>
              <a:t>年度）都道府県別保険料が公表されました！</a:t>
            </a:r>
            <a:endParaRPr kumimoji="1" lang="en-US" altLang="ja-JP" sz="1600" dirty="0">
              <a:latin typeface="Arial"/>
              <a:cs typeface="メイリオ" pitchFamily="50" charset="-128"/>
            </a:endParaRPr>
          </a:p>
        </p:txBody>
      </p:sp>
      <p:sp>
        <p:nvSpPr>
          <p:cNvPr id="39" name="正方形/長方形 38">
            <a:extLst>
              <a:ext uri="{FF2B5EF4-FFF2-40B4-BE49-F238E27FC236}">
                <a16:creationId xmlns:a16="http://schemas.microsoft.com/office/drawing/2014/main" id="{D48F46AA-1B95-4E4D-A8A9-59C1CBE85462}"/>
              </a:ext>
            </a:extLst>
          </p:cNvPr>
          <p:cNvSpPr/>
          <p:nvPr/>
        </p:nvSpPr>
        <p:spPr>
          <a:xfrm>
            <a:off x="114299" y="852541"/>
            <a:ext cx="9791701" cy="159274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mj-ea"/>
                <a:ea typeface="+mj-ea"/>
                <a:cs typeface="+mn-cs"/>
              </a:rPr>
              <a:t>１．協会けんぽ（全国健康保険協会）とは</a:t>
            </a:r>
            <a:endParaRPr kumimoji="1" lang="en-US" altLang="ja-JP" sz="1200" b="1" i="0" u="none" strike="noStrike" kern="1200" cap="none" spc="0" normalizeH="0" baseline="0" noProof="0" dirty="0">
              <a:ln>
                <a:noFill/>
              </a:ln>
              <a:effectLst/>
              <a:uLnTx/>
              <a:uFillTx/>
              <a:latin typeface="+mj-ea"/>
              <a:ea typeface="+mj-ea"/>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effectLst/>
              <a:uLnTx/>
              <a:uFillTx/>
              <a:latin typeface="+mj-ea"/>
              <a:ea typeface="+mj-ea"/>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effectLst/>
                <a:uLnTx/>
                <a:uFillTx/>
                <a:latin typeface="+mj-ea"/>
                <a:ea typeface="+mj-ea"/>
                <a:cs typeface="+mn-cs"/>
              </a:rPr>
              <a:t>協会けんぽ（正式名称、全国健康保険協会）とは、</a:t>
            </a:r>
            <a:r>
              <a:rPr kumimoji="1" lang="en-US" altLang="ja-JP" sz="1050" b="0" i="0" u="none" strike="noStrike" kern="1200" cap="none" spc="0" normalizeH="0" baseline="0" noProof="0" dirty="0">
                <a:ln>
                  <a:noFill/>
                </a:ln>
                <a:effectLst/>
                <a:uLnTx/>
                <a:uFillTx/>
                <a:latin typeface="+mj-ea"/>
                <a:ea typeface="+mj-ea"/>
                <a:cs typeface="+mn-cs"/>
              </a:rPr>
              <a:t>2008</a:t>
            </a:r>
            <a:r>
              <a:rPr kumimoji="1" lang="ja-JP" altLang="en-US" sz="1050" b="0" i="0" u="none" strike="noStrike" kern="1200" cap="none" spc="0" normalizeH="0" baseline="0" noProof="0" dirty="0">
                <a:ln>
                  <a:noFill/>
                </a:ln>
                <a:effectLst/>
                <a:uLnTx/>
                <a:uFillTx/>
                <a:latin typeface="+mj-ea"/>
                <a:ea typeface="+mj-ea"/>
                <a:cs typeface="+mn-cs"/>
              </a:rPr>
              <a:t>年</a:t>
            </a:r>
            <a:r>
              <a:rPr kumimoji="1" lang="en-US" altLang="ja-JP" sz="1050" b="0" i="0" u="none" strike="noStrike" kern="1200" cap="none" spc="0" normalizeH="0" baseline="0" noProof="0" dirty="0">
                <a:ln>
                  <a:noFill/>
                </a:ln>
                <a:effectLst/>
                <a:uLnTx/>
                <a:uFillTx/>
                <a:latin typeface="+mj-ea"/>
                <a:ea typeface="+mj-ea"/>
                <a:cs typeface="+mn-cs"/>
              </a:rPr>
              <a:t>10</a:t>
            </a:r>
            <a:r>
              <a:rPr kumimoji="1" lang="ja-JP" altLang="en-US" sz="1050" b="0" i="0" u="none" strike="noStrike" kern="1200" cap="none" spc="0" normalizeH="0" baseline="0" noProof="0" dirty="0">
                <a:ln>
                  <a:noFill/>
                </a:ln>
                <a:effectLst/>
                <a:uLnTx/>
                <a:uFillTx/>
                <a:latin typeface="+mj-ea"/>
                <a:ea typeface="+mj-ea"/>
                <a:cs typeface="+mn-cs"/>
              </a:rPr>
              <a:t>月</a:t>
            </a:r>
            <a:r>
              <a:rPr kumimoji="1" lang="en-US" altLang="ja-JP" sz="1050" b="0" i="0" u="none" strike="noStrike" kern="1200" cap="none" spc="0" normalizeH="0" baseline="0" noProof="0" dirty="0">
                <a:ln>
                  <a:noFill/>
                </a:ln>
                <a:effectLst/>
                <a:uLnTx/>
                <a:uFillTx/>
                <a:latin typeface="+mj-ea"/>
                <a:ea typeface="+mj-ea"/>
                <a:cs typeface="+mn-cs"/>
              </a:rPr>
              <a:t>1</a:t>
            </a:r>
            <a:r>
              <a:rPr kumimoji="1" lang="ja-JP" altLang="en-US" sz="1050" b="0" i="0" u="none" strike="noStrike" kern="1200" cap="none" spc="0" normalizeH="0" baseline="0" noProof="0" dirty="0">
                <a:ln>
                  <a:noFill/>
                </a:ln>
                <a:effectLst/>
                <a:uLnTx/>
                <a:uFillTx/>
                <a:latin typeface="+mj-ea"/>
                <a:ea typeface="+mj-ea"/>
                <a:cs typeface="+mn-cs"/>
              </a:rPr>
              <a:t>日に設立された日本最大の保険者（医療保険引受人）のことです。</a:t>
            </a:r>
            <a:r>
              <a:rPr kumimoji="1" lang="en-US" altLang="ja-JP" sz="1050" b="0" i="0" u="none" strike="noStrike" kern="1200" cap="none" spc="0" normalizeH="0" baseline="0" noProof="0" dirty="0">
                <a:ln>
                  <a:noFill/>
                </a:ln>
                <a:effectLst/>
                <a:uLnTx/>
                <a:uFillTx/>
                <a:latin typeface="+mj-ea"/>
                <a:ea typeface="+mj-ea"/>
                <a:cs typeface="+mn-cs"/>
              </a:rPr>
              <a:t>2008</a:t>
            </a:r>
            <a:r>
              <a:rPr kumimoji="1" lang="ja-JP" altLang="en-US" sz="1050" b="0" i="0" u="none" strike="noStrike" kern="1200" cap="none" spc="0" normalizeH="0" baseline="0" noProof="0" dirty="0">
                <a:ln>
                  <a:noFill/>
                </a:ln>
                <a:effectLst/>
                <a:uLnTx/>
                <a:uFillTx/>
                <a:latin typeface="+mj-ea"/>
                <a:ea typeface="+mj-ea"/>
                <a:cs typeface="+mn-cs"/>
              </a:rPr>
              <a:t>年</a:t>
            </a:r>
            <a:r>
              <a:rPr kumimoji="1" lang="en-US" altLang="ja-JP" sz="1050" b="0" i="0" u="none" strike="noStrike" kern="1200" cap="none" spc="0" normalizeH="0" baseline="0" noProof="0" dirty="0">
                <a:ln>
                  <a:noFill/>
                </a:ln>
                <a:effectLst/>
                <a:uLnTx/>
                <a:uFillTx/>
                <a:latin typeface="+mj-ea"/>
                <a:ea typeface="+mj-ea"/>
                <a:cs typeface="+mn-cs"/>
              </a:rPr>
              <a:t>9</a:t>
            </a:r>
            <a:r>
              <a:rPr kumimoji="1" lang="ja-JP" altLang="en-US" sz="1050" b="0" i="0" u="none" strike="noStrike" kern="1200" cap="none" spc="0" normalizeH="0" baseline="0" noProof="0" dirty="0">
                <a:ln>
                  <a:noFill/>
                </a:ln>
                <a:effectLst/>
                <a:uLnTx/>
                <a:uFillTx/>
                <a:latin typeface="+mj-ea"/>
                <a:ea typeface="+mj-ea"/>
                <a:cs typeface="+mn-cs"/>
              </a:rPr>
              <a:t>月</a:t>
            </a:r>
            <a:r>
              <a:rPr kumimoji="1" lang="en-US" altLang="ja-JP" sz="1050" b="0" i="0" u="none" strike="noStrike" kern="1200" cap="none" spc="0" normalizeH="0" baseline="0" noProof="0" dirty="0">
                <a:ln>
                  <a:noFill/>
                </a:ln>
                <a:effectLst/>
                <a:uLnTx/>
                <a:uFillTx/>
                <a:latin typeface="+mj-ea"/>
                <a:ea typeface="+mj-ea"/>
                <a:cs typeface="+mn-cs"/>
              </a:rPr>
              <a:t>30</a:t>
            </a:r>
            <a:r>
              <a:rPr kumimoji="1" lang="ja-JP" altLang="en-US" sz="1050" b="0" i="0" u="none" strike="noStrike" kern="1200" cap="none" spc="0" normalizeH="0" baseline="0" noProof="0" dirty="0">
                <a:ln>
                  <a:noFill/>
                </a:ln>
                <a:effectLst/>
                <a:uLnTx/>
                <a:uFillTx/>
                <a:latin typeface="+mj-ea"/>
                <a:ea typeface="+mj-ea"/>
                <a:cs typeface="+mn-cs"/>
              </a:rPr>
              <a:t>日までは同様の業務を政府管掌健康保険（政管健保）として国の直営（社会保険庁）で実施していました。</a:t>
            </a:r>
            <a:endParaRPr kumimoji="1" lang="en-US" altLang="ja-JP" sz="1050" b="0" i="0" u="none" strike="noStrike" kern="1200" cap="none" spc="0" normalizeH="0" baseline="0" noProof="0" dirty="0">
              <a:ln>
                <a:noFill/>
              </a:ln>
              <a:effectLst/>
              <a:uLnTx/>
              <a:uFillTx/>
              <a:latin typeface="+mj-ea"/>
              <a:ea typeface="+mj-ea"/>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0" i="0" u="none" strike="noStrike" kern="1200" cap="none" spc="0" normalizeH="0" baseline="0" noProof="0" dirty="0">
              <a:ln>
                <a:noFill/>
              </a:ln>
              <a:effectLst/>
              <a:uLnTx/>
              <a:uFillTx/>
              <a:latin typeface="+mj-ea"/>
              <a:ea typeface="+mj-ea"/>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effectLst/>
                <a:uLnTx/>
                <a:uFillTx/>
                <a:latin typeface="+mj-ea"/>
                <a:ea typeface="+mj-ea"/>
                <a:cs typeface="+mn-cs"/>
              </a:rPr>
              <a:t>民間企業は、基本的に社会保険加入の義務が発生します。その中、企業が健康保険組合を組織していない場合、保険の引受者は協会けんぽ（全国健康保険協会）となり、所定の要件を満たす当該企業の従業員はその意思にかかわらず協会の実施する医療保険の被保険者となります。</a:t>
            </a:r>
            <a:endParaRPr kumimoji="1" lang="en-US" altLang="ja-JP" sz="1050" b="0" i="0" u="none" strike="noStrike" kern="1200" cap="none" spc="0" normalizeH="0" baseline="0" noProof="0" dirty="0">
              <a:ln>
                <a:noFill/>
              </a:ln>
              <a:effectLst/>
              <a:uLnTx/>
              <a:uFillTx/>
              <a:latin typeface="+mj-ea"/>
              <a:ea typeface="+mj-ea"/>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dirty="0">
              <a:latin typeface="+mj-ea"/>
              <a:ea typeface="+mj-ea"/>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effectLst/>
                <a:uLnTx/>
                <a:uFillTx/>
                <a:latin typeface="+mj-ea"/>
                <a:ea typeface="+mj-ea"/>
                <a:cs typeface="+mn-cs"/>
              </a:rPr>
              <a:t>従来、自前で健保組合を持てない中小企業の従業員やその家族を対象としていて、現在では加入する事業所の約</a:t>
            </a:r>
            <a:r>
              <a:rPr kumimoji="1" lang="en-US" altLang="ja-JP" sz="1050" b="0" i="0" u="none" strike="noStrike" kern="1200" cap="none" spc="0" normalizeH="0" baseline="0" noProof="0" dirty="0">
                <a:ln>
                  <a:noFill/>
                </a:ln>
                <a:effectLst/>
                <a:uLnTx/>
                <a:uFillTx/>
                <a:latin typeface="+mj-ea"/>
                <a:ea typeface="+mj-ea"/>
                <a:cs typeface="+mn-cs"/>
              </a:rPr>
              <a:t>8</a:t>
            </a:r>
            <a:r>
              <a:rPr kumimoji="1" lang="ja-JP" altLang="en-US" sz="1050" b="0" i="0" u="none" strike="noStrike" kern="1200" cap="none" spc="0" normalizeH="0" baseline="0" noProof="0" dirty="0">
                <a:ln>
                  <a:noFill/>
                </a:ln>
                <a:effectLst/>
                <a:uLnTx/>
                <a:uFillTx/>
                <a:latin typeface="+mj-ea"/>
                <a:ea typeface="+mj-ea"/>
                <a:cs typeface="+mn-cs"/>
              </a:rPr>
              <a:t>割が従業員</a:t>
            </a:r>
            <a:r>
              <a:rPr kumimoji="1" lang="en-US" altLang="ja-JP" sz="1050" b="0" i="0" u="none" strike="noStrike" kern="1200" cap="none" spc="0" normalizeH="0" baseline="0" noProof="0" dirty="0">
                <a:ln>
                  <a:noFill/>
                </a:ln>
                <a:effectLst/>
                <a:uLnTx/>
                <a:uFillTx/>
                <a:latin typeface="+mj-ea"/>
                <a:ea typeface="+mj-ea"/>
                <a:cs typeface="+mn-cs"/>
              </a:rPr>
              <a:t>10</a:t>
            </a:r>
            <a:r>
              <a:rPr kumimoji="1" lang="ja-JP" altLang="en-US" sz="1050" b="0" i="0" u="none" strike="noStrike" kern="1200" cap="none" spc="0" normalizeH="0" baseline="0" noProof="0" dirty="0">
                <a:ln>
                  <a:noFill/>
                </a:ln>
                <a:effectLst/>
                <a:uLnTx/>
                <a:uFillTx/>
                <a:latin typeface="+mj-ea"/>
                <a:ea typeface="+mj-ea"/>
                <a:cs typeface="+mn-cs"/>
              </a:rPr>
              <a:t>人未満の中小・零細企業となっています。一方、近年は大企業であっても健保組合を持たない、あるいは健保組合を解散して協会けんぽに移行する例も増えてい</a:t>
            </a:r>
            <a:r>
              <a:rPr kumimoji="1" lang="ja-JP" altLang="en-US" sz="1050" dirty="0">
                <a:latin typeface="+mj-ea"/>
                <a:ea typeface="+mj-ea"/>
              </a:rPr>
              <a:t>ます。</a:t>
            </a:r>
            <a:endParaRPr kumimoji="1" lang="en-US" altLang="ja-JP" sz="1050" dirty="0">
              <a:latin typeface="+mj-ea"/>
              <a:ea typeface="+mj-ea"/>
            </a:endParaRPr>
          </a:p>
          <a:p>
            <a:pPr marL="271463"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i="1" u="none" strike="noStrike" kern="1200" cap="none" spc="0" normalizeH="0" baseline="0" noProof="0" dirty="0">
              <a:ln>
                <a:noFill/>
              </a:ln>
              <a:effectLst/>
              <a:uLnTx/>
              <a:uFillTx/>
              <a:latin typeface="+mj-ea"/>
              <a:ea typeface="+mj-ea"/>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i="1" u="none" strike="noStrike" kern="1200" cap="none" spc="0" normalizeH="0" baseline="0" noProof="0" dirty="0">
                <a:ln>
                  <a:noFill/>
                </a:ln>
                <a:effectLst/>
                <a:uLnTx/>
                <a:uFillTx/>
                <a:latin typeface="+mj-ea"/>
                <a:ea typeface="+mj-ea"/>
                <a:cs typeface="+mn-cs"/>
              </a:rPr>
              <a:t>なお、</a:t>
            </a:r>
            <a:r>
              <a:rPr lang="ja-JP" altLang="en-US" sz="1050" i="0" dirty="0">
                <a:effectLst/>
                <a:latin typeface="+mj-ea"/>
                <a:ea typeface="+mj-ea"/>
              </a:rPr>
              <a:t>令和</a:t>
            </a:r>
            <a:r>
              <a:rPr lang="en-US" altLang="ja-JP" sz="1050" dirty="0">
                <a:latin typeface="+mj-ea"/>
                <a:ea typeface="+mj-ea"/>
              </a:rPr>
              <a:t>7</a:t>
            </a:r>
            <a:r>
              <a:rPr lang="ja-JP" altLang="en-US" sz="1050" i="0" dirty="0">
                <a:effectLst/>
                <a:latin typeface="+mj-ea"/>
                <a:ea typeface="+mj-ea"/>
              </a:rPr>
              <a:t>年度の協会けんぽの健康保険料率及び介護保険料率は、本年</a:t>
            </a:r>
            <a:r>
              <a:rPr lang="en-US" altLang="ja-JP" sz="1050" i="0" dirty="0">
                <a:effectLst/>
                <a:latin typeface="+mj-ea"/>
                <a:ea typeface="+mj-ea"/>
              </a:rPr>
              <a:t>3</a:t>
            </a:r>
            <a:r>
              <a:rPr lang="ja-JP" altLang="en-US" sz="1050" i="0" dirty="0">
                <a:effectLst/>
                <a:latin typeface="+mj-ea"/>
                <a:ea typeface="+mj-ea"/>
              </a:rPr>
              <a:t>月分（</a:t>
            </a:r>
            <a:r>
              <a:rPr lang="en-US" altLang="ja-JP" sz="1050" i="0" dirty="0">
                <a:effectLst/>
                <a:latin typeface="+mj-ea"/>
                <a:ea typeface="+mj-ea"/>
              </a:rPr>
              <a:t>4</a:t>
            </a:r>
            <a:r>
              <a:rPr lang="ja-JP" altLang="en-US" sz="1050" i="0" dirty="0">
                <a:effectLst/>
                <a:latin typeface="+mj-ea"/>
                <a:ea typeface="+mj-ea"/>
              </a:rPr>
              <a:t>月納付分）*からの適用となります。</a:t>
            </a:r>
            <a:endParaRPr kumimoji="1" lang="ja-JP" altLang="en-US" sz="1050" i="1" u="none" strike="noStrike" kern="1200" cap="none" spc="0" normalizeH="0" baseline="0" noProof="0" dirty="0">
              <a:ln>
                <a:noFill/>
              </a:ln>
              <a:effectLst/>
              <a:uLnTx/>
              <a:uFillTx/>
              <a:latin typeface="+mj-ea"/>
              <a:ea typeface="+mj-ea"/>
              <a:cs typeface="+mn-cs"/>
            </a:endParaRPr>
          </a:p>
        </p:txBody>
      </p:sp>
      <p:sp>
        <p:nvSpPr>
          <p:cNvPr id="40" name="テキスト ボックス 39">
            <a:extLst>
              <a:ext uri="{FF2B5EF4-FFF2-40B4-BE49-F238E27FC236}">
                <a16:creationId xmlns:a16="http://schemas.microsoft.com/office/drawing/2014/main" id="{F3B2CA95-A82C-4AE2-A96D-6A23E0AE6FF4}"/>
              </a:ext>
            </a:extLst>
          </p:cNvPr>
          <p:cNvSpPr txBox="1"/>
          <p:nvPr/>
        </p:nvSpPr>
        <p:spPr>
          <a:xfrm>
            <a:off x="-65720" y="6355387"/>
            <a:ext cx="9971720" cy="307777"/>
          </a:xfrm>
          <a:prstGeom prst="rect">
            <a:avLst/>
          </a:prstGeom>
          <a:noFill/>
        </p:spPr>
        <p:txBody>
          <a:bodyPr wrap="square">
            <a:spAutoFit/>
          </a:bodyPr>
          <a:lstStyle/>
          <a:p>
            <a:r>
              <a:rPr lang="en-US" altLang="ja-JP" sz="700" dirty="0">
                <a:solidFill>
                  <a:prstClr val="black"/>
                </a:solidFill>
                <a:latin typeface="HGPｺﾞｼｯｸM" panose="020B0600000000000000" pitchFamily="50" charset="-128"/>
                <a:ea typeface="HGPｺﾞｼｯｸM" panose="020B0600000000000000" pitchFamily="50" charset="-128"/>
              </a:rPr>
              <a:t>※</a:t>
            </a:r>
            <a:r>
              <a:rPr lang="ja-JP" altLang="en-US" sz="700" dirty="0">
                <a:solidFill>
                  <a:prstClr val="black"/>
                </a:solidFill>
                <a:latin typeface="HGPｺﾞｼｯｸM" panose="020B0600000000000000" pitchFamily="50" charset="-128"/>
                <a:ea typeface="HGPｺﾞｼｯｸM" panose="020B0600000000000000" pitchFamily="50" charset="-128"/>
              </a:rPr>
              <a:t>参考）全国健康保険協会／</a:t>
            </a:r>
            <a:r>
              <a:rPr lang="en-US" altLang="ja-JP" sz="700" dirty="0">
                <a:solidFill>
                  <a:prstClr val="black"/>
                </a:solidFill>
                <a:latin typeface="HGPｺﾞｼｯｸM" panose="020B0600000000000000" pitchFamily="50" charset="-128"/>
                <a:ea typeface="HGPｺﾞｼｯｸM" panose="020B0600000000000000" pitchFamily="50" charset="-128"/>
              </a:rPr>
              <a:t>https://www.kyoukaikenpo.or.jp/g7/cat330/sb3130/r07/250214/</a:t>
            </a:r>
            <a:r>
              <a:rPr lang="ja-JP" altLang="en-US" sz="700" dirty="0">
                <a:solidFill>
                  <a:prstClr val="black"/>
                </a:solidFill>
                <a:latin typeface="HGPｺﾞｼｯｸM" panose="020B0600000000000000" pitchFamily="50" charset="-128"/>
                <a:ea typeface="HGPｺﾞｼｯｸM" panose="020B0600000000000000" pitchFamily="50" charset="-128"/>
              </a:rPr>
              <a:t>、被保険者負担率は、令和</a:t>
            </a:r>
            <a:r>
              <a:rPr lang="en-US" altLang="ja-JP" sz="700" dirty="0">
                <a:solidFill>
                  <a:prstClr val="black"/>
                </a:solidFill>
                <a:latin typeface="HGPｺﾞｼｯｸM" panose="020B0600000000000000" pitchFamily="50" charset="-128"/>
                <a:ea typeface="HGPｺﾞｼｯｸM" panose="020B0600000000000000" pitchFamily="50" charset="-128"/>
              </a:rPr>
              <a:t>7</a:t>
            </a:r>
            <a:r>
              <a:rPr lang="ja-JP" altLang="en-US" sz="700" dirty="0">
                <a:solidFill>
                  <a:prstClr val="black"/>
                </a:solidFill>
                <a:latin typeface="HGPｺﾞｼｯｸM" panose="020B0600000000000000" pitchFamily="50" charset="-128"/>
                <a:ea typeface="HGPｺﾞｼｯｸM" panose="020B0600000000000000" pitchFamily="50" charset="-128"/>
              </a:rPr>
              <a:t>年度都道府県単位保険料率を案分。小数点第</a:t>
            </a:r>
            <a:r>
              <a:rPr lang="en-US" altLang="ja-JP" sz="700" dirty="0">
                <a:solidFill>
                  <a:prstClr val="black"/>
                </a:solidFill>
                <a:latin typeface="HGPｺﾞｼｯｸM" panose="020B0600000000000000" pitchFamily="50" charset="-128"/>
                <a:ea typeface="HGPｺﾞｼｯｸM" panose="020B0600000000000000" pitchFamily="50" charset="-128"/>
              </a:rPr>
              <a:t>3</a:t>
            </a:r>
            <a:r>
              <a:rPr lang="ja-JP" altLang="en-US" sz="700" dirty="0">
                <a:solidFill>
                  <a:prstClr val="black"/>
                </a:solidFill>
                <a:latin typeface="HGPｺﾞｼｯｸM" panose="020B0600000000000000" pitchFamily="50" charset="-128"/>
                <a:ea typeface="HGPｺﾞｼｯｸM" panose="020B0600000000000000" pitchFamily="50" charset="-128"/>
              </a:rPr>
              <a:t>位を四捨五入。小数点第</a:t>
            </a:r>
            <a:r>
              <a:rPr lang="en-US" altLang="ja-JP" sz="700" dirty="0">
                <a:solidFill>
                  <a:prstClr val="black"/>
                </a:solidFill>
                <a:latin typeface="HGPｺﾞｼｯｸM" panose="020B0600000000000000" pitchFamily="50" charset="-128"/>
                <a:ea typeface="HGPｺﾞｼｯｸM" panose="020B0600000000000000" pitchFamily="50" charset="-128"/>
              </a:rPr>
              <a:t>4</a:t>
            </a:r>
            <a:r>
              <a:rPr lang="ja-JP" altLang="en-US" sz="700" dirty="0">
                <a:solidFill>
                  <a:prstClr val="black"/>
                </a:solidFill>
                <a:latin typeface="HGPｺﾞｼｯｸM" panose="020B0600000000000000" pitchFamily="50" charset="-128"/>
                <a:ea typeface="HGPｺﾞｼｯｸM" panose="020B0600000000000000" pitchFamily="50" charset="-128"/>
              </a:rPr>
              <a:t>位を四捨五入。被保険者負担分の端数が</a:t>
            </a:r>
            <a:r>
              <a:rPr lang="en-US" altLang="ja-JP" sz="700" dirty="0">
                <a:solidFill>
                  <a:prstClr val="black"/>
                </a:solidFill>
                <a:latin typeface="HGPｺﾞｼｯｸM" panose="020B0600000000000000" pitchFamily="50" charset="-128"/>
                <a:ea typeface="HGPｺﾞｼｯｸM" panose="020B0600000000000000" pitchFamily="50" charset="-128"/>
              </a:rPr>
              <a:t>50</a:t>
            </a:r>
            <a:r>
              <a:rPr lang="ja-JP" altLang="en-US" sz="700" dirty="0">
                <a:solidFill>
                  <a:prstClr val="black"/>
                </a:solidFill>
                <a:latin typeface="HGPｺﾞｼｯｸM" panose="020B0600000000000000" pitchFamily="50" charset="-128"/>
                <a:ea typeface="HGPｺﾞｼｯｸM" panose="020B0600000000000000" pitchFamily="50" charset="-128"/>
              </a:rPr>
              <a:t>銭以下の場合は切り捨てとなります。</a:t>
            </a:r>
            <a:endParaRPr lang="en-US" altLang="ja-JP" sz="700" dirty="0">
              <a:solidFill>
                <a:prstClr val="black"/>
              </a:solidFill>
              <a:latin typeface="HGPｺﾞｼｯｸM" panose="020B0600000000000000" pitchFamily="50" charset="-128"/>
              <a:ea typeface="HGPｺﾞｼｯｸM" panose="020B0600000000000000" pitchFamily="50" charset="-128"/>
            </a:endParaRPr>
          </a:p>
        </p:txBody>
      </p:sp>
      <p:graphicFrame>
        <p:nvGraphicFramePr>
          <p:cNvPr id="9" name="表 8">
            <a:extLst>
              <a:ext uri="{FF2B5EF4-FFF2-40B4-BE49-F238E27FC236}">
                <a16:creationId xmlns:a16="http://schemas.microsoft.com/office/drawing/2014/main" id="{995036B2-6593-4BB5-9C74-1C86333C3BB2}"/>
              </a:ext>
            </a:extLst>
          </p:cNvPr>
          <p:cNvGraphicFramePr>
            <a:graphicFrameLocks noGrp="1"/>
          </p:cNvGraphicFramePr>
          <p:nvPr>
            <p:extLst>
              <p:ext uri="{D42A27DB-BD31-4B8C-83A1-F6EECF244321}">
                <p14:modId xmlns:p14="http://schemas.microsoft.com/office/powerpoint/2010/main" val="2450857051"/>
              </p:ext>
            </p:extLst>
          </p:nvPr>
        </p:nvGraphicFramePr>
        <p:xfrm>
          <a:off x="467820" y="2402525"/>
          <a:ext cx="3024000" cy="3960000"/>
        </p:xfrm>
        <a:graphic>
          <a:graphicData uri="http://schemas.openxmlformats.org/drawingml/2006/table">
            <a:tbl>
              <a:tblPr>
                <a:tableStyleId>{5C22544A-7EE6-4342-B048-85BDC9FD1C3A}</a:tableStyleId>
              </a:tblPr>
              <a:tblGrid>
                <a:gridCol w="648000">
                  <a:extLst>
                    <a:ext uri="{9D8B030D-6E8A-4147-A177-3AD203B41FA5}">
                      <a16:colId xmlns:a16="http://schemas.microsoft.com/office/drawing/2014/main" val="2678215002"/>
                    </a:ext>
                  </a:extLst>
                </a:gridCol>
                <a:gridCol w="576000">
                  <a:extLst>
                    <a:ext uri="{9D8B030D-6E8A-4147-A177-3AD203B41FA5}">
                      <a16:colId xmlns:a16="http://schemas.microsoft.com/office/drawing/2014/main" val="504347990"/>
                    </a:ext>
                  </a:extLst>
                </a:gridCol>
                <a:gridCol w="576000">
                  <a:extLst>
                    <a:ext uri="{9D8B030D-6E8A-4147-A177-3AD203B41FA5}">
                      <a16:colId xmlns:a16="http://schemas.microsoft.com/office/drawing/2014/main" val="887954687"/>
                    </a:ext>
                  </a:extLst>
                </a:gridCol>
                <a:gridCol w="576000">
                  <a:extLst>
                    <a:ext uri="{9D8B030D-6E8A-4147-A177-3AD203B41FA5}">
                      <a16:colId xmlns:a16="http://schemas.microsoft.com/office/drawing/2014/main" val="2260421757"/>
                    </a:ext>
                  </a:extLst>
                </a:gridCol>
                <a:gridCol w="648000">
                  <a:extLst>
                    <a:ext uri="{9D8B030D-6E8A-4147-A177-3AD203B41FA5}">
                      <a16:colId xmlns:a16="http://schemas.microsoft.com/office/drawing/2014/main" val="1793589673"/>
                    </a:ext>
                  </a:extLst>
                </a:gridCol>
              </a:tblGrid>
              <a:tr h="108000">
                <a:tc rowSpan="2">
                  <a:txBody>
                    <a:bodyPr/>
                    <a:lstStyle/>
                    <a:p>
                      <a:pPr algn="ctr"/>
                      <a:r>
                        <a:rPr kumimoji="1" lang="ja-JP" altLang="en-US" sz="1050" dirty="0">
                          <a:latin typeface="Meiryo UI" panose="020B0604030504040204" pitchFamily="50" charset="-128"/>
                          <a:ea typeface="Meiryo UI" panose="020B0604030504040204" pitchFamily="50" charset="-128"/>
                        </a:rPr>
                        <a:t>都道</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2024</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en-US" altLang="ja-JP" sz="1050" b="1" u="none" strike="noStrike" dirty="0">
                          <a:effectLst/>
                          <a:latin typeface="Meiryo UI" panose="020B0604030504040204" pitchFamily="50" charset="-128"/>
                          <a:ea typeface="Meiryo UI" panose="020B0604030504040204" pitchFamily="50" charset="-128"/>
                        </a:rPr>
                        <a:t>2025</a:t>
                      </a:r>
                    </a:p>
                    <a:p>
                      <a:pPr algn="ctr" fontAlgn="ctr"/>
                      <a:r>
                        <a:rPr lang="ja-JP" altLang="en-US" sz="1050" b="1" u="none" strike="noStrike" dirty="0">
                          <a:effectLst/>
                          <a:latin typeface="Meiryo UI" panose="020B0604030504040204" pitchFamily="50" charset="-128"/>
                          <a:ea typeface="Meiryo UI" panose="020B0604030504040204" pitchFamily="50" charset="-128"/>
                        </a:rPr>
                        <a:t>年度</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96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昨年差</a:t>
                      </a:r>
                    </a:p>
                  </a:txBody>
                  <a:tcPr marL="0" marR="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被保険者</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負担率</a:t>
                      </a:r>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36000" marB="36000" anchor="ctr">
                    <a:lnL w="6350" cap="flat" cmpd="sng" algn="ctr">
                      <a:solidFill>
                        <a:schemeClr val="bg1">
                          <a:lumMod val="7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1589059"/>
                  </a:ext>
                </a:extLst>
              </a:tr>
              <a:tr h="21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北海道</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10.31%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5.16%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青森</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9.49%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9.85%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0.36%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岩手</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9.62%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宮城</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10.11%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秋田</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10.01%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山形</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9.84%</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9.75%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4.88%</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福島</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9.62%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茨城</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9.67%</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4.84%</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栃木</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9.82%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群馬</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9.77%</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埼玉</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9.78%</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9.76%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4.88%</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千葉</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9.77%</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9.79%</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4.90%</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78725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東京</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9.98%</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9.91%</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0.07%</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348711"/>
                  </a:ext>
                </a:extLst>
              </a:tr>
              <a:tr h="21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神奈川</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0.10%</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4.96%</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94182473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新潟</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9.35%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9.55%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0.20%</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4.78%</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585840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富山</a:t>
                      </a:r>
                      <a:endParaRPr lang="ja-JP" altLang="en-US"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9.62%</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9.65%</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4.83%</a:t>
                      </a:r>
                    </a:p>
                  </a:txBody>
                  <a:tcPr marL="0" marR="36000" marT="762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0639625"/>
                  </a:ext>
                </a:extLst>
              </a:tr>
            </a:tbl>
          </a:graphicData>
        </a:graphic>
      </p:graphicFrame>
      <p:graphicFrame>
        <p:nvGraphicFramePr>
          <p:cNvPr id="10" name="表 9">
            <a:extLst>
              <a:ext uri="{FF2B5EF4-FFF2-40B4-BE49-F238E27FC236}">
                <a16:creationId xmlns:a16="http://schemas.microsoft.com/office/drawing/2014/main" id="{F2100D40-8F1B-4661-9E39-A26D3756502A}"/>
              </a:ext>
            </a:extLst>
          </p:cNvPr>
          <p:cNvGraphicFramePr>
            <a:graphicFrameLocks noGrp="1"/>
          </p:cNvGraphicFramePr>
          <p:nvPr/>
        </p:nvGraphicFramePr>
        <p:xfrm>
          <a:off x="3606108" y="2402525"/>
          <a:ext cx="3024000" cy="3960000"/>
        </p:xfrm>
        <a:graphic>
          <a:graphicData uri="http://schemas.openxmlformats.org/drawingml/2006/table">
            <a:tbl>
              <a:tblPr>
                <a:tableStyleId>{5C22544A-7EE6-4342-B048-85BDC9FD1C3A}</a:tableStyleId>
              </a:tblPr>
              <a:tblGrid>
                <a:gridCol w="648000">
                  <a:extLst>
                    <a:ext uri="{9D8B030D-6E8A-4147-A177-3AD203B41FA5}">
                      <a16:colId xmlns:a16="http://schemas.microsoft.com/office/drawing/2014/main" val="2678215002"/>
                    </a:ext>
                  </a:extLst>
                </a:gridCol>
                <a:gridCol w="576000">
                  <a:extLst>
                    <a:ext uri="{9D8B030D-6E8A-4147-A177-3AD203B41FA5}">
                      <a16:colId xmlns:a16="http://schemas.microsoft.com/office/drawing/2014/main" val="504347990"/>
                    </a:ext>
                  </a:extLst>
                </a:gridCol>
                <a:gridCol w="576000">
                  <a:extLst>
                    <a:ext uri="{9D8B030D-6E8A-4147-A177-3AD203B41FA5}">
                      <a16:colId xmlns:a16="http://schemas.microsoft.com/office/drawing/2014/main" val="887954687"/>
                    </a:ext>
                  </a:extLst>
                </a:gridCol>
                <a:gridCol w="576000">
                  <a:extLst>
                    <a:ext uri="{9D8B030D-6E8A-4147-A177-3AD203B41FA5}">
                      <a16:colId xmlns:a16="http://schemas.microsoft.com/office/drawing/2014/main" val="2260421757"/>
                    </a:ext>
                  </a:extLst>
                </a:gridCol>
                <a:gridCol w="648000">
                  <a:extLst>
                    <a:ext uri="{9D8B030D-6E8A-4147-A177-3AD203B41FA5}">
                      <a16:colId xmlns:a16="http://schemas.microsoft.com/office/drawing/2014/main" val="1793589673"/>
                    </a:ext>
                  </a:extLst>
                </a:gridCol>
              </a:tblGrid>
              <a:tr h="108000">
                <a:tc rowSpan="2">
                  <a:txBody>
                    <a:bodyPr/>
                    <a:lstStyle/>
                    <a:p>
                      <a:pPr algn="ctr"/>
                      <a:r>
                        <a:rPr kumimoji="1" lang="ja-JP" altLang="en-US" sz="1050" dirty="0">
                          <a:latin typeface="Meiryo UI" panose="020B0604030504040204" pitchFamily="50" charset="-128"/>
                          <a:ea typeface="Meiryo UI" panose="020B0604030504040204" pitchFamily="50" charset="-128"/>
                        </a:rPr>
                        <a:t>都道</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2024</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en-US" altLang="ja-JP" sz="1050" b="1" u="none" strike="noStrike" dirty="0">
                          <a:effectLst/>
                          <a:latin typeface="Meiryo UI" panose="020B0604030504040204" pitchFamily="50" charset="-128"/>
                          <a:ea typeface="Meiryo UI" panose="020B0604030504040204" pitchFamily="50" charset="-128"/>
                        </a:rPr>
                        <a:t>2025</a:t>
                      </a:r>
                    </a:p>
                    <a:p>
                      <a:pPr algn="ctr" fontAlgn="ctr"/>
                      <a:r>
                        <a:rPr lang="ja-JP" altLang="en-US" sz="1050" b="1" u="none" strike="noStrike" dirty="0">
                          <a:effectLst/>
                          <a:latin typeface="Meiryo UI" panose="020B0604030504040204" pitchFamily="50" charset="-128"/>
                          <a:ea typeface="Meiryo UI" panose="020B0604030504040204" pitchFamily="50" charset="-128"/>
                        </a:rPr>
                        <a:t>年度</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96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昨年差</a:t>
                      </a:r>
                    </a:p>
                  </a:txBody>
                  <a:tcPr marL="0" marR="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被保険者</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負担率</a:t>
                      </a:r>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36000" marB="3600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158905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石川</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9.88%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福井</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山梨</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9.89%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長野</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9.69%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4.85%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岐阜</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9.93%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静岡</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9.80%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愛知</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10.03%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三重</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9.99%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滋賀</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京都</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10.03%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大阪</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10.24%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5.12%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兵庫</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10.16%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78725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奈良</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0.20%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348711"/>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和歌山</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10.19%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5.10%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182473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鳥取</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9.68%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5858409"/>
                  </a:ext>
                </a:extLst>
              </a:tr>
              <a:tr h="216000">
                <a:tc>
                  <a:txBody>
                    <a:bodyPr/>
                    <a:lstStyle/>
                    <a:p>
                      <a:pPr algn="ctr" font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島根</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9.94%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70639625"/>
                  </a:ext>
                </a:extLst>
              </a:tr>
            </a:tbl>
          </a:graphicData>
        </a:graphic>
      </p:graphicFrame>
      <p:graphicFrame>
        <p:nvGraphicFramePr>
          <p:cNvPr id="11" name="表 10">
            <a:extLst>
              <a:ext uri="{FF2B5EF4-FFF2-40B4-BE49-F238E27FC236}">
                <a16:creationId xmlns:a16="http://schemas.microsoft.com/office/drawing/2014/main" id="{01F21B8E-BD90-4FE6-B988-EDA2FDC8E242}"/>
              </a:ext>
            </a:extLst>
          </p:cNvPr>
          <p:cNvGraphicFramePr>
            <a:graphicFrameLocks noGrp="1"/>
          </p:cNvGraphicFramePr>
          <p:nvPr/>
        </p:nvGraphicFramePr>
        <p:xfrm>
          <a:off x="6744396" y="2402525"/>
          <a:ext cx="3024000" cy="3744000"/>
        </p:xfrm>
        <a:graphic>
          <a:graphicData uri="http://schemas.openxmlformats.org/drawingml/2006/table">
            <a:tbl>
              <a:tblPr>
                <a:tableStyleId>{5C22544A-7EE6-4342-B048-85BDC9FD1C3A}</a:tableStyleId>
              </a:tblPr>
              <a:tblGrid>
                <a:gridCol w="648000">
                  <a:extLst>
                    <a:ext uri="{9D8B030D-6E8A-4147-A177-3AD203B41FA5}">
                      <a16:colId xmlns:a16="http://schemas.microsoft.com/office/drawing/2014/main" val="2678215002"/>
                    </a:ext>
                  </a:extLst>
                </a:gridCol>
                <a:gridCol w="576000">
                  <a:extLst>
                    <a:ext uri="{9D8B030D-6E8A-4147-A177-3AD203B41FA5}">
                      <a16:colId xmlns:a16="http://schemas.microsoft.com/office/drawing/2014/main" val="504347990"/>
                    </a:ext>
                  </a:extLst>
                </a:gridCol>
                <a:gridCol w="576000">
                  <a:extLst>
                    <a:ext uri="{9D8B030D-6E8A-4147-A177-3AD203B41FA5}">
                      <a16:colId xmlns:a16="http://schemas.microsoft.com/office/drawing/2014/main" val="887954687"/>
                    </a:ext>
                  </a:extLst>
                </a:gridCol>
                <a:gridCol w="576000">
                  <a:extLst>
                    <a:ext uri="{9D8B030D-6E8A-4147-A177-3AD203B41FA5}">
                      <a16:colId xmlns:a16="http://schemas.microsoft.com/office/drawing/2014/main" val="2260421757"/>
                    </a:ext>
                  </a:extLst>
                </a:gridCol>
                <a:gridCol w="648000">
                  <a:extLst>
                    <a:ext uri="{9D8B030D-6E8A-4147-A177-3AD203B41FA5}">
                      <a16:colId xmlns:a16="http://schemas.microsoft.com/office/drawing/2014/main" val="1793589673"/>
                    </a:ext>
                  </a:extLst>
                </a:gridCol>
              </a:tblGrid>
              <a:tr h="108000">
                <a:tc rowSpan="2">
                  <a:txBody>
                    <a:bodyPr/>
                    <a:lstStyle/>
                    <a:p>
                      <a:pPr algn="ctr"/>
                      <a:r>
                        <a:rPr kumimoji="1" lang="ja-JP" altLang="en-US" sz="1050" dirty="0">
                          <a:latin typeface="Meiryo UI" panose="020B0604030504040204" pitchFamily="50" charset="-128"/>
                          <a:ea typeface="Meiryo UI" panose="020B0604030504040204" pitchFamily="50" charset="-128"/>
                        </a:rPr>
                        <a:t>都道</a:t>
                      </a:r>
                      <a:endParaRPr kumimoji="1" lang="en-US" altLang="ja-JP" sz="1050" dirty="0">
                        <a:latin typeface="Meiryo UI" panose="020B0604030504040204" pitchFamily="50" charset="-128"/>
                        <a:ea typeface="Meiryo UI" panose="020B0604030504040204" pitchFamily="50" charset="-128"/>
                      </a:endParaRPr>
                    </a:p>
                    <a:p>
                      <a:pPr algn="ctr"/>
                      <a:r>
                        <a:rPr kumimoji="1" lang="ja-JP" altLang="en-US" sz="1050" dirty="0">
                          <a:latin typeface="Meiryo UI" panose="020B0604030504040204" pitchFamily="50" charset="-128"/>
                          <a:ea typeface="Meiryo UI" panose="020B0604030504040204" pitchFamily="50" charset="-128"/>
                        </a:rPr>
                        <a:t>府県</a:t>
                      </a:r>
                    </a:p>
                  </a:txBody>
                  <a:tcPr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solidFill>
                      <a:schemeClr val="bg1">
                        <a:lumMod val="95000"/>
                      </a:schemeClr>
                    </a:solidFill>
                  </a:tcPr>
                </a:tc>
                <a:tc rowSpan="2">
                  <a:txBody>
                    <a:bodyPr/>
                    <a:lstStyle/>
                    <a:p>
                      <a:pPr algn="ctr" fontAlgn="ctr"/>
                      <a:r>
                        <a:rPr lang="en-US" altLang="ja-JP" sz="1050" u="none" strike="noStrike" dirty="0">
                          <a:effectLst/>
                          <a:latin typeface="Meiryo UI" panose="020B0604030504040204" pitchFamily="50" charset="-128"/>
                          <a:ea typeface="Meiryo UI" panose="020B0604030504040204" pitchFamily="50" charset="-128"/>
                        </a:rPr>
                        <a:t>2024</a:t>
                      </a:r>
                    </a:p>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fontAlgn="ctr"/>
                      <a:r>
                        <a:rPr lang="en-US" altLang="ja-JP" sz="1050" b="1" u="none" strike="noStrike" dirty="0">
                          <a:effectLst/>
                          <a:latin typeface="Meiryo UI" panose="020B0604030504040204" pitchFamily="50" charset="-128"/>
                          <a:ea typeface="Meiryo UI" panose="020B0604030504040204" pitchFamily="50" charset="-128"/>
                        </a:rPr>
                        <a:t>2025</a:t>
                      </a:r>
                    </a:p>
                    <a:p>
                      <a:pPr algn="ctr" fontAlgn="ctr"/>
                      <a:r>
                        <a:rPr lang="ja-JP" altLang="en-US" sz="1050" b="1" u="none" strike="noStrike" dirty="0">
                          <a:effectLst/>
                          <a:latin typeface="Meiryo UI" panose="020B0604030504040204" pitchFamily="50" charset="-128"/>
                          <a:ea typeface="Meiryo UI" panose="020B0604030504040204" pitchFamily="50" charset="-128"/>
                        </a:rPr>
                        <a:t>年度</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ja-JP" altLang="en-US" sz="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970726900"/>
                  </a:ext>
                </a:extLst>
              </a:tr>
              <a:tr h="396000">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昨年差</a:t>
                      </a:r>
                    </a:p>
                  </a:txBody>
                  <a:tcPr marL="0" marR="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被保険者</a:t>
                      </a:r>
                      <a:endParaRPr lang="en-US" altLang="ja-JP" sz="1050" b="1" i="0" u="none" strike="noStrike" dirty="0">
                        <a:solidFill>
                          <a:srgbClr val="000000"/>
                        </a:solidFill>
                        <a:effectLst/>
                        <a:latin typeface="Meiryo UI" panose="020B0604030504040204" pitchFamily="50" charset="-128"/>
                        <a:ea typeface="Meiryo UI" panose="020B0604030504040204" pitchFamily="50" charset="-128"/>
                      </a:endParaRPr>
                    </a:p>
                    <a:p>
                      <a:pPr algn="ctr" fontAlgn="ctr"/>
                      <a:r>
                        <a:rPr lang="ja-JP" altLang="en-US" sz="1050" b="1" i="0" u="none" strike="noStrike" dirty="0">
                          <a:solidFill>
                            <a:srgbClr val="000000"/>
                          </a:solidFill>
                          <a:effectLst/>
                          <a:latin typeface="Meiryo UI" panose="020B0604030504040204" pitchFamily="50" charset="-128"/>
                          <a:ea typeface="Meiryo UI" panose="020B0604030504040204" pitchFamily="50" charset="-128"/>
                        </a:rPr>
                        <a:t>負担率</a:t>
                      </a:r>
                      <a:r>
                        <a:rPr lang="en-US" altLang="ja-JP" sz="1050" b="1" i="0" u="none" strike="noStrike" dirty="0">
                          <a:solidFill>
                            <a:srgbClr val="000000"/>
                          </a:solidFill>
                          <a:effectLst/>
                          <a:latin typeface="Meiryo UI" panose="020B0604030504040204" pitchFamily="50" charset="-128"/>
                          <a:ea typeface="Meiryo UI" panose="020B0604030504040204" pitchFamily="50" charset="-128"/>
                        </a:rPr>
                        <a:t>※</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36000" marB="3600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74158905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岡山</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10.17%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138839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広島</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9.95%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9.97%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4.99%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685739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山口</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10.36%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5.18%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84176639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徳島</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10.47%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5.24%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5718602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香川</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10.21%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5.11%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67911679"/>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愛媛</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10.03%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10.18%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5619592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高知</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10.13%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5.07%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82500404"/>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福岡</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10.31%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5.16%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7659839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佐賀</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10.42%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10.78%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0.36%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5.39%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62761535"/>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長崎</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10.17%</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10.41%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5.21%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55097621"/>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熊本</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10.30%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a:solidFill>
                            <a:srgbClr val="000000"/>
                          </a:solidFill>
                          <a:effectLst/>
                          <a:latin typeface="Meiryo UI" panose="020B0604030504040204" pitchFamily="50" charset="-128"/>
                          <a:ea typeface="Meiryo UI" panose="020B0604030504040204" pitchFamily="50" charset="-128"/>
                        </a:rPr>
                        <a:t>10.12%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0.18%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1506567"/>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大分</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10.25%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10.25%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0.00%</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5.13%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4787250"/>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宮崎</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9.85%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10.09%</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0.24%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5.05%</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5348711"/>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鹿児島</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10.13%</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10.31%</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0.18%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5.16%</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941824733"/>
                  </a:ext>
                </a:extLst>
              </a:tr>
              <a:tr h="216000">
                <a:tc>
                  <a:txBody>
                    <a:bodyPr/>
                    <a:lstStyle/>
                    <a:p>
                      <a:pPr algn="ct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沖縄</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r" fontAlgn="ctr"/>
                      <a:r>
                        <a:rPr lang="en-US" altLang="ja-JP" sz="900" b="0" i="0" u="none" strike="noStrike">
                          <a:solidFill>
                            <a:srgbClr val="000000"/>
                          </a:solidFill>
                          <a:effectLst/>
                          <a:latin typeface="Meiryo UI" panose="020B0604030504040204" pitchFamily="50" charset="-128"/>
                          <a:ea typeface="Meiryo UI" panose="020B0604030504040204" pitchFamily="50" charset="-128"/>
                        </a:rPr>
                        <a:t>9.52%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9.44%</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ja-JP" altLang="en-US" sz="900" b="0" i="0" u="none" strike="noStrike">
                          <a:solidFill>
                            <a:srgbClr val="000000"/>
                          </a:solidFill>
                          <a:effectLst/>
                          <a:latin typeface="Meiryo UI" panose="020B0604030504040204" pitchFamily="50" charset="-128"/>
                          <a:ea typeface="Meiryo UI" panose="020B0604030504040204" pitchFamily="50" charset="-128"/>
                        </a:rPr>
                        <a:t>▲</a:t>
                      </a:r>
                      <a:r>
                        <a:rPr lang="en-US" altLang="ja-JP" sz="900" b="0" i="0" u="none" strike="noStrike">
                          <a:solidFill>
                            <a:srgbClr val="000000"/>
                          </a:solidFill>
                          <a:effectLst/>
                          <a:latin typeface="Meiryo UI" panose="020B0604030504040204" pitchFamily="50" charset="-128"/>
                          <a:ea typeface="Meiryo UI" panose="020B0604030504040204" pitchFamily="50" charset="-128"/>
                        </a:rPr>
                        <a:t>0.08%</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900" b="1" i="0" u="none" strike="noStrike" dirty="0">
                          <a:solidFill>
                            <a:srgbClr val="000000"/>
                          </a:solidFill>
                          <a:effectLst/>
                          <a:latin typeface="Meiryo UI" panose="020B0604030504040204" pitchFamily="50" charset="-128"/>
                          <a:ea typeface="Meiryo UI" panose="020B0604030504040204" pitchFamily="50" charset="-128"/>
                        </a:rPr>
                        <a:t>4.72%</a:t>
                      </a:r>
                    </a:p>
                  </a:txBody>
                  <a:tcPr marL="0" marR="36000" marT="0" marB="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85858409"/>
                  </a:ext>
                </a:extLst>
              </a:tr>
            </a:tbl>
          </a:graphicData>
        </a:graphic>
      </p:graphicFrame>
      <p:sp>
        <p:nvSpPr>
          <p:cNvPr id="12" name="テキスト ボックス 11">
            <a:extLst>
              <a:ext uri="{FF2B5EF4-FFF2-40B4-BE49-F238E27FC236}">
                <a16:creationId xmlns:a16="http://schemas.microsoft.com/office/drawing/2014/main" id="{C570740E-D62E-4489-A793-D048A5BD7A9F}"/>
              </a:ext>
            </a:extLst>
          </p:cNvPr>
          <p:cNvSpPr txBox="1"/>
          <p:nvPr/>
        </p:nvSpPr>
        <p:spPr>
          <a:xfrm>
            <a:off x="6675594" y="6110970"/>
            <a:ext cx="3230406" cy="307777"/>
          </a:xfrm>
          <a:prstGeom prst="rect">
            <a:avLst/>
          </a:prstGeom>
          <a:noFill/>
        </p:spPr>
        <p:txBody>
          <a:bodyPr wrap="square">
            <a:spAutoFit/>
          </a:bodyPr>
          <a:lstStyle/>
          <a:p>
            <a:pPr marL="92075" indent="-92075">
              <a:buFont typeface="Yu Gothic" panose="020B0400000000000000" pitchFamily="50" charset="-128"/>
              <a:buChar char="※"/>
            </a:pPr>
            <a:r>
              <a:rPr lang="en-US" altLang="ja-JP" sz="700" dirty="0">
                <a:solidFill>
                  <a:srgbClr val="FF0000"/>
                </a:solidFill>
                <a:latin typeface="Meiryo UI" panose="020B0604030504040204" pitchFamily="50" charset="-128"/>
                <a:ea typeface="Meiryo UI" panose="020B0604030504040204" pitchFamily="50" charset="-128"/>
              </a:rPr>
              <a:t>40</a:t>
            </a:r>
            <a:r>
              <a:rPr lang="ja-JP" altLang="en-US" sz="700" dirty="0">
                <a:solidFill>
                  <a:srgbClr val="FF0000"/>
                </a:solidFill>
                <a:latin typeface="Meiryo UI" panose="020B0604030504040204" pitchFamily="50" charset="-128"/>
                <a:ea typeface="Meiryo UI" panose="020B0604030504040204" pitchFamily="50" charset="-128"/>
              </a:rPr>
              <a:t>歳から</a:t>
            </a:r>
            <a:r>
              <a:rPr lang="en-US" altLang="ja-JP" sz="700" dirty="0">
                <a:solidFill>
                  <a:srgbClr val="FF0000"/>
                </a:solidFill>
                <a:latin typeface="Meiryo UI" panose="020B0604030504040204" pitchFamily="50" charset="-128"/>
                <a:ea typeface="Meiryo UI" panose="020B0604030504040204" pitchFamily="50" charset="-128"/>
              </a:rPr>
              <a:t>64</a:t>
            </a:r>
            <a:r>
              <a:rPr lang="ja-JP" altLang="en-US" sz="700" dirty="0">
                <a:solidFill>
                  <a:srgbClr val="FF0000"/>
                </a:solidFill>
                <a:latin typeface="Meiryo UI" panose="020B0604030504040204" pitchFamily="50" charset="-128"/>
                <a:ea typeface="Meiryo UI" panose="020B0604030504040204" pitchFamily="50" charset="-128"/>
              </a:rPr>
              <a:t>歳までの方（介護保険第</a:t>
            </a:r>
            <a:r>
              <a:rPr lang="en-US" altLang="ja-JP" sz="700" dirty="0">
                <a:solidFill>
                  <a:srgbClr val="FF0000"/>
                </a:solidFill>
                <a:latin typeface="Meiryo UI" panose="020B0604030504040204" pitchFamily="50" charset="-128"/>
                <a:ea typeface="Meiryo UI" panose="020B0604030504040204" pitchFamily="50" charset="-128"/>
              </a:rPr>
              <a:t>2</a:t>
            </a:r>
            <a:r>
              <a:rPr lang="ja-JP" altLang="en-US" sz="700" dirty="0">
                <a:solidFill>
                  <a:srgbClr val="FF0000"/>
                </a:solidFill>
                <a:latin typeface="Meiryo UI" panose="020B0604030504040204" pitchFamily="50" charset="-128"/>
                <a:ea typeface="Meiryo UI" panose="020B0604030504040204" pitchFamily="50" charset="-128"/>
              </a:rPr>
              <a:t>号被保険者）は、これに全国一律の介護保険料率（</a:t>
            </a:r>
            <a:r>
              <a:rPr lang="en-US" altLang="ja-JP" sz="700" dirty="0">
                <a:solidFill>
                  <a:srgbClr val="FF0000"/>
                </a:solidFill>
                <a:latin typeface="Meiryo UI" panose="020B0604030504040204" pitchFamily="50" charset="-128"/>
                <a:ea typeface="Meiryo UI" panose="020B0604030504040204" pitchFamily="50" charset="-128"/>
              </a:rPr>
              <a:t>1.59</a:t>
            </a:r>
            <a:r>
              <a:rPr lang="ja-JP" altLang="en-US" sz="700" dirty="0">
                <a:solidFill>
                  <a:srgbClr val="FF0000"/>
                </a:solidFill>
                <a:latin typeface="Meiryo UI" panose="020B0604030504040204" pitchFamily="50" charset="-128"/>
                <a:ea typeface="Meiryo UI" panose="020B0604030504040204" pitchFamily="50" charset="-128"/>
              </a:rPr>
              <a:t>％）が加わります（</a:t>
            </a:r>
            <a:r>
              <a:rPr lang="en-US" altLang="ja-JP" sz="700" dirty="0">
                <a:solidFill>
                  <a:srgbClr val="FF0000"/>
                </a:solidFill>
                <a:latin typeface="Meiryo UI" panose="020B0604030504040204" pitchFamily="50" charset="-128"/>
                <a:ea typeface="Meiryo UI" panose="020B0604030504040204" pitchFamily="50" charset="-128"/>
              </a:rPr>
              <a:t>1.59</a:t>
            </a:r>
            <a:r>
              <a:rPr lang="ja-JP" altLang="en-US" sz="700" dirty="0">
                <a:solidFill>
                  <a:srgbClr val="FF0000"/>
                </a:solidFill>
                <a:latin typeface="Meiryo UI" panose="020B0604030504040204" pitchFamily="50" charset="-128"/>
                <a:ea typeface="Meiryo UI" panose="020B0604030504040204" pitchFamily="50" charset="-128"/>
              </a:rPr>
              <a:t>％を事業主と折半）前年度は</a:t>
            </a:r>
            <a:r>
              <a:rPr lang="en-US" altLang="ja-JP" sz="700" dirty="0">
                <a:solidFill>
                  <a:srgbClr val="FF0000"/>
                </a:solidFill>
                <a:latin typeface="Meiryo UI" panose="020B0604030504040204" pitchFamily="50" charset="-128"/>
                <a:ea typeface="Meiryo UI" panose="020B0604030504040204" pitchFamily="50" charset="-128"/>
              </a:rPr>
              <a:t>1.89</a:t>
            </a:r>
            <a:r>
              <a:rPr lang="ja-JP" altLang="en-US" sz="700" dirty="0">
                <a:solidFill>
                  <a:srgbClr val="FF0000"/>
                </a:solidFill>
                <a:latin typeface="Meiryo UI" panose="020B0604030504040204" pitchFamily="50" charset="-128"/>
                <a:ea typeface="Meiryo UI" panose="020B0604030504040204" pitchFamily="50" charset="-128"/>
              </a:rPr>
              <a:t>％。</a:t>
            </a:r>
          </a:p>
        </p:txBody>
      </p:sp>
      <p:sp>
        <p:nvSpPr>
          <p:cNvPr id="4" name="テキスト プレースホルダー 1">
            <a:extLst>
              <a:ext uri="{FF2B5EF4-FFF2-40B4-BE49-F238E27FC236}">
                <a16:creationId xmlns:a16="http://schemas.microsoft.com/office/drawing/2014/main" id="{2126EB3A-2A9F-3D38-6BC4-ADBB4715636B}"/>
              </a:ext>
            </a:extLst>
          </p:cNvPr>
          <p:cNvSpPr txBox="1">
            <a:spLocks/>
          </p:cNvSpPr>
          <p:nvPr/>
        </p:nvSpPr>
        <p:spPr>
          <a:xfrm>
            <a:off x="1568918" y="186240"/>
            <a:ext cx="8235478" cy="396000"/>
          </a:xfrm>
          <a:prstGeom prst="rect">
            <a:avLst/>
          </a:prstGeom>
          <a:no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journal</a:t>
            </a:r>
            <a:endParaRPr lang="ja-JP" altLang="en-US" dirty="0"/>
          </a:p>
        </p:txBody>
      </p:sp>
      <p:sp>
        <p:nvSpPr>
          <p:cNvPr id="5" name="テキスト プレースホルダー 1">
            <a:extLst>
              <a:ext uri="{FF2B5EF4-FFF2-40B4-BE49-F238E27FC236}">
                <a16:creationId xmlns:a16="http://schemas.microsoft.com/office/drawing/2014/main" id="{AA3EB32D-5215-A39E-56C1-6840E8049379}"/>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．当社で働く優位性</a:t>
            </a:r>
            <a:endParaRPr lang="ja-JP" altLang="en-US" dirty="0">
              <a:solidFill>
                <a:srgbClr val="3E3A39"/>
              </a:solidFill>
              <a:latin typeface="Arial"/>
              <a:cs typeface="メイリオ" pitchFamily="50" charset="-128"/>
            </a:endParaRPr>
          </a:p>
        </p:txBody>
      </p:sp>
      <p:sp>
        <p:nvSpPr>
          <p:cNvPr id="6" name="スライド番号プレースホルダー 5">
            <a:extLst>
              <a:ext uri="{FF2B5EF4-FFF2-40B4-BE49-F238E27FC236}">
                <a16:creationId xmlns:a16="http://schemas.microsoft.com/office/drawing/2014/main" id="{A9F03475-8B87-06C9-4A52-589089029FF5}"/>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20</a:t>
            </a:fld>
            <a:endParaRPr kumimoji="1" lang="ja-JP" altLang="en-US" sz="1200" b="1" dirty="0">
              <a:solidFill>
                <a:schemeClr val="tx1"/>
              </a:solidFill>
            </a:endParaRPr>
          </a:p>
        </p:txBody>
      </p:sp>
    </p:spTree>
    <p:extLst>
      <p:ext uri="{BB962C8B-B14F-4D97-AF65-F5344CB8AC3E}">
        <p14:creationId xmlns:p14="http://schemas.microsoft.com/office/powerpoint/2010/main" val="37980793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EB296005-10D8-4DEB-8456-00C98C462C10}"/>
              </a:ext>
            </a:extLst>
          </p:cNvPr>
          <p:cNvSpPr>
            <a:spLocks noChangeArrowheads="1"/>
          </p:cNvSpPr>
          <p:nvPr/>
        </p:nvSpPr>
        <p:spPr bwMode="auto">
          <a:xfrm>
            <a:off x="11430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a:t>
            </a:r>
            <a:r>
              <a:rPr kumimoji="1" lang="ja-JP" altLang="en-US" sz="1600" b="1" dirty="0">
                <a:solidFill>
                  <a:srgbClr val="3E3A39"/>
                </a:solidFill>
                <a:latin typeface="Arial"/>
                <a:ea typeface="メイリオ" pitchFamily="50" charset="-128"/>
                <a:cs typeface="メイリオ" pitchFamily="50" charset="-128"/>
              </a:rPr>
              <a:t>－</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（１）．復習！健康保険（健保）と、国民健康保険（国保）の違い</a:t>
            </a:r>
          </a:p>
        </p:txBody>
      </p:sp>
      <p:sp>
        <p:nvSpPr>
          <p:cNvPr id="27" name="正方形/長方形 26">
            <a:extLst>
              <a:ext uri="{FF2B5EF4-FFF2-40B4-BE49-F238E27FC236}">
                <a16:creationId xmlns:a16="http://schemas.microsoft.com/office/drawing/2014/main" id="{A5135A91-1527-4CD7-B175-EECE78237C2B}"/>
              </a:ext>
            </a:extLst>
          </p:cNvPr>
          <p:cNvSpPr/>
          <p:nvPr/>
        </p:nvSpPr>
        <p:spPr>
          <a:xfrm>
            <a:off x="428866" y="868761"/>
            <a:ext cx="9477151" cy="900246"/>
          </a:xfrm>
          <a:prstGeom prst="rect">
            <a:avLst/>
          </a:prstGeom>
        </p:spPr>
        <p:txBody>
          <a:bodyPr wrap="square">
            <a:spAutoFit/>
          </a:bodyPr>
          <a:lstStyle/>
          <a:p>
            <a:r>
              <a:rPr lang="ja-JP" altLang="en-US" sz="1050" dirty="0">
                <a:latin typeface="+mn-ea"/>
              </a:rPr>
              <a:t>健康保険（健保）とは、会社員や公務員が加入することになる公的医療保険の名称です。いわゆる勤務先の「社会保険」が健康保険に該当し、会社と折半して毎月のお給料から天引きという形で保険料を納めることになっています。また、健康保険に加入していることで子供が生まれたときの「出産手当金」や、病気やケガなどの理由で働けない期間がある場合に支払われる「傷病手当金」などが受け取れます。</a:t>
            </a:r>
          </a:p>
          <a:p>
            <a:r>
              <a:rPr lang="ja-JP" altLang="en-US" sz="1050" dirty="0">
                <a:latin typeface="+mn-ea"/>
              </a:rPr>
              <a:t>これらは自営業者やフリーランスが加入することになる「国民健康保険（国保）」では受けられない給付金なので、健康保険のほうが手厚い保障内容となっています。</a:t>
            </a:r>
            <a:endParaRPr lang="en-US" altLang="ja-JP" sz="1050" dirty="0">
              <a:latin typeface="+mn-ea"/>
            </a:endParaRPr>
          </a:p>
        </p:txBody>
      </p:sp>
      <p:graphicFrame>
        <p:nvGraphicFramePr>
          <p:cNvPr id="2" name="表 1">
            <a:extLst>
              <a:ext uri="{FF2B5EF4-FFF2-40B4-BE49-F238E27FC236}">
                <a16:creationId xmlns:a16="http://schemas.microsoft.com/office/drawing/2014/main" id="{CFC50C9F-9B75-4A67-88C3-220C0FEB5F72}"/>
              </a:ext>
            </a:extLst>
          </p:cNvPr>
          <p:cNvGraphicFramePr>
            <a:graphicFrameLocks noGrp="1"/>
          </p:cNvGraphicFramePr>
          <p:nvPr/>
        </p:nvGraphicFramePr>
        <p:xfrm>
          <a:off x="538714" y="1757507"/>
          <a:ext cx="7344000" cy="3441240"/>
        </p:xfrm>
        <a:graphic>
          <a:graphicData uri="http://schemas.openxmlformats.org/drawingml/2006/table">
            <a:tbl>
              <a:tblPr>
                <a:tableStyleId>{5C22544A-7EE6-4342-B048-85BDC9FD1C3A}</a:tableStyleId>
              </a:tblPr>
              <a:tblGrid>
                <a:gridCol w="1584000">
                  <a:extLst>
                    <a:ext uri="{9D8B030D-6E8A-4147-A177-3AD203B41FA5}">
                      <a16:colId xmlns:a16="http://schemas.microsoft.com/office/drawing/2014/main" val="3795585550"/>
                    </a:ext>
                  </a:extLst>
                </a:gridCol>
                <a:gridCol w="2880000">
                  <a:extLst>
                    <a:ext uri="{9D8B030D-6E8A-4147-A177-3AD203B41FA5}">
                      <a16:colId xmlns:a16="http://schemas.microsoft.com/office/drawing/2014/main" val="492749930"/>
                    </a:ext>
                  </a:extLst>
                </a:gridCol>
                <a:gridCol w="2880000">
                  <a:extLst>
                    <a:ext uri="{9D8B030D-6E8A-4147-A177-3AD203B41FA5}">
                      <a16:colId xmlns:a16="http://schemas.microsoft.com/office/drawing/2014/main" val="819843919"/>
                    </a:ext>
                  </a:extLst>
                </a:gridCol>
              </a:tblGrid>
              <a:tr h="360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　</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u="none" strike="noStrike" dirty="0">
                          <a:effectLst/>
                          <a:latin typeface="メイリオ" panose="020B0604030504040204" pitchFamily="50" charset="-128"/>
                          <a:ea typeface="メイリオ" panose="020B0604030504040204" pitchFamily="50" charset="-128"/>
                        </a:rPr>
                        <a:t>健康保険</a:t>
                      </a:r>
                      <a:endParaRPr lang="ja-JP" altLang="en-US" sz="120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CN" altLang="en-US" sz="1200" b="1" u="none" strike="noStrike" dirty="0">
                          <a:effectLst/>
                          <a:latin typeface="メイリオ" panose="020B0604030504040204" pitchFamily="50" charset="-128"/>
                          <a:ea typeface="メイリオ" panose="020B0604030504040204" pitchFamily="50" charset="-128"/>
                        </a:rPr>
                        <a:t>国民健康保険</a:t>
                      </a:r>
                      <a:endParaRPr lang="zh-CN" altLang="en-US" sz="120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216087510"/>
                  </a:ext>
                </a:extLst>
              </a:tr>
              <a:tr h="38862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対象者</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u="none" strike="noStrike">
                          <a:effectLst/>
                          <a:latin typeface="メイリオ" panose="020B0604030504040204" pitchFamily="50" charset="-128"/>
                          <a:ea typeface="メイリオ" panose="020B0604030504040204" pitchFamily="50" charset="-128"/>
                        </a:rPr>
                        <a:t>会社員や公務員とその扶養家族</a:t>
                      </a:r>
                      <a:endParaRPr lang="ja-JP" altLang="en-US" sz="1050" b="0" i="0" u="none" strike="noStrike">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個人事業主、パート、アルバイト、</a:t>
                      </a:r>
                      <a:endParaRPr lang="en-US" altLang="ja-JP" sz="1050" u="none" strike="noStrike" dirty="0">
                        <a:effectLst/>
                        <a:latin typeface="メイリオ" panose="020B0604030504040204" pitchFamily="50" charset="-128"/>
                        <a:ea typeface="メイリオ" panose="020B0604030504040204" pitchFamily="50" charset="-128"/>
                      </a:endParaRPr>
                    </a:p>
                    <a:p>
                      <a:pPr algn="ctr" fontAlgn="ctr"/>
                      <a:r>
                        <a:rPr lang="ja-JP" altLang="en-US" sz="1050" u="none" strike="noStrike" dirty="0">
                          <a:effectLst/>
                          <a:latin typeface="メイリオ" panose="020B0604030504040204" pitchFamily="50" charset="-128"/>
                          <a:ea typeface="メイリオ" panose="020B0604030504040204" pitchFamily="50" charset="-128"/>
                        </a:rPr>
                        <a:t>農業・漁業従事者など</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29396356"/>
                  </a:ext>
                </a:extLst>
              </a:tr>
              <a:tr h="576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保険料負担</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勤務先との</a:t>
                      </a:r>
                      <a:r>
                        <a:rPr lang="ja-JP" altLang="en-US" sz="1050" b="1" u="none" strike="noStrike" dirty="0">
                          <a:solidFill>
                            <a:srgbClr val="EA5550"/>
                          </a:solidFill>
                          <a:effectLst/>
                          <a:latin typeface="メイリオ" panose="020B0604030504040204" pitchFamily="50" charset="-128"/>
                          <a:ea typeface="メイリオ" panose="020B0604030504040204" pitchFamily="50" charset="-128"/>
                        </a:rPr>
                        <a:t>折半</a:t>
                      </a:r>
                      <a:br>
                        <a:rPr lang="ja-JP" altLang="en-US" sz="1050" u="none" strike="noStrike" dirty="0">
                          <a:effectLst/>
                          <a:latin typeface="メイリオ" panose="020B0604030504040204" pitchFamily="50" charset="-128"/>
                          <a:ea typeface="メイリオ" panose="020B0604030504040204" pitchFamily="50" charset="-128"/>
                        </a:rPr>
                      </a:br>
                      <a:r>
                        <a:rPr lang="ja-JP" altLang="en-US" sz="1050" u="none" strike="noStrike" dirty="0">
                          <a:effectLst/>
                          <a:latin typeface="メイリオ" panose="020B0604030504040204" pitchFamily="50" charset="-128"/>
                          <a:ea typeface="メイリオ" panose="020B0604030504040204" pitchFamily="50" charset="-128"/>
                        </a:rPr>
                        <a:t>（自己負担分は給与からの天引き）</a:t>
                      </a:r>
                      <a:br>
                        <a:rPr lang="ja-JP" altLang="en-US" sz="1050" u="none" strike="noStrike" dirty="0">
                          <a:effectLst/>
                          <a:latin typeface="メイリオ" panose="020B0604030504040204" pitchFamily="50" charset="-128"/>
                          <a:ea typeface="メイリオ" panose="020B0604030504040204" pitchFamily="50" charset="-128"/>
                        </a:rPr>
                      </a:br>
                      <a:r>
                        <a:rPr lang="en-US" altLang="ja-JP" sz="1050" b="1" u="none" strike="noStrike" dirty="0">
                          <a:solidFill>
                            <a:srgbClr val="EA5550"/>
                          </a:solidFill>
                          <a:effectLst/>
                          <a:latin typeface="メイリオ" panose="020B0604030504040204" pitchFamily="50" charset="-128"/>
                          <a:ea typeface="メイリオ" panose="020B0604030504040204" pitchFamily="50" charset="-128"/>
                        </a:rPr>
                        <a:t>※</a:t>
                      </a:r>
                      <a:r>
                        <a:rPr lang="ja-JP" altLang="en-US" sz="1050" b="1" u="none" strike="noStrike" dirty="0">
                          <a:solidFill>
                            <a:srgbClr val="EA5550"/>
                          </a:solidFill>
                          <a:effectLst/>
                          <a:latin typeface="メイリオ" panose="020B0604030504040204" pitchFamily="50" charset="-128"/>
                          <a:ea typeface="メイリオ" panose="020B0604030504040204" pitchFamily="50" charset="-128"/>
                        </a:rPr>
                        <a:t>家族が増えても保険料は同じ</a:t>
                      </a:r>
                      <a:endParaRPr lang="ja-JP" altLang="en-US" sz="105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全額自己負担</a:t>
                      </a:r>
                      <a:br>
                        <a:rPr lang="ja-JP" altLang="en-US" sz="1050" u="none" strike="noStrike" dirty="0">
                          <a:effectLst/>
                          <a:latin typeface="メイリオ" panose="020B0604030504040204" pitchFamily="50" charset="-128"/>
                          <a:ea typeface="メイリオ" panose="020B0604030504040204" pitchFamily="50" charset="-128"/>
                        </a:rPr>
                      </a:br>
                      <a:r>
                        <a:rPr lang="en-US" altLang="ja-JP" sz="1050" b="1" u="none" strike="noStrike" dirty="0">
                          <a:solidFill>
                            <a:srgbClr val="EA5550"/>
                          </a:solidFill>
                          <a:effectLst/>
                          <a:latin typeface="メイリオ" panose="020B0604030504040204" pitchFamily="50" charset="-128"/>
                          <a:ea typeface="メイリオ" panose="020B0604030504040204" pitchFamily="50" charset="-128"/>
                        </a:rPr>
                        <a:t>※</a:t>
                      </a:r>
                      <a:r>
                        <a:rPr lang="ja-JP" altLang="en-US" sz="1050" b="1" u="none" strike="noStrike" dirty="0">
                          <a:solidFill>
                            <a:srgbClr val="EA5550"/>
                          </a:solidFill>
                          <a:effectLst/>
                          <a:latin typeface="メイリオ" panose="020B0604030504040204" pitchFamily="50" charset="-128"/>
                          <a:ea typeface="メイリオ" panose="020B0604030504040204" pitchFamily="50" charset="-128"/>
                        </a:rPr>
                        <a:t>家族が増えると保険料が変わる</a:t>
                      </a:r>
                      <a:endParaRPr lang="ja-JP" altLang="en-US" sz="105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83283546"/>
                  </a:ext>
                </a:extLst>
              </a:tr>
              <a:tr h="38862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保険料計算</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給与額に応じて勤務先が計算</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前年所得に応じて住まいの都道府県が計算</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03335215"/>
                  </a:ext>
                </a:extLst>
              </a:tr>
              <a:tr h="288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医療費負担</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en-US" altLang="ja-JP" sz="1050" u="none" strike="noStrike" dirty="0">
                          <a:effectLst/>
                          <a:latin typeface="メイリオ" panose="020B0604030504040204" pitchFamily="50" charset="-128"/>
                          <a:ea typeface="メイリオ" panose="020B0604030504040204" pitchFamily="50" charset="-128"/>
                        </a:rPr>
                        <a:t>1〜3</a:t>
                      </a:r>
                      <a:r>
                        <a:rPr lang="ja-JP" altLang="en-US" sz="1050" u="none" strike="noStrike" dirty="0">
                          <a:effectLst/>
                          <a:latin typeface="メイリオ" panose="020B0604030504040204" pitchFamily="50" charset="-128"/>
                          <a:ea typeface="メイリオ" panose="020B0604030504040204" pitchFamily="50" charset="-128"/>
                        </a:rPr>
                        <a:t>割負担</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1803368901"/>
                  </a:ext>
                </a:extLst>
              </a:tr>
              <a:tr h="288000">
                <a:tc>
                  <a:txBody>
                    <a:bodyPr/>
                    <a:lstStyle/>
                    <a:p>
                      <a:pPr algn="ctr" fontAlgn="ctr"/>
                      <a:r>
                        <a:rPr lang="zh-TW" altLang="en-US" sz="1050" u="none" strike="noStrike" dirty="0">
                          <a:effectLst/>
                          <a:latin typeface="メイリオ" panose="020B0604030504040204" pitchFamily="50" charset="-128"/>
                          <a:ea typeface="メイリオ" panose="020B0604030504040204" pitchFamily="50" charset="-128"/>
                        </a:rPr>
                        <a:t>高額療養費制度</a:t>
                      </a:r>
                      <a:endParaRPr lang="zh-TW"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あり</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585185052"/>
                  </a:ext>
                </a:extLst>
              </a:tr>
              <a:tr h="288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出産一時金</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2">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原則</a:t>
                      </a:r>
                      <a:r>
                        <a:rPr lang="en-US" altLang="ja-JP" sz="1050" u="none" strike="noStrike" dirty="0">
                          <a:effectLst/>
                          <a:latin typeface="メイリオ" panose="020B0604030504040204" pitchFamily="50" charset="-128"/>
                          <a:ea typeface="メイリオ" panose="020B0604030504040204" pitchFamily="50" charset="-128"/>
                        </a:rPr>
                        <a:t>42</a:t>
                      </a:r>
                      <a:r>
                        <a:rPr lang="ja-JP" altLang="en-US" sz="1050" u="none" strike="noStrike" dirty="0">
                          <a:effectLst/>
                          <a:latin typeface="メイリオ" panose="020B0604030504040204" pitchFamily="50" charset="-128"/>
                          <a:ea typeface="メイリオ" panose="020B0604030504040204" pitchFamily="50" charset="-128"/>
                        </a:rPr>
                        <a:t>万円</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hMerge="1">
                  <a:txBody>
                    <a:bodyPr/>
                    <a:lstStyle/>
                    <a:p>
                      <a:endParaRPr kumimoji="1" lang="ja-JP" altLang="en-US"/>
                    </a:p>
                  </a:txBody>
                  <a:tcPr/>
                </a:tc>
                <a:extLst>
                  <a:ext uri="{0D108BD9-81ED-4DB2-BD59-A6C34878D82A}">
                    <a16:rowId xmlns:a16="http://schemas.microsoft.com/office/drawing/2014/main" val="3958127165"/>
                  </a:ext>
                </a:extLst>
              </a:tr>
              <a:tr h="288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出産手当金</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1" u="none" strike="noStrike" dirty="0">
                          <a:solidFill>
                            <a:srgbClr val="EA5550"/>
                          </a:solidFill>
                          <a:effectLst/>
                          <a:latin typeface="メイリオ" panose="020B0604030504040204" pitchFamily="50" charset="-128"/>
                          <a:ea typeface="メイリオ" panose="020B0604030504040204" pitchFamily="50" charset="-128"/>
                        </a:rPr>
                        <a:t>あり</a:t>
                      </a:r>
                      <a:endParaRPr lang="ja-JP" altLang="en-US" sz="105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なし</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31917619"/>
                  </a:ext>
                </a:extLst>
              </a:tr>
              <a:tr h="288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傷病手当金</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1" u="none" strike="noStrike" dirty="0">
                          <a:solidFill>
                            <a:srgbClr val="EA5550"/>
                          </a:solidFill>
                          <a:effectLst/>
                          <a:latin typeface="メイリオ" panose="020B0604030504040204" pitchFamily="50" charset="-128"/>
                          <a:ea typeface="メイリオ" panose="020B0604030504040204" pitchFamily="50" charset="-128"/>
                        </a:rPr>
                        <a:t>あり</a:t>
                      </a:r>
                      <a:endParaRPr lang="ja-JP" altLang="en-US" sz="1050" b="1" i="0" u="none" strike="noStrike" dirty="0">
                        <a:solidFill>
                          <a:srgbClr val="EA5550"/>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なし</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2070965"/>
                  </a:ext>
                </a:extLst>
              </a:tr>
              <a:tr h="288000">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保険者</a:t>
                      </a:r>
                      <a:endParaRPr lang="ja-JP" altLang="en-US" sz="1050" b="1"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u="none" strike="noStrike">
                          <a:effectLst/>
                          <a:latin typeface="メイリオ" panose="020B0604030504040204" pitchFamily="50" charset="-128"/>
                          <a:ea typeface="メイリオ" panose="020B0604030504040204" pitchFamily="50" charset="-128"/>
                        </a:rPr>
                        <a:t>勤務先が所属する健康保険組合</a:t>
                      </a:r>
                      <a:endParaRPr lang="ja-JP" altLang="en-US" sz="1050" b="0" i="0" u="none" strike="noStrike">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050" u="none" strike="noStrike" dirty="0">
                          <a:effectLst/>
                          <a:latin typeface="メイリオ" panose="020B0604030504040204" pitchFamily="50" charset="-128"/>
                          <a:ea typeface="メイリオ" panose="020B0604030504040204" pitchFamily="50" charset="-128"/>
                        </a:rPr>
                        <a:t>市区町村の国民健康保険組合など</a:t>
                      </a:r>
                      <a:endParaRPr lang="ja-JP" altLang="en-US" sz="1050" b="0" i="0" u="none" strike="noStrike" dirty="0">
                        <a:solidFill>
                          <a:srgbClr val="343232"/>
                        </a:solidFill>
                        <a:effectLst/>
                        <a:latin typeface="メイリオ" panose="020B0604030504040204" pitchFamily="50" charset="-128"/>
                        <a:ea typeface="メイリオ" panose="020B0604030504040204" pitchFamily="50" charset="-128"/>
                      </a:endParaRPr>
                    </a:p>
                  </a:txBody>
                  <a:tcPr marL="36000" marR="36000" marT="1800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25217107"/>
                  </a:ext>
                </a:extLst>
              </a:tr>
            </a:tbl>
          </a:graphicData>
        </a:graphic>
      </p:graphicFrame>
      <p:graphicFrame>
        <p:nvGraphicFramePr>
          <p:cNvPr id="30" name="表 29">
            <a:extLst>
              <a:ext uri="{FF2B5EF4-FFF2-40B4-BE49-F238E27FC236}">
                <a16:creationId xmlns:a16="http://schemas.microsoft.com/office/drawing/2014/main" id="{DA6A441D-91A1-498D-855A-0D269DF18ED7}"/>
              </a:ext>
            </a:extLst>
          </p:cNvPr>
          <p:cNvGraphicFramePr>
            <a:graphicFrameLocks noGrp="1"/>
          </p:cNvGraphicFramePr>
          <p:nvPr/>
        </p:nvGraphicFramePr>
        <p:xfrm>
          <a:off x="538714" y="5262266"/>
          <a:ext cx="9288000" cy="1188000"/>
        </p:xfrm>
        <a:graphic>
          <a:graphicData uri="http://schemas.openxmlformats.org/drawingml/2006/table">
            <a:tbl>
              <a:tblPr/>
              <a:tblGrid>
                <a:gridCol w="1044000">
                  <a:extLst>
                    <a:ext uri="{9D8B030D-6E8A-4147-A177-3AD203B41FA5}">
                      <a16:colId xmlns:a16="http://schemas.microsoft.com/office/drawing/2014/main" val="2130432094"/>
                    </a:ext>
                  </a:extLst>
                </a:gridCol>
                <a:gridCol w="8244000">
                  <a:extLst>
                    <a:ext uri="{9D8B030D-6E8A-4147-A177-3AD203B41FA5}">
                      <a16:colId xmlns:a16="http://schemas.microsoft.com/office/drawing/2014/main" val="3451186556"/>
                    </a:ext>
                  </a:extLst>
                </a:gridCol>
              </a:tblGrid>
              <a:tr h="756000">
                <a:tc>
                  <a:txBody>
                    <a:bodyPr/>
                    <a:lstStyle/>
                    <a:p>
                      <a:pPr algn="ctr"/>
                      <a:r>
                        <a:rPr kumimoji="1" lang="ja-JP" altLang="en-US" sz="1050" b="1" i="0" kern="1200" dirty="0">
                          <a:solidFill>
                            <a:schemeClr val="tx1"/>
                          </a:solidFill>
                          <a:effectLst/>
                          <a:latin typeface="Meiryo UI" panose="020B0604030504040204" pitchFamily="50" charset="-128"/>
                          <a:ea typeface="Meiryo UI" panose="020B0604030504040204" pitchFamily="50" charset="-128"/>
                          <a:cs typeface="+mn-cs"/>
                          <a:hlinkClick r:id="rId2"/>
                        </a:rPr>
                        <a:t>出産手当金</a:t>
                      </a:r>
                      <a:endParaRPr kumimoji="1" lang="ja-JP" altLang="en-US" sz="1050" b="1" i="0" kern="1200" dirty="0">
                        <a:solidFill>
                          <a:schemeClr val="tx1"/>
                        </a:solidFill>
                        <a:effectLst/>
                        <a:latin typeface="Meiryo UI" panose="020B0604030504040204" pitchFamily="50" charset="-128"/>
                        <a:ea typeface="Meiryo UI" panose="020B0604030504040204" pitchFamily="50" charset="-128"/>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lnSpc>
                          <a:spcPct val="100000"/>
                        </a:lnSpc>
                        <a:buFont typeface="Arial" panose="020B0604020202020204" pitchFamily="34" charset="0"/>
                        <a:buChar char="•"/>
                      </a:pPr>
                      <a:r>
                        <a:rPr lang="ja-JP" altLang="en-US" sz="1050" b="0" u="none" dirty="0">
                          <a:solidFill>
                            <a:schemeClr val="tx1"/>
                          </a:solidFill>
                          <a:latin typeface="Meiryo UI" panose="020B0604030504040204" pitchFamily="50" charset="-128"/>
                          <a:ea typeface="Meiryo UI" panose="020B0604030504040204" pitchFamily="50" charset="-128"/>
                        </a:rPr>
                        <a:t>被保険者が出産のために仕事を休み、その間の給与を受けられないときに支給される給付金。</a:t>
                      </a:r>
                      <a:endParaRPr lang="en-US" altLang="ja-JP" sz="1050" b="0" u="none" dirty="0">
                        <a:solidFill>
                          <a:schemeClr val="tx1"/>
                        </a:solidFill>
                        <a:latin typeface="Meiryo UI" panose="020B0604030504040204" pitchFamily="50" charset="-128"/>
                        <a:ea typeface="Meiryo UI" panose="020B0604030504040204" pitchFamily="50" charset="-128"/>
                      </a:endParaRPr>
                    </a:p>
                    <a:p>
                      <a:pPr marL="171450" indent="-171450" algn="l">
                        <a:lnSpc>
                          <a:spcPct val="100000"/>
                        </a:lnSpc>
                        <a:buFont typeface="Arial" panose="020B0604020202020204" pitchFamily="34" charset="0"/>
                        <a:buChar char="•"/>
                      </a:pPr>
                      <a:r>
                        <a:rPr lang="ja-JP" altLang="en-US" sz="1050" b="0" u="none" dirty="0">
                          <a:solidFill>
                            <a:schemeClr val="tx1"/>
                          </a:solidFill>
                          <a:latin typeface="Meiryo UI" panose="020B0604030504040204" pitchFamily="50" charset="-128"/>
                          <a:ea typeface="Meiryo UI" panose="020B0604030504040204" pitchFamily="50" charset="-128"/>
                        </a:rPr>
                        <a:t>請求可能期間は、「出産日（出産が予定日後のときは出産予定日）以前</a:t>
                      </a:r>
                      <a:r>
                        <a:rPr lang="en-US" altLang="ja-JP" sz="1050" b="0" u="none" dirty="0">
                          <a:solidFill>
                            <a:schemeClr val="tx1"/>
                          </a:solidFill>
                          <a:latin typeface="Meiryo UI" panose="020B0604030504040204" pitchFamily="50" charset="-128"/>
                          <a:ea typeface="Meiryo UI" panose="020B0604030504040204" pitchFamily="50" charset="-128"/>
                        </a:rPr>
                        <a:t>42</a:t>
                      </a:r>
                      <a:r>
                        <a:rPr lang="ja-JP" altLang="en-US" sz="1050" b="0" u="none" dirty="0">
                          <a:solidFill>
                            <a:schemeClr val="tx1"/>
                          </a:solidFill>
                          <a:latin typeface="Meiryo UI" panose="020B0604030504040204" pitchFamily="50" charset="-128"/>
                          <a:ea typeface="Meiryo UI" panose="020B0604030504040204" pitchFamily="50" charset="-128"/>
                        </a:rPr>
                        <a:t>日（多胎妊娠の場合</a:t>
                      </a:r>
                      <a:r>
                        <a:rPr lang="en-US" altLang="ja-JP" sz="1050" b="0" u="none" dirty="0">
                          <a:solidFill>
                            <a:schemeClr val="tx1"/>
                          </a:solidFill>
                          <a:latin typeface="Meiryo UI" panose="020B0604030504040204" pitchFamily="50" charset="-128"/>
                          <a:ea typeface="Meiryo UI" panose="020B0604030504040204" pitchFamily="50" charset="-128"/>
                        </a:rPr>
                        <a:t>98</a:t>
                      </a:r>
                      <a:r>
                        <a:rPr lang="ja-JP" altLang="en-US" sz="1050" b="0" u="none" dirty="0">
                          <a:solidFill>
                            <a:schemeClr val="tx1"/>
                          </a:solidFill>
                          <a:latin typeface="Meiryo UI" panose="020B0604030504040204" pitchFamily="50" charset="-128"/>
                          <a:ea typeface="Meiryo UI" panose="020B0604030504040204" pitchFamily="50" charset="-128"/>
                        </a:rPr>
                        <a:t>日）」から「出産日後</a:t>
                      </a:r>
                      <a:r>
                        <a:rPr lang="en-US" altLang="ja-JP" sz="1050" b="0" u="none" dirty="0">
                          <a:solidFill>
                            <a:schemeClr val="tx1"/>
                          </a:solidFill>
                          <a:latin typeface="Meiryo UI" panose="020B0604030504040204" pitchFamily="50" charset="-128"/>
                          <a:ea typeface="Meiryo UI" panose="020B0604030504040204" pitchFamily="50" charset="-128"/>
                        </a:rPr>
                        <a:t>56</a:t>
                      </a:r>
                      <a:r>
                        <a:rPr lang="ja-JP" altLang="en-US" sz="1050" b="0" u="none" dirty="0">
                          <a:solidFill>
                            <a:schemeClr val="tx1"/>
                          </a:solidFill>
                          <a:latin typeface="Meiryo UI" panose="020B0604030504040204" pitchFamily="50" charset="-128"/>
                          <a:ea typeface="Meiryo UI" panose="020B0604030504040204" pitchFamily="50" charset="-128"/>
                        </a:rPr>
                        <a:t>日目」までの範囲内。</a:t>
                      </a:r>
                      <a:endParaRPr lang="en-US" altLang="ja-JP" sz="1050" b="0" u="none" dirty="0">
                        <a:solidFill>
                          <a:schemeClr val="tx1"/>
                        </a:solidFill>
                        <a:latin typeface="Meiryo UI" panose="020B0604030504040204" pitchFamily="50" charset="-128"/>
                        <a:ea typeface="Meiryo UI" panose="020B0604030504040204" pitchFamily="50" charset="-128"/>
                      </a:endParaRPr>
                    </a:p>
                    <a:p>
                      <a:pPr marL="171450" indent="-171450" algn="l">
                        <a:lnSpc>
                          <a:spcPct val="100000"/>
                        </a:lnSpc>
                        <a:buFont typeface="Arial" panose="020B0604020202020204" pitchFamily="34" charset="0"/>
                        <a:buChar char="•"/>
                      </a:pPr>
                      <a:r>
                        <a:rPr lang="ja-JP" altLang="en-US" sz="1050" b="0" u="none" dirty="0">
                          <a:solidFill>
                            <a:schemeClr val="tx1"/>
                          </a:solidFill>
                          <a:latin typeface="Meiryo UI" panose="020B0604030504040204" pitchFamily="50" charset="-128"/>
                          <a:ea typeface="Meiryo UI" panose="020B0604030504040204" pitchFamily="50" charset="-128"/>
                        </a:rPr>
                        <a:t>出産手当金の</a:t>
                      </a:r>
                      <a:r>
                        <a:rPr lang="en-US" altLang="ja-JP" sz="1050" b="0" u="none" dirty="0">
                          <a:solidFill>
                            <a:schemeClr val="tx1"/>
                          </a:solidFill>
                          <a:latin typeface="Meiryo UI" panose="020B0604030504040204" pitchFamily="50" charset="-128"/>
                          <a:ea typeface="Meiryo UI" panose="020B0604030504040204" pitchFamily="50" charset="-128"/>
                        </a:rPr>
                        <a:t>1</a:t>
                      </a:r>
                      <a:r>
                        <a:rPr lang="ja-JP" altLang="en-US" sz="1050" b="0" u="none" dirty="0">
                          <a:solidFill>
                            <a:schemeClr val="tx1"/>
                          </a:solidFill>
                          <a:latin typeface="Meiryo UI" panose="020B0604030504040204" pitchFamily="50" charset="-128"/>
                          <a:ea typeface="Meiryo UI" panose="020B0604030504040204" pitchFamily="50" charset="-128"/>
                        </a:rPr>
                        <a:t>日あたりの支給額は、「出産手当金の支給開始日の属する月以前の直近の協会けんぽの被保険者期間で継続した</a:t>
                      </a:r>
                      <a:r>
                        <a:rPr lang="en-US" altLang="ja-JP" sz="1050" b="0" u="none" dirty="0">
                          <a:solidFill>
                            <a:schemeClr val="tx1"/>
                          </a:solidFill>
                          <a:latin typeface="Meiryo UI" panose="020B0604030504040204" pitchFamily="50" charset="-128"/>
                          <a:ea typeface="Meiryo UI" panose="020B0604030504040204" pitchFamily="50" charset="-128"/>
                        </a:rPr>
                        <a:t>12</a:t>
                      </a:r>
                      <a:r>
                        <a:rPr lang="ja-JP" altLang="en-US" sz="1050" b="0" u="none" dirty="0">
                          <a:solidFill>
                            <a:schemeClr val="tx1"/>
                          </a:solidFill>
                          <a:latin typeface="Meiryo UI" panose="020B0604030504040204" pitchFamily="50" charset="-128"/>
                          <a:ea typeface="Meiryo UI" panose="020B0604030504040204" pitchFamily="50" charset="-128"/>
                        </a:rPr>
                        <a:t>ヵ月間の各月の標準報酬月額を平均した額の</a:t>
                      </a:r>
                      <a:r>
                        <a:rPr lang="en-US" altLang="ja-JP" sz="1050" b="0" u="none" dirty="0">
                          <a:solidFill>
                            <a:schemeClr val="tx1"/>
                          </a:solidFill>
                          <a:latin typeface="Meiryo UI" panose="020B0604030504040204" pitchFamily="50" charset="-128"/>
                          <a:ea typeface="Meiryo UI" panose="020B0604030504040204" pitchFamily="50" charset="-128"/>
                        </a:rPr>
                        <a:t>30</a:t>
                      </a:r>
                      <a:r>
                        <a:rPr lang="ja-JP" altLang="en-US" sz="1050" b="0" u="none" dirty="0">
                          <a:solidFill>
                            <a:schemeClr val="tx1"/>
                          </a:solidFill>
                          <a:latin typeface="Meiryo UI" panose="020B0604030504040204" pitchFamily="50" charset="-128"/>
                          <a:ea typeface="Meiryo UI" panose="020B0604030504040204" pitchFamily="50" charset="-128"/>
                        </a:rPr>
                        <a:t>分の</a:t>
                      </a:r>
                      <a:r>
                        <a:rPr lang="en-US" altLang="ja-JP" sz="1050" b="0" u="none" dirty="0">
                          <a:solidFill>
                            <a:schemeClr val="tx1"/>
                          </a:solidFill>
                          <a:latin typeface="Meiryo UI" panose="020B0604030504040204" pitchFamily="50" charset="-128"/>
                          <a:ea typeface="Meiryo UI" panose="020B0604030504040204" pitchFamily="50" charset="-128"/>
                        </a:rPr>
                        <a:t>1</a:t>
                      </a:r>
                      <a:r>
                        <a:rPr lang="ja-JP" altLang="en-US" sz="1050" b="0" u="none" dirty="0">
                          <a:solidFill>
                            <a:schemeClr val="tx1"/>
                          </a:solidFill>
                          <a:latin typeface="Meiryo UI" panose="020B0604030504040204" pitchFamily="50" charset="-128"/>
                          <a:ea typeface="Meiryo UI" panose="020B0604030504040204" pitchFamily="50" charset="-128"/>
                        </a:rPr>
                        <a:t>に相当する額の</a:t>
                      </a:r>
                      <a:r>
                        <a:rPr lang="en-US" altLang="ja-JP" sz="1050" b="0" u="none" dirty="0">
                          <a:solidFill>
                            <a:schemeClr val="tx1"/>
                          </a:solidFill>
                          <a:latin typeface="Meiryo UI" panose="020B0604030504040204" pitchFamily="50" charset="-128"/>
                          <a:ea typeface="Meiryo UI" panose="020B0604030504040204" pitchFamily="50" charset="-128"/>
                        </a:rPr>
                        <a:t>3</a:t>
                      </a:r>
                      <a:r>
                        <a:rPr lang="ja-JP" altLang="en-US" sz="1050" b="0" u="none" dirty="0">
                          <a:solidFill>
                            <a:schemeClr val="tx1"/>
                          </a:solidFill>
                          <a:latin typeface="Meiryo UI" panose="020B0604030504040204" pitchFamily="50" charset="-128"/>
                          <a:ea typeface="Meiryo UI" panose="020B0604030504040204" pitchFamily="50" charset="-128"/>
                        </a:rPr>
                        <a:t>分の</a:t>
                      </a:r>
                      <a:r>
                        <a:rPr lang="en-US" altLang="ja-JP" sz="1050" b="0" u="none" dirty="0">
                          <a:solidFill>
                            <a:schemeClr val="tx1"/>
                          </a:solidFill>
                          <a:latin typeface="Meiryo UI" panose="020B0604030504040204" pitchFamily="50" charset="-128"/>
                          <a:ea typeface="Meiryo UI" panose="020B0604030504040204" pitchFamily="50" charset="-128"/>
                        </a:rPr>
                        <a:t>2</a:t>
                      </a:r>
                      <a:r>
                        <a:rPr lang="ja-JP" altLang="en-US" sz="1050" b="0" u="none" dirty="0">
                          <a:solidFill>
                            <a:schemeClr val="tx1"/>
                          </a:solidFill>
                          <a:latin typeface="Meiryo UI" panose="020B0604030504040204" pitchFamily="50" charset="-128"/>
                          <a:ea typeface="Meiryo UI" panose="020B0604030504040204" pitchFamily="50" charset="-128"/>
                        </a:rPr>
                        <a:t>に相当する額」。</a:t>
                      </a:r>
                      <a:endParaRPr lang="en-US" altLang="ja-JP" sz="1050" b="0" u="non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5510315"/>
                  </a:ext>
                </a:extLst>
              </a:tr>
              <a:tr h="432000">
                <a:tc>
                  <a:txBody>
                    <a:bodyPr/>
                    <a:lstStyle/>
                    <a:p>
                      <a:pPr algn="ctr"/>
                      <a:r>
                        <a:rPr kumimoji="1" lang="ja-JP" altLang="en-US" sz="1050" b="1" i="0" kern="1200" dirty="0">
                          <a:solidFill>
                            <a:schemeClr val="tx1"/>
                          </a:solidFill>
                          <a:effectLst/>
                          <a:latin typeface="Meiryo UI" panose="020B0604030504040204" pitchFamily="50" charset="-128"/>
                          <a:ea typeface="Meiryo UI" panose="020B0604030504040204" pitchFamily="50" charset="-128"/>
                          <a:cs typeface="+mn-cs"/>
                          <a:hlinkClick r:id="rId3"/>
                        </a:rPr>
                        <a:t>傷病手当金</a:t>
                      </a:r>
                      <a:endParaRPr kumimoji="1" lang="ja-JP" altLang="en-US" sz="1050" b="1" i="0" kern="1200" dirty="0">
                        <a:solidFill>
                          <a:schemeClr val="tx1"/>
                        </a:solidFill>
                        <a:effectLst/>
                        <a:latin typeface="Meiryo UI" panose="020B0604030504040204" pitchFamily="50" charset="-128"/>
                        <a:ea typeface="Meiryo UI" panose="020B0604030504040204" pitchFamily="50" charset="-128"/>
                        <a:cs typeface="+mn-cs"/>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171450" indent="-171450" algn="l">
                        <a:lnSpc>
                          <a:spcPct val="100000"/>
                        </a:lnSpc>
                        <a:buFont typeface="Arial" panose="020B0604020202020204" pitchFamily="34" charset="0"/>
                        <a:buChar char="•"/>
                      </a:pPr>
                      <a:r>
                        <a:rPr lang="ja-JP" altLang="en-US" sz="1050" b="0" u="none" dirty="0">
                          <a:solidFill>
                            <a:schemeClr val="tx1"/>
                          </a:solidFill>
                          <a:latin typeface="Meiryo UI" panose="020B0604030504040204" pitchFamily="50" charset="-128"/>
                          <a:ea typeface="Meiryo UI" panose="020B0604030504040204" pitchFamily="50" charset="-128"/>
                        </a:rPr>
                        <a:t>被保険者が病気やケガで仕事を休み、その間の給与を受けられないときに支給される給付金。</a:t>
                      </a:r>
                      <a:endParaRPr lang="en-US" altLang="ja-JP" sz="1050" b="0" u="none" dirty="0">
                        <a:solidFill>
                          <a:schemeClr val="tx1"/>
                        </a:solidFill>
                        <a:latin typeface="Meiryo UI" panose="020B0604030504040204" pitchFamily="50" charset="-128"/>
                        <a:ea typeface="Meiryo UI" panose="020B0604030504040204" pitchFamily="50" charset="-128"/>
                      </a:endParaRPr>
                    </a:p>
                    <a:p>
                      <a:pPr marL="171450" indent="-171450" algn="l">
                        <a:lnSpc>
                          <a:spcPct val="100000"/>
                        </a:lnSpc>
                        <a:buFont typeface="Arial" panose="020B0604020202020204" pitchFamily="34" charset="0"/>
                        <a:buChar char="•"/>
                      </a:pPr>
                      <a:r>
                        <a:rPr lang="ja-JP" altLang="en-US" sz="1050" b="0" u="none" dirty="0">
                          <a:solidFill>
                            <a:schemeClr val="tx1"/>
                          </a:solidFill>
                          <a:latin typeface="Meiryo UI" panose="020B0604030504040204" pitchFamily="50" charset="-128"/>
                          <a:ea typeface="Meiryo UI" panose="020B0604030504040204" pitchFamily="50" charset="-128"/>
                        </a:rPr>
                        <a:t>病気やケガで</a:t>
                      </a:r>
                      <a:r>
                        <a:rPr lang="en-US" altLang="ja-JP" sz="1050" b="0" u="none" dirty="0">
                          <a:solidFill>
                            <a:schemeClr val="tx1"/>
                          </a:solidFill>
                          <a:latin typeface="Meiryo UI" panose="020B0604030504040204" pitchFamily="50" charset="-128"/>
                          <a:ea typeface="Meiryo UI" panose="020B0604030504040204" pitchFamily="50" charset="-128"/>
                        </a:rPr>
                        <a:t>4</a:t>
                      </a:r>
                      <a:r>
                        <a:rPr lang="ja-JP" altLang="en-US" sz="1050" b="0" u="none" dirty="0">
                          <a:solidFill>
                            <a:schemeClr val="tx1"/>
                          </a:solidFill>
                          <a:latin typeface="Meiryo UI" panose="020B0604030504040204" pitchFamily="50" charset="-128"/>
                          <a:ea typeface="Meiryo UI" panose="020B0604030504040204" pitchFamily="50" charset="-128"/>
                        </a:rPr>
                        <a:t>日以上仕事に就けなかったとき、</a:t>
                      </a:r>
                      <a:r>
                        <a:rPr lang="en-US" altLang="ja-JP" sz="1050" b="0" u="none" dirty="0">
                          <a:solidFill>
                            <a:schemeClr val="tx1"/>
                          </a:solidFill>
                          <a:latin typeface="Meiryo UI" panose="020B0604030504040204" pitchFamily="50" charset="-128"/>
                          <a:ea typeface="Meiryo UI" panose="020B0604030504040204" pitchFamily="50" charset="-128"/>
                        </a:rPr>
                        <a:t>1</a:t>
                      </a:r>
                      <a:r>
                        <a:rPr lang="ja-JP" altLang="en-US" sz="1050" b="0" u="none" dirty="0">
                          <a:solidFill>
                            <a:schemeClr val="tx1"/>
                          </a:solidFill>
                          <a:latin typeface="Meiryo UI" panose="020B0604030504040204" pitchFamily="50" charset="-128"/>
                          <a:ea typeface="Meiryo UI" panose="020B0604030504040204" pitchFamily="50" charset="-128"/>
                        </a:rPr>
                        <a:t>年</a:t>
                      </a:r>
                      <a:r>
                        <a:rPr lang="en-US" altLang="ja-JP" sz="1050" b="0" u="none" dirty="0">
                          <a:solidFill>
                            <a:schemeClr val="tx1"/>
                          </a:solidFill>
                          <a:latin typeface="Meiryo UI" panose="020B0604030504040204" pitchFamily="50" charset="-128"/>
                          <a:ea typeface="Meiryo UI" panose="020B0604030504040204" pitchFamily="50" charset="-128"/>
                        </a:rPr>
                        <a:t>6</a:t>
                      </a:r>
                      <a:r>
                        <a:rPr lang="ja-JP" altLang="en-US" sz="1050" b="0" u="none" dirty="0">
                          <a:solidFill>
                            <a:schemeClr val="tx1"/>
                          </a:solidFill>
                          <a:latin typeface="Meiryo UI" panose="020B0604030504040204" pitchFamily="50" charset="-128"/>
                          <a:ea typeface="Meiryo UI" panose="020B0604030504040204" pitchFamily="50" charset="-128"/>
                        </a:rPr>
                        <a:t>ヵ月の期間を限度で支給。傷病手当金の</a:t>
                      </a:r>
                      <a:r>
                        <a:rPr lang="en-US" altLang="ja-JP" sz="1050" b="0" u="none" dirty="0">
                          <a:solidFill>
                            <a:schemeClr val="tx1"/>
                          </a:solidFill>
                          <a:latin typeface="Meiryo UI" panose="020B0604030504040204" pitchFamily="50" charset="-128"/>
                          <a:ea typeface="Meiryo UI" panose="020B0604030504040204" pitchFamily="50" charset="-128"/>
                        </a:rPr>
                        <a:t>1</a:t>
                      </a:r>
                      <a:r>
                        <a:rPr lang="ja-JP" altLang="en-US" sz="1050" b="0" u="none" dirty="0">
                          <a:solidFill>
                            <a:schemeClr val="tx1"/>
                          </a:solidFill>
                          <a:latin typeface="Meiryo UI" panose="020B0604030504040204" pitchFamily="50" charset="-128"/>
                          <a:ea typeface="Meiryo UI" panose="020B0604030504040204" pitchFamily="50" charset="-128"/>
                        </a:rPr>
                        <a:t>日当たりの支給額は、出産手当金の計算方法と同様。</a:t>
                      </a:r>
                      <a:endParaRPr lang="en-US" altLang="ja-JP" sz="1050" b="0" u="none" dirty="0">
                        <a:solidFill>
                          <a:schemeClr val="tx1"/>
                        </a:solidFill>
                        <a:latin typeface="Meiryo UI" panose="020B0604030504040204" pitchFamily="50" charset="-128"/>
                        <a:ea typeface="Meiryo UI"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bl>
          </a:graphicData>
        </a:graphic>
      </p:graphicFrame>
      <p:sp>
        <p:nvSpPr>
          <p:cNvPr id="6" name="テキスト プレースホルダー 1">
            <a:extLst>
              <a:ext uri="{FF2B5EF4-FFF2-40B4-BE49-F238E27FC236}">
                <a16:creationId xmlns:a16="http://schemas.microsoft.com/office/drawing/2014/main" id="{5CC38819-08BB-52AC-FA6C-6D3C0E73201D}"/>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．当社で働く優位性</a:t>
            </a:r>
            <a:endParaRPr lang="ja-JP" altLang="en-US" dirty="0">
              <a:solidFill>
                <a:srgbClr val="3E3A39"/>
              </a:solidFill>
              <a:latin typeface="Arial"/>
              <a:cs typeface="メイリオ" pitchFamily="50" charset="-128"/>
            </a:endParaRPr>
          </a:p>
        </p:txBody>
      </p:sp>
    </p:spTree>
    <p:extLst>
      <p:ext uri="{BB962C8B-B14F-4D97-AF65-F5344CB8AC3E}">
        <p14:creationId xmlns:p14="http://schemas.microsoft.com/office/powerpoint/2010/main" val="254326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EB296005-10D8-4DEB-8456-00C98C462C10}"/>
              </a:ext>
            </a:extLst>
          </p:cNvPr>
          <p:cNvSpPr>
            <a:spLocks noChangeArrowheads="1"/>
          </p:cNvSpPr>
          <p:nvPr/>
        </p:nvSpPr>
        <p:spPr bwMode="auto">
          <a:xfrm>
            <a:off x="11430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２－</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（２）．計算してみよう！健康保険料の自己負担額</a:t>
            </a:r>
          </a:p>
        </p:txBody>
      </p:sp>
      <p:sp>
        <p:nvSpPr>
          <p:cNvPr id="5" name="正方形/長方形 4">
            <a:extLst>
              <a:ext uri="{FF2B5EF4-FFF2-40B4-BE49-F238E27FC236}">
                <a16:creationId xmlns:a16="http://schemas.microsoft.com/office/drawing/2014/main" id="{10D4E4B4-5532-4F3B-8E81-DE90559AC48F}"/>
              </a:ext>
            </a:extLst>
          </p:cNvPr>
          <p:cNvSpPr/>
          <p:nvPr/>
        </p:nvSpPr>
        <p:spPr>
          <a:xfrm>
            <a:off x="114299" y="852541"/>
            <a:ext cx="9791701" cy="646331"/>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１．各社の健康保険料</a:t>
            </a:r>
            <a:endPar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altLang="ja-JP" sz="300" b="1" i="0" u="none" strike="noStrike" kern="1200" cap="none" spc="0" normalizeH="0" baseline="0" noProof="0" dirty="0">
              <a:ln>
                <a:noFill/>
              </a:ln>
              <a:solidFill>
                <a:srgbClr val="3E3A39"/>
              </a:solidFill>
              <a:effectLst/>
              <a:uLnTx/>
              <a:uFillTx/>
              <a:latin typeface="ＭＳ Ｐゴシック" charset="-128"/>
              <a:ea typeface="ＭＳ Ｐゴシック"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会社（組合）によって、健康保険の保険料率は違います。保険料率の負担が少ないほど、月々のお給料の手取りが増えることになります。</a:t>
            </a:r>
            <a:endParaRPr kumimoji="1" lang="en-US" altLang="ja-JP"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271463"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rPr>
              <a:t> こちらも、ホームページ等で確認することができます。下記に一例を掲載しますので、参考にしてみましょう</a:t>
            </a:r>
          </a:p>
        </p:txBody>
      </p:sp>
      <p:graphicFrame>
        <p:nvGraphicFramePr>
          <p:cNvPr id="6" name="表 5">
            <a:extLst>
              <a:ext uri="{FF2B5EF4-FFF2-40B4-BE49-F238E27FC236}">
                <a16:creationId xmlns:a16="http://schemas.microsoft.com/office/drawing/2014/main" id="{15EAC6A0-F966-4C24-ACD7-2D35192327E1}"/>
              </a:ext>
            </a:extLst>
          </p:cNvPr>
          <p:cNvGraphicFramePr>
            <a:graphicFrameLocks noGrp="1"/>
          </p:cNvGraphicFramePr>
          <p:nvPr>
            <p:extLst>
              <p:ext uri="{D42A27DB-BD31-4B8C-83A1-F6EECF244321}">
                <p14:modId xmlns:p14="http://schemas.microsoft.com/office/powerpoint/2010/main" val="4145804114"/>
              </p:ext>
            </p:extLst>
          </p:nvPr>
        </p:nvGraphicFramePr>
        <p:xfrm>
          <a:off x="489000" y="1456982"/>
          <a:ext cx="9288000" cy="1620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678215002"/>
                    </a:ext>
                  </a:extLst>
                </a:gridCol>
                <a:gridCol w="864000">
                  <a:extLst>
                    <a:ext uri="{9D8B030D-6E8A-4147-A177-3AD203B41FA5}">
                      <a16:colId xmlns:a16="http://schemas.microsoft.com/office/drawing/2014/main" val="2322742029"/>
                    </a:ext>
                  </a:extLst>
                </a:gridCol>
                <a:gridCol w="828000">
                  <a:extLst>
                    <a:ext uri="{9D8B030D-6E8A-4147-A177-3AD203B41FA5}">
                      <a16:colId xmlns:a16="http://schemas.microsoft.com/office/drawing/2014/main" val="504347990"/>
                    </a:ext>
                  </a:extLst>
                </a:gridCol>
                <a:gridCol w="828000">
                  <a:extLst>
                    <a:ext uri="{9D8B030D-6E8A-4147-A177-3AD203B41FA5}">
                      <a16:colId xmlns:a16="http://schemas.microsoft.com/office/drawing/2014/main" val="3739278035"/>
                    </a:ext>
                  </a:extLst>
                </a:gridCol>
                <a:gridCol w="828000">
                  <a:extLst>
                    <a:ext uri="{9D8B030D-6E8A-4147-A177-3AD203B41FA5}">
                      <a16:colId xmlns:a16="http://schemas.microsoft.com/office/drawing/2014/main" val="2996062001"/>
                    </a:ext>
                  </a:extLst>
                </a:gridCol>
                <a:gridCol w="828000">
                  <a:extLst>
                    <a:ext uri="{9D8B030D-6E8A-4147-A177-3AD203B41FA5}">
                      <a16:colId xmlns:a16="http://schemas.microsoft.com/office/drawing/2014/main" val="2831811902"/>
                    </a:ext>
                  </a:extLst>
                </a:gridCol>
                <a:gridCol w="828000">
                  <a:extLst>
                    <a:ext uri="{9D8B030D-6E8A-4147-A177-3AD203B41FA5}">
                      <a16:colId xmlns:a16="http://schemas.microsoft.com/office/drawing/2014/main" val="1145665143"/>
                    </a:ext>
                  </a:extLst>
                </a:gridCol>
                <a:gridCol w="828000">
                  <a:extLst>
                    <a:ext uri="{9D8B030D-6E8A-4147-A177-3AD203B41FA5}">
                      <a16:colId xmlns:a16="http://schemas.microsoft.com/office/drawing/2014/main" val="1805932908"/>
                    </a:ext>
                  </a:extLst>
                </a:gridCol>
                <a:gridCol w="828000">
                  <a:extLst>
                    <a:ext uri="{9D8B030D-6E8A-4147-A177-3AD203B41FA5}">
                      <a16:colId xmlns:a16="http://schemas.microsoft.com/office/drawing/2014/main" val="1793589673"/>
                    </a:ext>
                  </a:extLst>
                </a:gridCol>
                <a:gridCol w="828000">
                  <a:extLst>
                    <a:ext uri="{9D8B030D-6E8A-4147-A177-3AD203B41FA5}">
                      <a16:colId xmlns:a16="http://schemas.microsoft.com/office/drawing/2014/main" val="1375320796"/>
                    </a:ext>
                  </a:extLst>
                </a:gridCol>
                <a:gridCol w="828000">
                  <a:extLst>
                    <a:ext uri="{9D8B030D-6E8A-4147-A177-3AD203B41FA5}">
                      <a16:colId xmlns:a16="http://schemas.microsoft.com/office/drawing/2014/main" val="3429694110"/>
                    </a:ext>
                  </a:extLst>
                </a:gridCol>
                <a:gridCol w="720000">
                  <a:extLst>
                    <a:ext uri="{9D8B030D-6E8A-4147-A177-3AD203B41FA5}">
                      <a16:colId xmlns:a16="http://schemas.microsoft.com/office/drawing/2014/main" val="17086107"/>
                    </a:ext>
                  </a:extLst>
                </a:gridCol>
              </a:tblGrid>
              <a:tr h="540000">
                <a:tc rowSpan="2">
                  <a:txBody>
                    <a:bodyPr/>
                    <a:lstStyle/>
                    <a:p>
                      <a:pPr algn="ctr"/>
                      <a:r>
                        <a:rPr kumimoji="1" lang="en-US" altLang="ja-JP" sz="1050" dirty="0">
                          <a:latin typeface="Meiryo UI" panose="020B0604030504040204" pitchFamily="50" charset="-128"/>
                          <a:ea typeface="Meiryo UI" panose="020B0604030504040204" pitchFamily="50" charset="-128"/>
                        </a:rPr>
                        <a:t>No</a:t>
                      </a:r>
                      <a:endParaRPr kumimoji="1" lang="ja-JP" altLang="en-US" sz="105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1100" dirty="0">
                          <a:latin typeface="Meiryo UI" panose="020B0604030504040204" pitchFamily="50" charset="-128"/>
                          <a:ea typeface="Meiryo UI" panose="020B0604030504040204" pitchFamily="50" charset="-128"/>
                        </a:rPr>
                        <a:t>市区町村</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400" dirty="0">
                          <a:latin typeface="Meiryo UI" panose="020B0604030504040204" pitchFamily="50" charset="-128"/>
                          <a:ea typeface="Meiryo UI" panose="020B0604030504040204" pitchFamily="50" charset="-128"/>
                        </a:rPr>
                        <a:t>① 均等割額（</a:t>
                      </a:r>
                      <a:r>
                        <a:rPr kumimoji="1" lang="en-US" altLang="ja-JP" sz="1400" dirty="0">
                          <a:latin typeface="Meiryo UI" panose="020B0604030504040204" pitchFamily="50" charset="-128"/>
                          <a:ea typeface="Meiryo UI" panose="020B0604030504040204" pitchFamily="50" charset="-128"/>
                        </a:rPr>
                        <a:t>×</a:t>
                      </a:r>
                      <a:r>
                        <a:rPr kumimoji="1" lang="ja-JP" altLang="en-US" sz="1400" dirty="0">
                          <a:latin typeface="Meiryo UI" panose="020B0604030504040204" pitchFamily="50" charset="-128"/>
                          <a:ea typeface="Meiryo UI" panose="020B0604030504040204" pitchFamily="50" charset="-128"/>
                        </a:rPr>
                        <a:t>加入者分）</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algn="ctr"/>
                      <a:r>
                        <a:rPr kumimoji="1" lang="ja-JP" altLang="en-US" sz="1400" dirty="0">
                          <a:latin typeface="Meiryo UI" panose="020B0604030504040204" pitchFamily="50" charset="-128"/>
                          <a:ea typeface="Meiryo UI" panose="020B0604030504040204" pitchFamily="50" charset="-128"/>
                        </a:rPr>
                        <a:t>② 所得割額</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algn="ctr"/>
                      <a:r>
                        <a:rPr kumimoji="1" lang="ja-JP" altLang="en-US" sz="1400" dirty="0">
                          <a:latin typeface="Meiryo UI" panose="020B0604030504040204" pitchFamily="50" charset="-128"/>
                          <a:ea typeface="Meiryo UI" panose="020B0604030504040204" pitchFamily="50" charset="-128"/>
                        </a:rPr>
                        <a:t>③ 賦課限度額</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URL</a:t>
                      </a:r>
                      <a:endParaRPr kumimoji="1" lang="ja-JP" altLang="en-US" sz="1050" dirty="0">
                        <a:latin typeface="Meiryo UI" panose="020B0604030504040204" pitchFamily="50" charset="-128"/>
                        <a:ea typeface="Meiryo UI"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23691820"/>
                  </a:ext>
                </a:extLst>
              </a:tr>
              <a:tr h="540000">
                <a:tc vMerge="1">
                  <a:txBody>
                    <a:bodyPr/>
                    <a:lstStyle/>
                    <a:p>
                      <a:r>
                        <a:rPr kumimoji="1" lang="en-US" altLang="ja-JP" sz="1050" dirty="0">
                          <a:latin typeface="Meiryo UI" panose="020B0604030504040204" pitchFamily="50" charset="-128"/>
                          <a:ea typeface="Meiryo UI" panose="020B0604030504040204" pitchFamily="50" charset="-128"/>
                        </a:rPr>
                        <a:t>No</a:t>
                      </a:r>
                      <a:endParaRPr kumimoji="1" lang="ja-JP" altLang="en-US" sz="1200" dirty="0">
                        <a:latin typeface="Meiryo UI" panose="020B0604030504040204" pitchFamily="50" charset="-128"/>
                        <a:ea typeface="Meiryo UI" panose="020B0604030504040204" pitchFamily="50" charset="-128"/>
                      </a:endParaRP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200" b="1"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200" b="1"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l" fontAlgn="ct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6452282"/>
                  </a:ext>
                </a:extLst>
              </a:tr>
              <a:tr h="540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横浜市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40,060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13,110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15,340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8.49%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2.81%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660,000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260,000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0" i="0" u="none" strike="noStrike" dirty="0">
                          <a:solidFill>
                            <a:srgbClr val="000000"/>
                          </a:solidFill>
                          <a:effectLst/>
                          <a:latin typeface="Meiryo UI" panose="020B0604030504040204" pitchFamily="50" charset="-128"/>
                          <a:ea typeface="Meiryo UI" panose="020B0604030504040204" pitchFamily="50" charset="-128"/>
                        </a:rPr>
                        <a:t>170,000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en-US" altLang="ja-JP" sz="400" dirty="0">
                          <a:latin typeface="Meiryo UI" panose="020B0604030504040204" pitchFamily="50" charset="-128"/>
                          <a:ea typeface="Meiryo UI" panose="020B0604030504040204" pitchFamily="50" charset="-128"/>
                          <a:hlinkClick r:id="rId2"/>
                        </a:rPr>
                        <a:t>https://www.city.yokohama.lg.jp/kurashi/koseki-zei-hoken/kokuho/hokenryo/r7hokennryouritu.html</a:t>
                      </a:r>
                      <a:endParaRPr kumimoji="1" lang="ja-JP" altLang="en-US" sz="40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1139350"/>
                  </a:ext>
                </a:extLst>
              </a:tr>
            </a:tbl>
          </a:graphicData>
        </a:graphic>
      </p:graphicFrame>
      <p:graphicFrame>
        <p:nvGraphicFramePr>
          <p:cNvPr id="2" name="表 1">
            <a:extLst>
              <a:ext uri="{FF2B5EF4-FFF2-40B4-BE49-F238E27FC236}">
                <a16:creationId xmlns:a16="http://schemas.microsoft.com/office/drawing/2014/main" id="{EF33A157-5AED-4778-A861-27993C8A2C13}"/>
              </a:ext>
            </a:extLst>
          </p:cNvPr>
          <p:cNvGraphicFramePr>
            <a:graphicFrameLocks noGrp="1"/>
          </p:cNvGraphicFramePr>
          <p:nvPr>
            <p:extLst>
              <p:ext uri="{D42A27DB-BD31-4B8C-83A1-F6EECF244321}">
                <p14:modId xmlns:p14="http://schemas.microsoft.com/office/powerpoint/2010/main" val="2543514032"/>
              </p:ext>
            </p:extLst>
          </p:nvPr>
        </p:nvGraphicFramePr>
        <p:xfrm>
          <a:off x="489000" y="4989538"/>
          <a:ext cx="9649825" cy="1296000"/>
        </p:xfrm>
        <a:graphic>
          <a:graphicData uri="http://schemas.openxmlformats.org/drawingml/2006/table">
            <a:tbl>
              <a:tblPr/>
              <a:tblGrid>
                <a:gridCol w="1692000">
                  <a:extLst>
                    <a:ext uri="{9D8B030D-6E8A-4147-A177-3AD203B41FA5}">
                      <a16:colId xmlns:a16="http://schemas.microsoft.com/office/drawing/2014/main" val="2130432094"/>
                    </a:ext>
                  </a:extLst>
                </a:gridCol>
                <a:gridCol w="7957825">
                  <a:extLst>
                    <a:ext uri="{9D8B030D-6E8A-4147-A177-3AD203B41FA5}">
                      <a16:colId xmlns:a16="http://schemas.microsoft.com/office/drawing/2014/main" val="3451186556"/>
                    </a:ext>
                  </a:extLst>
                </a:gridCol>
              </a:tblGrid>
              <a:tr h="432000">
                <a:tc>
                  <a:txBody>
                    <a:bodyPr/>
                    <a:lstStyle/>
                    <a:p>
                      <a:pPr algn="r"/>
                      <a:r>
                        <a:rPr kumimoji="1" lang="ja-JP" altLang="en-US" sz="1600" b="1" i="0" kern="1200" dirty="0">
                          <a:solidFill>
                            <a:schemeClr val="tx1"/>
                          </a:solidFill>
                          <a:effectLst/>
                          <a:latin typeface="Meiryo UI" panose="020B0604030504040204" pitchFamily="50" charset="-128"/>
                          <a:ea typeface="Meiryo UI" panose="020B0604030504040204" pitchFamily="50" charset="-128"/>
                          <a:cs typeface="+mn-cs"/>
                        </a:rPr>
                        <a:t>医療分</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・・・国民健康保険の医療費などにあてられる保険料</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5510315"/>
                  </a:ext>
                </a:extLst>
              </a:tr>
              <a:tr h="432000">
                <a:tc>
                  <a:txBody>
                    <a:bodyPr/>
                    <a:lstStyle/>
                    <a:p>
                      <a:pPr algn="r"/>
                      <a:r>
                        <a:rPr kumimoji="1" lang="ja-JP" altLang="en-US" sz="1600" b="1" i="0" kern="1200" dirty="0">
                          <a:solidFill>
                            <a:schemeClr val="tx1"/>
                          </a:solidFill>
                          <a:effectLst/>
                          <a:latin typeface="Meiryo UI" panose="020B0604030504040204" pitchFamily="50" charset="-128"/>
                          <a:ea typeface="Meiryo UI" panose="020B0604030504040204" pitchFamily="50" charset="-128"/>
                          <a:cs typeface="+mn-cs"/>
                        </a:rPr>
                        <a:t>支援分</a:t>
                      </a:r>
                      <a:endParaRPr kumimoji="1" lang="zh-TW" altLang="en-US" sz="1600" b="1" i="0" kern="1200" dirty="0">
                        <a:solidFill>
                          <a:schemeClr val="tx1"/>
                        </a:solidFill>
                        <a:effectLst/>
                        <a:latin typeface="Meiryo UI" panose="020B0604030504040204" pitchFamily="50" charset="-128"/>
                        <a:ea typeface="Meiryo UI" panose="020B0604030504040204" pitchFamily="50" charset="-128"/>
                        <a:cs typeface="+mn-cs"/>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・・・後期高齢者支援金のことです。後期高齢者医療制度にあてられる保険料</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r h="432000">
                <a:tc>
                  <a:txBody>
                    <a:bodyPr/>
                    <a:lstStyle/>
                    <a:p>
                      <a:pPr algn="r"/>
                      <a:r>
                        <a:rPr lang="ja-JP" altLang="en-US" sz="1600" b="1" dirty="0">
                          <a:latin typeface="Meiryo UI" panose="020B0604030504040204" pitchFamily="50" charset="-128"/>
                          <a:ea typeface="Meiryo UI" panose="020B0604030504040204" pitchFamily="50" charset="-128"/>
                        </a:rPr>
                        <a:t>介護分</a:t>
                      </a:r>
                      <a:endParaRPr lang="zh-TW" altLang="en-US" sz="1600" b="1" dirty="0">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latinLnBrk="1">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・・・介護保険制度にあてられる保険料</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1575058"/>
                  </a:ext>
                </a:extLst>
              </a:tr>
            </a:tbl>
          </a:graphicData>
        </a:graphic>
      </p:graphicFrame>
      <p:graphicFrame>
        <p:nvGraphicFramePr>
          <p:cNvPr id="8" name="表 7">
            <a:extLst>
              <a:ext uri="{FF2B5EF4-FFF2-40B4-BE49-F238E27FC236}">
                <a16:creationId xmlns:a16="http://schemas.microsoft.com/office/drawing/2014/main" id="{12CD9E10-A5EC-45F3-876F-4301A4BF9625}"/>
              </a:ext>
            </a:extLst>
          </p:cNvPr>
          <p:cNvGraphicFramePr>
            <a:graphicFrameLocks noGrp="1"/>
          </p:cNvGraphicFramePr>
          <p:nvPr>
            <p:extLst>
              <p:ext uri="{D42A27DB-BD31-4B8C-83A1-F6EECF244321}">
                <p14:modId xmlns:p14="http://schemas.microsoft.com/office/powerpoint/2010/main" val="1612703227"/>
              </p:ext>
            </p:extLst>
          </p:nvPr>
        </p:nvGraphicFramePr>
        <p:xfrm>
          <a:off x="489000" y="3549842"/>
          <a:ext cx="8859913" cy="1296000"/>
        </p:xfrm>
        <a:graphic>
          <a:graphicData uri="http://schemas.openxmlformats.org/drawingml/2006/table">
            <a:tbl>
              <a:tblPr/>
              <a:tblGrid>
                <a:gridCol w="1692000">
                  <a:extLst>
                    <a:ext uri="{9D8B030D-6E8A-4147-A177-3AD203B41FA5}">
                      <a16:colId xmlns:a16="http://schemas.microsoft.com/office/drawing/2014/main" val="2130432094"/>
                    </a:ext>
                  </a:extLst>
                </a:gridCol>
                <a:gridCol w="7167913">
                  <a:extLst>
                    <a:ext uri="{9D8B030D-6E8A-4147-A177-3AD203B41FA5}">
                      <a16:colId xmlns:a16="http://schemas.microsoft.com/office/drawing/2014/main" val="3451186556"/>
                    </a:ext>
                  </a:extLst>
                </a:gridCol>
              </a:tblGrid>
              <a:tr h="432000">
                <a:tc>
                  <a:txBody>
                    <a:bodyPr/>
                    <a:lstStyle/>
                    <a:p>
                      <a:pPr algn="l"/>
                      <a:r>
                        <a:rPr kumimoji="1" lang="ja-JP" altLang="en-US" sz="1600" b="1" i="0" kern="1200" dirty="0">
                          <a:solidFill>
                            <a:schemeClr val="tx1"/>
                          </a:solidFill>
                          <a:effectLst/>
                          <a:latin typeface="Meiryo UI" panose="020B0604030504040204" pitchFamily="50" charset="-128"/>
                          <a:ea typeface="Meiryo UI" panose="020B0604030504040204" pitchFamily="50" charset="-128"/>
                          <a:cs typeface="+mn-cs"/>
                        </a:rPr>
                        <a:t>① 均等割額</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indent="0" algn="l">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・・・所得に関係なく加入者全員にご負担いただく保険料（基本は、均等割り額</a:t>
                      </a:r>
                      <a:r>
                        <a:rPr lang="en-US" altLang="ja-JP" sz="1400" b="0" u="none" dirty="0">
                          <a:solidFill>
                            <a:schemeClr val="tx1"/>
                          </a:solidFill>
                          <a:latin typeface="Meiryo UI" panose="020B0604030504040204" pitchFamily="50" charset="-128"/>
                          <a:ea typeface="Meiryo UI" panose="020B0604030504040204" pitchFamily="50" charset="-128"/>
                        </a:rPr>
                        <a:t>×</a:t>
                      </a:r>
                      <a:r>
                        <a:rPr lang="ja-JP" altLang="en-US" sz="1400" b="0" u="none" dirty="0">
                          <a:solidFill>
                            <a:schemeClr val="tx1"/>
                          </a:solidFill>
                          <a:latin typeface="Meiryo UI" panose="020B0604030504040204" pitchFamily="50" charset="-128"/>
                          <a:ea typeface="Meiryo UI" panose="020B0604030504040204" pitchFamily="50" charset="-128"/>
                        </a:rPr>
                        <a:t>加入者分）</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45510315"/>
                  </a:ext>
                </a:extLst>
              </a:tr>
              <a:tr h="432000">
                <a:tc>
                  <a:txBody>
                    <a:bodyPr/>
                    <a:lstStyle/>
                    <a:p>
                      <a:pPr algn="l"/>
                      <a:r>
                        <a:rPr kumimoji="1" lang="ja-JP" altLang="en-US" sz="1600" b="1" i="0" kern="1200" dirty="0">
                          <a:solidFill>
                            <a:schemeClr val="tx1"/>
                          </a:solidFill>
                          <a:effectLst/>
                          <a:latin typeface="Meiryo UI" panose="020B0604030504040204" pitchFamily="50" charset="-128"/>
                          <a:ea typeface="Meiryo UI" panose="020B0604030504040204" pitchFamily="50" charset="-128"/>
                          <a:cs typeface="+mn-cs"/>
                        </a:rPr>
                        <a:t>② </a:t>
                      </a:r>
                      <a:r>
                        <a:rPr kumimoji="1" lang="zh-TW" altLang="en-US" sz="1600" b="1" i="0" kern="1200" dirty="0">
                          <a:solidFill>
                            <a:schemeClr val="tx1"/>
                          </a:solidFill>
                          <a:effectLst/>
                          <a:latin typeface="Meiryo UI" panose="020B0604030504040204" pitchFamily="50" charset="-128"/>
                          <a:ea typeface="Meiryo UI" panose="020B0604030504040204" pitchFamily="50" charset="-128"/>
                          <a:cs typeface="+mn-cs"/>
                        </a:rPr>
                        <a:t>所得割額</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・・・賦課標準額（≒収入）に応じてご負担いただく保険料</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r h="432000">
                <a:tc>
                  <a:txBody>
                    <a:bodyPr/>
                    <a:lstStyle/>
                    <a:p>
                      <a:pPr algn="l"/>
                      <a:r>
                        <a:rPr lang="ja-JP" altLang="en-US" sz="1600" b="1" dirty="0">
                          <a:latin typeface="Meiryo UI" panose="020B0604030504040204" pitchFamily="50" charset="-128"/>
                          <a:ea typeface="Meiryo UI" panose="020B0604030504040204" pitchFamily="50" charset="-128"/>
                        </a:rPr>
                        <a:t>③ </a:t>
                      </a:r>
                      <a:r>
                        <a:rPr lang="zh-TW" altLang="en-US" sz="1600" b="1" dirty="0">
                          <a:latin typeface="Meiryo UI" panose="020B0604030504040204" pitchFamily="50" charset="-128"/>
                          <a:ea typeface="Meiryo UI" panose="020B0604030504040204" pitchFamily="50" charset="-128"/>
                        </a:rPr>
                        <a:t>賦課限度額</a:t>
                      </a: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latinLnBrk="1">
                        <a:lnSpc>
                          <a:spcPct val="100000"/>
                        </a:lnSpc>
                        <a:buFontTx/>
                        <a:buNone/>
                      </a:pPr>
                      <a:r>
                        <a:rPr lang="ja-JP" altLang="en-US" sz="1400" b="0" u="none" dirty="0">
                          <a:solidFill>
                            <a:schemeClr val="tx1"/>
                          </a:solidFill>
                          <a:latin typeface="Meiryo UI" panose="020B0604030504040204" pitchFamily="50" charset="-128"/>
                          <a:ea typeface="Meiryo UI" panose="020B0604030504040204" pitchFamily="50" charset="-128"/>
                        </a:rPr>
                        <a:t>・・・保険料負担の上限額</a:t>
                      </a:r>
                      <a:endParaRPr lang="en-US" altLang="ja-JP" sz="1400" b="0" u="none" dirty="0">
                        <a:solidFill>
                          <a:schemeClr val="tx1"/>
                        </a:solidFill>
                        <a:latin typeface="Meiryo UI" panose="020B0604030504040204" pitchFamily="50" charset="-128"/>
                        <a:ea typeface="Meiryo UI" panose="020B0604030504040204" pitchFamily="50" charset="-128"/>
                      </a:endParaRPr>
                    </a:p>
                  </a:txBody>
                  <a:tcPr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1575058"/>
                  </a:ext>
                </a:extLst>
              </a:tr>
            </a:tbl>
          </a:graphicData>
        </a:graphic>
      </p:graphicFrame>
      <p:sp>
        <p:nvSpPr>
          <p:cNvPr id="4" name="テキスト プレースホルダー 1">
            <a:extLst>
              <a:ext uri="{FF2B5EF4-FFF2-40B4-BE49-F238E27FC236}">
                <a16:creationId xmlns:a16="http://schemas.microsoft.com/office/drawing/2014/main" id="{ED05987B-2B94-5938-CF58-390CAB7A0FF4}"/>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．当社で働く優位性</a:t>
            </a:r>
            <a:endParaRPr lang="ja-JP" altLang="en-US" dirty="0">
              <a:solidFill>
                <a:srgbClr val="3E3A39"/>
              </a:solidFill>
              <a:latin typeface="Arial"/>
              <a:cs typeface="メイリオ" pitchFamily="50" charset="-128"/>
            </a:endParaRPr>
          </a:p>
        </p:txBody>
      </p:sp>
    </p:spTree>
    <p:extLst>
      <p:ext uri="{BB962C8B-B14F-4D97-AF65-F5344CB8AC3E}">
        <p14:creationId xmlns:p14="http://schemas.microsoft.com/office/powerpoint/2010/main" val="1028219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a:extLst>
              <a:ext uri="{FF2B5EF4-FFF2-40B4-BE49-F238E27FC236}">
                <a16:creationId xmlns:a16="http://schemas.microsoft.com/office/drawing/2014/main" id="{EB296005-10D8-4DEB-8456-00C98C462C10}"/>
              </a:ext>
            </a:extLst>
          </p:cNvPr>
          <p:cNvSpPr>
            <a:spLocks noChangeArrowheads="1"/>
          </p:cNvSpPr>
          <p:nvPr/>
        </p:nvSpPr>
        <p:spPr bwMode="auto">
          <a:xfrm>
            <a:off x="114300" y="593355"/>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２－</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a:t>
            </a:r>
            <a:r>
              <a:rPr kumimoji="1" lang="ja-JP" altLang="en-US" sz="1600" b="1" dirty="0">
                <a:solidFill>
                  <a:srgbClr val="3E3A39"/>
                </a:solidFill>
                <a:latin typeface="Arial"/>
                <a:ea typeface="メイリオ" pitchFamily="50" charset="-128"/>
                <a:cs typeface="メイリオ" pitchFamily="50" charset="-128"/>
              </a:rPr>
              <a:t>３</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）．計算してみよう！健康保険料の自己負担額</a:t>
            </a:r>
          </a:p>
        </p:txBody>
      </p:sp>
      <p:graphicFrame>
        <p:nvGraphicFramePr>
          <p:cNvPr id="4" name="表 3">
            <a:extLst>
              <a:ext uri="{FF2B5EF4-FFF2-40B4-BE49-F238E27FC236}">
                <a16:creationId xmlns:a16="http://schemas.microsoft.com/office/drawing/2014/main" id="{181F4C68-E8CD-4DE3-B3DC-18CDA858C657}"/>
              </a:ext>
            </a:extLst>
          </p:cNvPr>
          <p:cNvGraphicFramePr>
            <a:graphicFrameLocks noGrp="1"/>
          </p:cNvGraphicFramePr>
          <p:nvPr>
            <p:extLst>
              <p:ext uri="{D42A27DB-BD31-4B8C-83A1-F6EECF244321}">
                <p14:modId xmlns:p14="http://schemas.microsoft.com/office/powerpoint/2010/main" val="480791964"/>
              </p:ext>
            </p:extLst>
          </p:nvPr>
        </p:nvGraphicFramePr>
        <p:xfrm>
          <a:off x="7955700" y="2362188"/>
          <a:ext cx="1836000" cy="540000"/>
        </p:xfrm>
        <a:graphic>
          <a:graphicData uri="http://schemas.openxmlformats.org/drawingml/2006/table">
            <a:tbl>
              <a:tblPr>
                <a:tableStyleId>{5C22544A-7EE6-4342-B048-85BDC9FD1C3A}</a:tableStyleId>
              </a:tblPr>
              <a:tblGrid>
                <a:gridCol w="612000">
                  <a:extLst>
                    <a:ext uri="{9D8B030D-6E8A-4147-A177-3AD203B41FA5}">
                      <a16:colId xmlns:a16="http://schemas.microsoft.com/office/drawing/2014/main" val="843432906"/>
                    </a:ext>
                  </a:extLst>
                </a:gridCol>
                <a:gridCol w="612000">
                  <a:extLst>
                    <a:ext uri="{9D8B030D-6E8A-4147-A177-3AD203B41FA5}">
                      <a16:colId xmlns:a16="http://schemas.microsoft.com/office/drawing/2014/main" val="3256525689"/>
                    </a:ext>
                  </a:extLst>
                </a:gridCol>
                <a:gridCol w="612000">
                  <a:extLst>
                    <a:ext uri="{9D8B030D-6E8A-4147-A177-3AD203B41FA5}">
                      <a16:colId xmlns:a16="http://schemas.microsoft.com/office/drawing/2014/main" val="20968132"/>
                    </a:ext>
                  </a:extLst>
                </a:gridCol>
              </a:tblGrid>
              <a:tr h="18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世帯主</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43</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500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万円</a:t>
                      </a:r>
                      <a:endParaRPr lang="zh-TW"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136779754"/>
                  </a:ext>
                </a:extLst>
              </a:tr>
              <a:tr h="18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配偶者</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41</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所得なし</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45585899"/>
                  </a:ext>
                </a:extLst>
              </a:tr>
              <a:tr h="180000">
                <a:tc>
                  <a:txBody>
                    <a:bodyPr/>
                    <a:lstStyle/>
                    <a:p>
                      <a:pPr algn="ct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子</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人</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10</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7</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歳</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所得なし</a:t>
                      </a:r>
                      <a:endParaRPr kumimoji="1" lang="en-US" altLang="ja-JP" sz="105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82651130"/>
                  </a:ext>
                </a:extLst>
              </a:tr>
            </a:tbl>
          </a:graphicData>
        </a:graphic>
      </p:graphicFrame>
      <p:sp>
        <p:nvSpPr>
          <p:cNvPr id="15" name="正方形/長方形 14">
            <a:extLst>
              <a:ext uri="{FF2B5EF4-FFF2-40B4-BE49-F238E27FC236}">
                <a16:creationId xmlns:a16="http://schemas.microsoft.com/office/drawing/2014/main" id="{39664664-E7AB-4FB1-B4A7-BA0CD27D7C0C}"/>
              </a:ext>
            </a:extLst>
          </p:cNvPr>
          <p:cNvSpPr/>
          <p:nvPr/>
        </p:nvSpPr>
        <p:spPr>
          <a:xfrm>
            <a:off x="428866" y="2350539"/>
            <a:ext cx="6288655" cy="276999"/>
          </a:xfrm>
          <a:prstGeom prst="rect">
            <a:avLst/>
          </a:prstGeom>
        </p:spPr>
        <p:txBody>
          <a:bodyPr wrap="square">
            <a:spAutoFit/>
          </a:bodyPr>
          <a:lstStyle/>
          <a:p>
            <a:pPr defTabSz="914400" fontAlgn="base">
              <a:spcBef>
                <a:spcPct val="0"/>
              </a:spcBef>
              <a:spcAft>
                <a:spcPct val="0"/>
              </a:spcAft>
              <a:defRPr/>
            </a:pP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条件）世帯主</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43</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歳（給与収入</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500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万）、配偶者</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41</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歳、子ども二人</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10</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a:t>
            </a:r>
            <a:r>
              <a:rPr kumimoji="1" lang="en-US" altLang="ja-JP"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7</a:t>
            </a:r>
            <a:r>
              <a:rPr kumimoji="1" lang="ja-JP" altLang="en-US" sz="12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歳の場合</a:t>
            </a:r>
            <a:endParaRPr kumimoji="1" lang="ja-JP" altLang="en-US" sz="1050" b="0" i="0" u="none" strike="noStrike" kern="1200" cap="none" spc="0" normalizeH="0" baseline="0" noProof="0" dirty="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18" name="正方形/長方形 17">
            <a:extLst>
              <a:ext uri="{FF2B5EF4-FFF2-40B4-BE49-F238E27FC236}">
                <a16:creationId xmlns:a16="http://schemas.microsoft.com/office/drawing/2014/main" id="{9210CD39-C636-4033-AB77-2BC3F23AF1D7}"/>
              </a:ext>
            </a:extLst>
          </p:cNvPr>
          <p:cNvSpPr/>
          <p:nvPr/>
        </p:nvSpPr>
        <p:spPr>
          <a:xfrm>
            <a:off x="494846" y="2951015"/>
            <a:ext cx="1008000" cy="863999"/>
          </a:xfrm>
          <a:prstGeom prst="rect">
            <a:avLst/>
          </a:prstGeom>
          <a:noFill/>
          <a:ln w="25400">
            <a:solidFill>
              <a:schemeClr val="bg1">
                <a:lumMod val="85000"/>
              </a:schemeClr>
            </a:solidFill>
          </a:ln>
        </p:spPr>
        <p:txBody>
          <a:bodyPr wrap="none" lIns="36000" tIns="0" rIns="36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医療分</a:t>
            </a:r>
          </a:p>
        </p:txBody>
      </p:sp>
      <p:sp>
        <p:nvSpPr>
          <p:cNvPr id="20" name="テキスト ボックス 19">
            <a:extLst>
              <a:ext uri="{FF2B5EF4-FFF2-40B4-BE49-F238E27FC236}">
                <a16:creationId xmlns:a16="http://schemas.microsoft.com/office/drawing/2014/main" id="{C3AC5363-A9BD-495D-B278-4647A353E85E}"/>
              </a:ext>
            </a:extLst>
          </p:cNvPr>
          <p:cNvSpPr txBox="1"/>
          <p:nvPr/>
        </p:nvSpPr>
        <p:spPr>
          <a:xfrm>
            <a:off x="906857" y="2556171"/>
            <a:ext cx="7466700" cy="415498"/>
          </a:xfrm>
          <a:prstGeom prst="rect">
            <a:avLst/>
          </a:prstGeom>
          <a:noFill/>
        </p:spPr>
        <p:txBody>
          <a:bodyPr wrap="square">
            <a:spAutoFit/>
          </a:bodyPr>
          <a:lstStyle/>
          <a:p>
            <a:pPr marL="0" marR="0" lvl="0" indent="0" algn="l" defTabSz="457200" rtl="0" eaLnBrk="1" fontAlgn="auto" latinLnBrk="0" hangingPunct="1">
              <a:spcBef>
                <a:spcPts val="0"/>
              </a:spcBef>
              <a:spcAft>
                <a:spcPts val="0"/>
              </a:spcAft>
              <a:buClrTx/>
              <a:buSzTx/>
              <a:buFontTx/>
              <a:buNone/>
              <a:tabLst/>
              <a:defRPr/>
            </a:pPr>
            <a:r>
              <a:rPr kumimoji="0" lang="ja-JP" altLang="en-US" sz="105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課税所得金額：</a:t>
            </a:r>
            <a:r>
              <a:rPr kumimoji="0" lang="en-US" altLang="ja-JP" sz="105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3,130,000</a:t>
            </a:r>
            <a:r>
              <a:rPr kumimoji="0" lang="ja-JP" altLang="en-US" sz="105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a:t>
            </a:r>
            <a:endParaRPr kumimoji="0" lang="en-US" altLang="ja-JP" sz="1050" b="1"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spcBef>
                <a:spcPts val="0"/>
              </a:spcBef>
              <a:spcAft>
                <a:spcPts val="0"/>
              </a:spcAft>
              <a:buClrTx/>
              <a:buSzTx/>
              <a:buFontTx/>
              <a:buNone/>
              <a:tabLst/>
              <a:defRPr/>
            </a:pP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計算方法　　：給与所得</a:t>
            </a:r>
            <a:r>
              <a:rPr kumimoji="0" lang="en-US" altLang="ja-JP"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3,560,000</a:t>
            </a: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a:t>
            </a:r>
            <a:r>
              <a:rPr kumimoji="0" lang="en-US" altLang="ja-JP"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5,000,000</a:t>
            </a: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a:t>
            </a:r>
            <a:r>
              <a:rPr kumimoji="0" lang="en-US" altLang="ja-JP"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×80</a:t>
            </a:r>
            <a:r>
              <a:rPr lang="ja-JP" altLang="en-US" sz="1050" dirty="0">
                <a:solidFill>
                  <a:srgbClr val="333333"/>
                </a:solidFill>
                <a:latin typeface="メイリオ" panose="020B0604030504040204" pitchFamily="50" charset="-128"/>
                <a:ea typeface="メイリオ" panose="020B0604030504040204" pitchFamily="50" charset="-128"/>
              </a:rPr>
              <a:t>％</a:t>
            </a: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a:t>
            </a:r>
            <a:r>
              <a:rPr kumimoji="0" lang="en-US" altLang="ja-JP"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440,000</a:t>
            </a: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円）－基礎控除</a:t>
            </a:r>
            <a:r>
              <a:rPr kumimoji="0" lang="en-US" altLang="ja-JP"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430,000</a:t>
            </a: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円）</a:t>
            </a:r>
            <a:endParaRPr kumimoji="0" lang="en-US" altLang="ja-JP"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2" name="正方形/長方形 21">
            <a:extLst>
              <a:ext uri="{FF2B5EF4-FFF2-40B4-BE49-F238E27FC236}">
                <a16:creationId xmlns:a16="http://schemas.microsoft.com/office/drawing/2014/main" id="{DFCDD627-890C-4298-AF0D-2ED9F7CF2785}"/>
              </a:ext>
            </a:extLst>
          </p:cNvPr>
          <p:cNvSpPr/>
          <p:nvPr/>
        </p:nvSpPr>
        <p:spPr>
          <a:xfrm>
            <a:off x="488998" y="3877621"/>
            <a:ext cx="1008000" cy="802746"/>
          </a:xfrm>
          <a:prstGeom prst="rect">
            <a:avLst/>
          </a:prstGeom>
          <a:noFill/>
          <a:ln w="25400">
            <a:solidFill>
              <a:schemeClr val="bg1">
                <a:lumMod val="85000"/>
              </a:schemeClr>
            </a:solidFill>
          </a:ln>
        </p:spPr>
        <p:txBody>
          <a:bodyPr wrap="none" lIns="36000" tIns="0" rIns="36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lang="ja-JP" altLang="en-US" sz="1200" b="1" dirty="0">
                <a:latin typeface="Meiryo UI" panose="020B0604030504040204" pitchFamily="50" charset="-128"/>
                <a:ea typeface="Meiryo UI" panose="020B0604030504040204" pitchFamily="50" charset="-128"/>
              </a:rPr>
              <a:t>支援分</a:t>
            </a:r>
            <a:endPar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25" name="正方形/長方形 24">
            <a:extLst>
              <a:ext uri="{FF2B5EF4-FFF2-40B4-BE49-F238E27FC236}">
                <a16:creationId xmlns:a16="http://schemas.microsoft.com/office/drawing/2014/main" id="{EB3BDF57-6B78-49B7-A6CF-2B768B28C60A}"/>
              </a:ext>
            </a:extLst>
          </p:cNvPr>
          <p:cNvSpPr/>
          <p:nvPr/>
        </p:nvSpPr>
        <p:spPr>
          <a:xfrm>
            <a:off x="488997" y="4746683"/>
            <a:ext cx="1008000" cy="611247"/>
          </a:xfrm>
          <a:prstGeom prst="rect">
            <a:avLst/>
          </a:prstGeom>
          <a:noFill/>
          <a:ln w="25400">
            <a:solidFill>
              <a:schemeClr val="bg1">
                <a:lumMod val="85000"/>
              </a:schemeClr>
            </a:solidFill>
          </a:ln>
        </p:spPr>
        <p:txBody>
          <a:bodyPr wrap="none" lIns="36000" tIns="0" rIns="36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rPr>
              <a:t>介護分</a:t>
            </a:r>
          </a:p>
        </p:txBody>
      </p:sp>
      <p:sp>
        <p:nvSpPr>
          <p:cNvPr id="28" name="正方形/長方形 27">
            <a:extLst>
              <a:ext uri="{FF2B5EF4-FFF2-40B4-BE49-F238E27FC236}">
                <a16:creationId xmlns:a16="http://schemas.microsoft.com/office/drawing/2014/main" id="{F36E7B99-83FE-44C8-B717-9CCED0C6F312}"/>
              </a:ext>
            </a:extLst>
          </p:cNvPr>
          <p:cNvSpPr/>
          <p:nvPr/>
        </p:nvSpPr>
        <p:spPr bwMode="auto">
          <a:xfrm>
            <a:off x="8661000" y="5409745"/>
            <a:ext cx="1116000" cy="459919"/>
          </a:xfrm>
          <a:prstGeom prst="rect">
            <a:avLst/>
          </a:prstGeom>
          <a:solidFill>
            <a:srgbClr val="FBDDDC"/>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支払う金額</a:t>
            </a:r>
            <a:endParaRPr kumimoji="0" lang="en-US" altLang="ja-JP" sz="120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cxnSp>
        <p:nvCxnSpPr>
          <p:cNvPr id="29" name="直線コネクタ 28">
            <a:extLst>
              <a:ext uri="{FF2B5EF4-FFF2-40B4-BE49-F238E27FC236}">
                <a16:creationId xmlns:a16="http://schemas.microsoft.com/office/drawing/2014/main" id="{C9656EEB-7030-4B22-8BB9-D0608AC7309C}"/>
              </a:ext>
            </a:extLst>
          </p:cNvPr>
          <p:cNvCxnSpPr>
            <a:cxnSpLocks/>
          </p:cNvCxnSpPr>
          <p:nvPr/>
        </p:nvCxnSpPr>
        <p:spPr>
          <a:xfrm>
            <a:off x="8042493" y="5639705"/>
            <a:ext cx="618507" cy="0"/>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33" name="正方形/長方形 32">
            <a:extLst>
              <a:ext uri="{FF2B5EF4-FFF2-40B4-BE49-F238E27FC236}">
                <a16:creationId xmlns:a16="http://schemas.microsoft.com/office/drawing/2014/main" id="{5EFFA6DB-28FE-4177-A1EE-1A2D526C0B49}"/>
              </a:ext>
            </a:extLst>
          </p:cNvPr>
          <p:cNvSpPr/>
          <p:nvPr/>
        </p:nvSpPr>
        <p:spPr>
          <a:xfrm>
            <a:off x="489000" y="5916292"/>
            <a:ext cx="1007997" cy="576000"/>
          </a:xfrm>
          <a:prstGeom prst="rect">
            <a:avLst/>
          </a:prstGeom>
          <a:noFill/>
          <a:ln w="25400">
            <a:solidFill>
              <a:srgbClr val="FBDDDC"/>
            </a:solidFill>
          </a:ln>
        </p:spPr>
        <p:txBody>
          <a:bodyPr wrap="none" lIns="0" tIns="0" rIns="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spcBef>
                <a:spcPct val="0"/>
              </a:spcBef>
              <a:spcAft>
                <a:spcPct val="0"/>
              </a:spcAft>
              <a:buClrTx/>
              <a:buSzTx/>
              <a:buFontTx/>
              <a:buNone/>
              <a:tabLst/>
              <a:defRPr/>
            </a:pPr>
            <a:r>
              <a:rPr lang="en-US" altLang="ja-JP" sz="1050" b="1" dirty="0">
                <a:solidFill>
                  <a:srgbClr val="EA5550"/>
                </a:solidFill>
                <a:latin typeface="メイリオ" panose="020B0604030504040204" pitchFamily="50" charset="-128"/>
                <a:ea typeface="メイリオ" panose="020B0604030504040204" pitchFamily="50" charset="-128"/>
              </a:rPr>
              <a:t>(</a:t>
            </a:r>
            <a:r>
              <a:rPr lang="ja-JP" altLang="en-US" sz="1050" b="1" dirty="0">
                <a:solidFill>
                  <a:srgbClr val="EA5550"/>
                </a:solidFill>
                <a:latin typeface="メイリオ" panose="020B0604030504040204" pitchFamily="50" charset="-128"/>
                <a:ea typeface="メイリオ" panose="020B0604030504040204" pitchFamily="50" charset="-128"/>
              </a:rPr>
              <a:t>参考）</a:t>
            </a:r>
            <a:endParaRPr lang="en-US" altLang="ja-JP" sz="1050" b="1" dirty="0">
              <a:solidFill>
                <a:srgbClr val="EA5550"/>
              </a:solidFill>
              <a:latin typeface="メイリオ" panose="020B0604030504040204" pitchFamily="50" charset="-128"/>
              <a:ea typeface="メイリオ" panose="020B0604030504040204" pitchFamily="50" charset="-128"/>
            </a:endParaRPr>
          </a:p>
          <a:p>
            <a:pPr marL="0" marR="0" lvl="0" indent="0" algn="ctr" defTabSz="457200" rtl="0" eaLnBrk="1" fontAlgn="base" latinLnBrk="0" hangingPunct="1">
              <a:spcBef>
                <a:spcPct val="0"/>
              </a:spcBef>
              <a:spcAft>
                <a:spcPct val="0"/>
              </a:spcAft>
              <a:buClrTx/>
              <a:buSzTx/>
              <a:buFontTx/>
              <a:buNone/>
              <a:tabLst/>
              <a:defRPr/>
            </a:pPr>
            <a:r>
              <a:rPr lang="ja-JP" altLang="en-US" sz="1050" b="1" dirty="0">
                <a:solidFill>
                  <a:srgbClr val="EA5550"/>
                </a:solidFill>
                <a:latin typeface="メイリオ" panose="020B0604030504040204" pitchFamily="50" charset="-128"/>
                <a:ea typeface="メイリオ" panose="020B0604030504040204" pitchFamily="50" charset="-128"/>
              </a:rPr>
              <a:t>明治安田の</a:t>
            </a:r>
            <a:endParaRPr lang="en-US" altLang="ja-JP" sz="1050" b="1" dirty="0">
              <a:solidFill>
                <a:srgbClr val="EA5550"/>
              </a:solidFill>
              <a:latin typeface="メイリオ" panose="020B0604030504040204" pitchFamily="50" charset="-128"/>
              <a:ea typeface="メイリオ" panose="020B0604030504040204" pitchFamily="50" charset="-128"/>
            </a:endParaRPr>
          </a:p>
          <a:p>
            <a:pPr marL="0" marR="0" lvl="0" indent="0" algn="ctr" defTabSz="457200" rtl="0" eaLnBrk="1" fontAlgn="base" latinLnBrk="0" hangingPunct="1">
              <a:spcBef>
                <a:spcPct val="0"/>
              </a:spcBef>
              <a:spcAft>
                <a:spcPct val="0"/>
              </a:spcAft>
              <a:buClrTx/>
              <a:buSzTx/>
              <a:buFontTx/>
              <a:buNone/>
              <a:tabLst/>
              <a:defRPr/>
            </a:pPr>
            <a:r>
              <a:rPr lang="ja-JP" altLang="en-US" sz="1050" b="1" dirty="0">
                <a:solidFill>
                  <a:srgbClr val="EA5550"/>
                </a:solidFill>
                <a:latin typeface="メイリオ" panose="020B0604030504040204" pitchFamily="50" charset="-128"/>
                <a:ea typeface="メイリオ" panose="020B0604030504040204" pitchFamily="50" charset="-128"/>
              </a:rPr>
              <a:t>健保の場合</a:t>
            </a:r>
            <a:endParaRPr kumimoji="1"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35" name="テキスト ボックス 34">
            <a:extLst>
              <a:ext uri="{FF2B5EF4-FFF2-40B4-BE49-F238E27FC236}">
                <a16:creationId xmlns:a16="http://schemas.microsoft.com/office/drawing/2014/main" id="{C89D45A3-F771-4C2B-8CBE-80AAD39FE770}"/>
              </a:ext>
            </a:extLst>
          </p:cNvPr>
          <p:cNvSpPr txBox="1"/>
          <p:nvPr/>
        </p:nvSpPr>
        <p:spPr>
          <a:xfrm>
            <a:off x="1432189" y="5911261"/>
            <a:ext cx="8514619" cy="261610"/>
          </a:xfrm>
          <a:prstGeom prst="rect">
            <a:avLst/>
          </a:prstGeom>
          <a:noFill/>
        </p:spPr>
        <p:txBody>
          <a:bodyPr wrap="square">
            <a:spAutoFit/>
          </a:bodyPr>
          <a:lstStyle/>
          <a:p>
            <a:pPr marL="0" marR="0" lvl="0" indent="0" algn="l" defTabSz="457200" rtl="0" eaLnBrk="1" fontAlgn="auto" latinLnBrk="0" hangingPunct="1">
              <a:spcBef>
                <a:spcPts val="0"/>
              </a:spcBef>
              <a:spcAft>
                <a:spcPts val="0"/>
              </a:spcAft>
              <a:buClrTx/>
              <a:buSzTx/>
              <a:buFontTx/>
              <a:buNone/>
              <a:tabLst/>
              <a:defRPr/>
            </a:pPr>
            <a:r>
              <a:rPr kumimoji="0" lang="ja-JP" altLang="en-US" sz="1050" i="0" u="none" strike="noStrike" kern="1200" cap="none" spc="0" normalizeH="0" baseline="0" noProof="0" dirty="0">
                <a:ln>
                  <a:noFill/>
                </a:ln>
                <a:solidFill>
                  <a:srgbClr val="333333"/>
                </a:solidFill>
                <a:effectLst/>
                <a:uLnTx/>
                <a:uFillTx/>
                <a:latin typeface="メイリオ" panose="020B0604030504040204" pitchFamily="50" charset="-128"/>
                <a:ea typeface="メイリオ" panose="020B0604030504040204" pitchFamily="50" charset="-128"/>
                <a:cs typeface="+mn-cs"/>
              </a:rPr>
              <a:t>（例）上記条件者が、明治安田生命健康保険組合に加入の場合の被保険者負担分の保険料を計算してみましょう！</a:t>
            </a:r>
            <a:endParaRPr kumimoji="0" lang="en-US" altLang="ja-JP" sz="1050"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endParaRPr>
          </a:p>
        </p:txBody>
      </p:sp>
      <p:sp>
        <p:nvSpPr>
          <p:cNvPr id="27" name="正方形/長方形 26">
            <a:extLst>
              <a:ext uri="{FF2B5EF4-FFF2-40B4-BE49-F238E27FC236}">
                <a16:creationId xmlns:a16="http://schemas.microsoft.com/office/drawing/2014/main" id="{FD6C7B85-71EB-40BE-A8E5-6829778A800A}"/>
              </a:ext>
            </a:extLst>
          </p:cNvPr>
          <p:cNvSpPr/>
          <p:nvPr/>
        </p:nvSpPr>
        <p:spPr>
          <a:xfrm>
            <a:off x="428866" y="884663"/>
            <a:ext cx="9477151" cy="577081"/>
          </a:xfrm>
          <a:prstGeom prst="rect">
            <a:avLst/>
          </a:prstGeom>
        </p:spPr>
        <p:txBody>
          <a:bodyPr wrap="square">
            <a:spAutoFit/>
          </a:bodyPr>
          <a:lstStyle/>
          <a:p>
            <a:r>
              <a:rPr lang="ja-JP" altLang="en-US" sz="1050" dirty="0">
                <a:latin typeface="+mn-ea"/>
              </a:rPr>
              <a:t>「誰もが公平に」「いつでも必要なときに」医療サービスを利用できるよう、日本は国民皆保険制度を採用しています。そのため日本に居住するすべての人がなんらかの健康保険（公的医療保険）の被保険者や被扶養者になっています。会社員や公務員が加入する健康保険（健保）と、自営業者等が加入することになる国民健康保険（国保）。今回は「横浜市」を例に、その保険料を比較してみましょう！</a:t>
            </a:r>
            <a:endParaRPr lang="en-US" altLang="ja-JP" sz="1050" dirty="0">
              <a:latin typeface="+mn-ea"/>
            </a:endParaRPr>
          </a:p>
        </p:txBody>
      </p:sp>
      <p:graphicFrame>
        <p:nvGraphicFramePr>
          <p:cNvPr id="5" name="表 4">
            <a:extLst>
              <a:ext uri="{FF2B5EF4-FFF2-40B4-BE49-F238E27FC236}">
                <a16:creationId xmlns:a16="http://schemas.microsoft.com/office/drawing/2014/main" id="{8145A5C6-8FBC-DD03-38DF-E14C91C3118C}"/>
              </a:ext>
            </a:extLst>
          </p:cNvPr>
          <p:cNvGraphicFramePr>
            <a:graphicFrameLocks noGrp="1"/>
          </p:cNvGraphicFramePr>
          <p:nvPr>
            <p:extLst>
              <p:ext uri="{D42A27DB-BD31-4B8C-83A1-F6EECF244321}">
                <p14:modId xmlns:p14="http://schemas.microsoft.com/office/powerpoint/2010/main" val="968071578"/>
              </p:ext>
            </p:extLst>
          </p:nvPr>
        </p:nvGraphicFramePr>
        <p:xfrm>
          <a:off x="489000" y="1456982"/>
          <a:ext cx="9288000" cy="864000"/>
        </p:xfrm>
        <a:graphic>
          <a:graphicData uri="http://schemas.openxmlformats.org/drawingml/2006/table">
            <a:tbl>
              <a:tblPr>
                <a:tableStyleId>{5C22544A-7EE6-4342-B048-85BDC9FD1C3A}</a:tableStyleId>
              </a:tblPr>
              <a:tblGrid>
                <a:gridCol w="252000">
                  <a:extLst>
                    <a:ext uri="{9D8B030D-6E8A-4147-A177-3AD203B41FA5}">
                      <a16:colId xmlns:a16="http://schemas.microsoft.com/office/drawing/2014/main" val="2678215002"/>
                    </a:ext>
                  </a:extLst>
                </a:gridCol>
                <a:gridCol w="864000">
                  <a:extLst>
                    <a:ext uri="{9D8B030D-6E8A-4147-A177-3AD203B41FA5}">
                      <a16:colId xmlns:a16="http://schemas.microsoft.com/office/drawing/2014/main" val="2322742029"/>
                    </a:ext>
                  </a:extLst>
                </a:gridCol>
                <a:gridCol w="828000">
                  <a:extLst>
                    <a:ext uri="{9D8B030D-6E8A-4147-A177-3AD203B41FA5}">
                      <a16:colId xmlns:a16="http://schemas.microsoft.com/office/drawing/2014/main" val="504347990"/>
                    </a:ext>
                  </a:extLst>
                </a:gridCol>
                <a:gridCol w="828000">
                  <a:extLst>
                    <a:ext uri="{9D8B030D-6E8A-4147-A177-3AD203B41FA5}">
                      <a16:colId xmlns:a16="http://schemas.microsoft.com/office/drawing/2014/main" val="3739278035"/>
                    </a:ext>
                  </a:extLst>
                </a:gridCol>
                <a:gridCol w="828000">
                  <a:extLst>
                    <a:ext uri="{9D8B030D-6E8A-4147-A177-3AD203B41FA5}">
                      <a16:colId xmlns:a16="http://schemas.microsoft.com/office/drawing/2014/main" val="2996062001"/>
                    </a:ext>
                  </a:extLst>
                </a:gridCol>
                <a:gridCol w="828000">
                  <a:extLst>
                    <a:ext uri="{9D8B030D-6E8A-4147-A177-3AD203B41FA5}">
                      <a16:colId xmlns:a16="http://schemas.microsoft.com/office/drawing/2014/main" val="2831811902"/>
                    </a:ext>
                  </a:extLst>
                </a:gridCol>
                <a:gridCol w="828000">
                  <a:extLst>
                    <a:ext uri="{9D8B030D-6E8A-4147-A177-3AD203B41FA5}">
                      <a16:colId xmlns:a16="http://schemas.microsoft.com/office/drawing/2014/main" val="1145665143"/>
                    </a:ext>
                  </a:extLst>
                </a:gridCol>
                <a:gridCol w="828000">
                  <a:extLst>
                    <a:ext uri="{9D8B030D-6E8A-4147-A177-3AD203B41FA5}">
                      <a16:colId xmlns:a16="http://schemas.microsoft.com/office/drawing/2014/main" val="1805932908"/>
                    </a:ext>
                  </a:extLst>
                </a:gridCol>
                <a:gridCol w="828000">
                  <a:extLst>
                    <a:ext uri="{9D8B030D-6E8A-4147-A177-3AD203B41FA5}">
                      <a16:colId xmlns:a16="http://schemas.microsoft.com/office/drawing/2014/main" val="1793589673"/>
                    </a:ext>
                  </a:extLst>
                </a:gridCol>
                <a:gridCol w="828000">
                  <a:extLst>
                    <a:ext uri="{9D8B030D-6E8A-4147-A177-3AD203B41FA5}">
                      <a16:colId xmlns:a16="http://schemas.microsoft.com/office/drawing/2014/main" val="1375320796"/>
                    </a:ext>
                  </a:extLst>
                </a:gridCol>
                <a:gridCol w="828000">
                  <a:extLst>
                    <a:ext uri="{9D8B030D-6E8A-4147-A177-3AD203B41FA5}">
                      <a16:colId xmlns:a16="http://schemas.microsoft.com/office/drawing/2014/main" val="3429694110"/>
                    </a:ext>
                  </a:extLst>
                </a:gridCol>
                <a:gridCol w="720000">
                  <a:extLst>
                    <a:ext uri="{9D8B030D-6E8A-4147-A177-3AD203B41FA5}">
                      <a16:colId xmlns:a16="http://schemas.microsoft.com/office/drawing/2014/main" val="17086107"/>
                    </a:ext>
                  </a:extLst>
                </a:gridCol>
              </a:tblGrid>
              <a:tr h="288000">
                <a:tc rowSpan="2">
                  <a:txBody>
                    <a:bodyPr/>
                    <a:lstStyle/>
                    <a:p>
                      <a:pPr algn="ctr"/>
                      <a:r>
                        <a:rPr kumimoji="1" lang="en-US" altLang="ja-JP" sz="1050" dirty="0">
                          <a:latin typeface="Meiryo UI" panose="020B0604030504040204" pitchFamily="50" charset="-128"/>
                          <a:ea typeface="Meiryo UI" panose="020B0604030504040204" pitchFamily="50" charset="-128"/>
                        </a:rPr>
                        <a:t>No</a:t>
                      </a:r>
                      <a:endParaRPr kumimoji="1" lang="ja-JP" altLang="en-US" sz="1050" dirty="0">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rowSpan="2">
                  <a:txBody>
                    <a:bodyPr/>
                    <a:lstStyle/>
                    <a:p>
                      <a:pPr algn="ctr"/>
                      <a:r>
                        <a:rPr kumimoji="1" lang="ja-JP" altLang="en-US" sz="1050" dirty="0">
                          <a:latin typeface="Meiryo UI" panose="020B0604030504040204" pitchFamily="50" charset="-128"/>
                          <a:ea typeface="Meiryo UI" panose="020B0604030504040204" pitchFamily="50" charset="-128"/>
                        </a:rPr>
                        <a:t>市区町村</a:t>
                      </a: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dirty="0">
                          <a:latin typeface="Meiryo UI" panose="020B0604030504040204" pitchFamily="50" charset="-128"/>
                          <a:ea typeface="Meiryo UI" panose="020B0604030504040204" pitchFamily="50" charset="-128"/>
                        </a:rPr>
                        <a:t>① 均等割額（</a:t>
                      </a:r>
                      <a:r>
                        <a:rPr kumimoji="1" lang="en-US" altLang="ja-JP" sz="1200" dirty="0">
                          <a:latin typeface="Meiryo UI" panose="020B0604030504040204" pitchFamily="50" charset="-128"/>
                          <a:ea typeface="Meiryo UI" panose="020B0604030504040204" pitchFamily="50" charset="-128"/>
                        </a:rPr>
                        <a:t>×</a:t>
                      </a:r>
                      <a:r>
                        <a:rPr kumimoji="1" lang="ja-JP" altLang="en-US" sz="1200" dirty="0">
                          <a:latin typeface="Meiryo UI" panose="020B0604030504040204" pitchFamily="50" charset="-128"/>
                          <a:ea typeface="Meiryo UI" panose="020B0604030504040204" pitchFamily="50" charset="-128"/>
                        </a:rPr>
                        <a:t>加入者分）</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algn="ctr"/>
                      <a:r>
                        <a:rPr kumimoji="1" lang="ja-JP" altLang="en-US" sz="1200" dirty="0">
                          <a:latin typeface="Meiryo UI" panose="020B0604030504040204" pitchFamily="50" charset="-128"/>
                          <a:ea typeface="Meiryo UI" panose="020B0604030504040204" pitchFamily="50" charset="-128"/>
                        </a:rPr>
                        <a:t>② 所得割額</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hMerge="1">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gridSpan="3">
                  <a:txBody>
                    <a:bodyPr/>
                    <a:lstStyle/>
                    <a:p>
                      <a:pPr algn="ctr"/>
                      <a:r>
                        <a:rPr kumimoji="1" lang="ja-JP" altLang="en-US" sz="1200" dirty="0">
                          <a:latin typeface="Meiryo UI" panose="020B0604030504040204" pitchFamily="50" charset="-128"/>
                          <a:ea typeface="Meiryo UI" panose="020B0604030504040204" pitchFamily="50" charset="-128"/>
                        </a:rPr>
                        <a:t>③ 賦課限度額</a:t>
                      </a: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ctr"/>
                      <a:endParaRPr kumimoji="1" lang="ja-JP" altLang="en-US" sz="1400" dirty="0">
                        <a:latin typeface="Meiryo UI" panose="020B0604030504040204" pitchFamily="50" charset="-128"/>
                        <a:ea typeface="Meiryo UI" panose="020B0604030504040204" pitchFamily="50" charset="-128"/>
                      </a:endParaRPr>
                    </a:p>
                  </a:txBody>
                  <a:tcPr marL="0" marR="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rowSpan="2">
                  <a:txBody>
                    <a:bodyPr/>
                    <a:lstStyle/>
                    <a:p>
                      <a:pPr algn="ctr"/>
                      <a:r>
                        <a:rPr kumimoji="1" lang="en-US" altLang="ja-JP" sz="1050" dirty="0">
                          <a:latin typeface="Meiryo UI" panose="020B0604030504040204" pitchFamily="50" charset="-128"/>
                          <a:ea typeface="Meiryo UI" panose="020B0604030504040204" pitchFamily="50" charset="-128"/>
                        </a:rPr>
                        <a:t>URL</a:t>
                      </a:r>
                      <a:endParaRPr kumimoji="1" lang="ja-JP" altLang="en-US" sz="1050" dirty="0">
                        <a:latin typeface="Meiryo UI" panose="020B0604030504040204" pitchFamily="50" charset="-128"/>
                        <a:ea typeface="Meiryo UI" panose="020B0604030504040204" pitchFamily="50" charset="-128"/>
                      </a:endParaRPr>
                    </a:p>
                  </a:txBody>
                  <a:tcPr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023691820"/>
                  </a:ext>
                </a:extLst>
              </a:tr>
              <a:tr h="288000">
                <a:tc vMerge="1">
                  <a:txBody>
                    <a:bodyPr/>
                    <a:lstStyle/>
                    <a:p>
                      <a:r>
                        <a:rPr kumimoji="1" lang="en-US" altLang="ja-JP" sz="1050" dirty="0">
                          <a:latin typeface="Meiryo UI" panose="020B0604030504040204" pitchFamily="50" charset="-128"/>
                          <a:ea typeface="Meiryo UI" panose="020B0604030504040204" pitchFamily="50" charset="-128"/>
                        </a:rPr>
                        <a:t>No</a:t>
                      </a:r>
                      <a:endParaRPr kumimoji="1" lang="ja-JP" altLang="en-US" sz="1200" dirty="0">
                        <a:latin typeface="Meiryo UI" panose="020B0604030504040204" pitchFamily="50" charset="-128"/>
                        <a:ea typeface="Meiryo UI" panose="020B0604030504040204" pitchFamily="50" charset="-128"/>
                      </a:endParaRPr>
                    </a:p>
                  </a:txBody>
                  <a:tcPr marL="0" marR="0" marT="0" marB="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vMerge="1">
                  <a:txBody>
                    <a:bodyPr/>
                    <a:lstStyle/>
                    <a:p>
                      <a:pPr algn="l" fontAlgn="ctr"/>
                      <a:endParaRPr lang="ja-JP"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lumMod val="95000"/>
                      </a:schemeClr>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医療分</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支援分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050" b="0" i="0" u="none" strike="noStrike" dirty="0">
                          <a:solidFill>
                            <a:srgbClr val="222222"/>
                          </a:solidFill>
                          <a:effectLst/>
                          <a:latin typeface="Meiryo UI" panose="020B0604030504040204" pitchFamily="50" charset="-128"/>
                          <a:ea typeface="Meiryo UI" panose="020B0604030504040204" pitchFamily="50" charset="-128"/>
                        </a:rPr>
                        <a:t>介護分</a:t>
                      </a:r>
                      <a:endParaRPr lang="zh-TW" altLang="en-US" sz="1050" b="0" i="0" u="none" strike="noStrike" dirty="0">
                        <a:solidFill>
                          <a:srgbClr val="222222"/>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pPr algn="l" fontAlgn="ctr"/>
                      <a:endParaRPr lang="zh-TW" altLang="en-US" sz="10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26452282"/>
                  </a:ext>
                </a:extLst>
              </a:tr>
              <a:tr h="288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1</a:t>
                      </a:r>
                    </a:p>
                  </a:txBody>
                  <a:tcPr marL="0" marR="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横浜市</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40,060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13,110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15,340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8.49%</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2.66%</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2.81%</a:t>
                      </a:r>
                    </a:p>
                  </a:txBody>
                  <a:tcPr marL="7620" marR="7620" marT="762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660,000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260,000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170,000</a:t>
                      </a: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r>
                        <a:rPr kumimoji="1" lang="en-US" altLang="ja-JP" sz="300" dirty="0">
                          <a:latin typeface="Meiryo UI" panose="020B0604030504040204" pitchFamily="50" charset="-128"/>
                          <a:ea typeface="Meiryo UI" panose="020B0604030504040204" pitchFamily="50" charset="-128"/>
                          <a:hlinkClick r:id="rId2"/>
                        </a:rPr>
                        <a:t>https://www.city.yokohama.lg.jp/kurashi/koseki-zei-hoken/kokuho/hokenryo/r7hokennryouritu.html</a:t>
                      </a:r>
                      <a:endParaRPr kumimoji="1" lang="ja-JP" altLang="en-US" sz="30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661139350"/>
                  </a:ext>
                </a:extLst>
              </a:tr>
            </a:tbl>
          </a:graphicData>
        </a:graphic>
      </p:graphicFrame>
      <p:graphicFrame>
        <p:nvGraphicFramePr>
          <p:cNvPr id="7" name="表 6">
            <a:extLst>
              <a:ext uri="{FF2B5EF4-FFF2-40B4-BE49-F238E27FC236}">
                <a16:creationId xmlns:a16="http://schemas.microsoft.com/office/drawing/2014/main" id="{D23CC31C-35B4-7F36-2F6A-37A05E17690C}"/>
              </a:ext>
            </a:extLst>
          </p:cNvPr>
          <p:cNvGraphicFramePr>
            <a:graphicFrameLocks noGrp="1"/>
          </p:cNvGraphicFramePr>
          <p:nvPr>
            <p:extLst>
              <p:ext uri="{D42A27DB-BD31-4B8C-83A1-F6EECF244321}">
                <p14:modId xmlns:p14="http://schemas.microsoft.com/office/powerpoint/2010/main" val="2030778481"/>
              </p:ext>
            </p:extLst>
          </p:nvPr>
        </p:nvGraphicFramePr>
        <p:xfrm>
          <a:off x="1601999" y="2939649"/>
          <a:ext cx="8175001" cy="864000"/>
        </p:xfrm>
        <a:graphic>
          <a:graphicData uri="http://schemas.openxmlformats.org/drawingml/2006/table">
            <a:tbl>
              <a:tblPr>
                <a:tableStyleId>{5C22544A-7EE6-4342-B048-85BDC9FD1C3A}</a:tableStyleId>
              </a:tblPr>
              <a:tblGrid>
                <a:gridCol w="4343229">
                  <a:extLst>
                    <a:ext uri="{9D8B030D-6E8A-4147-A177-3AD203B41FA5}">
                      <a16:colId xmlns:a16="http://schemas.microsoft.com/office/drawing/2014/main" val="2762700195"/>
                    </a:ext>
                  </a:extLst>
                </a:gridCol>
                <a:gridCol w="368923">
                  <a:extLst>
                    <a:ext uri="{9D8B030D-6E8A-4147-A177-3AD203B41FA5}">
                      <a16:colId xmlns:a16="http://schemas.microsoft.com/office/drawing/2014/main" val="1998368680"/>
                    </a:ext>
                  </a:extLst>
                </a:gridCol>
                <a:gridCol w="184462">
                  <a:extLst>
                    <a:ext uri="{9D8B030D-6E8A-4147-A177-3AD203B41FA5}">
                      <a16:colId xmlns:a16="http://schemas.microsoft.com/office/drawing/2014/main" val="581106323"/>
                    </a:ext>
                  </a:extLst>
                </a:gridCol>
                <a:gridCol w="737847">
                  <a:extLst>
                    <a:ext uri="{9D8B030D-6E8A-4147-A177-3AD203B41FA5}">
                      <a16:colId xmlns:a16="http://schemas.microsoft.com/office/drawing/2014/main" val="204820732"/>
                    </a:ext>
                  </a:extLst>
                </a:gridCol>
                <a:gridCol w="285077">
                  <a:extLst>
                    <a:ext uri="{9D8B030D-6E8A-4147-A177-3AD203B41FA5}">
                      <a16:colId xmlns:a16="http://schemas.microsoft.com/office/drawing/2014/main" val="1916386764"/>
                    </a:ext>
                  </a:extLst>
                </a:gridCol>
                <a:gridCol w="838462">
                  <a:extLst>
                    <a:ext uri="{9D8B030D-6E8A-4147-A177-3AD203B41FA5}">
                      <a16:colId xmlns:a16="http://schemas.microsoft.com/office/drawing/2014/main" val="636505884"/>
                    </a:ext>
                  </a:extLst>
                </a:gridCol>
                <a:gridCol w="285077">
                  <a:extLst>
                    <a:ext uri="{9D8B030D-6E8A-4147-A177-3AD203B41FA5}">
                      <a16:colId xmlns:a16="http://schemas.microsoft.com/office/drawing/2014/main" val="135101701"/>
                    </a:ext>
                  </a:extLst>
                </a:gridCol>
                <a:gridCol w="1131924">
                  <a:extLst>
                    <a:ext uri="{9D8B030D-6E8A-4147-A177-3AD203B41FA5}">
                      <a16:colId xmlns:a16="http://schemas.microsoft.com/office/drawing/2014/main" val="4224678177"/>
                    </a:ext>
                  </a:extLst>
                </a:gridCol>
              </a:tblGrid>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A</a:t>
                      </a:r>
                      <a:r>
                        <a:rPr lang="ja-JP" altLang="en-US" sz="1050" u="none" strike="noStrike" dirty="0">
                          <a:effectLst/>
                          <a:latin typeface="Meiryo UI" panose="020B0604030504040204" pitchFamily="50" charset="-128"/>
                          <a:ea typeface="Meiryo UI" panose="020B0604030504040204" pitchFamily="50" charset="-128"/>
                        </a:rPr>
                        <a:t>）所得割額（基準総所得金額の合計　</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料率）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gridSpan="3">
                  <a:txBody>
                    <a:bodyPr/>
                    <a:lstStyle/>
                    <a:p>
                      <a:pPr algn="r" fontAlgn="ctr">
                        <a:buNone/>
                      </a:pPr>
                      <a:r>
                        <a:rPr lang="en-US" altLang="ja-JP" sz="1200" u="none" strike="noStrike" dirty="0">
                          <a:effectLst/>
                          <a:latin typeface="Meiryo UI" panose="020B0604030504040204" pitchFamily="50" charset="-128"/>
                          <a:ea typeface="Meiryo UI" panose="020B0604030504040204" pitchFamily="50" charset="-128"/>
                        </a:rPr>
                        <a:t>2,470,000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8.49%</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 ＝</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209,703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2850668363"/>
                  </a:ext>
                </a:extLst>
              </a:tr>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B</a:t>
                      </a:r>
                      <a:r>
                        <a:rPr lang="ja-JP" altLang="en-US" sz="1050" u="none" strike="noStrike" dirty="0">
                          <a:effectLst/>
                          <a:latin typeface="Meiryo UI" panose="020B0604030504040204" pitchFamily="50" charset="-128"/>
                          <a:ea typeface="Meiryo UI" panose="020B0604030504040204" pitchFamily="50" charset="-128"/>
                        </a:rPr>
                        <a:t>）均等割額（</a:t>
                      </a:r>
                      <a:r>
                        <a:rPr lang="ja-JP" altLang="en-US" sz="1050" u="sng" strike="noStrike" dirty="0">
                          <a:effectLst/>
                          <a:latin typeface="Meiryo UI" panose="020B0604030504040204" pitchFamily="50" charset="-128"/>
                          <a:ea typeface="Meiryo UI" panose="020B0604030504040204" pitchFamily="50" charset="-128"/>
                        </a:rPr>
                        <a:t>未就学児を除く</a:t>
                      </a:r>
                      <a:r>
                        <a:rPr lang="ja-JP" altLang="en-US" sz="1050" u="none" strike="noStrike" dirty="0">
                          <a:effectLst/>
                          <a:latin typeface="Meiryo UI" panose="020B0604030504040204" pitchFamily="50" charset="-128"/>
                          <a:ea typeface="Meiryo UI" panose="020B0604030504040204" pitchFamily="50" charset="-128"/>
                        </a:rPr>
                        <a:t>）（加入人数</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（料率ー減額分））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ctr" fontAlgn="ctr">
                        <a:buNone/>
                      </a:pPr>
                      <a:r>
                        <a:rPr lang="en-US" altLang="ja-JP" sz="1200" u="none" strike="noStrike">
                          <a:effectLst/>
                          <a:latin typeface="Meiryo UI" panose="020B0604030504040204" pitchFamily="50" charset="-128"/>
                          <a:ea typeface="Meiryo UI" panose="020B0604030504040204" pitchFamily="50" charset="-128"/>
                        </a:rPr>
                        <a:t>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40,060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120,180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2532100594"/>
                  </a:ext>
                </a:extLst>
              </a:tr>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C</a:t>
                      </a:r>
                      <a:r>
                        <a:rPr lang="ja-JP" altLang="en-US" sz="1050" u="none" strike="noStrike" dirty="0">
                          <a:effectLst/>
                          <a:latin typeface="Meiryo UI" panose="020B0604030504040204" pitchFamily="50" charset="-128"/>
                          <a:ea typeface="Meiryo UI" panose="020B0604030504040204" pitchFamily="50" charset="-128"/>
                        </a:rPr>
                        <a:t>）均等割額（</a:t>
                      </a:r>
                      <a:r>
                        <a:rPr lang="ja-JP" altLang="en-US" sz="1050" u="sng" strike="noStrike" dirty="0">
                          <a:effectLst/>
                          <a:latin typeface="Meiryo UI" panose="020B0604030504040204" pitchFamily="50" charset="-128"/>
                          <a:ea typeface="Meiryo UI" panose="020B0604030504040204" pitchFamily="50" charset="-128"/>
                        </a:rPr>
                        <a:t>未就学児</a:t>
                      </a:r>
                      <a:r>
                        <a:rPr lang="ja-JP" altLang="en-US" sz="1050" u="none" strike="noStrike" dirty="0">
                          <a:effectLst/>
                          <a:latin typeface="Meiryo UI" panose="020B0604030504040204" pitchFamily="50" charset="-128"/>
                          <a:ea typeface="Meiryo UI" panose="020B0604030504040204" pitchFamily="50" charset="-128"/>
                        </a:rPr>
                        <a:t>）（加入人数</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（料率ー減額分））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ctr" fontAlgn="ctr">
                        <a:buNone/>
                      </a:pPr>
                      <a:r>
                        <a:rPr lang="en-US" altLang="ja-JP" sz="1200" u="none" strike="noStrike">
                          <a:effectLst/>
                          <a:latin typeface="Meiryo UI" panose="020B0604030504040204" pitchFamily="50" charset="-128"/>
                          <a:ea typeface="Meiryo UI" panose="020B0604030504040204" pitchFamily="50" charset="-128"/>
                        </a:rPr>
                        <a:t>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40,060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20,030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20,030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3502965059"/>
                  </a:ext>
                </a:extLst>
              </a:tr>
              <a:tr h="216000">
                <a:tc gridSpan="6">
                  <a:txBody>
                    <a:bodyPr/>
                    <a:lstStyle/>
                    <a:p>
                      <a:pPr algn="l" fontAlgn="ctr">
                        <a:buNone/>
                      </a:pPr>
                      <a:r>
                        <a:rPr lang="en-US" sz="1050" b="1" u="none" strike="noStrike" dirty="0">
                          <a:effectLst/>
                          <a:latin typeface="Meiryo UI" panose="020B0604030504040204" pitchFamily="50" charset="-128"/>
                          <a:ea typeface="Meiryo UI" panose="020B0604030504040204" pitchFamily="50" charset="-128"/>
                        </a:rPr>
                        <a:t>（D）</a:t>
                      </a:r>
                      <a:r>
                        <a:rPr lang="ja-JP" altLang="en-US" sz="1050" b="1" u="none" strike="noStrike" dirty="0">
                          <a:effectLst/>
                          <a:latin typeface="Meiryo UI" panose="020B0604030504040204" pitchFamily="50" charset="-128"/>
                          <a:ea typeface="Meiryo UI" panose="020B0604030504040204" pitchFamily="50" charset="-128"/>
                        </a:rPr>
                        <a:t>医療分合計</a:t>
                      </a:r>
                      <a:r>
                        <a:rPr lang="en-US" altLang="ja-JP" sz="1050" b="1" u="none" strike="noStrike" dirty="0">
                          <a:effectLst/>
                          <a:latin typeface="Meiryo UI" panose="020B0604030504040204" pitchFamily="50" charset="-128"/>
                          <a:ea typeface="Meiryo UI" panose="020B0604030504040204" pitchFamily="50" charset="-128"/>
                        </a:rPr>
                        <a:t>(</a:t>
                      </a:r>
                      <a:r>
                        <a:rPr lang="en-US" sz="1050" b="1" u="none" strike="noStrike" dirty="0">
                          <a:effectLst/>
                          <a:latin typeface="Meiryo UI" panose="020B0604030504040204" pitchFamily="50" charset="-128"/>
                          <a:ea typeface="Meiryo UI" panose="020B0604030504040204" pitchFamily="50" charset="-128"/>
                        </a:rPr>
                        <a:t>A)＋(B)＋(C) ※10</a:t>
                      </a:r>
                      <a:r>
                        <a:rPr lang="ja-JP" altLang="en-US" sz="1050" b="1" u="none" strike="noStrike" dirty="0">
                          <a:effectLst/>
                          <a:latin typeface="Meiryo UI" panose="020B0604030504040204" pitchFamily="50" charset="-128"/>
                          <a:ea typeface="Meiryo UI" panose="020B0604030504040204" pitchFamily="50" charset="-128"/>
                        </a:rPr>
                        <a:t>円未満切り捨て　（賦課限度額</a:t>
                      </a:r>
                      <a:r>
                        <a:rPr lang="en-US" altLang="ja-JP" sz="1050" b="1" u="none" strike="noStrike" dirty="0">
                          <a:effectLst/>
                          <a:latin typeface="Meiryo UI" panose="020B0604030504040204" pitchFamily="50" charset="-128"/>
                          <a:ea typeface="Meiryo UI" panose="020B0604030504040204" pitchFamily="50" charset="-128"/>
                        </a:rPr>
                        <a:t>66</a:t>
                      </a:r>
                      <a:r>
                        <a:rPr lang="ja-JP" altLang="en-US" sz="1050" b="1" u="none" strike="noStrike" dirty="0">
                          <a:effectLst/>
                          <a:latin typeface="Meiryo UI" panose="020B0604030504040204" pitchFamily="50" charset="-128"/>
                          <a:ea typeface="Meiryo UI" panose="020B0604030504040204" pitchFamily="50" charset="-128"/>
                        </a:rPr>
                        <a:t>万円）</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ja-JP" altLang="en-US" sz="1050" b="1" u="none" strike="noStrike" dirty="0">
                          <a:effectLst/>
                          <a:latin typeface="Meiryo UI" panose="020B0604030504040204" pitchFamily="50" charset="-128"/>
                          <a:ea typeface="Meiryo UI" panose="020B0604030504040204" pitchFamily="50" charset="-128"/>
                        </a:rPr>
                        <a:t> ＝</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a:txBody>
                    <a:bodyPr/>
                    <a:lstStyle/>
                    <a:p>
                      <a:pPr algn="r" fontAlgn="ctr">
                        <a:buNone/>
                      </a:pPr>
                      <a:r>
                        <a:rPr lang="en-US" altLang="ja-JP" sz="1200" b="1" u="none" strike="noStrike" dirty="0">
                          <a:effectLst/>
                          <a:latin typeface="Meiryo UI" panose="020B0604030504040204" pitchFamily="50" charset="-128"/>
                          <a:ea typeface="Meiryo UI" panose="020B0604030504040204" pitchFamily="50" charset="-128"/>
                        </a:rPr>
                        <a:t>349,910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extLst>
                  <a:ext uri="{0D108BD9-81ED-4DB2-BD59-A6C34878D82A}">
                    <a16:rowId xmlns:a16="http://schemas.microsoft.com/office/drawing/2014/main" val="3031294200"/>
                  </a:ext>
                </a:extLst>
              </a:tr>
            </a:tbl>
          </a:graphicData>
        </a:graphic>
      </p:graphicFrame>
      <p:graphicFrame>
        <p:nvGraphicFramePr>
          <p:cNvPr id="8" name="表 7">
            <a:extLst>
              <a:ext uri="{FF2B5EF4-FFF2-40B4-BE49-F238E27FC236}">
                <a16:creationId xmlns:a16="http://schemas.microsoft.com/office/drawing/2014/main" id="{E150457E-A9C8-AD40-7BEF-BD68F3FDF449}"/>
              </a:ext>
            </a:extLst>
          </p:cNvPr>
          <p:cNvGraphicFramePr>
            <a:graphicFrameLocks noGrp="1"/>
          </p:cNvGraphicFramePr>
          <p:nvPr>
            <p:extLst>
              <p:ext uri="{D42A27DB-BD31-4B8C-83A1-F6EECF244321}">
                <p14:modId xmlns:p14="http://schemas.microsoft.com/office/powerpoint/2010/main" val="1702147855"/>
              </p:ext>
            </p:extLst>
          </p:nvPr>
        </p:nvGraphicFramePr>
        <p:xfrm>
          <a:off x="1601999" y="3821658"/>
          <a:ext cx="8175001" cy="864000"/>
        </p:xfrm>
        <a:graphic>
          <a:graphicData uri="http://schemas.openxmlformats.org/drawingml/2006/table">
            <a:tbl>
              <a:tblPr>
                <a:tableStyleId>{5C22544A-7EE6-4342-B048-85BDC9FD1C3A}</a:tableStyleId>
              </a:tblPr>
              <a:tblGrid>
                <a:gridCol w="4343229">
                  <a:extLst>
                    <a:ext uri="{9D8B030D-6E8A-4147-A177-3AD203B41FA5}">
                      <a16:colId xmlns:a16="http://schemas.microsoft.com/office/drawing/2014/main" val="2195239293"/>
                    </a:ext>
                  </a:extLst>
                </a:gridCol>
                <a:gridCol w="368923">
                  <a:extLst>
                    <a:ext uri="{9D8B030D-6E8A-4147-A177-3AD203B41FA5}">
                      <a16:colId xmlns:a16="http://schemas.microsoft.com/office/drawing/2014/main" val="1128453648"/>
                    </a:ext>
                  </a:extLst>
                </a:gridCol>
                <a:gridCol w="184462">
                  <a:extLst>
                    <a:ext uri="{9D8B030D-6E8A-4147-A177-3AD203B41FA5}">
                      <a16:colId xmlns:a16="http://schemas.microsoft.com/office/drawing/2014/main" val="1129488378"/>
                    </a:ext>
                  </a:extLst>
                </a:gridCol>
                <a:gridCol w="737847">
                  <a:extLst>
                    <a:ext uri="{9D8B030D-6E8A-4147-A177-3AD203B41FA5}">
                      <a16:colId xmlns:a16="http://schemas.microsoft.com/office/drawing/2014/main" val="2616213137"/>
                    </a:ext>
                  </a:extLst>
                </a:gridCol>
                <a:gridCol w="285077">
                  <a:extLst>
                    <a:ext uri="{9D8B030D-6E8A-4147-A177-3AD203B41FA5}">
                      <a16:colId xmlns:a16="http://schemas.microsoft.com/office/drawing/2014/main" val="868998041"/>
                    </a:ext>
                  </a:extLst>
                </a:gridCol>
                <a:gridCol w="838462">
                  <a:extLst>
                    <a:ext uri="{9D8B030D-6E8A-4147-A177-3AD203B41FA5}">
                      <a16:colId xmlns:a16="http://schemas.microsoft.com/office/drawing/2014/main" val="384721154"/>
                    </a:ext>
                  </a:extLst>
                </a:gridCol>
                <a:gridCol w="285077">
                  <a:extLst>
                    <a:ext uri="{9D8B030D-6E8A-4147-A177-3AD203B41FA5}">
                      <a16:colId xmlns:a16="http://schemas.microsoft.com/office/drawing/2014/main" val="1908238374"/>
                    </a:ext>
                  </a:extLst>
                </a:gridCol>
                <a:gridCol w="1131924">
                  <a:extLst>
                    <a:ext uri="{9D8B030D-6E8A-4147-A177-3AD203B41FA5}">
                      <a16:colId xmlns:a16="http://schemas.microsoft.com/office/drawing/2014/main" val="688825844"/>
                    </a:ext>
                  </a:extLst>
                </a:gridCol>
              </a:tblGrid>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E</a:t>
                      </a:r>
                      <a:r>
                        <a:rPr lang="ja-JP" altLang="en-US" sz="1050" u="none" strike="noStrike" dirty="0">
                          <a:effectLst/>
                          <a:latin typeface="Meiryo UI" panose="020B0604030504040204" pitchFamily="50" charset="-128"/>
                          <a:ea typeface="Meiryo UI" panose="020B0604030504040204" pitchFamily="50" charset="-128"/>
                        </a:rPr>
                        <a:t>）所得割額（基準総所得金額の合計　</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料率）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gridSpan="3">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2,470,000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dirty="0">
                          <a:effectLst/>
                          <a:latin typeface="Meiryo UI" panose="020B0604030504040204" pitchFamily="50" charset="-128"/>
                          <a:ea typeface="Meiryo UI" panose="020B0604030504040204" pitchFamily="50" charset="-128"/>
                        </a:rPr>
                        <a:t>2.66%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 ＝</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65,702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3967518406"/>
                  </a:ext>
                </a:extLst>
              </a:tr>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F</a:t>
                      </a:r>
                      <a:r>
                        <a:rPr lang="ja-JP" altLang="en-US" sz="1050" u="none" strike="noStrike" dirty="0">
                          <a:effectLst/>
                          <a:latin typeface="Meiryo UI" panose="020B0604030504040204" pitchFamily="50" charset="-128"/>
                          <a:ea typeface="Meiryo UI" panose="020B0604030504040204" pitchFamily="50" charset="-128"/>
                        </a:rPr>
                        <a:t>）均等割額（</a:t>
                      </a:r>
                      <a:r>
                        <a:rPr lang="ja-JP" altLang="en-US" sz="1050" u="sng" strike="noStrike" dirty="0">
                          <a:effectLst/>
                          <a:latin typeface="Meiryo UI" panose="020B0604030504040204" pitchFamily="50" charset="-128"/>
                          <a:ea typeface="Meiryo UI" panose="020B0604030504040204" pitchFamily="50" charset="-128"/>
                        </a:rPr>
                        <a:t>未就学児を除く</a:t>
                      </a:r>
                      <a:r>
                        <a:rPr lang="ja-JP" altLang="en-US" sz="1050" u="none" strike="noStrike" dirty="0">
                          <a:effectLst/>
                          <a:latin typeface="Meiryo UI" panose="020B0604030504040204" pitchFamily="50" charset="-128"/>
                          <a:ea typeface="Meiryo UI" panose="020B0604030504040204" pitchFamily="50" charset="-128"/>
                        </a:rPr>
                        <a:t>）（加入人数</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（料率ー減額分））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ctr" fontAlgn="ctr">
                        <a:buNone/>
                      </a:pPr>
                      <a:r>
                        <a:rPr lang="en-US" altLang="ja-JP" sz="1200" u="none" strike="noStrike">
                          <a:effectLst/>
                          <a:latin typeface="Meiryo UI" panose="020B0604030504040204" pitchFamily="50" charset="-128"/>
                          <a:ea typeface="Meiryo UI" panose="020B0604030504040204" pitchFamily="50" charset="-128"/>
                        </a:rPr>
                        <a:t>3</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13,110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39,330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3636552716"/>
                  </a:ext>
                </a:extLst>
              </a:tr>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G</a:t>
                      </a:r>
                      <a:r>
                        <a:rPr lang="ja-JP" altLang="en-US" sz="1050" u="none" strike="noStrike" dirty="0">
                          <a:effectLst/>
                          <a:latin typeface="Meiryo UI" panose="020B0604030504040204" pitchFamily="50" charset="-128"/>
                          <a:ea typeface="Meiryo UI" panose="020B0604030504040204" pitchFamily="50" charset="-128"/>
                        </a:rPr>
                        <a:t>）均等割額（</a:t>
                      </a:r>
                      <a:r>
                        <a:rPr lang="ja-JP" altLang="en-US" sz="1050" u="sng" strike="noStrike" dirty="0">
                          <a:effectLst/>
                          <a:latin typeface="Meiryo UI" panose="020B0604030504040204" pitchFamily="50" charset="-128"/>
                          <a:ea typeface="Meiryo UI" panose="020B0604030504040204" pitchFamily="50" charset="-128"/>
                        </a:rPr>
                        <a:t>未就学児</a:t>
                      </a:r>
                      <a:r>
                        <a:rPr lang="ja-JP" altLang="en-US" sz="1050" u="none" strike="noStrike" dirty="0">
                          <a:effectLst/>
                          <a:latin typeface="Meiryo UI" panose="020B0604030504040204" pitchFamily="50" charset="-128"/>
                          <a:ea typeface="Meiryo UI" panose="020B0604030504040204" pitchFamily="50" charset="-128"/>
                        </a:rPr>
                        <a:t>）（加入人数</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（料率ー減額分））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ctr" fontAlgn="ctr">
                        <a:buNone/>
                      </a:pPr>
                      <a:r>
                        <a:rPr lang="en-US" altLang="ja-JP" sz="1200" u="none" strike="noStrike" dirty="0">
                          <a:effectLst/>
                          <a:latin typeface="Meiryo UI" panose="020B0604030504040204" pitchFamily="50" charset="-128"/>
                          <a:ea typeface="Meiryo UI" panose="020B0604030504040204" pitchFamily="50" charset="-128"/>
                        </a:rPr>
                        <a:t>1</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dirty="0">
                          <a:effectLst/>
                          <a:latin typeface="Meiryo UI" panose="020B0604030504040204" pitchFamily="50" charset="-128"/>
                          <a:ea typeface="Meiryo UI" panose="020B0604030504040204" pitchFamily="50" charset="-128"/>
                        </a:rPr>
                        <a:t>13,110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dirty="0">
                          <a:effectLst/>
                          <a:latin typeface="Meiryo UI" panose="020B0604030504040204" pitchFamily="50" charset="-128"/>
                          <a:ea typeface="Meiryo UI" panose="020B0604030504040204" pitchFamily="50" charset="-128"/>
                        </a:rPr>
                        <a:t>6,555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dirty="0">
                          <a:effectLst/>
                          <a:latin typeface="Meiryo UI" panose="020B0604030504040204" pitchFamily="50" charset="-128"/>
                          <a:ea typeface="Meiryo UI" panose="020B0604030504040204" pitchFamily="50" charset="-128"/>
                        </a:rPr>
                        <a:t>6,555 </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1363944783"/>
                  </a:ext>
                </a:extLst>
              </a:tr>
              <a:tr h="216000">
                <a:tc gridSpan="6">
                  <a:txBody>
                    <a:bodyPr/>
                    <a:lstStyle/>
                    <a:p>
                      <a:pPr algn="l" fontAlgn="ctr">
                        <a:buNone/>
                      </a:pPr>
                      <a:r>
                        <a:rPr lang="en-US" sz="1050" b="1" u="none" strike="noStrike" dirty="0">
                          <a:effectLst/>
                          <a:latin typeface="Meiryo UI" panose="020B0604030504040204" pitchFamily="50" charset="-128"/>
                          <a:ea typeface="Meiryo UI" panose="020B0604030504040204" pitchFamily="50" charset="-128"/>
                        </a:rPr>
                        <a:t>（H）</a:t>
                      </a:r>
                      <a:r>
                        <a:rPr lang="ja-JP" altLang="en-US" sz="1050" b="1" u="none" strike="noStrike" dirty="0">
                          <a:effectLst/>
                          <a:latin typeface="Meiryo UI" panose="020B0604030504040204" pitchFamily="50" charset="-128"/>
                          <a:ea typeface="Meiryo UI" panose="020B0604030504040204" pitchFamily="50" charset="-128"/>
                        </a:rPr>
                        <a:t>支援分合計</a:t>
                      </a:r>
                      <a:r>
                        <a:rPr lang="en-US" altLang="ja-JP" sz="1050" b="1" u="none" strike="noStrike" dirty="0">
                          <a:effectLst/>
                          <a:latin typeface="Meiryo UI" panose="020B0604030504040204" pitchFamily="50" charset="-128"/>
                          <a:ea typeface="Meiryo UI" panose="020B0604030504040204" pitchFamily="50" charset="-128"/>
                        </a:rPr>
                        <a:t>(</a:t>
                      </a:r>
                      <a:r>
                        <a:rPr lang="en-US" sz="1050" b="1" u="none" strike="noStrike" dirty="0">
                          <a:effectLst/>
                          <a:latin typeface="Meiryo UI" panose="020B0604030504040204" pitchFamily="50" charset="-128"/>
                          <a:ea typeface="Meiryo UI" panose="020B0604030504040204" pitchFamily="50" charset="-128"/>
                        </a:rPr>
                        <a:t>E)＋(F)＋(G) ※10</a:t>
                      </a:r>
                      <a:r>
                        <a:rPr lang="ja-JP" altLang="en-US" sz="1050" b="1" u="none" strike="noStrike" dirty="0">
                          <a:effectLst/>
                          <a:latin typeface="Meiryo UI" panose="020B0604030504040204" pitchFamily="50" charset="-128"/>
                          <a:ea typeface="Meiryo UI" panose="020B0604030504040204" pitchFamily="50" charset="-128"/>
                        </a:rPr>
                        <a:t>円未満切り捨て　（ 賦課限度額</a:t>
                      </a:r>
                      <a:r>
                        <a:rPr lang="en-US" altLang="ja-JP" sz="1050" b="1" u="none" strike="noStrike" dirty="0">
                          <a:effectLst/>
                          <a:latin typeface="Meiryo UI" panose="020B0604030504040204" pitchFamily="50" charset="-128"/>
                          <a:ea typeface="Meiryo UI" panose="020B0604030504040204" pitchFamily="50" charset="-128"/>
                        </a:rPr>
                        <a:t>26</a:t>
                      </a:r>
                      <a:r>
                        <a:rPr lang="ja-JP" altLang="en-US" sz="1050" b="1" u="none" strike="noStrike" dirty="0">
                          <a:effectLst/>
                          <a:latin typeface="Meiryo UI" panose="020B0604030504040204" pitchFamily="50" charset="-128"/>
                          <a:ea typeface="Meiryo UI" panose="020B0604030504040204" pitchFamily="50" charset="-128"/>
                        </a:rPr>
                        <a:t>万円 ）</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ja-JP" altLang="en-US" sz="1050" b="1" u="none" strike="noStrike" dirty="0">
                          <a:effectLst/>
                          <a:latin typeface="Meiryo UI" panose="020B0604030504040204" pitchFamily="50" charset="-128"/>
                          <a:ea typeface="Meiryo UI" panose="020B0604030504040204" pitchFamily="50" charset="-128"/>
                        </a:rPr>
                        <a:t> ＝</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a:txBody>
                    <a:bodyPr/>
                    <a:lstStyle/>
                    <a:p>
                      <a:pPr algn="r" fontAlgn="ctr">
                        <a:buNone/>
                      </a:pPr>
                      <a:r>
                        <a:rPr lang="en-US" altLang="ja-JP" sz="1200" b="1" u="none" strike="noStrike" dirty="0">
                          <a:effectLst/>
                          <a:latin typeface="Meiryo UI" panose="020B0604030504040204" pitchFamily="50" charset="-128"/>
                          <a:ea typeface="Meiryo UI" panose="020B0604030504040204" pitchFamily="50" charset="-128"/>
                        </a:rPr>
                        <a:t>111,580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extLst>
                  <a:ext uri="{0D108BD9-81ED-4DB2-BD59-A6C34878D82A}">
                    <a16:rowId xmlns:a16="http://schemas.microsoft.com/office/drawing/2014/main" val="706469463"/>
                  </a:ext>
                </a:extLst>
              </a:tr>
            </a:tbl>
          </a:graphicData>
        </a:graphic>
      </p:graphicFrame>
      <p:graphicFrame>
        <p:nvGraphicFramePr>
          <p:cNvPr id="9" name="表 8">
            <a:extLst>
              <a:ext uri="{FF2B5EF4-FFF2-40B4-BE49-F238E27FC236}">
                <a16:creationId xmlns:a16="http://schemas.microsoft.com/office/drawing/2014/main" id="{D71162F0-505F-452F-C125-CC2468B984BA}"/>
              </a:ext>
            </a:extLst>
          </p:cNvPr>
          <p:cNvGraphicFramePr>
            <a:graphicFrameLocks noGrp="1"/>
          </p:cNvGraphicFramePr>
          <p:nvPr>
            <p:extLst>
              <p:ext uri="{D42A27DB-BD31-4B8C-83A1-F6EECF244321}">
                <p14:modId xmlns:p14="http://schemas.microsoft.com/office/powerpoint/2010/main" val="2534279044"/>
              </p:ext>
            </p:extLst>
          </p:nvPr>
        </p:nvGraphicFramePr>
        <p:xfrm>
          <a:off x="1601999" y="4709931"/>
          <a:ext cx="8175001" cy="648000"/>
        </p:xfrm>
        <a:graphic>
          <a:graphicData uri="http://schemas.openxmlformats.org/drawingml/2006/table">
            <a:tbl>
              <a:tblPr>
                <a:tableStyleId>{5C22544A-7EE6-4342-B048-85BDC9FD1C3A}</a:tableStyleId>
              </a:tblPr>
              <a:tblGrid>
                <a:gridCol w="4343229">
                  <a:extLst>
                    <a:ext uri="{9D8B030D-6E8A-4147-A177-3AD203B41FA5}">
                      <a16:colId xmlns:a16="http://schemas.microsoft.com/office/drawing/2014/main" val="3490104613"/>
                    </a:ext>
                  </a:extLst>
                </a:gridCol>
                <a:gridCol w="368923">
                  <a:extLst>
                    <a:ext uri="{9D8B030D-6E8A-4147-A177-3AD203B41FA5}">
                      <a16:colId xmlns:a16="http://schemas.microsoft.com/office/drawing/2014/main" val="2971633780"/>
                    </a:ext>
                  </a:extLst>
                </a:gridCol>
                <a:gridCol w="184462">
                  <a:extLst>
                    <a:ext uri="{9D8B030D-6E8A-4147-A177-3AD203B41FA5}">
                      <a16:colId xmlns:a16="http://schemas.microsoft.com/office/drawing/2014/main" val="38429414"/>
                    </a:ext>
                  </a:extLst>
                </a:gridCol>
                <a:gridCol w="737847">
                  <a:extLst>
                    <a:ext uri="{9D8B030D-6E8A-4147-A177-3AD203B41FA5}">
                      <a16:colId xmlns:a16="http://schemas.microsoft.com/office/drawing/2014/main" val="4095563757"/>
                    </a:ext>
                  </a:extLst>
                </a:gridCol>
                <a:gridCol w="285077">
                  <a:extLst>
                    <a:ext uri="{9D8B030D-6E8A-4147-A177-3AD203B41FA5}">
                      <a16:colId xmlns:a16="http://schemas.microsoft.com/office/drawing/2014/main" val="3824961645"/>
                    </a:ext>
                  </a:extLst>
                </a:gridCol>
                <a:gridCol w="838462">
                  <a:extLst>
                    <a:ext uri="{9D8B030D-6E8A-4147-A177-3AD203B41FA5}">
                      <a16:colId xmlns:a16="http://schemas.microsoft.com/office/drawing/2014/main" val="2735209112"/>
                    </a:ext>
                  </a:extLst>
                </a:gridCol>
                <a:gridCol w="285077">
                  <a:extLst>
                    <a:ext uri="{9D8B030D-6E8A-4147-A177-3AD203B41FA5}">
                      <a16:colId xmlns:a16="http://schemas.microsoft.com/office/drawing/2014/main" val="2043846956"/>
                    </a:ext>
                  </a:extLst>
                </a:gridCol>
                <a:gridCol w="1131924">
                  <a:extLst>
                    <a:ext uri="{9D8B030D-6E8A-4147-A177-3AD203B41FA5}">
                      <a16:colId xmlns:a16="http://schemas.microsoft.com/office/drawing/2014/main" val="2255986402"/>
                    </a:ext>
                  </a:extLst>
                </a:gridCol>
              </a:tblGrid>
              <a:tr h="216000">
                <a:tc>
                  <a:txBody>
                    <a:bodyPr/>
                    <a:lstStyle/>
                    <a:p>
                      <a:pPr algn="l" fontAlgn="ctr">
                        <a:buNone/>
                      </a:pPr>
                      <a:r>
                        <a:rPr lang="en-US" sz="1050" u="none" strike="noStrike" dirty="0">
                          <a:effectLst/>
                          <a:latin typeface="Meiryo UI" panose="020B0604030504040204" pitchFamily="50" charset="-128"/>
                          <a:ea typeface="Meiryo UI" panose="020B0604030504040204" pitchFamily="50" charset="-128"/>
                        </a:rPr>
                        <a:t>（I）</a:t>
                      </a:r>
                      <a:r>
                        <a:rPr lang="ja-JP" altLang="en-US" sz="1050" u="none" strike="noStrike" dirty="0">
                          <a:effectLst/>
                          <a:latin typeface="Meiryo UI" panose="020B0604030504040204" pitchFamily="50" charset="-128"/>
                          <a:ea typeface="Meiryo UI" panose="020B0604030504040204" pitchFamily="50" charset="-128"/>
                        </a:rPr>
                        <a:t>所得割額（基準総所得金額の合計　</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　料率）</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gridSpan="3">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2,470,000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2.81%</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 ＝</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69,407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248892406"/>
                  </a:ext>
                </a:extLst>
              </a:tr>
              <a:tr h="216000">
                <a:tc>
                  <a:txBody>
                    <a:bodyPr/>
                    <a:lstStyle/>
                    <a:p>
                      <a:pPr algn="l" fontAlgn="ctr">
                        <a:buNone/>
                      </a:pPr>
                      <a:r>
                        <a:rPr lang="ja-JP" altLang="en-US" sz="1050" u="none" strike="noStrike" dirty="0">
                          <a:effectLst/>
                          <a:latin typeface="Meiryo UI" panose="020B0604030504040204" pitchFamily="50" charset="-128"/>
                          <a:ea typeface="Meiryo UI" panose="020B0604030504040204" pitchFamily="50" charset="-128"/>
                        </a:rPr>
                        <a:t>（</a:t>
                      </a:r>
                      <a:r>
                        <a:rPr lang="en-US" altLang="ja-JP" sz="1050" u="none" strike="noStrike" dirty="0">
                          <a:effectLst/>
                          <a:latin typeface="Meiryo UI" panose="020B0604030504040204" pitchFamily="50" charset="-128"/>
                          <a:ea typeface="Meiryo UI" panose="020B0604030504040204" pitchFamily="50" charset="-128"/>
                        </a:rPr>
                        <a:t>J</a:t>
                      </a:r>
                      <a:r>
                        <a:rPr lang="ja-JP" altLang="en-US" sz="1050" u="none" strike="noStrike" dirty="0">
                          <a:effectLst/>
                          <a:latin typeface="Meiryo UI" panose="020B0604030504040204" pitchFamily="50" charset="-128"/>
                          <a:ea typeface="Meiryo UI" panose="020B0604030504040204" pitchFamily="50" charset="-128"/>
                        </a:rPr>
                        <a:t>）均等割額（加入人数</a:t>
                      </a:r>
                      <a:r>
                        <a:rPr lang="en-US" altLang="ja-JP" sz="1050" u="none" strike="noStrike" dirty="0">
                          <a:effectLst/>
                          <a:latin typeface="Meiryo UI" panose="020B0604030504040204" pitchFamily="50" charset="-128"/>
                          <a:ea typeface="Meiryo UI" panose="020B0604030504040204" pitchFamily="50" charset="-128"/>
                        </a:rPr>
                        <a:t>×</a:t>
                      </a:r>
                      <a:r>
                        <a:rPr lang="ja-JP" altLang="en-US" sz="1050" u="none" strike="noStrike" dirty="0">
                          <a:effectLst/>
                          <a:latin typeface="Meiryo UI" panose="020B0604030504040204" pitchFamily="50" charset="-128"/>
                          <a:ea typeface="Meiryo UI" panose="020B0604030504040204" pitchFamily="50" charset="-128"/>
                        </a:rPr>
                        <a:t>（料率ー減額分））</a:t>
                      </a:r>
                      <a:endParaRPr lang="ja-JP" altLang="en-US" sz="1050" b="0"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ctr" fontAlgn="ctr">
                        <a:buNone/>
                      </a:pPr>
                      <a:r>
                        <a:rPr lang="en-US" altLang="ja-JP" sz="1200" u="none" strike="noStrike">
                          <a:effectLst/>
                          <a:latin typeface="Meiryo UI" panose="020B0604030504040204" pitchFamily="50" charset="-128"/>
                          <a:ea typeface="Meiryo UI" panose="020B0604030504040204" pitchFamily="50" charset="-128"/>
                        </a:rPr>
                        <a:t>2</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endParaRPr lang="en-US" altLang="ja-JP"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15,340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0</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l" fontAlgn="ctr">
                        <a:buNone/>
                      </a:pPr>
                      <a:r>
                        <a:rPr lang="en-US" altLang="ja-JP" sz="1050" u="none" strike="noStrike">
                          <a:effectLst/>
                          <a:latin typeface="Meiryo UI" panose="020B0604030504040204" pitchFamily="50" charset="-128"/>
                          <a:ea typeface="Meiryo UI" panose="020B0604030504040204" pitchFamily="50" charset="-128"/>
                        </a:rPr>
                        <a:t>)</a:t>
                      </a:r>
                      <a:r>
                        <a:rPr lang="ja-JP" altLang="en-US" sz="1050" u="none" strike="noStrike">
                          <a:effectLst/>
                          <a:latin typeface="Meiryo UI" panose="020B0604030504040204" pitchFamily="50" charset="-128"/>
                          <a:ea typeface="Meiryo UI" panose="020B0604030504040204" pitchFamily="50" charset="-128"/>
                        </a:rPr>
                        <a:t>＝</a:t>
                      </a:r>
                      <a:endParaRPr lang="ja-JP" altLang="en-US" sz="105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tc>
                  <a:txBody>
                    <a:bodyPr/>
                    <a:lstStyle/>
                    <a:p>
                      <a:pPr algn="r" fontAlgn="ctr">
                        <a:buNone/>
                      </a:pPr>
                      <a:r>
                        <a:rPr lang="en-US" altLang="ja-JP" sz="1200" u="none" strike="noStrike">
                          <a:effectLst/>
                          <a:latin typeface="Meiryo UI" panose="020B0604030504040204" pitchFamily="50" charset="-128"/>
                          <a:ea typeface="Meiryo UI" panose="020B0604030504040204" pitchFamily="50" charset="-128"/>
                        </a:rPr>
                        <a:t>30,680 </a:t>
                      </a:r>
                      <a:endParaRPr lang="en-US" altLang="ja-JP" sz="1200" b="0" i="0" u="none" strike="noStrike">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chemeClr val="bg1"/>
                    </a:solidFill>
                  </a:tcPr>
                </a:tc>
                <a:extLst>
                  <a:ext uri="{0D108BD9-81ED-4DB2-BD59-A6C34878D82A}">
                    <a16:rowId xmlns:a16="http://schemas.microsoft.com/office/drawing/2014/main" val="3582306652"/>
                  </a:ext>
                </a:extLst>
              </a:tr>
              <a:tr h="216000">
                <a:tc gridSpan="6">
                  <a:txBody>
                    <a:bodyPr/>
                    <a:lstStyle/>
                    <a:p>
                      <a:pPr algn="l" fontAlgn="ctr">
                        <a:buNone/>
                      </a:pPr>
                      <a:r>
                        <a:rPr lang="ja-JP" altLang="en-US" sz="1050" b="1" u="none" strike="noStrike" dirty="0">
                          <a:effectLst/>
                          <a:latin typeface="Meiryo UI" panose="020B0604030504040204" pitchFamily="50" charset="-128"/>
                          <a:ea typeface="Meiryo UI" panose="020B0604030504040204" pitchFamily="50" charset="-128"/>
                        </a:rPr>
                        <a:t>（</a:t>
                      </a:r>
                      <a:r>
                        <a:rPr lang="en-US" altLang="ja-JP" sz="1050" b="1" u="none" strike="noStrike" dirty="0">
                          <a:effectLst/>
                          <a:latin typeface="Meiryo UI" panose="020B0604030504040204" pitchFamily="50" charset="-128"/>
                          <a:ea typeface="Meiryo UI" panose="020B0604030504040204" pitchFamily="50" charset="-128"/>
                        </a:rPr>
                        <a:t>K</a:t>
                      </a:r>
                      <a:r>
                        <a:rPr lang="ja-JP" altLang="en-US" sz="1050" b="1" u="none" strike="noStrike" dirty="0">
                          <a:effectLst/>
                          <a:latin typeface="Meiryo UI" panose="020B0604030504040204" pitchFamily="50" charset="-128"/>
                          <a:ea typeface="Meiryo UI" panose="020B0604030504040204" pitchFamily="50" charset="-128"/>
                        </a:rPr>
                        <a:t>）介護分合計</a:t>
                      </a:r>
                      <a:r>
                        <a:rPr lang="en-US" altLang="ja-JP" sz="1050" b="1" u="none" strike="noStrike" dirty="0">
                          <a:effectLst/>
                          <a:latin typeface="Meiryo UI" panose="020B0604030504040204" pitchFamily="50" charset="-128"/>
                          <a:ea typeface="Meiryo UI" panose="020B0604030504040204" pitchFamily="50" charset="-128"/>
                        </a:rPr>
                        <a:t>(</a:t>
                      </a:r>
                      <a:r>
                        <a:rPr lang="ja-JP" altLang="en-US" sz="1050" b="1" u="none" strike="noStrike" dirty="0">
                          <a:effectLst/>
                          <a:latin typeface="Meiryo UI" panose="020B0604030504040204" pitchFamily="50" charset="-128"/>
                          <a:ea typeface="Meiryo UI" panose="020B0604030504040204" pitchFamily="50" charset="-128"/>
                        </a:rPr>
                        <a:t>Ｉ</a:t>
                      </a:r>
                      <a:r>
                        <a:rPr lang="en-US" altLang="ja-JP" sz="1050" b="1" u="none" strike="noStrike" dirty="0">
                          <a:effectLst/>
                          <a:latin typeface="Meiryo UI" panose="020B0604030504040204" pitchFamily="50" charset="-128"/>
                          <a:ea typeface="Meiryo UI" panose="020B0604030504040204" pitchFamily="50" charset="-128"/>
                        </a:rPr>
                        <a:t>)</a:t>
                      </a:r>
                      <a:r>
                        <a:rPr lang="ja-JP" altLang="en-US" sz="1050" b="1" u="none" strike="noStrike" dirty="0">
                          <a:effectLst/>
                          <a:latin typeface="Meiryo UI" panose="020B0604030504040204" pitchFamily="50" charset="-128"/>
                          <a:ea typeface="Meiryo UI" panose="020B0604030504040204" pitchFamily="50" charset="-128"/>
                        </a:rPr>
                        <a:t>＋</a:t>
                      </a:r>
                      <a:r>
                        <a:rPr lang="en-US" altLang="ja-JP" sz="1050" b="1" u="none" strike="noStrike" dirty="0">
                          <a:effectLst/>
                          <a:latin typeface="Meiryo UI" panose="020B0604030504040204" pitchFamily="50" charset="-128"/>
                          <a:ea typeface="Meiryo UI" panose="020B0604030504040204" pitchFamily="50" charset="-128"/>
                        </a:rPr>
                        <a:t>(</a:t>
                      </a:r>
                      <a:r>
                        <a:rPr lang="ja-JP" altLang="en-US" sz="1050" b="1" u="none" strike="noStrike" dirty="0">
                          <a:effectLst/>
                          <a:latin typeface="Meiryo UI" panose="020B0604030504040204" pitchFamily="50" charset="-128"/>
                          <a:ea typeface="Meiryo UI" panose="020B0604030504040204" pitchFamily="50" charset="-128"/>
                        </a:rPr>
                        <a:t>Ｊ</a:t>
                      </a:r>
                      <a:r>
                        <a:rPr lang="en-US" altLang="ja-JP" sz="1050" b="1" u="none" strike="noStrike" dirty="0">
                          <a:effectLst/>
                          <a:latin typeface="Meiryo UI" panose="020B0604030504040204" pitchFamily="50" charset="-128"/>
                          <a:ea typeface="Meiryo UI" panose="020B0604030504040204" pitchFamily="50" charset="-128"/>
                        </a:rPr>
                        <a:t>) ※10</a:t>
                      </a:r>
                      <a:r>
                        <a:rPr lang="ja-JP" altLang="en-US" sz="1050" b="1" u="none" strike="noStrike" dirty="0">
                          <a:effectLst/>
                          <a:latin typeface="Meiryo UI" panose="020B0604030504040204" pitchFamily="50" charset="-128"/>
                          <a:ea typeface="Meiryo UI" panose="020B0604030504040204" pitchFamily="50" charset="-128"/>
                        </a:rPr>
                        <a:t>円未満切り捨て　（ 賦課限度額</a:t>
                      </a:r>
                      <a:r>
                        <a:rPr lang="en-US" altLang="ja-JP" sz="1050" b="1" u="none" strike="noStrike" dirty="0">
                          <a:effectLst/>
                          <a:latin typeface="Meiryo UI" panose="020B0604030504040204" pitchFamily="50" charset="-128"/>
                          <a:ea typeface="Meiryo UI" panose="020B0604030504040204" pitchFamily="50" charset="-128"/>
                        </a:rPr>
                        <a:t>17</a:t>
                      </a:r>
                      <a:r>
                        <a:rPr lang="ja-JP" altLang="en-US" sz="1050" b="1" u="none" strike="noStrike" dirty="0">
                          <a:effectLst/>
                          <a:latin typeface="Meiryo UI" panose="020B0604030504040204" pitchFamily="50" charset="-128"/>
                          <a:ea typeface="Meiryo UI" panose="020B0604030504040204" pitchFamily="50" charset="-128"/>
                        </a:rPr>
                        <a:t>万円 ）</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hMerge="1">
                  <a:txBody>
                    <a:bodyPr/>
                    <a:lstStyle/>
                    <a:p>
                      <a:endParaRPr kumimoji="1" lang="ja-JP" altLang="en-US"/>
                    </a:p>
                  </a:txBody>
                  <a:tcPr/>
                </a:tc>
                <a:tc>
                  <a:txBody>
                    <a:bodyPr/>
                    <a:lstStyle/>
                    <a:p>
                      <a:pPr algn="l" fontAlgn="ctr">
                        <a:buNone/>
                      </a:pPr>
                      <a:r>
                        <a:rPr lang="ja-JP" altLang="en-US" sz="1050" b="1" u="none" strike="noStrike" dirty="0">
                          <a:effectLst/>
                          <a:latin typeface="Meiryo UI" panose="020B0604030504040204" pitchFamily="50" charset="-128"/>
                          <a:ea typeface="Meiryo UI" panose="020B0604030504040204" pitchFamily="50" charset="-128"/>
                        </a:rPr>
                        <a:t> ＝</a:t>
                      </a:r>
                      <a:endParaRPr lang="ja-JP" altLang="en-US" sz="105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tc>
                  <a:txBody>
                    <a:bodyPr/>
                    <a:lstStyle/>
                    <a:p>
                      <a:pPr algn="r" fontAlgn="ctr">
                        <a:buNone/>
                      </a:pPr>
                      <a:r>
                        <a:rPr lang="en-US" altLang="ja-JP" sz="1200" b="1" u="none" strike="noStrike" dirty="0">
                          <a:effectLst/>
                          <a:latin typeface="Meiryo UI" panose="020B0604030504040204" pitchFamily="50" charset="-128"/>
                          <a:ea typeface="Meiryo UI" panose="020B0604030504040204" pitchFamily="50" charset="-128"/>
                        </a:rPr>
                        <a:t>100,080 </a:t>
                      </a:r>
                      <a:endParaRPr lang="en-US" altLang="ja-JP" sz="1200" b="1" i="0" u="none" strike="noStrike" dirty="0">
                        <a:solidFill>
                          <a:srgbClr val="000000"/>
                        </a:solidFill>
                        <a:effectLst/>
                        <a:latin typeface="Meiryo UI" panose="020B0604030504040204" pitchFamily="50" charset="-128"/>
                        <a:ea typeface="Meiryo UI" panose="020B0604030504040204" pitchFamily="50" charset="-128"/>
                      </a:endParaRPr>
                    </a:p>
                  </a:txBody>
                  <a:tcPr marL="0" marR="0" marT="0" marB="0" anchor="ctr">
                    <a:solidFill>
                      <a:srgbClr val="FBDDDC"/>
                    </a:solidFill>
                  </a:tcPr>
                </a:tc>
                <a:extLst>
                  <a:ext uri="{0D108BD9-81ED-4DB2-BD59-A6C34878D82A}">
                    <a16:rowId xmlns:a16="http://schemas.microsoft.com/office/drawing/2014/main" val="2047034068"/>
                  </a:ext>
                </a:extLst>
              </a:tr>
            </a:tbl>
          </a:graphicData>
        </a:graphic>
      </p:graphicFrame>
      <p:sp>
        <p:nvSpPr>
          <p:cNvPr id="13" name="正方形/長方形 12">
            <a:extLst>
              <a:ext uri="{FF2B5EF4-FFF2-40B4-BE49-F238E27FC236}">
                <a16:creationId xmlns:a16="http://schemas.microsoft.com/office/drawing/2014/main" id="{FCA68DBC-3FAB-FDE8-264A-27D2FC6D6D92}"/>
              </a:ext>
            </a:extLst>
          </p:cNvPr>
          <p:cNvSpPr/>
          <p:nvPr/>
        </p:nvSpPr>
        <p:spPr>
          <a:xfrm>
            <a:off x="488997" y="5409746"/>
            <a:ext cx="1008000" cy="459919"/>
          </a:xfrm>
          <a:prstGeom prst="rect">
            <a:avLst/>
          </a:prstGeom>
          <a:solidFill>
            <a:srgbClr val="FBDDDC"/>
          </a:solidFill>
          <a:ln w="25400">
            <a:solidFill>
              <a:schemeClr val="bg1">
                <a:lumMod val="85000"/>
              </a:schemeClr>
            </a:solidFill>
          </a:ln>
        </p:spPr>
        <p:txBody>
          <a:bodyPr wrap="none" lIns="36000" tIns="0" rIns="36000" bIns="0" anchor="ctr">
            <a:noAutofit/>
          </a:bodyPr>
          <a:lstStyle>
            <a:defPPr>
              <a:defRPr lang="ja-JP"/>
            </a:defPPr>
            <a:lvl1pPr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1pPr>
            <a:lvl2pPr marL="4572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2pPr>
            <a:lvl3pPr marL="9144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3pPr>
            <a:lvl4pPr marL="13716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4pPr>
            <a:lvl5pPr marL="1828800" algn="l" rtl="0" fontAlgn="base">
              <a:spcBef>
                <a:spcPct val="0"/>
              </a:spcBef>
              <a:spcAft>
                <a:spcPct val="0"/>
              </a:spcAft>
              <a:defRPr kumimoji="1" sz="1600" kern="1200">
                <a:solidFill>
                  <a:schemeClr val="tx1"/>
                </a:solidFill>
                <a:latin typeface="ＭＳ Ｐゴシック" charset="-128"/>
                <a:ea typeface="ＭＳ Ｐゴシック" charset="-128"/>
                <a:cs typeface="+mn-cs"/>
              </a:defRPr>
            </a:lvl5pPr>
            <a:lvl6pPr marL="2286000" algn="l" defTabSz="914400" rtl="0" eaLnBrk="1" latinLnBrk="0" hangingPunct="1">
              <a:defRPr kumimoji="1" sz="1600" kern="1200">
                <a:solidFill>
                  <a:schemeClr val="tx1"/>
                </a:solidFill>
                <a:latin typeface="ＭＳ Ｐゴシック" charset="-128"/>
                <a:ea typeface="ＭＳ Ｐゴシック" charset="-128"/>
                <a:cs typeface="+mn-cs"/>
              </a:defRPr>
            </a:lvl6pPr>
            <a:lvl7pPr marL="2743200" algn="l" defTabSz="914400" rtl="0" eaLnBrk="1" latinLnBrk="0" hangingPunct="1">
              <a:defRPr kumimoji="1" sz="1600" kern="1200">
                <a:solidFill>
                  <a:schemeClr val="tx1"/>
                </a:solidFill>
                <a:latin typeface="ＭＳ Ｐゴシック" charset="-128"/>
                <a:ea typeface="ＭＳ Ｐゴシック" charset="-128"/>
                <a:cs typeface="+mn-cs"/>
              </a:defRPr>
            </a:lvl7pPr>
            <a:lvl8pPr marL="3200400" algn="l" defTabSz="914400" rtl="0" eaLnBrk="1" latinLnBrk="0" hangingPunct="1">
              <a:defRPr kumimoji="1" sz="1600" kern="1200">
                <a:solidFill>
                  <a:schemeClr val="tx1"/>
                </a:solidFill>
                <a:latin typeface="ＭＳ Ｐゴシック" charset="-128"/>
                <a:ea typeface="ＭＳ Ｐゴシック" charset="-128"/>
                <a:cs typeface="+mn-cs"/>
              </a:defRPr>
            </a:lvl8pPr>
            <a:lvl9pPr marL="3657600" algn="l" defTabSz="914400" rtl="0" eaLnBrk="1" latinLnBrk="0" hangingPunct="1">
              <a:defRPr kumimoji="1" sz="1600" kern="1200">
                <a:solidFill>
                  <a:schemeClr val="tx1"/>
                </a:solidFill>
                <a:latin typeface="ＭＳ Ｐゴシック" charset="-128"/>
                <a:ea typeface="ＭＳ Ｐゴシック" charset="-128"/>
                <a:cs typeface="+mn-cs"/>
              </a:defRPr>
            </a:lvl9pPr>
          </a:lstStyle>
          <a:p>
            <a:pPr marL="0" marR="0" lvl="0" indent="0" algn="ctr" defTabSz="457200" rtl="0" eaLnBrk="1" fontAlgn="base" latinLnBrk="0" hangingPunct="1">
              <a:lnSpc>
                <a:spcPts val="1000"/>
              </a:lnSpc>
              <a:spcBef>
                <a:spcPct val="0"/>
              </a:spcBef>
              <a:spcAft>
                <a:spcPct val="0"/>
              </a:spcAft>
              <a:buClrTx/>
              <a:buSzTx/>
              <a:buFontTx/>
              <a:buNone/>
              <a:tabLst/>
              <a:defRPr/>
            </a:pPr>
            <a:r>
              <a:rPr lang="ja-JP" altLang="en-US" sz="1200" b="1" dirty="0">
                <a:latin typeface="Meiryo UI" panose="020B0604030504040204" pitchFamily="50" charset="-128"/>
                <a:ea typeface="Meiryo UI" panose="020B0604030504040204" pitchFamily="50" charset="-128"/>
              </a:rPr>
              <a:t>合計</a:t>
            </a:r>
            <a:endParaRPr kumimoji="1" lang="ja-JP" altLang="en-US" sz="1200" b="1" i="0" u="none" strike="noStrike" kern="1200" cap="none" spc="0" normalizeH="0" baseline="0" noProof="0" dirty="0">
              <a:ln>
                <a:noFill/>
              </a:ln>
              <a:effectLst/>
              <a:uLnTx/>
              <a:uFillTx/>
              <a:latin typeface="Meiryo UI" panose="020B0604030504040204" pitchFamily="50" charset="-128"/>
              <a:ea typeface="Meiryo UI" panose="020B0604030504040204" pitchFamily="50" charset="-128"/>
            </a:endParaRPr>
          </a:p>
        </p:txBody>
      </p:sp>
      <p:sp>
        <p:nvSpPr>
          <p:cNvPr id="47" name="テキスト ボックス 46">
            <a:extLst>
              <a:ext uri="{FF2B5EF4-FFF2-40B4-BE49-F238E27FC236}">
                <a16:creationId xmlns:a16="http://schemas.microsoft.com/office/drawing/2014/main" id="{71FD7B9E-F3F5-B548-4C0B-97AE55251FC2}"/>
              </a:ext>
            </a:extLst>
          </p:cNvPr>
          <p:cNvSpPr txBox="1"/>
          <p:nvPr/>
        </p:nvSpPr>
        <p:spPr>
          <a:xfrm>
            <a:off x="8618032" y="5895313"/>
            <a:ext cx="1597936" cy="338554"/>
          </a:xfrm>
          <a:prstGeom prst="rect">
            <a:avLst/>
          </a:prstGeom>
          <a:noFill/>
        </p:spPr>
        <p:txBody>
          <a:bodyPr wrap="square">
            <a:spAutoFit/>
          </a:bodyPr>
          <a:lstStyle/>
          <a:p>
            <a:r>
              <a:rPr lang="ja-JP" altLang="en-US" sz="800" dirty="0">
                <a:latin typeface="Meiryo UI" panose="020B0604030504040204" pitchFamily="50" charset="-128"/>
                <a:ea typeface="Meiryo UI" panose="020B0604030504040204" pitchFamily="50" charset="-128"/>
                <a:hlinkClick r:id="rId3"/>
              </a:rPr>
              <a:t>（参考）</a:t>
            </a:r>
            <a:endParaRPr lang="en-US" altLang="ja-JP" sz="800" dirty="0">
              <a:latin typeface="Meiryo UI" panose="020B0604030504040204" pitchFamily="50" charset="-128"/>
              <a:ea typeface="Meiryo UI" panose="020B0604030504040204" pitchFamily="50" charset="-128"/>
              <a:hlinkClick r:id="rId3"/>
            </a:endParaRPr>
          </a:p>
          <a:p>
            <a:r>
              <a:rPr lang="ja-JP" altLang="en-US" sz="800" dirty="0">
                <a:latin typeface="Meiryo UI" panose="020B0604030504040204" pitchFamily="50" charset="-128"/>
                <a:ea typeface="Meiryo UI" panose="020B0604030504040204" pitchFamily="50" charset="-128"/>
                <a:hlinkClick r:id="rId3"/>
              </a:rPr>
              <a:t>保険料簡易試算表</a:t>
            </a:r>
            <a:r>
              <a:rPr lang="en-US" altLang="ja-JP" sz="800" dirty="0">
                <a:latin typeface="Meiryo UI" panose="020B0604030504040204" pitchFamily="50" charset="-128"/>
                <a:ea typeface="Meiryo UI" panose="020B0604030504040204" pitchFamily="50" charset="-128"/>
              </a:rPr>
              <a:t>/</a:t>
            </a:r>
            <a:r>
              <a:rPr lang="ja-JP" altLang="en-US" sz="800" dirty="0">
                <a:latin typeface="Meiryo UI" panose="020B0604030504040204" pitchFamily="50" charset="-128"/>
                <a:ea typeface="Meiryo UI" panose="020B0604030504040204" pitchFamily="50" charset="-128"/>
              </a:rPr>
              <a:t>横浜市</a:t>
            </a:r>
          </a:p>
        </p:txBody>
      </p:sp>
      <p:sp>
        <p:nvSpPr>
          <p:cNvPr id="2" name="テキスト プレースホルダー 1">
            <a:extLst>
              <a:ext uri="{FF2B5EF4-FFF2-40B4-BE49-F238E27FC236}">
                <a16:creationId xmlns:a16="http://schemas.microsoft.com/office/drawing/2014/main" id="{C9A6359B-A417-CD59-0D74-6389B803B43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Ⅱ</a:t>
            </a:r>
            <a:r>
              <a:rPr lang="ja-JP" altLang="en-US" dirty="0">
                <a:solidFill>
                  <a:srgbClr val="002060"/>
                </a:solidFill>
              </a:rPr>
              <a:t>．当社で働く優位性</a:t>
            </a:r>
            <a:endParaRPr lang="ja-JP" altLang="en-US" dirty="0">
              <a:solidFill>
                <a:srgbClr val="3E3A39"/>
              </a:solidFill>
              <a:latin typeface="Arial"/>
              <a:cs typeface="メイリオ" pitchFamily="50" charset="-128"/>
            </a:endParaRPr>
          </a:p>
        </p:txBody>
      </p:sp>
      <p:grpSp>
        <p:nvGrpSpPr>
          <p:cNvPr id="11" name="グループ化 10">
            <a:extLst>
              <a:ext uri="{FF2B5EF4-FFF2-40B4-BE49-F238E27FC236}">
                <a16:creationId xmlns:a16="http://schemas.microsoft.com/office/drawing/2014/main" id="{D839AC0E-3AC2-40B7-8335-3227E5456AE6}"/>
              </a:ext>
            </a:extLst>
          </p:cNvPr>
          <p:cNvGrpSpPr/>
          <p:nvPr/>
        </p:nvGrpSpPr>
        <p:grpSpPr>
          <a:xfrm>
            <a:off x="46885" y="3142878"/>
            <a:ext cx="9794100" cy="1721256"/>
            <a:chOff x="46885" y="3566051"/>
            <a:chExt cx="9794100" cy="1721256"/>
          </a:xfrm>
        </p:grpSpPr>
        <p:sp>
          <p:nvSpPr>
            <p:cNvPr id="6" name="正方形/長方形 5">
              <a:extLst>
                <a:ext uri="{FF2B5EF4-FFF2-40B4-BE49-F238E27FC236}">
                  <a16:creationId xmlns:a16="http://schemas.microsoft.com/office/drawing/2014/main" id="{0694A7F8-B722-9D27-C7C8-385681746BB4}"/>
                </a:ext>
              </a:extLst>
            </p:cNvPr>
            <p:cNvSpPr/>
            <p:nvPr/>
          </p:nvSpPr>
          <p:spPr bwMode="auto">
            <a:xfrm>
              <a:off x="48985" y="4135307"/>
              <a:ext cx="9792000" cy="1152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r" defTabSz="914400" fontAlgn="base">
                <a:spcBef>
                  <a:spcPct val="0"/>
                </a:spcBef>
                <a:spcAft>
                  <a:spcPct val="0"/>
                </a:spcAft>
              </a:pPr>
              <a:r>
                <a:rPr kumimoji="1" lang="en-US" altLang="ja-JP" sz="3200" b="1" dirty="0">
                  <a:latin typeface="Meiryo UI" panose="020B0604030504040204" pitchFamily="50" charset="-128"/>
                  <a:ea typeface="Meiryo UI" panose="020B0604030504040204" pitchFamily="50" charset="-128"/>
                </a:rPr>
                <a:t>349,910</a:t>
              </a:r>
              <a:r>
                <a:rPr kumimoji="1" lang="ja-JP" altLang="en-US" sz="2400" b="1" dirty="0">
                  <a:latin typeface="Meiryo UI" panose="020B0604030504040204" pitchFamily="50" charset="-128"/>
                  <a:ea typeface="Meiryo UI" panose="020B0604030504040204" pitchFamily="50" charset="-128"/>
                </a:rPr>
                <a:t>円＋</a:t>
              </a:r>
              <a:r>
                <a:rPr kumimoji="1" lang="en-US" altLang="ja-JP" sz="3200" b="1" dirty="0">
                  <a:latin typeface="Meiryo UI" panose="020B0604030504040204" pitchFamily="50" charset="-128"/>
                  <a:ea typeface="Meiryo UI" panose="020B0604030504040204" pitchFamily="50" charset="-128"/>
                </a:rPr>
                <a:t>111,580</a:t>
              </a:r>
              <a:r>
                <a:rPr kumimoji="1" lang="ja-JP" altLang="en-US" sz="2400" b="1" dirty="0">
                  <a:latin typeface="Meiryo UI" panose="020B0604030504040204" pitchFamily="50" charset="-128"/>
                  <a:ea typeface="Meiryo UI" panose="020B0604030504040204" pitchFamily="50" charset="-128"/>
                </a:rPr>
                <a:t>円＋</a:t>
              </a:r>
              <a:r>
                <a:rPr kumimoji="1" lang="en-US" altLang="ja-JP" sz="3200" b="1" dirty="0">
                  <a:latin typeface="Meiryo UI" panose="020B0604030504040204" pitchFamily="50" charset="-128"/>
                  <a:ea typeface="Meiryo UI" panose="020B0604030504040204" pitchFamily="50" charset="-128"/>
                </a:rPr>
                <a:t>100,080</a:t>
              </a:r>
              <a:r>
                <a:rPr kumimoji="1" lang="ja-JP" altLang="en-US" sz="2400" b="1" dirty="0">
                  <a:latin typeface="Meiryo UI" panose="020B0604030504040204" pitchFamily="50" charset="-128"/>
                  <a:ea typeface="Meiryo UI" panose="020B0604030504040204" pitchFamily="50" charset="-128"/>
                </a:rPr>
                <a:t>円＝</a:t>
              </a:r>
              <a:r>
                <a:rPr kumimoji="1" lang="en-US" altLang="ja-JP" sz="3200" b="1" dirty="0">
                  <a:latin typeface="Meiryo UI" panose="020B0604030504040204" pitchFamily="50" charset="-128"/>
                  <a:ea typeface="Meiryo UI" panose="020B0604030504040204" pitchFamily="50" charset="-128"/>
                </a:rPr>
                <a:t>561,570</a:t>
              </a:r>
              <a:r>
                <a:rPr kumimoji="1" lang="ja-JP" altLang="en-US" sz="2400" b="1" dirty="0">
                  <a:latin typeface="Meiryo UI" panose="020B0604030504040204" pitchFamily="50" charset="-128"/>
                  <a:ea typeface="Meiryo UI" panose="020B0604030504040204" pitchFamily="50" charset="-128"/>
                </a:rPr>
                <a:t>／年</a:t>
              </a:r>
              <a:endParaRPr kumimoji="1" lang="en-US" altLang="ja-JP" sz="2400" b="1" dirty="0">
                <a:latin typeface="Meiryo UI" panose="020B0604030504040204" pitchFamily="50" charset="-128"/>
                <a:ea typeface="Meiryo UI" panose="020B0604030504040204" pitchFamily="50" charset="-128"/>
              </a:endParaRPr>
            </a:p>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a:t>
              </a:r>
              <a:r>
                <a:rPr kumimoji="1" lang="ja-JP" altLang="en-US" sz="2400" b="1" dirty="0">
                  <a:latin typeface="Meiryo UI" panose="020B0604030504040204" pitchFamily="50" charset="-128"/>
                  <a:ea typeface="Meiryo UI" panose="020B0604030504040204" pitchFamily="50" charset="-128"/>
                </a:rPr>
                <a:t>　</a:t>
              </a:r>
              <a:r>
                <a:rPr kumimoji="1" lang="en-US" altLang="ja-JP" sz="3200" b="1" dirty="0">
                  <a:latin typeface="Meiryo UI" panose="020B0604030504040204" pitchFamily="50" charset="-128"/>
                  <a:ea typeface="Meiryo UI" panose="020B0604030504040204" pitchFamily="50" charset="-128"/>
                </a:rPr>
                <a:t>46,798</a:t>
              </a:r>
              <a:r>
                <a:rPr kumimoji="1" lang="ja-JP" altLang="en-US" sz="2400" b="1" dirty="0">
                  <a:latin typeface="Meiryo UI" panose="020B0604030504040204" pitchFamily="50" charset="-128"/>
                  <a:ea typeface="Meiryo UI" panose="020B0604030504040204" pitchFamily="50" charset="-128"/>
                </a:rPr>
                <a:t>／月</a:t>
              </a:r>
              <a:endParaRPr kumimoji="1" lang="en-US" altLang="ja-JP" sz="3200" b="1" dirty="0">
                <a:latin typeface="Meiryo UI" panose="020B0604030504040204" pitchFamily="50" charset="-128"/>
                <a:ea typeface="Meiryo UI" panose="020B0604030504040204" pitchFamily="50" charset="-128"/>
              </a:endParaRPr>
            </a:p>
          </p:txBody>
        </p:sp>
        <p:sp>
          <p:nvSpPr>
            <p:cNvPr id="10" name="正方形/長方形 9">
              <a:extLst>
                <a:ext uri="{FF2B5EF4-FFF2-40B4-BE49-F238E27FC236}">
                  <a16:creationId xmlns:a16="http://schemas.microsoft.com/office/drawing/2014/main" id="{063C4B4A-7AA6-4838-971B-42FD98FF99A1}"/>
                </a:ext>
              </a:extLst>
            </p:cNvPr>
            <p:cNvSpPr/>
            <p:nvPr/>
          </p:nvSpPr>
          <p:spPr bwMode="auto">
            <a:xfrm>
              <a:off x="46885" y="3566051"/>
              <a:ext cx="3099086" cy="569826"/>
            </a:xfrm>
            <a:prstGeom prst="rect">
              <a:avLst/>
            </a:prstGeom>
            <a:solidFill>
              <a:srgbClr val="EA5550"/>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defTabSz="914400" fontAlgn="base">
                <a:spcBef>
                  <a:spcPct val="0"/>
                </a:spcBef>
                <a:spcAft>
                  <a:spcPct val="0"/>
                </a:spcAft>
              </a:pPr>
              <a:r>
                <a:rPr kumimoji="1" lang="ja-JP" altLang="en-US" sz="3200" b="1" dirty="0">
                  <a:solidFill>
                    <a:schemeClr val="bg1"/>
                  </a:solidFill>
                  <a:latin typeface="Meiryo UI" panose="020B0604030504040204" pitchFamily="50" charset="-128"/>
                  <a:ea typeface="Meiryo UI" panose="020B0604030504040204" pitchFamily="50" charset="-128"/>
                </a:rPr>
                <a:t>国民健康保険料</a:t>
              </a:r>
              <a:endParaRPr kumimoji="1" lang="en-US" altLang="ja-JP" sz="3200" b="1" dirty="0">
                <a:solidFill>
                  <a:schemeClr val="bg1"/>
                </a:solidFill>
                <a:latin typeface="Meiryo UI" panose="020B0604030504040204" pitchFamily="50" charset="-128"/>
                <a:ea typeface="Meiryo UI" panose="020B0604030504040204" pitchFamily="50" charset="-128"/>
              </a:endParaRPr>
            </a:p>
          </p:txBody>
        </p:sp>
      </p:grpSp>
      <p:grpSp>
        <p:nvGrpSpPr>
          <p:cNvPr id="12" name="グループ化 11">
            <a:extLst>
              <a:ext uri="{FF2B5EF4-FFF2-40B4-BE49-F238E27FC236}">
                <a16:creationId xmlns:a16="http://schemas.microsoft.com/office/drawing/2014/main" id="{79728E4D-5006-3A96-0BDE-1CA68C49E398}"/>
              </a:ext>
            </a:extLst>
          </p:cNvPr>
          <p:cNvGrpSpPr/>
          <p:nvPr/>
        </p:nvGrpSpPr>
        <p:grpSpPr>
          <a:xfrm>
            <a:off x="46885" y="5042780"/>
            <a:ext cx="9794100" cy="1721256"/>
            <a:chOff x="46885" y="3616894"/>
            <a:chExt cx="9794100" cy="1721256"/>
          </a:xfrm>
        </p:grpSpPr>
        <p:sp>
          <p:nvSpPr>
            <p:cNvPr id="14" name="正方形/長方形 13">
              <a:extLst>
                <a:ext uri="{FF2B5EF4-FFF2-40B4-BE49-F238E27FC236}">
                  <a16:creationId xmlns:a16="http://schemas.microsoft.com/office/drawing/2014/main" id="{CD00147E-A85D-242C-E185-4630D068F3FF}"/>
                </a:ext>
              </a:extLst>
            </p:cNvPr>
            <p:cNvSpPr/>
            <p:nvPr/>
          </p:nvSpPr>
          <p:spPr bwMode="auto">
            <a:xfrm>
              <a:off x="48985" y="4186150"/>
              <a:ext cx="9792000" cy="1152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r" defTabSz="914400" fontAlgn="base">
                <a:spcBef>
                  <a:spcPct val="0"/>
                </a:spcBef>
                <a:spcAft>
                  <a:spcPct val="0"/>
                </a:spcAft>
              </a:pPr>
              <a:r>
                <a:rPr kumimoji="1" lang="en-US" altLang="ja-JP" sz="3200" b="1" dirty="0">
                  <a:latin typeface="Meiryo UI" panose="020B0604030504040204" pitchFamily="50" charset="-128"/>
                  <a:ea typeface="Meiryo UI" panose="020B0604030504040204" pitchFamily="50" charset="-128"/>
                </a:rPr>
                <a:t>5,000,000</a:t>
              </a:r>
              <a:r>
                <a:rPr kumimoji="1" lang="ja-JP" altLang="en-US" sz="3200" b="1" dirty="0">
                  <a:latin typeface="Meiryo UI" panose="020B0604030504040204" pitchFamily="50" charset="-128"/>
                  <a:ea typeface="Meiryo UI" panose="020B0604030504040204" pitchFamily="50" charset="-128"/>
                </a:rPr>
                <a:t>円</a:t>
              </a:r>
              <a:r>
                <a:rPr kumimoji="1" lang="en-US" altLang="ja-JP" sz="2400" b="1" dirty="0">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4.7</a:t>
              </a:r>
              <a:r>
                <a:rPr kumimoji="1" lang="ja-JP" altLang="en-US" sz="24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0.9</a:t>
              </a:r>
              <a:r>
                <a:rPr kumimoji="1" lang="ja-JP" altLang="en-US" sz="2400" b="1" dirty="0">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a:t>
              </a:r>
              <a:r>
                <a:rPr kumimoji="1" lang="ja-JP" altLang="en-US" sz="24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280,000</a:t>
              </a:r>
              <a:r>
                <a:rPr kumimoji="1" lang="ja-JP" altLang="en-US" sz="2400" b="1" dirty="0">
                  <a:latin typeface="Meiryo UI" panose="020B0604030504040204" pitchFamily="50" charset="-128"/>
                  <a:ea typeface="Meiryo UI" panose="020B0604030504040204" pitchFamily="50" charset="-128"/>
                </a:rPr>
                <a:t>／年</a:t>
              </a:r>
              <a:endParaRPr kumimoji="1" lang="en-US" altLang="ja-JP" sz="2400" b="1" dirty="0">
                <a:latin typeface="Meiryo UI" panose="020B0604030504040204" pitchFamily="50" charset="-128"/>
                <a:ea typeface="Meiryo UI" panose="020B0604030504040204" pitchFamily="50" charset="-128"/>
              </a:endParaRPr>
            </a:p>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ja-JP" altLang="en-US" sz="1400" b="1" dirty="0">
                  <a:latin typeface="Meiryo UI" panose="020B0604030504040204" pitchFamily="50" charset="-128"/>
                  <a:ea typeface="Meiryo UI" panose="020B0604030504040204" pitchFamily="50" charset="-128"/>
                </a:rPr>
                <a:t> </a:t>
              </a:r>
              <a:r>
                <a:rPr kumimoji="1" lang="ja-JP" altLang="en-US" sz="2400" b="1" dirty="0">
                  <a:latin typeface="Meiryo UI" panose="020B0604030504040204" pitchFamily="50" charset="-128"/>
                  <a:ea typeface="Meiryo UI" panose="020B0604030504040204" pitchFamily="50" charset="-128"/>
                </a:rPr>
                <a:t>　</a:t>
              </a:r>
              <a:r>
                <a:rPr kumimoji="1" lang="en-US" altLang="ja-JP" sz="3200" b="1" dirty="0">
                  <a:latin typeface="Meiryo UI" panose="020B0604030504040204" pitchFamily="50" charset="-128"/>
                  <a:ea typeface="Meiryo UI" panose="020B0604030504040204" pitchFamily="50" charset="-128"/>
                </a:rPr>
                <a:t>23,334</a:t>
              </a:r>
              <a:r>
                <a:rPr kumimoji="1" lang="ja-JP" altLang="en-US" sz="2400" b="1" dirty="0">
                  <a:latin typeface="Meiryo UI" panose="020B0604030504040204" pitchFamily="50" charset="-128"/>
                  <a:ea typeface="Meiryo UI" panose="020B0604030504040204" pitchFamily="50" charset="-128"/>
                </a:rPr>
                <a:t>／月</a:t>
              </a:r>
              <a:endParaRPr kumimoji="1" lang="en-US" altLang="ja-JP" sz="3200" b="1" dirty="0">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F3A9912F-2135-E70A-2D0A-A02DA91E8B4D}"/>
                </a:ext>
              </a:extLst>
            </p:cNvPr>
            <p:cNvSpPr/>
            <p:nvPr/>
          </p:nvSpPr>
          <p:spPr bwMode="auto">
            <a:xfrm>
              <a:off x="46885" y="3616894"/>
              <a:ext cx="3099086" cy="569826"/>
            </a:xfrm>
            <a:prstGeom prst="rect">
              <a:avLst/>
            </a:prstGeom>
            <a:solidFill>
              <a:srgbClr val="EA5550"/>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defTabSz="914400" fontAlgn="base">
                <a:spcBef>
                  <a:spcPct val="0"/>
                </a:spcBef>
                <a:spcAft>
                  <a:spcPct val="0"/>
                </a:spcAft>
              </a:pPr>
              <a:r>
                <a:rPr kumimoji="1" lang="ja-JP" altLang="en-US" sz="3200" b="1" dirty="0">
                  <a:solidFill>
                    <a:schemeClr val="bg1"/>
                  </a:solidFill>
                  <a:latin typeface="Meiryo UI" panose="020B0604030504040204" pitchFamily="50" charset="-128"/>
                  <a:ea typeface="Meiryo UI" panose="020B0604030504040204" pitchFamily="50" charset="-128"/>
                </a:rPr>
                <a:t>明治安田</a:t>
              </a:r>
              <a:endParaRPr kumimoji="1" lang="en-US" altLang="ja-JP" sz="3200" b="1" dirty="0">
                <a:solidFill>
                  <a:schemeClr val="bg1"/>
                </a:solidFill>
                <a:latin typeface="Meiryo UI" panose="020B0604030504040204" pitchFamily="50" charset="-128"/>
                <a:ea typeface="Meiryo UI" panose="020B0604030504040204" pitchFamily="50" charset="-128"/>
              </a:endParaRPr>
            </a:p>
          </p:txBody>
        </p:sp>
      </p:grpSp>
      <p:grpSp>
        <p:nvGrpSpPr>
          <p:cNvPr id="21" name="グループ化 20">
            <a:extLst>
              <a:ext uri="{FF2B5EF4-FFF2-40B4-BE49-F238E27FC236}">
                <a16:creationId xmlns:a16="http://schemas.microsoft.com/office/drawing/2014/main" id="{DF633E13-579A-05F4-F2EE-7DD37E5467F1}"/>
              </a:ext>
            </a:extLst>
          </p:cNvPr>
          <p:cNvGrpSpPr/>
          <p:nvPr/>
        </p:nvGrpSpPr>
        <p:grpSpPr>
          <a:xfrm>
            <a:off x="6367518" y="1585086"/>
            <a:ext cx="3471367" cy="1730363"/>
            <a:chOff x="6367518" y="1585086"/>
            <a:chExt cx="3471367" cy="1730363"/>
          </a:xfrm>
        </p:grpSpPr>
        <p:sp>
          <p:nvSpPr>
            <p:cNvPr id="17" name="吹き出し: 四角形 16">
              <a:extLst>
                <a:ext uri="{FF2B5EF4-FFF2-40B4-BE49-F238E27FC236}">
                  <a16:creationId xmlns:a16="http://schemas.microsoft.com/office/drawing/2014/main" id="{C17B84ED-FC9C-6D3F-A7E5-01BC127973F6}"/>
                </a:ext>
              </a:extLst>
            </p:cNvPr>
            <p:cNvSpPr/>
            <p:nvPr/>
          </p:nvSpPr>
          <p:spPr bwMode="auto">
            <a:xfrm>
              <a:off x="6369269" y="2163449"/>
              <a:ext cx="3469616" cy="1152000"/>
            </a:xfrm>
            <a:prstGeom prst="wedgeRectCallout">
              <a:avLst>
                <a:gd name="adj1" fmla="val -8716"/>
                <a:gd name="adj2" fmla="val 89871"/>
              </a:avLst>
            </a:prstGeom>
            <a:solidFill>
              <a:schemeClr val="accent5">
                <a:lumMod val="20000"/>
                <a:lumOff val="80000"/>
              </a:schemeClr>
            </a:solidFill>
            <a:ln w="44450" cap="flat" cmpd="sng" algn="ctr">
              <a:solidFill>
                <a:srgbClr val="0070C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en-US" altLang="ja-JP" sz="3200" b="1" dirty="0">
                  <a:latin typeface="Meiryo UI" panose="020B0604030504040204" pitchFamily="50" charset="-128"/>
                  <a:ea typeface="Meiryo UI" panose="020B0604030504040204" pitchFamily="50" charset="-128"/>
                </a:rPr>
                <a:t>210,120</a:t>
              </a:r>
              <a:r>
                <a:rPr kumimoji="1" lang="ja-JP" altLang="en-US" sz="2400" b="1" dirty="0">
                  <a:latin typeface="Meiryo UI" panose="020B0604030504040204" pitchFamily="50" charset="-128"/>
                  <a:ea typeface="Meiryo UI" panose="020B0604030504040204" pitchFamily="50" charset="-128"/>
                </a:rPr>
                <a:t>／年</a:t>
              </a:r>
              <a:endParaRPr kumimoji="1" lang="en-US" altLang="ja-JP" sz="2400" b="1" dirty="0">
                <a:latin typeface="Meiryo UI" panose="020B0604030504040204" pitchFamily="50" charset="-128"/>
                <a:ea typeface="Meiryo UI" panose="020B0604030504040204" pitchFamily="50" charset="-128"/>
              </a:endParaRPr>
            </a:p>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a:t>
              </a:r>
              <a:r>
                <a:rPr kumimoji="1" lang="ja-JP" altLang="en-US" sz="2400" b="1" dirty="0">
                  <a:latin typeface="Meiryo UI" panose="020B0604030504040204" pitchFamily="50" charset="-128"/>
                  <a:ea typeface="Meiryo UI" panose="020B0604030504040204" pitchFamily="50" charset="-128"/>
                </a:rPr>
                <a:t>　</a:t>
              </a:r>
              <a:r>
                <a:rPr kumimoji="1" lang="en-US" altLang="ja-JP" sz="3200" b="1" dirty="0">
                  <a:latin typeface="Meiryo UI" panose="020B0604030504040204" pitchFamily="50" charset="-128"/>
                  <a:ea typeface="Meiryo UI" panose="020B0604030504040204" pitchFamily="50" charset="-128"/>
                </a:rPr>
                <a:t>17,510</a:t>
              </a:r>
              <a:r>
                <a:rPr kumimoji="1" lang="ja-JP" altLang="en-US" sz="2400" b="1" dirty="0">
                  <a:latin typeface="Meiryo UI" panose="020B0604030504040204" pitchFamily="50" charset="-128"/>
                  <a:ea typeface="Meiryo UI" panose="020B0604030504040204" pitchFamily="50" charset="-128"/>
                </a:rPr>
                <a:t>／月</a:t>
              </a:r>
              <a:endParaRPr kumimoji="1" lang="en-US" altLang="ja-JP" sz="3200" b="1" dirty="0">
                <a:latin typeface="Meiryo UI" panose="020B0604030504040204" pitchFamily="50" charset="-128"/>
                <a:ea typeface="Meiryo UI" panose="020B0604030504040204" pitchFamily="50" charset="-128"/>
              </a:endParaRPr>
            </a:p>
          </p:txBody>
        </p:sp>
        <p:sp>
          <p:nvSpPr>
            <p:cNvPr id="19" name="正方形/長方形 18">
              <a:extLst>
                <a:ext uri="{FF2B5EF4-FFF2-40B4-BE49-F238E27FC236}">
                  <a16:creationId xmlns:a16="http://schemas.microsoft.com/office/drawing/2014/main" id="{AEAFD5B3-B9B8-5B18-F02C-3599F8C01B47}"/>
                </a:ext>
              </a:extLst>
            </p:cNvPr>
            <p:cNvSpPr/>
            <p:nvPr/>
          </p:nvSpPr>
          <p:spPr bwMode="auto">
            <a:xfrm>
              <a:off x="6367518" y="1585086"/>
              <a:ext cx="3469616" cy="569826"/>
            </a:xfrm>
            <a:prstGeom prst="rect">
              <a:avLst/>
            </a:prstGeom>
            <a:solidFill>
              <a:schemeClr val="accent5">
                <a:lumMod val="75000"/>
              </a:schemeClr>
            </a:solidFill>
            <a:ln w="44450" cap="flat" cmpd="sng" algn="ctr">
              <a:solidFill>
                <a:srgbClr val="0070C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defTabSz="914400" fontAlgn="base">
                <a:spcBef>
                  <a:spcPct val="0"/>
                </a:spcBef>
                <a:spcAft>
                  <a:spcPct val="0"/>
                </a:spcAft>
              </a:pPr>
              <a:r>
                <a:rPr kumimoji="1" lang="ja-JP" altLang="en-US" sz="3200" b="1" dirty="0">
                  <a:solidFill>
                    <a:schemeClr val="bg1"/>
                  </a:solidFill>
                  <a:latin typeface="Meiryo UI" panose="020B0604030504040204" pitchFamily="50" charset="-128"/>
                  <a:ea typeface="Meiryo UI" panose="020B0604030504040204" pitchFamily="50" charset="-128"/>
                </a:rPr>
                <a:t>国民年金保険料</a:t>
              </a:r>
              <a:endParaRPr kumimoji="1" lang="en-US" altLang="ja-JP" sz="3200" b="1" dirty="0">
                <a:solidFill>
                  <a:schemeClr val="bg1"/>
                </a:solidFill>
                <a:latin typeface="Meiryo UI" panose="020B0604030504040204" pitchFamily="50" charset="-128"/>
                <a:ea typeface="Meiryo UI" panose="020B0604030504040204" pitchFamily="50" charset="-128"/>
              </a:endParaRPr>
            </a:p>
          </p:txBody>
        </p:sp>
      </p:grpSp>
      <p:grpSp>
        <p:nvGrpSpPr>
          <p:cNvPr id="23" name="グループ化 22">
            <a:extLst>
              <a:ext uri="{FF2B5EF4-FFF2-40B4-BE49-F238E27FC236}">
                <a16:creationId xmlns:a16="http://schemas.microsoft.com/office/drawing/2014/main" id="{8F40F0E9-95C9-1716-FAFE-C5F113BCA44F}"/>
              </a:ext>
            </a:extLst>
          </p:cNvPr>
          <p:cNvGrpSpPr/>
          <p:nvPr/>
        </p:nvGrpSpPr>
        <p:grpSpPr>
          <a:xfrm>
            <a:off x="6367518" y="-16892"/>
            <a:ext cx="3471367" cy="1730363"/>
            <a:chOff x="6367518" y="1585086"/>
            <a:chExt cx="3471367" cy="1730363"/>
          </a:xfrm>
        </p:grpSpPr>
        <p:sp>
          <p:nvSpPr>
            <p:cNvPr id="24" name="吹き出し: 四角形 23">
              <a:extLst>
                <a:ext uri="{FF2B5EF4-FFF2-40B4-BE49-F238E27FC236}">
                  <a16:creationId xmlns:a16="http://schemas.microsoft.com/office/drawing/2014/main" id="{2A784B93-F1A4-E8CF-FFB8-7FAD2A891C58}"/>
                </a:ext>
              </a:extLst>
            </p:cNvPr>
            <p:cNvSpPr/>
            <p:nvPr/>
          </p:nvSpPr>
          <p:spPr bwMode="auto">
            <a:xfrm>
              <a:off x="6369269" y="2163449"/>
              <a:ext cx="3469616" cy="1152000"/>
            </a:xfrm>
            <a:prstGeom prst="wedgeRectCallout">
              <a:avLst>
                <a:gd name="adj1" fmla="val -8716"/>
                <a:gd name="adj2" fmla="val 89871"/>
              </a:avLst>
            </a:prstGeom>
            <a:solidFill>
              <a:schemeClr val="accent5">
                <a:lumMod val="20000"/>
                <a:lumOff val="80000"/>
              </a:schemeClr>
            </a:solidFill>
            <a:ln w="44450" cap="flat" cmpd="sng" algn="ctr">
              <a:solidFill>
                <a:srgbClr val="0070C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en-US" altLang="ja-JP" sz="3200" b="1" dirty="0">
                  <a:solidFill>
                    <a:srgbClr val="EA5550"/>
                  </a:solidFill>
                  <a:latin typeface="Meiryo UI" panose="020B0604030504040204" pitchFamily="50" charset="-128"/>
                  <a:ea typeface="Meiryo UI" panose="020B0604030504040204" pitchFamily="50" charset="-128"/>
                </a:rPr>
                <a:t>215,040</a:t>
              </a:r>
              <a:r>
                <a:rPr kumimoji="1" lang="ja-JP" altLang="en-US" sz="2400" b="1" dirty="0">
                  <a:solidFill>
                    <a:srgbClr val="EA5550"/>
                  </a:solidFill>
                  <a:latin typeface="Meiryo UI" panose="020B0604030504040204" pitchFamily="50" charset="-128"/>
                  <a:ea typeface="Meiryo UI" panose="020B0604030504040204" pitchFamily="50" charset="-128"/>
                </a:rPr>
                <a:t>／年</a:t>
              </a:r>
              <a:endParaRPr kumimoji="1" lang="en-US" altLang="ja-JP" sz="2400" b="1" dirty="0">
                <a:solidFill>
                  <a:srgbClr val="EA5550"/>
                </a:solidFill>
                <a:latin typeface="Meiryo UI" panose="020B0604030504040204" pitchFamily="50" charset="-128"/>
                <a:ea typeface="Meiryo UI" panose="020B0604030504040204" pitchFamily="50" charset="-128"/>
              </a:endParaRPr>
            </a:p>
            <a:p>
              <a:pPr algn="r" defTabSz="914400" fontAlgn="base">
                <a:spcBef>
                  <a:spcPct val="0"/>
                </a:spcBef>
                <a:spcAft>
                  <a:spcPct val="0"/>
                </a:spcAft>
              </a:pPr>
              <a:r>
                <a:rPr kumimoji="1" lang="ja-JP" altLang="en-US" sz="2400" b="1" dirty="0">
                  <a:latin typeface="Meiryo UI" panose="020B0604030504040204" pitchFamily="50" charset="-128"/>
                  <a:ea typeface="Meiryo UI" panose="020B0604030504040204" pitchFamily="50" charset="-128"/>
                </a:rPr>
                <a:t>＝</a:t>
              </a:r>
              <a:r>
                <a:rPr kumimoji="1" lang="ja-JP" altLang="en-US" sz="1600" b="1" dirty="0">
                  <a:latin typeface="Meiryo UI" panose="020B0604030504040204" pitchFamily="50" charset="-128"/>
                  <a:ea typeface="Meiryo UI" panose="020B0604030504040204" pitchFamily="50" charset="-128"/>
                </a:rPr>
                <a:t> </a:t>
              </a:r>
              <a:r>
                <a:rPr kumimoji="1" lang="ja-JP" altLang="en-US" sz="2400" b="1" dirty="0">
                  <a:latin typeface="Meiryo UI" panose="020B0604030504040204" pitchFamily="50" charset="-128"/>
                  <a:ea typeface="Meiryo UI" panose="020B0604030504040204" pitchFamily="50" charset="-128"/>
                </a:rPr>
                <a:t>　</a:t>
              </a:r>
              <a:r>
                <a:rPr kumimoji="1" lang="en-US" altLang="ja-JP" sz="3200" b="1" dirty="0">
                  <a:solidFill>
                    <a:srgbClr val="EA5550"/>
                  </a:solidFill>
                  <a:latin typeface="Meiryo UI" panose="020B0604030504040204" pitchFamily="50" charset="-128"/>
                  <a:ea typeface="Meiryo UI" panose="020B0604030504040204" pitchFamily="50" charset="-128"/>
                </a:rPr>
                <a:t>17,920</a:t>
              </a:r>
              <a:r>
                <a:rPr kumimoji="1" lang="ja-JP" altLang="en-US" sz="2400" b="1" dirty="0">
                  <a:solidFill>
                    <a:srgbClr val="EA5550"/>
                  </a:solidFill>
                  <a:latin typeface="Meiryo UI" panose="020B0604030504040204" pitchFamily="50" charset="-128"/>
                  <a:ea typeface="Meiryo UI" panose="020B0604030504040204" pitchFamily="50" charset="-128"/>
                </a:rPr>
                <a:t>／月</a:t>
              </a:r>
              <a:endParaRPr kumimoji="1" lang="en-US" altLang="ja-JP" sz="3200" b="1" dirty="0">
                <a:solidFill>
                  <a:srgbClr val="EA5550"/>
                </a:solidFill>
                <a:latin typeface="Meiryo UI" panose="020B0604030504040204" pitchFamily="50" charset="-128"/>
                <a:ea typeface="Meiryo UI" panose="020B0604030504040204" pitchFamily="50" charset="-128"/>
              </a:endParaRPr>
            </a:p>
          </p:txBody>
        </p:sp>
        <p:sp>
          <p:nvSpPr>
            <p:cNvPr id="26" name="正方形/長方形 25">
              <a:extLst>
                <a:ext uri="{FF2B5EF4-FFF2-40B4-BE49-F238E27FC236}">
                  <a16:creationId xmlns:a16="http://schemas.microsoft.com/office/drawing/2014/main" id="{FB9CF13E-FCF6-35D2-4E9A-A9DDAEB813DB}"/>
                </a:ext>
              </a:extLst>
            </p:cNvPr>
            <p:cNvSpPr/>
            <p:nvPr/>
          </p:nvSpPr>
          <p:spPr bwMode="auto">
            <a:xfrm>
              <a:off x="6367518" y="1585086"/>
              <a:ext cx="3469616" cy="569826"/>
            </a:xfrm>
            <a:prstGeom prst="rect">
              <a:avLst/>
            </a:prstGeom>
            <a:solidFill>
              <a:schemeClr val="accent5">
                <a:lumMod val="75000"/>
              </a:schemeClr>
            </a:solidFill>
            <a:ln w="44450" cap="flat" cmpd="sng" algn="ctr">
              <a:solidFill>
                <a:srgbClr val="0070C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algn="ctr" defTabSz="914400" fontAlgn="base">
                <a:spcBef>
                  <a:spcPct val="0"/>
                </a:spcBef>
                <a:spcAft>
                  <a:spcPct val="0"/>
                </a:spcAft>
              </a:pPr>
              <a:r>
                <a:rPr kumimoji="1" lang="en-US" altLang="ja-JP" sz="3200" b="1" dirty="0">
                  <a:solidFill>
                    <a:schemeClr val="bg1"/>
                  </a:solidFill>
                  <a:latin typeface="Meiryo UI" panose="020B0604030504040204" pitchFamily="50" charset="-128"/>
                  <a:ea typeface="Meiryo UI" panose="020B0604030504040204" pitchFamily="50" charset="-128"/>
                </a:rPr>
                <a:t>2026</a:t>
              </a:r>
              <a:r>
                <a:rPr kumimoji="1" lang="ja-JP" altLang="en-US" sz="3200" b="1" dirty="0">
                  <a:solidFill>
                    <a:schemeClr val="bg1"/>
                  </a:solidFill>
                  <a:latin typeface="Meiryo UI" panose="020B0604030504040204" pitchFamily="50" charset="-128"/>
                  <a:ea typeface="Meiryo UI" panose="020B0604030504040204" pitchFamily="50" charset="-128"/>
                </a:rPr>
                <a:t>年・・・</a:t>
              </a:r>
              <a:endParaRPr kumimoji="1" lang="en-US" altLang="ja-JP" sz="3200" b="1" dirty="0">
                <a:solidFill>
                  <a:schemeClr val="bg1"/>
                </a:solidFill>
                <a:latin typeface="Meiryo UI" panose="020B0604030504040204" pitchFamily="50" charset="-128"/>
                <a:ea typeface="Meiryo UI" panose="020B0604030504040204" pitchFamily="50" charset="-128"/>
              </a:endParaRPr>
            </a:p>
          </p:txBody>
        </p:sp>
      </p:grpSp>
    </p:spTree>
    <p:extLst>
      <p:ext uri="{BB962C8B-B14F-4D97-AF65-F5344CB8AC3E}">
        <p14:creationId xmlns:p14="http://schemas.microsoft.com/office/powerpoint/2010/main" val="1730310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wipe(down)">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wipe(down)">
                                      <p:cBhvr>
                                        <p:cTn id="2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二等辺三角形 2">
            <a:extLst>
              <a:ext uri="{FF2B5EF4-FFF2-40B4-BE49-F238E27FC236}">
                <a16:creationId xmlns:a16="http://schemas.microsoft.com/office/drawing/2014/main" id="{C6495B45-31DB-46BA-8A8B-F4AAA467AE26}"/>
              </a:ext>
            </a:extLst>
          </p:cNvPr>
          <p:cNvSpPr/>
          <p:nvPr/>
        </p:nvSpPr>
        <p:spPr>
          <a:xfrm rot="10800000">
            <a:off x="3046203" y="4988492"/>
            <a:ext cx="3454997" cy="566921"/>
          </a:xfrm>
          <a:prstGeom prst="triangle">
            <a:avLst/>
          </a:prstGeom>
          <a:pattFill prst="ltHorz">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C2C59B9E-4A05-4FEB-A33A-DD243319B56C}"/>
              </a:ext>
            </a:extLst>
          </p:cNvPr>
          <p:cNvSpPr txBox="1"/>
          <p:nvPr/>
        </p:nvSpPr>
        <p:spPr>
          <a:xfrm>
            <a:off x="200096" y="873689"/>
            <a:ext cx="9705904" cy="4071627"/>
          </a:xfrm>
          <a:prstGeom prst="rect">
            <a:avLst/>
          </a:prstGeom>
          <a:noFill/>
        </p:spPr>
        <p:txBody>
          <a:bodyPr wrap="square">
            <a:spAutoFit/>
          </a:bodyPr>
          <a:lstStyle/>
          <a:p>
            <a:pPr marL="342900" indent="-342900" defTabSz="914400" fontAlgn="base">
              <a:lnSpc>
                <a:spcPts val="2600"/>
              </a:lnSpc>
              <a:spcBef>
                <a:spcPct val="0"/>
              </a:spcBef>
              <a:spcAft>
                <a:spcPct val="0"/>
              </a:spcAft>
              <a:buFont typeface="+mj-lt"/>
              <a:buAutoNum type="arabicPeriod"/>
              <a:defRPr/>
            </a:pPr>
            <a:r>
              <a:rPr lang="ja-JP" altLang="en-US" sz="1600" dirty="0">
                <a:latin typeface="+mn-ea"/>
              </a:rPr>
              <a:t>平均標準報酬額が</a:t>
            </a:r>
            <a:r>
              <a:rPr lang="en-US" altLang="ja-JP" sz="1600" dirty="0">
                <a:latin typeface="+mn-ea"/>
              </a:rPr>
              <a:t>22</a:t>
            </a:r>
            <a:r>
              <a:rPr lang="ja-JP" altLang="en-US" sz="1600" dirty="0">
                <a:latin typeface="+mn-ea"/>
              </a:rPr>
              <a:t>万円の場合、</a:t>
            </a:r>
            <a:r>
              <a:rPr lang="en-US" altLang="ja-JP" sz="1600" dirty="0">
                <a:latin typeface="+mn-ea"/>
              </a:rPr>
              <a:t>1</a:t>
            </a:r>
            <a:r>
              <a:rPr lang="ja-JP" altLang="en-US" sz="1600" dirty="0">
                <a:latin typeface="+mn-ea"/>
              </a:rPr>
              <a:t>ヵ月働くと　　　　　　円、老齢厚生年金の年金年額が増える。しかも老齢厚生年金は、　　　　　　のため、生きている限り一生涯もらえる。・・・ということは、年金が受け取れる</a:t>
            </a:r>
            <a:r>
              <a:rPr lang="en-US" altLang="ja-JP" sz="1600" dirty="0">
                <a:latin typeface="+mn-ea"/>
              </a:rPr>
              <a:t>65</a:t>
            </a:r>
            <a:r>
              <a:rPr lang="ja-JP" altLang="en-US" sz="1600" dirty="0">
                <a:latin typeface="+mn-ea"/>
              </a:rPr>
              <a:t>歳から、女性の平均寿命である</a:t>
            </a:r>
            <a:r>
              <a:rPr lang="en-US" altLang="ja-JP" sz="1600" dirty="0">
                <a:latin typeface="+mn-ea"/>
              </a:rPr>
              <a:t>87</a:t>
            </a:r>
            <a:r>
              <a:rPr lang="ja-JP" altLang="en-US" sz="1600" dirty="0">
                <a:latin typeface="+mn-ea"/>
              </a:rPr>
              <a:t>歳まで、</a:t>
            </a:r>
            <a:r>
              <a:rPr lang="en-US" altLang="ja-JP" sz="1600" dirty="0">
                <a:latin typeface="+mn-ea"/>
              </a:rPr>
              <a:t>22</a:t>
            </a:r>
            <a:r>
              <a:rPr lang="ja-JP" altLang="en-US" sz="1600" dirty="0">
                <a:latin typeface="+mn-ea"/>
              </a:rPr>
              <a:t>年間、⑳の年金年額を受け取ると、合計　　　　　　　円を、受け取れるということ。よって、</a:t>
            </a:r>
            <a:r>
              <a:rPr lang="en-US" altLang="ja-JP" sz="1600" dirty="0">
                <a:latin typeface="+mn-ea"/>
              </a:rPr>
              <a:t>1</a:t>
            </a:r>
            <a:r>
              <a:rPr lang="ja-JP" altLang="en-US" sz="1600" dirty="0">
                <a:latin typeface="+mn-ea"/>
              </a:rPr>
              <a:t>ヵ月働くことによって、お給料の</a:t>
            </a:r>
            <a:r>
              <a:rPr lang="en-US" altLang="ja-JP" sz="1600" dirty="0">
                <a:latin typeface="+mn-ea"/>
              </a:rPr>
              <a:t>22</a:t>
            </a:r>
            <a:r>
              <a:rPr lang="ja-JP" altLang="en-US" sz="1600" dirty="0">
                <a:latin typeface="+mn-ea"/>
              </a:rPr>
              <a:t>万円に加えて、㉒の金額が、お給料と別に積み立てられているということがいえる！　　　　　　　　　　　　　　　　　　　　　　　　　　</a:t>
            </a:r>
            <a:endParaRPr lang="en-US" altLang="ja-JP" sz="1600" dirty="0">
              <a:latin typeface="+mn-ea"/>
            </a:endParaRPr>
          </a:p>
          <a:p>
            <a:pPr marL="342900" indent="-342900" defTabSz="914400" fontAlgn="base">
              <a:lnSpc>
                <a:spcPts val="2600"/>
              </a:lnSpc>
              <a:spcBef>
                <a:spcPct val="0"/>
              </a:spcBef>
              <a:spcAft>
                <a:spcPct val="0"/>
              </a:spcAft>
              <a:buFont typeface="+mj-lt"/>
              <a:buAutoNum type="arabicPeriod"/>
              <a:defRPr/>
            </a:pPr>
            <a:r>
              <a:rPr kumimoji="1" lang="ja-JP" altLang="en-US" sz="1600" b="1" dirty="0">
                <a:solidFill>
                  <a:srgbClr val="000000"/>
                </a:solidFill>
                <a:latin typeface="+mn-ea"/>
              </a:rPr>
              <a:t>別の視点で考察</a:t>
            </a:r>
            <a:r>
              <a:rPr kumimoji="1" lang="ja-JP" altLang="en-US" sz="1600" dirty="0">
                <a:solidFill>
                  <a:srgbClr val="000000"/>
                </a:solidFill>
                <a:latin typeface="+mn-ea"/>
              </a:rPr>
              <a:t>すると、上記</a:t>
            </a:r>
            <a:r>
              <a:rPr kumimoji="1" lang="en-US" altLang="ja-JP" sz="1600" dirty="0">
                <a:solidFill>
                  <a:srgbClr val="000000"/>
                </a:solidFill>
                <a:latin typeface="+mn-ea"/>
              </a:rPr>
              <a:t>1.</a:t>
            </a:r>
            <a:r>
              <a:rPr kumimoji="1" lang="ja-JP" altLang="en-US" sz="1600" dirty="0">
                <a:solidFill>
                  <a:srgbClr val="000000"/>
                </a:solidFill>
                <a:latin typeface="+mn-ea"/>
              </a:rPr>
              <a:t>の条件（平均標準報酬額が</a:t>
            </a:r>
            <a:r>
              <a:rPr kumimoji="1" lang="en-US" altLang="ja-JP" sz="1600" dirty="0">
                <a:solidFill>
                  <a:srgbClr val="000000"/>
                </a:solidFill>
                <a:latin typeface="+mn-ea"/>
              </a:rPr>
              <a:t>22</a:t>
            </a:r>
            <a:r>
              <a:rPr kumimoji="1" lang="ja-JP" altLang="en-US" sz="1600" dirty="0">
                <a:solidFill>
                  <a:srgbClr val="000000"/>
                </a:solidFill>
                <a:latin typeface="+mn-ea"/>
              </a:rPr>
              <a:t>万円）の場合、　　　　　　　　　　　　　　　　　　　　　　　</a:t>
            </a:r>
            <a:r>
              <a:rPr kumimoji="1" lang="en-US" altLang="ja-JP" sz="1600" dirty="0">
                <a:solidFill>
                  <a:srgbClr val="000000"/>
                </a:solidFill>
                <a:latin typeface="+mn-ea"/>
              </a:rPr>
              <a:t>5</a:t>
            </a:r>
            <a:r>
              <a:rPr kumimoji="1" lang="ja-JP" altLang="en-US" sz="1600" dirty="0">
                <a:solidFill>
                  <a:srgbClr val="000000"/>
                </a:solidFill>
                <a:latin typeface="+mn-ea"/>
              </a:rPr>
              <a:t>年間働くと、平均して 　　　　　　円積み立てているのと同じことがいえる！</a:t>
            </a:r>
            <a:endParaRPr kumimoji="1" lang="en-US" altLang="ja-JP" sz="1600" dirty="0">
              <a:solidFill>
                <a:srgbClr val="000000"/>
              </a:solidFill>
              <a:latin typeface="+mn-ea"/>
            </a:endParaRPr>
          </a:p>
          <a:p>
            <a:pPr marL="342900" indent="-342900" defTabSz="914400" fontAlgn="base">
              <a:lnSpc>
                <a:spcPts val="2600"/>
              </a:lnSpc>
              <a:spcBef>
                <a:spcPct val="0"/>
              </a:spcBef>
              <a:spcAft>
                <a:spcPct val="0"/>
              </a:spcAft>
              <a:buFont typeface="+mj-lt"/>
              <a:buAutoNum type="arabicPeriod"/>
              <a:defRPr/>
            </a:pPr>
            <a:r>
              <a:rPr kumimoji="1" lang="ja-JP" altLang="en-US" sz="1600" dirty="0">
                <a:solidFill>
                  <a:srgbClr val="000000"/>
                </a:solidFill>
                <a:latin typeface="+mn-ea"/>
              </a:rPr>
              <a:t>老齢厚生年金は、年金としてだけでなく、死亡          保障や、                保障の機能も付いている</a:t>
            </a:r>
            <a:endParaRPr kumimoji="1" lang="en-US" altLang="ja-JP" sz="1600" dirty="0">
              <a:solidFill>
                <a:srgbClr val="000000"/>
              </a:solidFill>
              <a:latin typeface="+mn-ea"/>
            </a:endParaRPr>
          </a:p>
          <a:p>
            <a:pPr marL="342900" indent="-342900" defTabSz="914400" fontAlgn="base">
              <a:lnSpc>
                <a:spcPts val="2600"/>
              </a:lnSpc>
              <a:spcBef>
                <a:spcPct val="0"/>
              </a:spcBef>
              <a:spcAft>
                <a:spcPct val="0"/>
              </a:spcAft>
              <a:buFont typeface="+mj-lt"/>
              <a:buAutoNum type="arabicPeriod"/>
              <a:defRPr/>
            </a:pPr>
            <a:r>
              <a:rPr kumimoji="1" lang="ja-JP" altLang="en-US" sz="1600" dirty="0">
                <a:solidFill>
                  <a:srgbClr val="000000"/>
                </a:solidFill>
                <a:latin typeface="+mn-ea"/>
              </a:rPr>
              <a:t>老齢厚生年金の保険料や、健康保険の保険料は、会社が　　　　　　　負担してくれる</a:t>
            </a:r>
            <a:endParaRPr kumimoji="1" lang="en-US" altLang="ja-JP" sz="1600" dirty="0">
              <a:solidFill>
                <a:srgbClr val="000000"/>
              </a:solidFill>
              <a:latin typeface="+mn-ea"/>
            </a:endParaRPr>
          </a:p>
          <a:p>
            <a:pPr marL="342900" indent="-342900" defTabSz="914400" fontAlgn="base">
              <a:lnSpc>
                <a:spcPts val="2600"/>
              </a:lnSpc>
              <a:spcBef>
                <a:spcPct val="0"/>
              </a:spcBef>
              <a:spcAft>
                <a:spcPct val="0"/>
              </a:spcAft>
              <a:buFont typeface="+mj-lt"/>
              <a:buAutoNum type="arabicPeriod"/>
              <a:defRPr/>
            </a:pPr>
            <a:r>
              <a:rPr kumimoji="1" lang="ja-JP" altLang="en-US" sz="1600" dirty="0">
                <a:solidFill>
                  <a:srgbClr val="000000"/>
                </a:solidFill>
                <a:latin typeface="+mn-ea"/>
              </a:rPr>
              <a:t>健康保険料（含む介護保険料）は、                 に影響！中小企業や料率の高い会社は要注意！</a:t>
            </a:r>
            <a:endParaRPr kumimoji="1" lang="en-US" altLang="ja-JP" sz="1600" dirty="0">
              <a:solidFill>
                <a:srgbClr val="000000"/>
              </a:solidFill>
              <a:latin typeface="+mn-ea"/>
            </a:endParaRPr>
          </a:p>
          <a:p>
            <a:pPr marL="342900" indent="-342900" defTabSz="914400" fontAlgn="base">
              <a:lnSpc>
                <a:spcPts val="2600"/>
              </a:lnSpc>
              <a:spcBef>
                <a:spcPct val="0"/>
              </a:spcBef>
              <a:spcAft>
                <a:spcPct val="0"/>
              </a:spcAft>
              <a:buFont typeface="+mj-lt"/>
              <a:buAutoNum type="arabicPeriod"/>
              <a:defRPr/>
            </a:pPr>
            <a:r>
              <a:rPr kumimoji="1" lang="ja-JP" altLang="en-US" sz="1600" dirty="0">
                <a:solidFill>
                  <a:srgbClr val="000000"/>
                </a:solidFill>
                <a:latin typeface="+mn-ea"/>
              </a:rPr>
              <a:t>また、自営業者等の国民健康保険（国保）加入者は注意！なぜなら、保険料の労使折半等は一切無く、全額　　　　　、且つ　　　　　　分支払う必要。くわえて、　　　　　 と 　　　　　　もない！</a:t>
            </a:r>
            <a:endParaRPr kumimoji="1" lang="en-US" altLang="ja-JP" sz="1600" dirty="0">
              <a:solidFill>
                <a:srgbClr val="000000"/>
              </a:solidFill>
              <a:latin typeface="+mn-ea"/>
            </a:endParaRPr>
          </a:p>
        </p:txBody>
      </p:sp>
      <p:sp>
        <p:nvSpPr>
          <p:cNvPr id="11" name="テキスト ボックス 10">
            <a:extLst>
              <a:ext uri="{FF2B5EF4-FFF2-40B4-BE49-F238E27FC236}">
                <a16:creationId xmlns:a16="http://schemas.microsoft.com/office/drawing/2014/main" id="{4F004B78-BDF7-45CE-A9AD-69188B04A174}"/>
              </a:ext>
            </a:extLst>
          </p:cNvPr>
          <p:cNvSpPr txBox="1"/>
          <p:nvPr/>
        </p:nvSpPr>
        <p:spPr>
          <a:xfrm>
            <a:off x="193825" y="5699156"/>
            <a:ext cx="9705904" cy="737381"/>
          </a:xfrm>
          <a:prstGeom prst="rect">
            <a:avLst/>
          </a:prstGeom>
          <a:noFill/>
        </p:spPr>
        <p:txBody>
          <a:bodyPr wrap="square">
            <a:spAutoFit/>
          </a:bodyPr>
          <a:lstStyle/>
          <a:p>
            <a:pPr marL="342900" indent="-342900" defTabSz="914400" fontAlgn="base">
              <a:lnSpc>
                <a:spcPts val="2600"/>
              </a:lnSpc>
              <a:spcBef>
                <a:spcPct val="0"/>
              </a:spcBef>
              <a:spcAft>
                <a:spcPct val="0"/>
              </a:spcAft>
              <a:buFont typeface="+mj-lt"/>
              <a:buAutoNum type="arabicPeriod" startAt="6"/>
              <a:defRPr/>
            </a:pPr>
            <a:r>
              <a:rPr lang="ja-JP" altLang="en-US" sz="1600" dirty="0">
                <a:latin typeface="+mn-ea"/>
              </a:rPr>
              <a:t>社会保障制度（厚生年金・健康保険）が整備されていて、　　　　　　　　　　　　　　　　　　　　　　　　　　　　　　　　　　　　 より優位な会社で、　　　　　　でも長く働く</a:t>
            </a:r>
            <a:endParaRPr lang="en-US" altLang="ja-JP" sz="1600" dirty="0">
              <a:latin typeface="+mn-ea"/>
            </a:endParaRPr>
          </a:p>
        </p:txBody>
      </p:sp>
      <p:sp>
        <p:nvSpPr>
          <p:cNvPr id="22" name="正方形/長方形 21">
            <a:extLst>
              <a:ext uri="{FF2B5EF4-FFF2-40B4-BE49-F238E27FC236}">
                <a16:creationId xmlns:a16="http://schemas.microsoft.com/office/drawing/2014/main" id="{85EAEF3A-7F84-4A3E-A4DC-1921642EAC83}"/>
              </a:ext>
            </a:extLst>
          </p:cNvPr>
          <p:cNvSpPr/>
          <p:nvPr/>
        </p:nvSpPr>
        <p:spPr>
          <a:xfrm>
            <a:off x="102385" y="5457319"/>
            <a:ext cx="4838701" cy="33855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002060"/>
                </a:solidFill>
                <a:effectLst/>
                <a:uLnTx/>
                <a:uFillTx/>
                <a:latin typeface="メイリオ"/>
                <a:ea typeface="メイリオ"/>
                <a:cs typeface="+mn-cs"/>
              </a:rPr>
              <a:t>そのために</a:t>
            </a:r>
            <a:endParaRPr kumimoji="1" lang="en-US" altLang="ja-JP" sz="1600" b="1" i="0" u="none" strike="noStrike" kern="1200" cap="none" spc="0" normalizeH="0" baseline="0" noProof="0" dirty="0">
              <a:ln>
                <a:noFill/>
              </a:ln>
              <a:solidFill>
                <a:srgbClr val="002060"/>
              </a:solidFill>
              <a:effectLst/>
              <a:uLnTx/>
              <a:uFillTx/>
              <a:latin typeface="メイリオ"/>
              <a:ea typeface="メイリオ"/>
              <a:cs typeface="+mn-cs"/>
            </a:endParaRPr>
          </a:p>
        </p:txBody>
      </p:sp>
      <p:sp>
        <p:nvSpPr>
          <p:cNvPr id="25" name="テキスト プレースホルダー 1">
            <a:extLst>
              <a:ext uri="{FF2B5EF4-FFF2-40B4-BE49-F238E27FC236}">
                <a16:creationId xmlns:a16="http://schemas.microsoft.com/office/drawing/2014/main" id="{D38A8DC0-8B1B-4442-B863-6FD0D8FD2323}"/>
              </a:ext>
            </a:extLst>
          </p:cNvPr>
          <p:cNvSpPr>
            <a:spLocks noGrp="1"/>
          </p:cNvSpPr>
          <p:nvPr>
            <p:ph type="body" sz="quarter" idx="10"/>
          </p:nvPr>
        </p:nvSpPr>
        <p:spPr>
          <a:xfrm>
            <a:off x="53313" y="125280"/>
            <a:ext cx="9440778" cy="396000"/>
          </a:xfrm>
        </p:spPr>
        <p:txBody>
          <a:bodyPr/>
          <a:lstStyle/>
          <a:p>
            <a:r>
              <a:rPr kumimoji="1" lang="ja-JP" altLang="en-US" dirty="0"/>
              <a:t>採用対策</a:t>
            </a:r>
            <a:endParaRPr lang="en-US" altLang="ja-JP" sz="2400" dirty="0">
              <a:solidFill>
                <a:schemeClr val="tx1"/>
              </a:solidFill>
            </a:endParaRPr>
          </a:p>
        </p:txBody>
      </p:sp>
      <p:sp>
        <p:nvSpPr>
          <p:cNvPr id="14" name="AutoShape 3">
            <a:extLst>
              <a:ext uri="{FF2B5EF4-FFF2-40B4-BE49-F238E27FC236}">
                <a16:creationId xmlns:a16="http://schemas.microsoft.com/office/drawing/2014/main" id="{6F56DB2A-38EF-414D-BB96-C098F75B1C1A}"/>
              </a:ext>
            </a:extLst>
          </p:cNvPr>
          <p:cNvSpPr>
            <a:spLocks noChangeArrowheads="1"/>
          </p:cNvSpPr>
          <p:nvPr/>
        </p:nvSpPr>
        <p:spPr bwMode="auto">
          <a:xfrm>
            <a:off x="114299" y="593008"/>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effectLst>
                  <a:glow rad="127000">
                    <a:schemeClr val="bg1"/>
                  </a:glow>
                </a:effectLst>
                <a:latin typeface="Arial"/>
                <a:ea typeface="メイリオ" pitchFamily="50" charset="-128"/>
                <a:cs typeface="メイリオ" pitchFamily="50" charset="-128"/>
              </a:rPr>
              <a:t>本日の振り返り</a:t>
            </a:r>
            <a:endPar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endParaRPr>
          </a:p>
        </p:txBody>
      </p:sp>
      <p:sp>
        <p:nvSpPr>
          <p:cNvPr id="15" name="正方形/長方形 14">
            <a:extLst>
              <a:ext uri="{FF2B5EF4-FFF2-40B4-BE49-F238E27FC236}">
                <a16:creationId xmlns:a16="http://schemas.microsoft.com/office/drawing/2014/main" id="{9BDCB2EA-0A05-4950-9403-BBFC3238DC69}"/>
              </a:ext>
            </a:extLst>
          </p:cNvPr>
          <p:cNvSpPr/>
          <p:nvPr/>
        </p:nvSpPr>
        <p:spPr>
          <a:xfrm>
            <a:off x="4903762" y="944208"/>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⑳</a:t>
            </a:r>
          </a:p>
        </p:txBody>
      </p:sp>
      <p:sp>
        <p:nvSpPr>
          <p:cNvPr id="16" name="正方形/長方形 15">
            <a:extLst>
              <a:ext uri="{FF2B5EF4-FFF2-40B4-BE49-F238E27FC236}">
                <a16:creationId xmlns:a16="http://schemas.microsoft.com/office/drawing/2014/main" id="{7BA9ECDE-CD9B-41DE-85CC-8715876DDED1}"/>
              </a:ext>
            </a:extLst>
          </p:cNvPr>
          <p:cNvSpPr/>
          <p:nvPr/>
        </p:nvSpPr>
        <p:spPr>
          <a:xfrm>
            <a:off x="2876521" y="1274401"/>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㉑</a:t>
            </a:r>
          </a:p>
        </p:txBody>
      </p:sp>
      <p:sp>
        <p:nvSpPr>
          <p:cNvPr id="17" name="正方形/長方形 16">
            <a:extLst>
              <a:ext uri="{FF2B5EF4-FFF2-40B4-BE49-F238E27FC236}">
                <a16:creationId xmlns:a16="http://schemas.microsoft.com/office/drawing/2014/main" id="{CC6F95E9-B48F-4D34-B0F6-1727ECD49309}"/>
              </a:ext>
            </a:extLst>
          </p:cNvPr>
          <p:cNvSpPr/>
          <p:nvPr/>
        </p:nvSpPr>
        <p:spPr>
          <a:xfrm>
            <a:off x="2871548" y="2937237"/>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㉓　　　　　　</a:t>
            </a:r>
          </a:p>
        </p:txBody>
      </p:sp>
      <p:sp>
        <p:nvSpPr>
          <p:cNvPr id="18" name="正方形/長方形 17">
            <a:extLst>
              <a:ext uri="{FF2B5EF4-FFF2-40B4-BE49-F238E27FC236}">
                <a16:creationId xmlns:a16="http://schemas.microsoft.com/office/drawing/2014/main" id="{37E7CF85-3711-4032-A54C-33AE00C3658A}"/>
              </a:ext>
            </a:extLst>
          </p:cNvPr>
          <p:cNvSpPr/>
          <p:nvPr/>
        </p:nvSpPr>
        <p:spPr>
          <a:xfrm>
            <a:off x="4423872" y="3259013"/>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㉔　　　　　　</a:t>
            </a:r>
          </a:p>
        </p:txBody>
      </p:sp>
      <p:sp>
        <p:nvSpPr>
          <p:cNvPr id="19" name="正方形/長方形 18">
            <a:extLst>
              <a:ext uri="{FF2B5EF4-FFF2-40B4-BE49-F238E27FC236}">
                <a16:creationId xmlns:a16="http://schemas.microsoft.com/office/drawing/2014/main" id="{DFBDDBFA-5D90-40C5-9091-68ADDB90825F}"/>
              </a:ext>
            </a:extLst>
          </p:cNvPr>
          <p:cNvSpPr/>
          <p:nvPr/>
        </p:nvSpPr>
        <p:spPr>
          <a:xfrm>
            <a:off x="2453778" y="6120289"/>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㉜　　　　　　</a:t>
            </a:r>
          </a:p>
        </p:txBody>
      </p:sp>
      <p:sp>
        <p:nvSpPr>
          <p:cNvPr id="20" name="正方形/長方形 19">
            <a:extLst>
              <a:ext uri="{FF2B5EF4-FFF2-40B4-BE49-F238E27FC236}">
                <a16:creationId xmlns:a16="http://schemas.microsoft.com/office/drawing/2014/main" id="{11ADA4A9-9FFD-47F4-BE9D-28DB5F78266A}"/>
              </a:ext>
            </a:extLst>
          </p:cNvPr>
          <p:cNvSpPr/>
          <p:nvPr/>
        </p:nvSpPr>
        <p:spPr>
          <a:xfrm>
            <a:off x="3847872" y="3921056"/>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㉗　　　　　　</a:t>
            </a:r>
          </a:p>
        </p:txBody>
      </p:sp>
      <p:sp>
        <p:nvSpPr>
          <p:cNvPr id="21" name="正方形/長方形 20">
            <a:extLst>
              <a:ext uri="{FF2B5EF4-FFF2-40B4-BE49-F238E27FC236}">
                <a16:creationId xmlns:a16="http://schemas.microsoft.com/office/drawing/2014/main" id="{D5BCFBC0-D979-42F9-9897-B4B6CC073E3D}"/>
              </a:ext>
            </a:extLst>
          </p:cNvPr>
          <p:cNvSpPr/>
          <p:nvPr/>
        </p:nvSpPr>
        <p:spPr>
          <a:xfrm>
            <a:off x="6337980" y="3259013"/>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㉕　　　　　　</a:t>
            </a:r>
          </a:p>
        </p:txBody>
      </p:sp>
      <p:sp>
        <p:nvSpPr>
          <p:cNvPr id="23" name="正方形/長方形 22">
            <a:extLst>
              <a:ext uri="{FF2B5EF4-FFF2-40B4-BE49-F238E27FC236}">
                <a16:creationId xmlns:a16="http://schemas.microsoft.com/office/drawing/2014/main" id="{EBB2AEA4-34FA-432D-A620-24ED10C894BB}"/>
              </a:ext>
            </a:extLst>
          </p:cNvPr>
          <p:cNvSpPr/>
          <p:nvPr/>
        </p:nvSpPr>
        <p:spPr>
          <a:xfrm>
            <a:off x="5925200" y="3594525"/>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㉖　　　　　　</a:t>
            </a:r>
          </a:p>
        </p:txBody>
      </p:sp>
      <p:sp>
        <p:nvSpPr>
          <p:cNvPr id="24" name="正方形/長方形 23">
            <a:extLst>
              <a:ext uri="{FF2B5EF4-FFF2-40B4-BE49-F238E27FC236}">
                <a16:creationId xmlns:a16="http://schemas.microsoft.com/office/drawing/2014/main" id="{0E61542C-BDAE-44A4-889E-F49F132C454E}"/>
              </a:ext>
            </a:extLst>
          </p:cNvPr>
          <p:cNvSpPr/>
          <p:nvPr/>
        </p:nvSpPr>
        <p:spPr>
          <a:xfrm>
            <a:off x="1153466" y="1946274"/>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㉒</a:t>
            </a:r>
          </a:p>
        </p:txBody>
      </p:sp>
      <p:sp>
        <p:nvSpPr>
          <p:cNvPr id="26" name="正方形/長方形 25">
            <a:extLst>
              <a:ext uri="{FF2B5EF4-FFF2-40B4-BE49-F238E27FC236}">
                <a16:creationId xmlns:a16="http://schemas.microsoft.com/office/drawing/2014/main" id="{8865DB8C-C187-4CE7-ABEE-C91D885C86A1}"/>
              </a:ext>
            </a:extLst>
          </p:cNvPr>
          <p:cNvSpPr/>
          <p:nvPr/>
        </p:nvSpPr>
        <p:spPr>
          <a:xfrm>
            <a:off x="7642152" y="4585707"/>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㉛　　　　　　</a:t>
            </a:r>
          </a:p>
        </p:txBody>
      </p:sp>
      <p:sp>
        <p:nvSpPr>
          <p:cNvPr id="27" name="正方形/長方形 26">
            <a:extLst>
              <a:ext uri="{FF2B5EF4-FFF2-40B4-BE49-F238E27FC236}">
                <a16:creationId xmlns:a16="http://schemas.microsoft.com/office/drawing/2014/main" id="{87E28284-D363-4736-AFB0-3CC282FA30DB}"/>
              </a:ext>
            </a:extLst>
          </p:cNvPr>
          <p:cNvSpPr/>
          <p:nvPr/>
        </p:nvSpPr>
        <p:spPr>
          <a:xfrm>
            <a:off x="1075540" y="4578145"/>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㉘　　　　　　</a:t>
            </a:r>
          </a:p>
        </p:txBody>
      </p:sp>
      <p:sp>
        <p:nvSpPr>
          <p:cNvPr id="28" name="正方形/長方形 27">
            <a:extLst>
              <a:ext uri="{FF2B5EF4-FFF2-40B4-BE49-F238E27FC236}">
                <a16:creationId xmlns:a16="http://schemas.microsoft.com/office/drawing/2014/main" id="{1DA8EF86-46BB-4DEA-975E-955FE661F3AD}"/>
              </a:ext>
            </a:extLst>
          </p:cNvPr>
          <p:cNvSpPr/>
          <p:nvPr/>
        </p:nvSpPr>
        <p:spPr>
          <a:xfrm>
            <a:off x="2679832" y="4595038"/>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㉙　　　　　　</a:t>
            </a:r>
          </a:p>
        </p:txBody>
      </p:sp>
      <p:sp>
        <p:nvSpPr>
          <p:cNvPr id="29" name="正方形/長方形 28">
            <a:extLst>
              <a:ext uri="{FF2B5EF4-FFF2-40B4-BE49-F238E27FC236}">
                <a16:creationId xmlns:a16="http://schemas.microsoft.com/office/drawing/2014/main" id="{864BDB60-1364-455D-A522-F02CC5BD1D04}"/>
              </a:ext>
            </a:extLst>
          </p:cNvPr>
          <p:cNvSpPr/>
          <p:nvPr/>
        </p:nvSpPr>
        <p:spPr>
          <a:xfrm>
            <a:off x="6229149" y="4595038"/>
            <a:ext cx="1152000" cy="252000"/>
          </a:xfrm>
          <a:prstGeom prst="rect">
            <a:avLst/>
          </a:prstGeom>
          <a:solidFill>
            <a:schemeClr val="bg1"/>
          </a:solidFill>
          <a:ln w="190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36000" rtlCol="0" anchor="ctr"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㉚　　　　　　</a:t>
            </a:r>
          </a:p>
        </p:txBody>
      </p:sp>
      <p:sp>
        <p:nvSpPr>
          <p:cNvPr id="2" name="テキスト プレースホルダー 1">
            <a:extLst>
              <a:ext uri="{FF2B5EF4-FFF2-40B4-BE49-F238E27FC236}">
                <a16:creationId xmlns:a16="http://schemas.microsoft.com/office/drawing/2014/main" id="{67AEFE1F-C246-3673-B9B5-4F3DBA8083FB}"/>
              </a:ext>
            </a:extLst>
          </p:cNvPr>
          <p:cNvSpPr txBox="1">
            <a:spLocks/>
          </p:cNvSpPr>
          <p:nvPr/>
        </p:nvSpPr>
        <p:spPr>
          <a:xfrm>
            <a:off x="1568918" y="186240"/>
            <a:ext cx="8235478" cy="396000"/>
          </a:xfrm>
          <a:prstGeom prst="rect">
            <a:avLst/>
          </a:prstGeom>
          <a:noFill/>
        </p:spPr>
        <p:txBody>
          <a:bodyPr lIns="0" tIns="0" rIns="0" bIns="0" anchor="ctr" anchorCtr="0"/>
          <a:lstStyle>
            <a:lvl1pPr marL="0" indent="0" algn="l"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en-US" altLang="ja-JP"/>
              <a:t>journal</a:t>
            </a:r>
            <a:endParaRPr lang="ja-JP" altLang="en-US" dirty="0"/>
          </a:p>
        </p:txBody>
      </p:sp>
      <p:sp>
        <p:nvSpPr>
          <p:cNvPr id="4" name="テキスト プレースホルダー 1">
            <a:extLst>
              <a:ext uri="{FF2B5EF4-FFF2-40B4-BE49-F238E27FC236}">
                <a16:creationId xmlns:a16="http://schemas.microsoft.com/office/drawing/2014/main" id="{C69CDB6A-8B3B-3960-93E7-CD758AB29A52}"/>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ja-JP" altLang="en-US" dirty="0">
                <a:solidFill>
                  <a:srgbClr val="002060"/>
                </a:solidFill>
              </a:rPr>
              <a:t>まとめ</a:t>
            </a:r>
            <a:endParaRPr lang="ja-JP" altLang="en-US" dirty="0">
              <a:solidFill>
                <a:srgbClr val="3E3A39"/>
              </a:solidFill>
              <a:latin typeface="Arial"/>
              <a:cs typeface="メイリオ" pitchFamily="50" charset="-128"/>
            </a:endParaRPr>
          </a:p>
        </p:txBody>
      </p:sp>
      <p:sp>
        <p:nvSpPr>
          <p:cNvPr id="5" name="スライド番号プレースホルダー 5">
            <a:extLst>
              <a:ext uri="{FF2B5EF4-FFF2-40B4-BE49-F238E27FC236}">
                <a16:creationId xmlns:a16="http://schemas.microsoft.com/office/drawing/2014/main" id="{80CA0913-96F7-2853-93C0-D895555D44F1}"/>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24</a:t>
            </a:fld>
            <a:endParaRPr kumimoji="1" lang="ja-JP" altLang="en-US" sz="1200" b="1" dirty="0">
              <a:solidFill>
                <a:schemeClr val="tx1"/>
              </a:solidFill>
            </a:endParaRPr>
          </a:p>
        </p:txBody>
      </p:sp>
      <p:grpSp>
        <p:nvGrpSpPr>
          <p:cNvPr id="51" name="グループ化 50">
            <a:extLst>
              <a:ext uri="{FF2B5EF4-FFF2-40B4-BE49-F238E27FC236}">
                <a16:creationId xmlns:a16="http://schemas.microsoft.com/office/drawing/2014/main" id="{64E6D302-8AF9-0336-A31C-1336EF2EB05C}"/>
              </a:ext>
            </a:extLst>
          </p:cNvPr>
          <p:cNvGrpSpPr/>
          <p:nvPr/>
        </p:nvGrpSpPr>
        <p:grpSpPr>
          <a:xfrm>
            <a:off x="6501200" y="3521679"/>
            <a:ext cx="3298448" cy="720000"/>
            <a:chOff x="2660483" y="728642"/>
            <a:chExt cx="3298448" cy="720000"/>
          </a:xfrm>
        </p:grpSpPr>
        <p:cxnSp>
          <p:nvCxnSpPr>
            <p:cNvPr id="52" name="直線矢印コネクタ 51">
              <a:extLst>
                <a:ext uri="{FF2B5EF4-FFF2-40B4-BE49-F238E27FC236}">
                  <a16:creationId xmlns:a16="http://schemas.microsoft.com/office/drawing/2014/main" id="{33DB9D85-5851-87E3-1450-8DF840397D47}"/>
                </a:ext>
              </a:extLst>
            </p:cNvPr>
            <p:cNvCxnSpPr>
              <a:cxnSpLocks/>
              <a:stCxn id="53" idx="1"/>
            </p:cNvCxnSpPr>
            <p:nvPr/>
          </p:nvCxnSpPr>
          <p:spPr bwMode="auto">
            <a:xfrm flipH="1" flipV="1">
              <a:off x="2660483" y="864034"/>
              <a:ext cx="300467" cy="224608"/>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正方形/長方形 52">
              <a:extLst>
                <a:ext uri="{FF2B5EF4-FFF2-40B4-BE49-F238E27FC236}">
                  <a16:creationId xmlns:a16="http://schemas.microsoft.com/office/drawing/2014/main" id="{068957D2-7B33-FCEE-C4BA-87A38406034E}"/>
                </a:ext>
              </a:extLst>
            </p:cNvPr>
            <p:cNvSpPr/>
            <p:nvPr/>
          </p:nvSpPr>
          <p:spPr bwMode="auto">
            <a:xfrm>
              <a:off x="2960950" y="728642"/>
              <a:ext cx="2997981"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㉖ </a:t>
              </a:r>
              <a:r>
                <a:rPr kumimoji="1" lang="ja-JP" altLang="en-US" sz="4000" b="1" dirty="0">
                  <a:solidFill>
                    <a:srgbClr val="EA5550"/>
                  </a:solidFill>
                  <a:latin typeface="Meiryo UI" panose="020B0604030504040204" pitchFamily="50" charset="-128"/>
                  <a:ea typeface="Meiryo UI" panose="020B0604030504040204" pitchFamily="50" charset="-128"/>
                </a:rPr>
                <a:t>半分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grpSp>
        <p:nvGrpSpPr>
          <p:cNvPr id="54" name="グループ化 53">
            <a:extLst>
              <a:ext uri="{FF2B5EF4-FFF2-40B4-BE49-F238E27FC236}">
                <a16:creationId xmlns:a16="http://schemas.microsoft.com/office/drawing/2014/main" id="{27AE77AF-1BB4-D09A-9013-DF9490A07B6F}"/>
              </a:ext>
            </a:extLst>
          </p:cNvPr>
          <p:cNvGrpSpPr/>
          <p:nvPr/>
        </p:nvGrpSpPr>
        <p:grpSpPr>
          <a:xfrm>
            <a:off x="5181719" y="2663175"/>
            <a:ext cx="4617929" cy="735700"/>
            <a:chOff x="9659965" y="2323870"/>
            <a:chExt cx="4617929" cy="735700"/>
          </a:xfrm>
        </p:grpSpPr>
        <p:cxnSp>
          <p:nvCxnSpPr>
            <p:cNvPr id="55" name="直線矢印コネクタ 54">
              <a:extLst>
                <a:ext uri="{FF2B5EF4-FFF2-40B4-BE49-F238E27FC236}">
                  <a16:creationId xmlns:a16="http://schemas.microsoft.com/office/drawing/2014/main" id="{DA889F51-1481-BAD7-5790-ADFC178D02BB}"/>
                </a:ext>
              </a:extLst>
            </p:cNvPr>
            <p:cNvCxnSpPr>
              <a:stCxn id="56" idx="1"/>
            </p:cNvCxnSpPr>
            <p:nvPr/>
          </p:nvCxnSpPr>
          <p:spPr bwMode="auto">
            <a:xfrm flipH="1">
              <a:off x="9659965" y="2683870"/>
              <a:ext cx="1086545" cy="375700"/>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6" name="正方形/長方形 55">
              <a:extLst>
                <a:ext uri="{FF2B5EF4-FFF2-40B4-BE49-F238E27FC236}">
                  <a16:creationId xmlns:a16="http://schemas.microsoft.com/office/drawing/2014/main" id="{63F46D2D-88DF-3151-02C1-1CE32D5C8C5D}"/>
                </a:ext>
              </a:extLst>
            </p:cNvPr>
            <p:cNvSpPr/>
            <p:nvPr/>
          </p:nvSpPr>
          <p:spPr bwMode="auto">
            <a:xfrm>
              <a:off x="10746510" y="2323870"/>
              <a:ext cx="3531384"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㉔</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死亡 </a:t>
              </a:r>
              <a:r>
                <a:rPr kumimoji="1" lang="ja-JP" altLang="en-US" sz="3200" b="1" dirty="0">
                  <a:solidFill>
                    <a:srgbClr val="EA5550"/>
                  </a:solidFill>
                  <a:latin typeface="Meiryo UI" panose="020B0604030504040204" pitchFamily="50" charset="-128"/>
                  <a:ea typeface="Meiryo UI" panose="020B0604030504040204" pitchFamily="50" charset="-128"/>
                </a:rPr>
                <a:t> </a:t>
              </a:r>
              <a:r>
                <a:rPr kumimoji="1" lang="ja-JP" altLang="en-US" sz="3200" b="1" dirty="0">
                  <a:latin typeface="Meiryo UI" panose="020B0604030504040204" pitchFamily="50" charset="-128"/>
                  <a:ea typeface="Meiryo UI" panose="020B0604030504040204" pitchFamily="50" charset="-128"/>
                </a:rPr>
                <a:t>㉕</a:t>
              </a:r>
              <a:r>
                <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障害</a:t>
              </a:r>
            </a:p>
          </p:txBody>
        </p:sp>
      </p:grpSp>
      <p:grpSp>
        <p:nvGrpSpPr>
          <p:cNvPr id="57" name="グループ化 56">
            <a:extLst>
              <a:ext uri="{FF2B5EF4-FFF2-40B4-BE49-F238E27FC236}">
                <a16:creationId xmlns:a16="http://schemas.microsoft.com/office/drawing/2014/main" id="{2A285B35-8A24-C388-B74E-E5B7973EEFF0}"/>
              </a:ext>
            </a:extLst>
          </p:cNvPr>
          <p:cNvGrpSpPr/>
          <p:nvPr/>
        </p:nvGrpSpPr>
        <p:grpSpPr>
          <a:xfrm>
            <a:off x="3230177" y="57207"/>
            <a:ext cx="2768217" cy="1034475"/>
            <a:chOff x="3190714" y="1501549"/>
            <a:chExt cx="2768217" cy="1034475"/>
          </a:xfrm>
        </p:grpSpPr>
        <p:cxnSp>
          <p:nvCxnSpPr>
            <p:cNvPr id="58" name="直線矢印コネクタ 57">
              <a:extLst>
                <a:ext uri="{FF2B5EF4-FFF2-40B4-BE49-F238E27FC236}">
                  <a16:creationId xmlns:a16="http://schemas.microsoft.com/office/drawing/2014/main" id="{82929695-D571-191C-240E-C5C794DA78B6}"/>
                </a:ext>
              </a:extLst>
            </p:cNvPr>
            <p:cNvCxnSpPr/>
            <p:nvPr/>
          </p:nvCxnSpPr>
          <p:spPr bwMode="auto">
            <a:xfrm flipH="1">
              <a:off x="5198436" y="2068722"/>
              <a:ext cx="1" cy="467302"/>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9" name="正方形/長方形 58">
              <a:extLst>
                <a:ext uri="{FF2B5EF4-FFF2-40B4-BE49-F238E27FC236}">
                  <a16:creationId xmlns:a16="http://schemas.microsoft.com/office/drawing/2014/main" id="{F3D39F5B-5637-5BD8-28CD-5672B916A290}"/>
                </a:ext>
              </a:extLst>
            </p:cNvPr>
            <p:cNvSpPr/>
            <p:nvPr/>
          </p:nvSpPr>
          <p:spPr bwMode="auto">
            <a:xfrm>
              <a:off x="3190714" y="1501549"/>
              <a:ext cx="2768217"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⑳ </a:t>
              </a:r>
              <a:r>
                <a:rPr kumimoji="1" lang="en-US" altLang="ja-JP" sz="4000" b="1" dirty="0">
                  <a:solidFill>
                    <a:srgbClr val="EA5550"/>
                  </a:solidFill>
                  <a:latin typeface="Meiryo UI" panose="020B0604030504040204" pitchFamily="50" charset="-128"/>
                  <a:ea typeface="Meiryo UI" panose="020B0604030504040204" pitchFamily="50" charset="-128"/>
                </a:rPr>
                <a:t>1,205</a:t>
              </a: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grpSp>
        <p:nvGrpSpPr>
          <p:cNvPr id="60" name="グループ化 59">
            <a:extLst>
              <a:ext uri="{FF2B5EF4-FFF2-40B4-BE49-F238E27FC236}">
                <a16:creationId xmlns:a16="http://schemas.microsoft.com/office/drawing/2014/main" id="{2C6AB576-B4BC-3D1A-AEBB-6C4504AD5635}"/>
              </a:ext>
            </a:extLst>
          </p:cNvPr>
          <p:cNvGrpSpPr/>
          <p:nvPr/>
        </p:nvGrpSpPr>
        <p:grpSpPr>
          <a:xfrm>
            <a:off x="4792717" y="3945720"/>
            <a:ext cx="5024976" cy="1136953"/>
            <a:chOff x="482458" y="-1148694"/>
            <a:chExt cx="5024976" cy="1136953"/>
          </a:xfrm>
        </p:grpSpPr>
        <p:cxnSp>
          <p:nvCxnSpPr>
            <p:cNvPr id="61" name="直線矢印コネクタ 60">
              <a:extLst>
                <a:ext uri="{FF2B5EF4-FFF2-40B4-BE49-F238E27FC236}">
                  <a16:creationId xmlns:a16="http://schemas.microsoft.com/office/drawing/2014/main" id="{0E7855A0-8D99-235A-8D31-F44CD68863A7}"/>
                </a:ext>
              </a:extLst>
            </p:cNvPr>
            <p:cNvCxnSpPr>
              <a:stCxn id="62" idx="1"/>
            </p:cNvCxnSpPr>
            <p:nvPr/>
          </p:nvCxnSpPr>
          <p:spPr bwMode="auto">
            <a:xfrm flipH="1" flipV="1">
              <a:off x="482458" y="-1148694"/>
              <a:ext cx="2020262" cy="776953"/>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2" name="正方形/長方形 61">
              <a:extLst>
                <a:ext uri="{FF2B5EF4-FFF2-40B4-BE49-F238E27FC236}">
                  <a16:creationId xmlns:a16="http://schemas.microsoft.com/office/drawing/2014/main" id="{355B804B-328E-F418-4B25-D19C8E048742}"/>
                </a:ext>
              </a:extLst>
            </p:cNvPr>
            <p:cNvSpPr/>
            <p:nvPr/>
          </p:nvSpPr>
          <p:spPr bwMode="auto">
            <a:xfrm>
              <a:off x="2502720" y="-731741"/>
              <a:ext cx="3004714"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㉗ </a:t>
              </a:r>
              <a:r>
                <a:rPr kumimoji="1" lang="ja-JP" altLang="en-US" sz="4000" b="1" dirty="0">
                  <a:solidFill>
                    <a:srgbClr val="EA5550"/>
                  </a:solidFill>
                  <a:latin typeface="Meiryo UI" panose="020B0604030504040204" pitchFamily="50" charset="-128"/>
                  <a:ea typeface="Meiryo UI" panose="020B0604030504040204" pitchFamily="50" charset="-128"/>
                </a:rPr>
                <a:t>手取り額</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grpSp>
        <p:nvGrpSpPr>
          <p:cNvPr id="63" name="グループ化 62">
            <a:extLst>
              <a:ext uri="{FF2B5EF4-FFF2-40B4-BE49-F238E27FC236}">
                <a16:creationId xmlns:a16="http://schemas.microsoft.com/office/drawing/2014/main" id="{9CCBC516-6982-5583-91DB-B50B070B80D3}"/>
              </a:ext>
            </a:extLst>
          </p:cNvPr>
          <p:cNvGrpSpPr/>
          <p:nvPr/>
        </p:nvGrpSpPr>
        <p:grpSpPr>
          <a:xfrm>
            <a:off x="3623824" y="6052356"/>
            <a:ext cx="6193869" cy="720000"/>
            <a:chOff x="-1222803" y="2088623"/>
            <a:chExt cx="6193869" cy="720000"/>
          </a:xfrm>
        </p:grpSpPr>
        <p:cxnSp>
          <p:nvCxnSpPr>
            <p:cNvPr id="64" name="直線矢印コネクタ 63">
              <a:extLst>
                <a:ext uri="{FF2B5EF4-FFF2-40B4-BE49-F238E27FC236}">
                  <a16:creationId xmlns:a16="http://schemas.microsoft.com/office/drawing/2014/main" id="{7728A007-8F70-1B53-D253-04A72DB10E00}"/>
                </a:ext>
              </a:extLst>
            </p:cNvPr>
            <p:cNvCxnSpPr/>
            <p:nvPr/>
          </p:nvCxnSpPr>
          <p:spPr bwMode="auto">
            <a:xfrm flipH="1" flipV="1">
              <a:off x="-1222803" y="2273306"/>
              <a:ext cx="4018328" cy="237654"/>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65" name="正方形/長方形 64">
              <a:extLst>
                <a:ext uri="{FF2B5EF4-FFF2-40B4-BE49-F238E27FC236}">
                  <a16:creationId xmlns:a16="http://schemas.microsoft.com/office/drawing/2014/main" id="{D3CBF2AF-5007-1C02-42E4-68D68F8894D6}"/>
                </a:ext>
              </a:extLst>
            </p:cNvPr>
            <p:cNvSpPr/>
            <p:nvPr/>
          </p:nvSpPr>
          <p:spPr bwMode="auto">
            <a:xfrm>
              <a:off x="2954217" y="2088623"/>
              <a:ext cx="2016849"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㉜ </a:t>
              </a:r>
              <a:r>
                <a:rPr kumimoji="1" lang="en-US" altLang="ja-JP" sz="4000" b="1" dirty="0">
                  <a:solidFill>
                    <a:srgbClr val="EA5550"/>
                  </a:solidFill>
                  <a:latin typeface="Meiryo UI" panose="020B0604030504040204" pitchFamily="50" charset="-128"/>
                  <a:ea typeface="Meiryo UI" panose="020B0604030504040204" pitchFamily="50" charset="-128"/>
                </a:rPr>
                <a:t>1</a:t>
              </a:r>
              <a:r>
                <a:rPr kumimoji="1" lang="ja-JP" altLang="en-US" sz="3200" b="1" dirty="0">
                  <a:solidFill>
                    <a:srgbClr val="EA5550"/>
                  </a:solidFill>
                  <a:latin typeface="Meiryo UI" panose="020B0604030504040204" pitchFamily="50" charset="-128"/>
                  <a:ea typeface="Meiryo UI" panose="020B0604030504040204" pitchFamily="50" charset="-128"/>
                </a:rPr>
                <a:t>カ月</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grpSp>
      <p:grpSp>
        <p:nvGrpSpPr>
          <p:cNvPr id="69" name="グループ化 68">
            <a:extLst>
              <a:ext uri="{FF2B5EF4-FFF2-40B4-BE49-F238E27FC236}">
                <a16:creationId xmlns:a16="http://schemas.microsoft.com/office/drawing/2014/main" id="{42A23A6D-C3A1-F4BC-B518-B6B42EA2BBAB}"/>
              </a:ext>
            </a:extLst>
          </p:cNvPr>
          <p:cNvGrpSpPr/>
          <p:nvPr/>
        </p:nvGrpSpPr>
        <p:grpSpPr>
          <a:xfrm>
            <a:off x="3749989" y="63742"/>
            <a:ext cx="5555391" cy="1336659"/>
            <a:chOff x="4246917" y="479229"/>
            <a:chExt cx="5555391" cy="1336659"/>
          </a:xfrm>
        </p:grpSpPr>
        <p:cxnSp>
          <p:nvCxnSpPr>
            <p:cNvPr id="70" name="直線矢印コネクタ 69">
              <a:extLst>
                <a:ext uri="{FF2B5EF4-FFF2-40B4-BE49-F238E27FC236}">
                  <a16:creationId xmlns:a16="http://schemas.microsoft.com/office/drawing/2014/main" id="{576A4F0F-AC2E-17D3-FFFE-CED63BA3D43D}"/>
                </a:ext>
              </a:extLst>
            </p:cNvPr>
            <p:cNvCxnSpPr/>
            <p:nvPr/>
          </p:nvCxnSpPr>
          <p:spPr bwMode="auto">
            <a:xfrm flipH="1">
              <a:off x="4246917" y="1815888"/>
              <a:ext cx="2387799" cy="0"/>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71" name="正方形/長方形 70">
              <a:extLst>
                <a:ext uri="{FF2B5EF4-FFF2-40B4-BE49-F238E27FC236}">
                  <a16:creationId xmlns:a16="http://schemas.microsoft.com/office/drawing/2014/main" id="{41AAC0C5-F811-6FC0-1C28-21B8F301835E}"/>
                </a:ext>
              </a:extLst>
            </p:cNvPr>
            <p:cNvSpPr/>
            <p:nvPr/>
          </p:nvSpPr>
          <p:spPr bwMode="auto">
            <a:xfrm>
              <a:off x="6797594" y="479229"/>
              <a:ext cx="3004714"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㉑ </a:t>
              </a:r>
              <a:r>
                <a:rPr kumimoji="1" lang="ja-JP" altLang="en-US" sz="4000" b="1" dirty="0">
                  <a:solidFill>
                    <a:srgbClr val="EA5550"/>
                  </a:solidFill>
                  <a:latin typeface="Meiryo UI" panose="020B0604030504040204" pitchFamily="50" charset="-128"/>
                  <a:ea typeface="Meiryo UI" panose="020B0604030504040204" pitchFamily="50" charset="-128"/>
                </a:rPr>
                <a:t>終身年金</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cxnSp>
          <p:nvCxnSpPr>
            <p:cNvPr id="72" name="直線矢印コネクタ 71">
              <a:extLst>
                <a:ext uri="{FF2B5EF4-FFF2-40B4-BE49-F238E27FC236}">
                  <a16:creationId xmlns:a16="http://schemas.microsoft.com/office/drawing/2014/main" id="{63B16AC0-5569-C5B3-721E-775BFFEDEC66}"/>
                </a:ext>
              </a:extLst>
            </p:cNvPr>
            <p:cNvCxnSpPr/>
            <p:nvPr/>
          </p:nvCxnSpPr>
          <p:spPr bwMode="auto">
            <a:xfrm flipH="1">
              <a:off x="6634716" y="839229"/>
              <a:ext cx="143251" cy="11376"/>
            </a:xfrm>
            <a:prstGeom prst="straightConnector1">
              <a:avLst/>
            </a:prstGeom>
            <a:solidFill>
              <a:srgbClr val="FF6600"/>
            </a:solidFill>
            <a:ln w="44450" cap="flat" cmpd="sng" algn="ctr">
              <a:solidFill>
                <a:srgbClr val="EA5550"/>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3" name="直線矢印コネクタ 72">
              <a:extLst>
                <a:ext uri="{FF2B5EF4-FFF2-40B4-BE49-F238E27FC236}">
                  <a16:creationId xmlns:a16="http://schemas.microsoft.com/office/drawing/2014/main" id="{2901FA2A-DDC9-0820-83EE-4D7A6D6CEC16}"/>
                </a:ext>
              </a:extLst>
            </p:cNvPr>
            <p:cNvCxnSpPr/>
            <p:nvPr/>
          </p:nvCxnSpPr>
          <p:spPr bwMode="auto">
            <a:xfrm flipV="1">
              <a:off x="6634716" y="836654"/>
              <a:ext cx="0" cy="979234"/>
            </a:xfrm>
            <a:prstGeom prst="straightConnector1">
              <a:avLst/>
            </a:prstGeom>
            <a:solidFill>
              <a:srgbClr val="FF6600"/>
            </a:solidFill>
            <a:ln w="44450" cap="flat" cmpd="sng" algn="ctr">
              <a:solidFill>
                <a:srgbClr val="EA5550"/>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74" name="グループ化 73">
            <a:extLst>
              <a:ext uri="{FF2B5EF4-FFF2-40B4-BE49-F238E27FC236}">
                <a16:creationId xmlns:a16="http://schemas.microsoft.com/office/drawing/2014/main" id="{2BF0968D-3D5A-2474-6C4F-457C79354C6E}"/>
              </a:ext>
            </a:extLst>
          </p:cNvPr>
          <p:cNvGrpSpPr/>
          <p:nvPr/>
        </p:nvGrpSpPr>
        <p:grpSpPr>
          <a:xfrm>
            <a:off x="3728723" y="1822826"/>
            <a:ext cx="6070925" cy="1187603"/>
            <a:chOff x="3728723" y="1807867"/>
            <a:chExt cx="6070925" cy="1187603"/>
          </a:xfrm>
        </p:grpSpPr>
        <p:sp>
          <p:nvSpPr>
            <p:cNvPr id="75" name="正方形/長方形 74">
              <a:extLst>
                <a:ext uri="{FF2B5EF4-FFF2-40B4-BE49-F238E27FC236}">
                  <a16:creationId xmlns:a16="http://schemas.microsoft.com/office/drawing/2014/main" id="{69C117DA-9D02-B166-37D6-33587770D5E7}"/>
                </a:ext>
              </a:extLst>
            </p:cNvPr>
            <p:cNvSpPr/>
            <p:nvPr/>
          </p:nvSpPr>
          <p:spPr bwMode="auto">
            <a:xfrm>
              <a:off x="6794934" y="1807867"/>
              <a:ext cx="3004714"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㉓ </a:t>
              </a:r>
              <a:r>
                <a:rPr kumimoji="1" lang="en-US" altLang="ja-JP" sz="4000" b="1" dirty="0">
                  <a:solidFill>
                    <a:srgbClr val="EA5550"/>
                  </a:solidFill>
                  <a:latin typeface="Meiryo UI" panose="020B0604030504040204" pitchFamily="50" charset="-128"/>
                  <a:ea typeface="Meiryo UI" panose="020B0604030504040204" pitchFamily="50" charset="-128"/>
                </a:rPr>
                <a:t>159</a:t>
              </a:r>
              <a:r>
                <a:rPr kumimoji="1" lang="ja-JP" altLang="en-US" sz="3200" b="1" dirty="0">
                  <a:solidFill>
                    <a:srgbClr val="EA5550"/>
                  </a:solidFill>
                  <a:latin typeface="Meiryo UI" panose="020B0604030504040204" pitchFamily="50" charset="-128"/>
                  <a:ea typeface="Meiryo UI" panose="020B0604030504040204" pitchFamily="50" charset="-128"/>
                </a:rPr>
                <a:t>万円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cxnSp>
          <p:nvCxnSpPr>
            <p:cNvPr id="76" name="直線矢印コネクタ 75">
              <a:extLst>
                <a:ext uri="{FF2B5EF4-FFF2-40B4-BE49-F238E27FC236}">
                  <a16:creationId xmlns:a16="http://schemas.microsoft.com/office/drawing/2014/main" id="{B91A2D93-D6D8-6BD0-F8D8-45B8CAAA4CDA}"/>
                </a:ext>
              </a:extLst>
            </p:cNvPr>
            <p:cNvCxnSpPr/>
            <p:nvPr/>
          </p:nvCxnSpPr>
          <p:spPr bwMode="auto">
            <a:xfrm>
              <a:off x="3749989" y="2163125"/>
              <a:ext cx="0" cy="832345"/>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7" name="直線矢印コネクタ 76">
              <a:extLst>
                <a:ext uri="{FF2B5EF4-FFF2-40B4-BE49-F238E27FC236}">
                  <a16:creationId xmlns:a16="http://schemas.microsoft.com/office/drawing/2014/main" id="{1BF5C3C5-4AD6-0C64-8605-E35D8BEFA7F8}"/>
                </a:ext>
              </a:extLst>
            </p:cNvPr>
            <p:cNvCxnSpPr>
              <a:stCxn id="75" idx="1"/>
            </p:cNvCxnSpPr>
            <p:nvPr/>
          </p:nvCxnSpPr>
          <p:spPr bwMode="auto">
            <a:xfrm flipH="1" flipV="1">
              <a:off x="3728723" y="2163125"/>
              <a:ext cx="3066211" cy="4742"/>
            </a:xfrm>
            <a:prstGeom prst="straightConnector1">
              <a:avLst/>
            </a:prstGeom>
            <a:solidFill>
              <a:srgbClr val="FF6600"/>
            </a:solidFill>
            <a:ln w="44450" cap="flat" cmpd="sng" algn="ctr">
              <a:solidFill>
                <a:srgbClr val="EA5550"/>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grpSp>
        <p:nvGrpSpPr>
          <p:cNvPr id="96" name="グループ化 95">
            <a:extLst>
              <a:ext uri="{FF2B5EF4-FFF2-40B4-BE49-F238E27FC236}">
                <a16:creationId xmlns:a16="http://schemas.microsoft.com/office/drawing/2014/main" id="{ECB03F4A-2283-1CE8-DADB-520B32216BCE}"/>
              </a:ext>
            </a:extLst>
          </p:cNvPr>
          <p:cNvGrpSpPr/>
          <p:nvPr/>
        </p:nvGrpSpPr>
        <p:grpSpPr>
          <a:xfrm>
            <a:off x="2305466" y="936351"/>
            <a:ext cx="7500915" cy="1127868"/>
            <a:chOff x="2305466" y="936351"/>
            <a:chExt cx="7500915" cy="1127868"/>
          </a:xfrm>
        </p:grpSpPr>
        <p:sp>
          <p:nvSpPr>
            <p:cNvPr id="67" name="正方形/長方形 66">
              <a:extLst>
                <a:ext uri="{FF2B5EF4-FFF2-40B4-BE49-F238E27FC236}">
                  <a16:creationId xmlns:a16="http://schemas.microsoft.com/office/drawing/2014/main" id="{F4F840A2-BD1A-A974-CAED-7538F1520282}"/>
                </a:ext>
              </a:extLst>
            </p:cNvPr>
            <p:cNvSpPr/>
            <p:nvPr/>
          </p:nvSpPr>
          <p:spPr bwMode="auto">
            <a:xfrm>
              <a:off x="6801667" y="936351"/>
              <a:ext cx="3004714"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㉒ </a:t>
              </a:r>
              <a:r>
                <a:rPr kumimoji="1" lang="en-US" altLang="ja-JP" sz="4000" b="1" dirty="0">
                  <a:solidFill>
                    <a:srgbClr val="EA5550"/>
                  </a:solidFill>
                  <a:latin typeface="Meiryo UI" panose="020B0604030504040204" pitchFamily="50" charset="-128"/>
                  <a:ea typeface="Meiryo UI" panose="020B0604030504040204" pitchFamily="50" charset="-128"/>
                </a:rPr>
                <a:t>26,510</a:t>
              </a:r>
              <a:r>
                <a:rPr kumimoji="1" lang="ja-JP" altLang="en-US" sz="3200" b="1" dirty="0">
                  <a:solidFill>
                    <a:srgbClr val="EA5550"/>
                  </a:solidFill>
                  <a:latin typeface="Meiryo UI" panose="020B0604030504040204" pitchFamily="50" charset="-128"/>
                  <a:ea typeface="Meiryo UI" panose="020B0604030504040204" pitchFamily="50" charset="-128"/>
                </a:rPr>
                <a:t>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cxnSp>
          <p:nvCxnSpPr>
            <p:cNvPr id="82" name="直線矢印コネクタ 81">
              <a:extLst>
                <a:ext uri="{FF2B5EF4-FFF2-40B4-BE49-F238E27FC236}">
                  <a16:creationId xmlns:a16="http://schemas.microsoft.com/office/drawing/2014/main" id="{D0529649-50B6-2B2A-C3B2-FAC0545FD1E0}"/>
                </a:ext>
              </a:extLst>
            </p:cNvPr>
            <p:cNvCxnSpPr/>
            <p:nvPr/>
          </p:nvCxnSpPr>
          <p:spPr bwMode="auto">
            <a:xfrm flipH="1">
              <a:off x="2305466" y="2064219"/>
              <a:ext cx="4085297" cy="0"/>
            </a:xfrm>
            <a:prstGeom prst="straightConnector1">
              <a:avLst/>
            </a:prstGeom>
            <a:solidFill>
              <a:srgbClr val="FF6600"/>
            </a:solidFill>
            <a:ln w="44450" cap="flat" cmpd="sng" algn="ctr">
              <a:solidFill>
                <a:srgbClr val="EA5550"/>
              </a:solidFill>
              <a:prstDash val="solid"/>
              <a:round/>
              <a:headEnd type="none" w="med" len="med"/>
              <a:tailEnd type="triangl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3" name="直線矢印コネクタ 82">
              <a:extLst>
                <a:ext uri="{FF2B5EF4-FFF2-40B4-BE49-F238E27FC236}">
                  <a16:creationId xmlns:a16="http://schemas.microsoft.com/office/drawing/2014/main" id="{0781E455-4726-4FD1-0D55-9BE6C0B15FEB}"/>
                </a:ext>
              </a:extLst>
            </p:cNvPr>
            <p:cNvCxnSpPr/>
            <p:nvPr/>
          </p:nvCxnSpPr>
          <p:spPr bwMode="auto">
            <a:xfrm flipH="1" flipV="1">
              <a:off x="6383209" y="1098936"/>
              <a:ext cx="392734" cy="5602"/>
            </a:xfrm>
            <a:prstGeom prst="straightConnector1">
              <a:avLst/>
            </a:prstGeom>
            <a:solidFill>
              <a:srgbClr val="FF6600"/>
            </a:solidFill>
            <a:ln w="44450" cap="flat" cmpd="sng" algn="ctr">
              <a:solidFill>
                <a:srgbClr val="EA5550"/>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84" name="直線矢印コネクタ 83">
              <a:extLst>
                <a:ext uri="{FF2B5EF4-FFF2-40B4-BE49-F238E27FC236}">
                  <a16:creationId xmlns:a16="http://schemas.microsoft.com/office/drawing/2014/main" id="{3E04CDD4-39E4-1AFE-FBFF-C60804CA82E0}"/>
                </a:ext>
              </a:extLst>
            </p:cNvPr>
            <p:cNvCxnSpPr/>
            <p:nvPr/>
          </p:nvCxnSpPr>
          <p:spPr bwMode="auto">
            <a:xfrm flipV="1">
              <a:off x="6390763" y="1084985"/>
              <a:ext cx="0" cy="979234"/>
            </a:xfrm>
            <a:prstGeom prst="straightConnector1">
              <a:avLst/>
            </a:prstGeom>
            <a:solidFill>
              <a:srgbClr val="FF6600"/>
            </a:solidFill>
            <a:ln w="44450" cap="flat" cmpd="sng" algn="ctr">
              <a:solidFill>
                <a:srgbClr val="EA5550"/>
              </a:solidFill>
              <a:prstDash val="solid"/>
              <a:round/>
              <a:headEnd type="non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grpSp>
      <p:sp>
        <p:nvSpPr>
          <p:cNvPr id="92" name="正方形/長方形 91">
            <a:extLst>
              <a:ext uri="{FF2B5EF4-FFF2-40B4-BE49-F238E27FC236}">
                <a16:creationId xmlns:a16="http://schemas.microsoft.com/office/drawing/2014/main" id="{FCD4577E-9BD4-EA00-805C-11FFD424AD70}"/>
              </a:ext>
            </a:extLst>
          </p:cNvPr>
          <p:cNvSpPr/>
          <p:nvPr/>
        </p:nvSpPr>
        <p:spPr bwMode="auto">
          <a:xfrm>
            <a:off x="78072" y="4905648"/>
            <a:ext cx="270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㉘ </a:t>
            </a:r>
            <a:r>
              <a:rPr kumimoji="1" lang="ja-JP" altLang="en-US" sz="4000" b="1" dirty="0">
                <a:solidFill>
                  <a:srgbClr val="EA5550"/>
                </a:solidFill>
                <a:latin typeface="Meiryo UI" panose="020B0604030504040204" pitchFamily="50" charset="-128"/>
                <a:ea typeface="Meiryo UI" panose="020B0604030504040204" pitchFamily="50" charset="-128"/>
              </a:rPr>
              <a:t>自己負担</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93" name="正方形/長方形 92">
            <a:extLst>
              <a:ext uri="{FF2B5EF4-FFF2-40B4-BE49-F238E27FC236}">
                <a16:creationId xmlns:a16="http://schemas.microsoft.com/office/drawing/2014/main" id="{49E23C3B-1238-1081-7B2C-AE21C4603234}"/>
              </a:ext>
            </a:extLst>
          </p:cNvPr>
          <p:cNvSpPr/>
          <p:nvPr/>
        </p:nvSpPr>
        <p:spPr bwMode="auto">
          <a:xfrm>
            <a:off x="2897309" y="4905648"/>
            <a:ext cx="2232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㉙ </a:t>
            </a:r>
            <a:r>
              <a:rPr kumimoji="1" lang="ja-JP" altLang="en-US" sz="4000" b="1" dirty="0">
                <a:solidFill>
                  <a:srgbClr val="EA5550"/>
                </a:solidFill>
                <a:latin typeface="Meiryo UI" panose="020B0604030504040204" pitchFamily="50" charset="-128"/>
                <a:ea typeface="Meiryo UI" panose="020B0604030504040204" pitchFamily="50" charset="-128"/>
              </a:rPr>
              <a:t>家族分</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94" name="正方形/長方形 93">
            <a:extLst>
              <a:ext uri="{FF2B5EF4-FFF2-40B4-BE49-F238E27FC236}">
                <a16:creationId xmlns:a16="http://schemas.microsoft.com/office/drawing/2014/main" id="{2A3E7C7E-A433-CB28-DE0F-0D8EEB3B4D52}"/>
              </a:ext>
            </a:extLst>
          </p:cNvPr>
          <p:cNvSpPr/>
          <p:nvPr/>
        </p:nvSpPr>
        <p:spPr bwMode="auto">
          <a:xfrm>
            <a:off x="5496910" y="5203022"/>
            <a:ext cx="4302738"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0" forceAA="0" compatLnSpc="1">
            <a:prstTxWarp prst="textNoShape">
              <a:avLst/>
            </a:prstTxWarp>
            <a:noAutofit/>
          </a:bodyPr>
          <a:lstStyle/>
          <a:p>
            <a:pPr defTabSz="914400" fontAlgn="base">
              <a:spcBef>
                <a:spcPct val="0"/>
              </a:spcBef>
              <a:spcAft>
                <a:spcPct val="0"/>
              </a:spcAft>
            </a:pPr>
            <a:r>
              <a:rPr kumimoji="1" lang="ja-JP" altLang="en-US" sz="3200" b="1" dirty="0">
                <a:latin typeface="Meiryo UI" panose="020B0604030504040204" pitchFamily="50" charset="-128"/>
                <a:ea typeface="Meiryo UI" panose="020B0604030504040204" pitchFamily="50" charset="-128"/>
              </a:rPr>
              <a:t>㉚㉛</a:t>
            </a:r>
            <a:r>
              <a:rPr kumimoji="1" lang="ja-JP" altLang="en-US" sz="4000" b="1" dirty="0">
                <a:solidFill>
                  <a:srgbClr val="EA5550"/>
                </a:solidFill>
                <a:latin typeface="Meiryo UI" panose="020B0604030504040204" pitchFamily="50" charset="-128"/>
                <a:ea typeface="Meiryo UI" panose="020B0604030504040204" pitchFamily="50" charset="-128"/>
              </a:rPr>
              <a:t>障害</a:t>
            </a:r>
            <a:r>
              <a:rPr kumimoji="1" lang="ja-JP" altLang="en-US" sz="3200" b="1" dirty="0">
                <a:solidFill>
                  <a:srgbClr val="EA5550"/>
                </a:solidFill>
                <a:latin typeface="Meiryo UI" panose="020B0604030504040204" pitchFamily="50" charset="-128"/>
                <a:ea typeface="Meiryo UI" panose="020B0604030504040204" pitchFamily="50" charset="-128"/>
              </a:rPr>
              <a:t>・</a:t>
            </a:r>
            <a:r>
              <a:rPr kumimoji="1" lang="ja-JP" altLang="en-US" sz="4000" b="1" dirty="0">
                <a:solidFill>
                  <a:srgbClr val="EA5550"/>
                </a:solidFill>
                <a:latin typeface="Meiryo UI" panose="020B0604030504040204" pitchFamily="50" charset="-128"/>
                <a:ea typeface="Meiryo UI" panose="020B0604030504040204" pitchFamily="50" charset="-128"/>
              </a:rPr>
              <a:t>遺族保障</a:t>
            </a:r>
            <a:endParaRPr kumimoji="1" lang="ja-JP" altLang="en-US"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587333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wipe(down)">
                                      <p:cBhvr>
                                        <p:cTn id="7" dur="500"/>
                                        <p:tgtEl>
                                          <p:spTgt spid="5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69"/>
                                        </p:tgtEl>
                                        <p:attrNameLst>
                                          <p:attrName>style.visibility</p:attrName>
                                        </p:attrNameLst>
                                      </p:cBhvr>
                                      <p:to>
                                        <p:strVal val="visible"/>
                                      </p:to>
                                    </p:set>
                                    <p:animEffect transition="in" filter="wipe(left)">
                                      <p:cBhvr>
                                        <p:cTn id="12" dur="500"/>
                                        <p:tgtEl>
                                          <p:spTgt spid="6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wipe(left)">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74"/>
                                        </p:tgtEl>
                                        <p:attrNameLst>
                                          <p:attrName>style.visibility</p:attrName>
                                        </p:attrNameLst>
                                      </p:cBhvr>
                                      <p:to>
                                        <p:strVal val="visible"/>
                                      </p:to>
                                    </p:set>
                                    <p:animEffect transition="in" filter="wipe(left)">
                                      <p:cBhvr>
                                        <p:cTn id="22" dur="500"/>
                                        <p:tgtEl>
                                          <p:spTgt spid="7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54"/>
                                        </p:tgtEl>
                                        <p:attrNameLst>
                                          <p:attrName>style.visibility</p:attrName>
                                        </p:attrNameLst>
                                      </p:cBhvr>
                                      <p:to>
                                        <p:strVal val="visible"/>
                                      </p:to>
                                    </p:set>
                                    <p:animEffect transition="in" filter="wipe(left)">
                                      <p:cBhvr>
                                        <p:cTn id="27" dur="500"/>
                                        <p:tgtEl>
                                          <p:spTgt spid="5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51"/>
                                        </p:tgtEl>
                                        <p:attrNameLst>
                                          <p:attrName>style.visibility</p:attrName>
                                        </p:attrNameLst>
                                      </p:cBhvr>
                                      <p:to>
                                        <p:strVal val="visible"/>
                                      </p:to>
                                    </p:set>
                                    <p:animEffect transition="in" filter="wipe(left)">
                                      <p:cBhvr>
                                        <p:cTn id="32" dur="500"/>
                                        <p:tgtEl>
                                          <p:spTgt spid="5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60"/>
                                        </p:tgtEl>
                                        <p:attrNameLst>
                                          <p:attrName>style.visibility</p:attrName>
                                        </p:attrNameLst>
                                      </p:cBhvr>
                                      <p:to>
                                        <p:strVal val="visible"/>
                                      </p:to>
                                    </p:set>
                                    <p:animEffect transition="in" filter="wipe(left)">
                                      <p:cBhvr>
                                        <p:cTn id="37" dur="500"/>
                                        <p:tgtEl>
                                          <p:spTgt spid="6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92"/>
                                        </p:tgtEl>
                                        <p:attrNameLst>
                                          <p:attrName>style.visibility</p:attrName>
                                        </p:attrNameLst>
                                      </p:cBhvr>
                                      <p:to>
                                        <p:strVal val="visible"/>
                                      </p:to>
                                    </p:set>
                                    <p:animEffect transition="in" filter="wipe(up)">
                                      <p:cBhvr>
                                        <p:cTn id="42" dur="500"/>
                                        <p:tgtEl>
                                          <p:spTgt spid="9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93"/>
                                        </p:tgtEl>
                                        <p:attrNameLst>
                                          <p:attrName>style.visibility</p:attrName>
                                        </p:attrNameLst>
                                      </p:cBhvr>
                                      <p:to>
                                        <p:strVal val="visible"/>
                                      </p:to>
                                    </p:set>
                                    <p:animEffect transition="in" filter="wipe(up)">
                                      <p:cBhvr>
                                        <p:cTn id="47" dur="500"/>
                                        <p:tgtEl>
                                          <p:spTgt spid="93"/>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94"/>
                                        </p:tgtEl>
                                        <p:attrNameLst>
                                          <p:attrName>style.visibility</p:attrName>
                                        </p:attrNameLst>
                                      </p:cBhvr>
                                      <p:to>
                                        <p:strVal val="visible"/>
                                      </p:to>
                                    </p:set>
                                    <p:animEffect transition="in" filter="wipe(up)">
                                      <p:cBhvr>
                                        <p:cTn id="52" dur="500"/>
                                        <p:tgtEl>
                                          <p:spTgt spid="9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63"/>
                                        </p:tgtEl>
                                        <p:attrNameLst>
                                          <p:attrName>style.visibility</p:attrName>
                                        </p:attrNameLst>
                                      </p:cBhvr>
                                      <p:to>
                                        <p:strVal val="visible"/>
                                      </p:to>
                                    </p:set>
                                    <p:animEffect transition="in" filter="wipe(left)">
                                      <p:cBhvr>
                                        <p:cTn id="57" dur="500"/>
                                        <p:tgtEl>
                                          <p:spTgt spid="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 grpId="0" animBg="1"/>
      <p:bldP spid="93" grpId="0" animBg="1"/>
      <p:bldP spid="9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4146D6-CC8B-4587-A4CF-23DA23137EBF}"/>
              </a:ext>
            </a:extLst>
          </p:cNvPr>
          <p:cNvSpPr>
            <a:spLocks noGrp="1"/>
          </p:cNvSpPr>
          <p:nvPr>
            <p:ph type="body" sz="quarter" idx="10"/>
          </p:nvPr>
        </p:nvSpPr>
        <p:spPr/>
        <p:txBody>
          <a:bodyPr/>
          <a:lstStyle/>
          <a:p>
            <a:r>
              <a:rPr kumimoji="1" lang="en-US" altLang="ja-JP" dirty="0"/>
              <a:t>Ⅲ</a:t>
            </a:r>
            <a:r>
              <a:rPr kumimoji="1" lang="ja-JP" altLang="en-US" dirty="0"/>
              <a:t>．その他</a:t>
            </a:r>
          </a:p>
        </p:txBody>
      </p:sp>
    </p:spTree>
    <p:extLst>
      <p:ext uri="{BB962C8B-B14F-4D97-AF65-F5344CB8AC3E}">
        <p14:creationId xmlns:p14="http://schemas.microsoft.com/office/powerpoint/2010/main" val="11029875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1">
            <a:extLst>
              <a:ext uri="{FF2B5EF4-FFF2-40B4-BE49-F238E27FC236}">
                <a16:creationId xmlns:a16="http://schemas.microsoft.com/office/drawing/2014/main" id="{609955A2-38E1-4C87-ACF1-A3CD606E69DD}"/>
              </a:ext>
            </a:extLst>
          </p:cNvPr>
          <p:cNvSpPr>
            <a:spLocks noGrp="1"/>
          </p:cNvSpPr>
          <p:nvPr>
            <p:ph type="body" sz="quarter" idx="10"/>
          </p:nvPr>
        </p:nvSpPr>
        <p:spPr>
          <a:xfrm>
            <a:off x="53313" y="125280"/>
            <a:ext cx="9440778" cy="396000"/>
          </a:xfrm>
        </p:spPr>
        <p:txBody>
          <a:bodyPr/>
          <a:lstStyle/>
          <a:p>
            <a:pPr algn="l"/>
            <a:r>
              <a:rPr kumimoji="1" lang="ja-JP" altLang="en-US" sz="1800" dirty="0"/>
              <a:t>講師紹介</a:t>
            </a:r>
            <a:r>
              <a:rPr kumimoji="1" lang="ja-JP" altLang="en-US" dirty="0">
                <a:solidFill>
                  <a:schemeClr val="tx1"/>
                </a:solidFill>
              </a:rPr>
              <a:t>：当時の拠点陣容</a:t>
            </a:r>
          </a:p>
        </p:txBody>
      </p:sp>
      <p:sp>
        <p:nvSpPr>
          <p:cNvPr id="4" name="AutoShape 3">
            <a:extLst>
              <a:ext uri="{FF2B5EF4-FFF2-40B4-BE49-F238E27FC236}">
                <a16:creationId xmlns:a16="http://schemas.microsoft.com/office/drawing/2014/main" id="{FA7F2AEA-D8CF-4482-ADC5-25B58CA4CEEE}"/>
              </a:ext>
            </a:extLst>
          </p:cNvPr>
          <p:cNvSpPr>
            <a:spLocks noChangeArrowheads="1"/>
          </p:cNvSpPr>
          <p:nvPr/>
        </p:nvSpPr>
        <p:spPr bwMode="auto">
          <a:xfrm>
            <a:off x="114300" y="594254"/>
            <a:ext cx="986028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latin typeface="Arial"/>
                <a:cs typeface="メイリオ" pitchFamily="50" charset="-128"/>
              </a:rPr>
              <a:t>拠点陣容等の推移</a:t>
            </a:r>
            <a:r>
              <a:rPr kumimoji="1" lang="ja-JP" altLang="en-US" sz="1400" dirty="0">
                <a:latin typeface="Arial"/>
                <a:cs typeface="メイリオ" pitchFamily="50" charset="-128"/>
              </a:rPr>
              <a:t>（当時の本社業務部資料抜粋）</a:t>
            </a:r>
            <a:endParaRPr kumimoji="1" lang="en-US" altLang="ja-JP" sz="1600" dirty="0">
              <a:latin typeface="Arial"/>
              <a:cs typeface="メイリオ" pitchFamily="50" charset="-128"/>
            </a:endParaRPr>
          </a:p>
        </p:txBody>
      </p:sp>
      <p:graphicFrame>
        <p:nvGraphicFramePr>
          <p:cNvPr id="5" name="グラフ 4">
            <a:extLst>
              <a:ext uri="{FF2B5EF4-FFF2-40B4-BE49-F238E27FC236}">
                <a16:creationId xmlns:a16="http://schemas.microsoft.com/office/drawing/2014/main" id="{4B0BDF48-17C0-4B07-AF9B-D4A492731845}"/>
              </a:ext>
            </a:extLst>
          </p:cNvPr>
          <p:cNvGraphicFramePr>
            <a:graphicFrameLocks/>
          </p:cNvGraphicFramePr>
          <p:nvPr/>
        </p:nvGraphicFramePr>
        <p:xfrm>
          <a:off x="201701" y="1040364"/>
          <a:ext cx="9604771" cy="5295122"/>
        </p:xfrm>
        <a:graphic>
          <a:graphicData uri="http://schemas.openxmlformats.org/drawingml/2006/chart">
            <c:chart xmlns:c="http://schemas.openxmlformats.org/drawingml/2006/chart" xmlns:r="http://schemas.openxmlformats.org/officeDocument/2006/relationships" r:id="rId2"/>
          </a:graphicData>
        </a:graphic>
      </p:graphicFrame>
      <p:sp>
        <p:nvSpPr>
          <p:cNvPr id="6" name="矢印: 五方向 5">
            <a:extLst>
              <a:ext uri="{FF2B5EF4-FFF2-40B4-BE49-F238E27FC236}">
                <a16:creationId xmlns:a16="http://schemas.microsoft.com/office/drawing/2014/main" id="{4615DA11-69BA-460B-8B8A-9DC1109338C4}"/>
              </a:ext>
            </a:extLst>
          </p:cNvPr>
          <p:cNvSpPr/>
          <p:nvPr/>
        </p:nvSpPr>
        <p:spPr>
          <a:xfrm>
            <a:off x="681134" y="5458408"/>
            <a:ext cx="2147407" cy="195943"/>
          </a:xfrm>
          <a:prstGeom prst="homePlate">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dirty="0">
                <a:solidFill>
                  <a:schemeClr val="tx1"/>
                </a:solidFill>
              </a:rPr>
              <a:t>2012</a:t>
            </a:r>
            <a:r>
              <a:rPr kumimoji="1" lang="ja-JP" altLang="en-US" sz="1200" dirty="0">
                <a:solidFill>
                  <a:schemeClr val="tx1"/>
                </a:solidFill>
              </a:rPr>
              <a:t>年</a:t>
            </a:r>
            <a:endParaRPr kumimoji="1" lang="ja-JP" altLang="en-US" sz="1600" dirty="0">
              <a:solidFill>
                <a:schemeClr val="tx1"/>
              </a:solidFill>
            </a:endParaRPr>
          </a:p>
        </p:txBody>
      </p:sp>
      <p:sp>
        <p:nvSpPr>
          <p:cNvPr id="7" name="矢印: 五方向 6">
            <a:extLst>
              <a:ext uri="{FF2B5EF4-FFF2-40B4-BE49-F238E27FC236}">
                <a16:creationId xmlns:a16="http://schemas.microsoft.com/office/drawing/2014/main" id="{91F7EDD8-8670-4049-BF9E-696BD7D92370}"/>
              </a:ext>
            </a:extLst>
          </p:cNvPr>
          <p:cNvSpPr/>
          <p:nvPr/>
        </p:nvSpPr>
        <p:spPr>
          <a:xfrm>
            <a:off x="2749791" y="5458408"/>
            <a:ext cx="2988000" cy="195943"/>
          </a:xfrm>
          <a:prstGeom prst="homePlate">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dirty="0">
                <a:solidFill>
                  <a:schemeClr val="tx1"/>
                </a:solidFill>
              </a:rPr>
              <a:t>2013</a:t>
            </a:r>
            <a:r>
              <a:rPr kumimoji="1" lang="ja-JP" altLang="en-US" sz="1200" dirty="0">
                <a:solidFill>
                  <a:schemeClr val="tx1"/>
                </a:solidFill>
              </a:rPr>
              <a:t>年</a:t>
            </a:r>
            <a:endParaRPr kumimoji="1" lang="ja-JP" altLang="en-US" sz="1600" dirty="0">
              <a:solidFill>
                <a:schemeClr val="tx1"/>
              </a:solidFill>
            </a:endParaRPr>
          </a:p>
        </p:txBody>
      </p:sp>
      <p:sp>
        <p:nvSpPr>
          <p:cNvPr id="8" name="矢印: 五方向 7">
            <a:extLst>
              <a:ext uri="{FF2B5EF4-FFF2-40B4-BE49-F238E27FC236}">
                <a16:creationId xmlns:a16="http://schemas.microsoft.com/office/drawing/2014/main" id="{D5A48C56-587A-46EE-B4B4-7161A2B6D0AA}"/>
              </a:ext>
            </a:extLst>
          </p:cNvPr>
          <p:cNvSpPr/>
          <p:nvPr/>
        </p:nvSpPr>
        <p:spPr>
          <a:xfrm>
            <a:off x="5647504" y="5458408"/>
            <a:ext cx="2988000" cy="195943"/>
          </a:xfrm>
          <a:prstGeom prst="homePlate">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dirty="0">
                <a:solidFill>
                  <a:schemeClr val="tx1"/>
                </a:solidFill>
              </a:rPr>
              <a:t>2014</a:t>
            </a:r>
            <a:r>
              <a:rPr kumimoji="1" lang="ja-JP" altLang="en-US" sz="1200" dirty="0">
                <a:solidFill>
                  <a:schemeClr val="tx1"/>
                </a:solidFill>
              </a:rPr>
              <a:t>年</a:t>
            </a:r>
            <a:endParaRPr kumimoji="1" lang="ja-JP" altLang="en-US" sz="1600" dirty="0">
              <a:solidFill>
                <a:schemeClr val="tx1"/>
              </a:solidFill>
            </a:endParaRPr>
          </a:p>
        </p:txBody>
      </p:sp>
      <p:sp>
        <p:nvSpPr>
          <p:cNvPr id="9" name="正方形/長方形 8">
            <a:extLst>
              <a:ext uri="{FF2B5EF4-FFF2-40B4-BE49-F238E27FC236}">
                <a16:creationId xmlns:a16="http://schemas.microsoft.com/office/drawing/2014/main" id="{32052673-D740-4AEE-A31F-8634EC67B109}"/>
              </a:ext>
            </a:extLst>
          </p:cNvPr>
          <p:cNvSpPr/>
          <p:nvPr/>
        </p:nvSpPr>
        <p:spPr>
          <a:xfrm>
            <a:off x="114300" y="1337022"/>
            <a:ext cx="864000" cy="19812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rgbClr val="EA5550"/>
                </a:solidFill>
                <a:latin typeface="Meiryo UI" panose="020B0604030504040204" pitchFamily="50" charset="-128"/>
                <a:ea typeface="Meiryo UI" panose="020B0604030504040204" pitchFamily="50" charset="-128"/>
              </a:rPr>
              <a:t>陣容数（</a:t>
            </a:r>
            <a:r>
              <a:rPr kumimoji="1" lang="ja-JP" altLang="en-US" sz="90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名）</a:t>
            </a:r>
            <a:endParaRPr kumimoji="1" lang="en-US" altLang="ja-JP" sz="90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0" name="正方形/長方形 9">
            <a:extLst>
              <a:ext uri="{FF2B5EF4-FFF2-40B4-BE49-F238E27FC236}">
                <a16:creationId xmlns:a16="http://schemas.microsoft.com/office/drawing/2014/main" id="{1C7405BE-DED7-49C5-A539-9F4B13F24CB9}"/>
              </a:ext>
            </a:extLst>
          </p:cNvPr>
          <p:cNvSpPr/>
          <p:nvPr/>
        </p:nvSpPr>
        <p:spPr>
          <a:xfrm>
            <a:off x="9339188" y="2062471"/>
            <a:ext cx="864000" cy="198124"/>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900" dirty="0">
                <a:solidFill>
                  <a:srgbClr val="EA5550"/>
                </a:solidFill>
                <a:latin typeface="Meiryo UI" panose="020B0604030504040204" pitchFamily="50" charset="-128"/>
                <a:ea typeface="Meiryo UI" panose="020B0604030504040204" pitchFamily="50" charset="-128"/>
              </a:rPr>
              <a:t>支部（数）</a:t>
            </a:r>
            <a:endParaRPr kumimoji="1" lang="en-US" altLang="ja-JP" sz="900"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endParaRPr>
          </a:p>
        </p:txBody>
      </p:sp>
      <p:sp>
        <p:nvSpPr>
          <p:cNvPr id="11" name="正方形/長方形 10">
            <a:extLst>
              <a:ext uri="{FF2B5EF4-FFF2-40B4-BE49-F238E27FC236}">
                <a16:creationId xmlns:a16="http://schemas.microsoft.com/office/drawing/2014/main" id="{EDCC97B0-22C4-43F6-8E23-3EA57E2876DA}"/>
              </a:ext>
            </a:extLst>
          </p:cNvPr>
          <p:cNvSpPr/>
          <p:nvPr/>
        </p:nvSpPr>
        <p:spPr bwMode="auto">
          <a:xfrm>
            <a:off x="1227495" y="6350152"/>
            <a:ext cx="201600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拠点</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統合</a:t>
            </a:r>
            <a:endParaRPr kumimoji="0" lang="en-US" altLang="ja-JP"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12" name="直線コネクタ 11">
            <a:extLst>
              <a:ext uri="{FF2B5EF4-FFF2-40B4-BE49-F238E27FC236}">
                <a16:creationId xmlns:a16="http://schemas.microsoft.com/office/drawing/2014/main" id="{271137DD-AD6A-497C-A1D7-DA8F592E3D20}"/>
              </a:ext>
            </a:extLst>
          </p:cNvPr>
          <p:cNvCxnSpPr>
            <a:cxnSpLocks/>
            <a:endCxn id="11" idx="0"/>
          </p:cNvCxnSpPr>
          <p:nvPr/>
        </p:nvCxnSpPr>
        <p:spPr>
          <a:xfrm>
            <a:off x="2235495" y="5887616"/>
            <a:ext cx="0" cy="462536"/>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E52C48FF-3D67-496C-8438-BBCF15911FE3}"/>
              </a:ext>
            </a:extLst>
          </p:cNvPr>
          <p:cNvSpPr/>
          <p:nvPr/>
        </p:nvSpPr>
        <p:spPr bwMode="auto">
          <a:xfrm>
            <a:off x="3487242" y="6350152"/>
            <a:ext cx="201600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2013</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lang="en-US" altLang="ja-JP" sz="1200" dirty="0">
                <a:solidFill>
                  <a:prstClr val="black"/>
                </a:solidFill>
                <a:latin typeface="メイリオ" panose="020B0604030504040204" pitchFamily="50" charset="-128"/>
                <a:ea typeface="メイリオ" panose="020B0604030504040204" pitchFamily="50" charset="-128"/>
              </a:rPr>
              <a:t>4</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営業部に</a:t>
            </a: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昇格</a:t>
            </a:r>
            <a:endParaRPr kumimoji="0" lang="en-US" altLang="ja-JP"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4477BC21-8FD4-4EAC-9305-2B479D2C9463}"/>
              </a:ext>
            </a:extLst>
          </p:cNvPr>
          <p:cNvSpPr/>
          <p:nvPr/>
        </p:nvSpPr>
        <p:spPr bwMode="auto">
          <a:xfrm>
            <a:off x="7401740" y="6350152"/>
            <a:ext cx="2016000" cy="432000"/>
          </a:xfrm>
          <a:prstGeom prst="rect">
            <a:avLst/>
          </a:prstGeom>
          <a:solidFill>
            <a:schemeClr val="bg1"/>
          </a:solidFill>
          <a:ln w="25400" cap="flat" cmpd="sng" algn="ctr">
            <a:solidFill>
              <a:srgbClr val="FBDDDC"/>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拠点輩出</a:t>
            </a:r>
            <a:endParaRPr kumimoji="0" lang="en-US" altLang="ja-JP"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1" name="直線コネクタ 20">
            <a:extLst>
              <a:ext uri="{FF2B5EF4-FFF2-40B4-BE49-F238E27FC236}">
                <a16:creationId xmlns:a16="http://schemas.microsoft.com/office/drawing/2014/main" id="{AC51441C-85B1-4E03-9322-606E6DCA554C}"/>
              </a:ext>
            </a:extLst>
          </p:cNvPr>
          <p:cNvCxnSpPr>
            <a:cxnSpLocks/>
          </p:cNvCxnSpPr>
          <p:nvPr/>
        </p:nvCxnSpPr>
        <p:spPr>
          <a:xfrm>
            <a:off x="9339188" y="5862893"/>
            <a:ext cx="0" cy="487259"/>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2" name="矢印: 五方向 21">
            <a:extLst>
              <a:ext uri="{FF2B5EF4-FFF2-40B4-BE49-F238E27FC236}">
                <a16:creationId xmlns:a16="http://schemas.microsoft.com/office/drawing/2014/main" id="{A17E35B8-1499-4A74-B8A5-839CBD09B53D}"/>
              </a:ext>
            </a:extLst>
          </p:cNvPr>
          <p:cNvSpPr/>
          <p:nvPr/>
        </p:nvSpPr>
        <p:spPr>
          <a:xfrm>
            <a:off x="8517740" y="5458408"/>
            <a:ext cx="900000" cy="195943"/>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en-US" altLang="ja-JP" sz="1600" dirty="0">
                <a:solidFill>
                  <a:schemeClr val="tx1"/>
                </a:solidFill>
              </a:rPr>
              <a:t>2015</a:t>
            </a:r>
            <a:r>
              <a:rPr kumimoji="1" lang="ja-JP" altLang="en-US" sz="1200" dirty="0">
                <a:solidFill>
                  <a:schemeClr val="tx1"/>
                </a:solidFill>
              </a:rPr>
              <a:t>年</a:t>
            </a:r>
            <a:endParaRPr kumimoji="1" lang="ja-JP" altLang="en-US" sz="1600" dirty="0">
              <a:solidFill>
                <a:schemeClr val="tx1"/>
              </a:solidFill>
            </a:endParaRPr>
          </a:p>
        </p:txBody>
      </p:sp>
      <p:cxnSp>
        <p:nvCxnSpPr>
          <p:cNvPr id="23" name="直線コネクタ 22">
            <a:extLst>
              <a:ext uri="{FF2B5EF4-FFF2-40B4-BE49-F238E27FC236}">
                <a16:creationId xmlns:a16="http://schemas.microsoft.com/office/drawing/2014/main" id="{84F59E3D-23D1-4CBC-85DB-EBF8CCC30E35}"/>
              </a:ext>
            </a:extLst>
          </p:cNvPr>
          <p:cNvCxnSpPr>
            <a:cxnSpLocks/>
          </p:cNvCxnSpPr>
          <p:nvPr/>
        </p:nvCxnSpPr>
        <p:spPr>
          <a:xfrm>
            <a:off x="3683295" y="5887616"/>
            <a:ext cx="0" cy="462536"/>
          </a:xfrm>
          <a:prstGeom prst="line">
            <a:avLst/>
          </a:prstGeom>
          <a:ln w="25400">
            <a:solidFill>
              <a:srgbClr val="FBDDDC"/>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5" name="正方形/長方形 24">
            <a:extLst>
              <a:ext uri="{FF2B5EF4-FFF2-40B4-BE49-F238E27FC236}">
                <a16:creationId xmlns:a16="http://schemas.microsoft.com/office/drawing/2014/main" id="{B6F51B1E-4CCF-4165-8669-4D82F3F769E5}"/>
              </a:ext>
            </a:extLst>
          </p:cNvPr>
          <p:cNvSpPr/>
          <p:nvPr/>
        </p:nvSpPr>
        <p:spPr bwMode="auto">
          <a:xfrm>
            <a:off x="6718042" y="710950"/>
            <a:ext cx="1766474" cy="900000"/>
          </a:xfrm>
          <a:prstGeom prst="rect">
            <a:avLst/>
          </a:prstGeom>
          <a:solidFill>
            <a:schemeClr val="bg1"/>
          </a:solidFill>
          <a:ln w="2540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（参考</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Ⅰ</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7" name="テキスト ボックス 26">
            <a:extLst>
              <a:ext uri="{FF2B5EF4-FFF2-40B4-BE49-F238E27FC236}">
                <a16:creationId xmlns:a16="http://schemas.microsoft.com/office/drawing/2014/main" id="{01927EBD-9DC2-4053-A1B5-499BDE0DE4D2}"/>
              </a:ext>
            </a:extLst>
          </p:cNvPr>
          <p:cNvSpPr txBox="1"/>
          <p:nvPr/>
        </p:nvSpPr>
        <p:spPr>
          <a:xfrm>
            <a:off x="6618999" y="912472"/>
            <a:ext cx="1015504" cy="738664"/>
          </a:xfrm>
          <a:prstGeom prst="rect">
            <a:avLst/>
          </a:prstGeom>
          <a:noFill/>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lang="en-US" altLang="ja-JP" sz="1400" dirty="0">
                <a:solidFill>
                  <a:prstClr val="black"/>
                </a:solidFill>
                <a:latin typeface="メイリオ" panose="020B0604030504040204" pitchFamily="50" charset="-128"/>
                <a:ea typeface="メイリオ" panose="020B0604030504040204" pitchFamily="50" charset="-128"/>
              </a:rPr>
              <a:t>52</a:t>
            </a:r>
            <a:r>
              <a:rPr lang="ja-JP" altLang="en-US" sz="1400" dirty="0">
                <a:solidFill>
                  <a:prstClr val="black"/>
                </a:solidFill>
                <a:latin typeface="メイリオ" panose="020B0604030504040204" pitchFamily="50" charset="-128"/>
                <a:ea typeface="メイリオ" panose="020B0604030504040204" pitchFamily="50" charset="-128"/>
              </a:rPr>
              <a:t>名／</a:t>
            </a:r>
            <a:endParaRPr lang="en-US" altLang="ja-JP" sz="1400" dirty="0">
              <a:solidFill>
                <a:prstClr val="black"/>
              </a:solidFill>
              <a:latin typeface="メイリオ" panose="020B0604030504040204" pitchFamily="50" charset="-128"/>
              <a:ea typeface="メイリオ" panose="020B0604030504040204" pitchFamily="50" charset="-128"/>
            </a:endParaRPr>
          </a:p>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511</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名／</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r" defTabSz="457200" rtl="0" eaLnBrk="1" fontAlgn="auto" latinLnBrk="0" hangingPunct="1">
              <a:lnSpc>
                <a:spcPct val="100000"/>
              </a:lnSpc>
              <a:spcBef>
                <a:spcPts val="0"/>
              </a:spcBef>
              <a:spcAft>
                <a:spcPts val="0"/>
              </a:spcAft>
              <a:buClrTx/>
              <a:buSzTx/>
              <a:buFontTx/>
              <a:buNone/>
              <a:tabLst/>
              <a:defRPr/>
            </a:pPr>
            <a:r>
              <a:rPr lang="en-US" altLang="ja-JP" sz="1400" dirty="0">
                <a:solidFill>
                  <a:prstClr val="black"/>
                </a:solidFill>
                <a:latin typeface="メイリオ" panose="020B0604030504040204" pitchFamily="50" charset="-128"/>
                <a:ea typeface="メイリオ" panose="020B0604030504040204" pitchFamily="50" charset="-128"/>
              </a:rPr>
              <a:t>9.8</a:t>
            </a:r>
            <a:r>
              <a:rPr lang="ja-JP" altLang="en-US" sz="1400" dirty="0">
                <a:solidFill>
                  <a:prstClr val="black"/>
                </a:solidFill>
                <a:latin typeface="メイリオ" panose="020B0604030504040204" pitchFamily="50" charset="-128"/>
                <a:ea typeface="メイリオ" panose="020B0604030504040204" pitchFamily="50" charset="-128"/>
              </a:rPr>
              <a:t>名／</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9" name="正方形/長方形 18">
            <a:extLst>
              <a:ext uri="{FF2B5EF4-FFF2-40B4-BE49-F238E27FC236}">
                <a16:creationId xmlns:a16="http://schemas.microsoft.com/office/drawing/2014/main" id="{4FD9048A-1D8D-4DF7-A873-72FDAC7CCB2B}"/>
              </a:ext>
            </a:extLst>
          </p:cNvPr>
          <p:cNvSpPr/>
          <p:nvPr/>
        </p:nvSpPr>
        <p:spPr bwMode="auto">
          <a:xfrm>
            <a:off x="1642819" y="3038990"/>
            <a:ext cx="1260000" cy="432000"/>
          </a:xfrm>
          <a:prstGeom prst="rect">
            <a:avLst/>
          </a:prstGeom>
          <a:solidFill>
            <a:schemeClr val="bg1"/>
          </a:solidFill>
          <a:ln w="254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2012</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10</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着任</a:t>
            </a:r>
            <a:endParaRPr kumimoji="0" lang="en-US" altLang="ja-JP" sz="1100" b="1"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cxnSp>
        <p:nvCxnSpPr>
          <p:cNvPr id="24" name="直線コネクタ 23">
            <a:extLst>
              <a:ext uri="{FF2B5EF4-FFF2-40B4-BE49-F238E27FC236}">
                <a16:creationId xmlns:a16="http://schemas.microsoft.com/office/drawing/2014/main" id="{3D3451E0-5740-4002-8735-4CF047B1BB5B}"/>
              </a:ext>
            </a:extLst>
          </p:cNvPr>
          <p:cNvCxnSpPr>
            <a:cxnSpLocks/>
          </p:cNvCxnSpPr>
          <p:nvPr/>
        </p:nvCxnSpPr>
        <p:spPr>
          <a:xfrm flipV="1">
            <a:off x="2272819" y="3470990"/>
            <a:ext cx="0" cy="639148"/>
          </a:xfrm>
          <a:prstGeom prst="line">
            <a:avLst/>
          </a:prstGeom>
          <a:ln w="25400">
            <a:solidFill>
              <a:srgbClr val="FF000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6" name="正方形/長方形 25">
            <a:extLst>
              <a:ext uri="{FF2B5EF4-FFF2-40B4-BE49-F238E27FC236}">
                <a16:creationId xmlns:a16="http://schemas.microsoft.com/office/drawing/2014/main" id="{2D6B3013-8BDB-49C7-B54C-2A91C6BB1650}"/>
              </a:ext>
            </a:extLst>
          </p:cNvPr>
          <p:cNvSpPr/>
          <p:nvPr/>
        </p:nvSpPr>
        <p:spPr bwMode="auto">
          <a:xfrm>
            <a:off x="6699380" y="4664088"/>
            <a:ext cx="2658470" cy="738665"/>
          </a:xfrm>
          <a:prstGeom prst="rect">
            <a:avLst/>
          </a:prstGeom>
          <a:solidFill>
            <a:schemeClr val="bg1"/>
          </a:solidFill>
          <a:ln w="25400" cap="flat" cmpd="sng" algn="ctr">
            <a:solidFill>
              <a:schemeClr val="bg1">
                <a:lumMod val="75000"/>
              </a:schemeClr>
            </a:solidFill>
            <a:prstDash val="solid"/>
            <a:round/>
            <a:headEnd type="none" w="med" len="med"/>
            <a:tailEnd type="none" w="med" len="med"/>
          </a:ln>
          <a:effectLst/>
        </p:spPr>
        <p:txBody>
          <a:bodyPr rot="0" spcFirstLastPara="0" vertOverflow="overflow" horzOverflow="overflow" vert="horz" wrap="square" lIns="72000" tIns="72000" rIns="36000" bIns="0" numCol="1" spcCol="0" rtlCol="0" fromWordArt="0" anchor="t" anchorCtr="0" forceAA="0" compatLnSpc="1">
            <a:prstTxWarp prst="textNoShape">
              <a:avLst/>
            </a:prstTxWarp>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（参考</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Ⅱ</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defTabSz="457200" rtl="0" eaLnBrk="1" fontAlgn="auto" latinLnBrk="0" hangingPunct="1">
              <a:lnSpc>
                <a:spcPct val="100000"/>
              </a:lnSpc>
              <a:spcBef>
                <a:spcPts val="0"/>
              </a:spcBef>
              <a:spcAft>
                <a:spcPts val="0"/>
              </a:spcAft>
              <a:buClrTx/>
              <a:buSzTx/>
              <a:buFontTx/>
              <a:buNone/>
              <a:tabLst/>
              <a:defRPr/>
            </a:pPr>
            <a:endParaRPr lang="en-US" altLang="ja-JP" sz="1000" dirty="0">
              <a:solidFill>
                <a:prstClr val="black"/>
              </a:solidFill>
              <a:latin typeface="メイリオ" panose="020B0604030504040204" pitchFamily="50" charset="-128"/>
              <a:ea typeface="メイリオ" panose="020B0604030504040204" pitchFamily="50" charset="-128"/>
            </a:endParaRPr>
          </a:p>
          <a:p>
            <a:pPr marL="0" marR="0" lvl="0" indent="0" defTabSz="457200" rtl="0" eaLnBrk="1" fontAlgn="auto" latinLnBrk="0" hangingPunct="1">
              <a:lnSpc>
                <a:spcPct val="100000"/>
              </a:lnSpc>
              <a:spcBef>
                <a:spcPts val="0"/>
              </a:spcBef>
              <a:spcAft>
                <a:spcPts val="0"/>
              </a:spcAft>
              <a:buClrTx/>
              <a:buSzTx/>
              <a:buFontTx/>
              <a:buNone/>
              <a:tabLst/>
              <a:defRPr/>
            </a:pP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テキスト ボックス 27">
            <a:extLst>
              <a:ext uri="{FF2B5EF4-FFF2-40B4-BE49-F238E27FC236}">
                <a16:creationId xmlns:a16="http://schemas.microsoft.com/office/drawing/2014/main" id="{4E711DC4-0DFD-4DE0-AE55-FDE70E1CBC1F}"/>
              </a:ext>
            </a:extLst>
          </p:cNvPr>
          <p:cNvSpPr txBox="1"/>
          <p:nvPr/>
        </p:nvSpPr>
        <p:spPr>
          <a:xfrm>
            <a:off x="6718042" y="4906967"/>
            <a:ext cx="2863743" cy="523220"/>
          </a:xfrm>
          <a:prstGeom prst="rect">
            <a:avLst/>
          </a:prstGeom>
          <a:noFill/>
        </p:spPr>
        <p:txBody>
          <a:bodyPr wrap="square">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2012</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全体</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250.9/M</a:t>
            </a:r>
            <a:r>
              <a:rPr kumimoji="0" lang="ja-JP" altLang="en-US"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　</a:t>
            </a:r>
            <a:r>
              <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620.1</a:t>
            </a:r>
          </a:p>
          <a:p>
            <a:pPr marL="0" marR="0" lvl="0" indent="0" defTabSz="457200" rtl="0" eaLnBrk="1" fontAlgn="auto" latinLnBrk="0" hangingPunct="1">
              <a:lnSpc>
                <a:spcPct val="100000"/>
              </a:lnSpc>
              <a:spcBef>
                <a:spcPts val="0"/>
              </a:spcBef>
              <a:spcAft>
                <a:spcPts val="0"/>
              </a:spcAft>
              <a:buClrTx/>
              <a:buSzTx/>
              <a:buFontTx/>
              <a:buNone/>
              <a:tabLst/>
              <a:defRPr/>
            </a:pPr>
            <a:r>
              <a:rPr lang="en-US" altLang="ja-JP" sz="1400" dirty="0">
                <a:solidFill>
                  <a:prstClr val="black"/>
                </a:solidFill>
                <a:latin typeface="メイリオ" panose="020B0604030504040204" pitchFamily="50" charset="-128"/>
                <a:ea typeface="メイリオ" panose="020B0604030504040204" pitchFamily="50" charset="-128"/>
              </a:rPr>
              <a:t>2014</a:t>
            </a:r>
            <a:r>
              <a:rPr lang="ja-JP" altLang="en-US" sz="1400" dirty="0">
                <a:solidFill>
                  <a:prstClr val="black"/>
                </a:solidFill>
                <a:latin typeface="メイリオ" panose="020B0604030504040204" pitchFamily="50" charset="-128"/>
                <a:ea typeface="メイリオ" panose="020B0604030504040204" pitchFamily="50" charset="-128"/>
              </a:rPr>
              <a:t>年</a:t>
            </a:r>
            <a:r>
              <a:rPr lang="en-US" altLang="ja-JP" sz="1400" dirty="0">
                <a:solidFill>
                  <a:prstClr val="black"/>
                </a:solidFill>
                <a:latin typeface="メイリオ" panose="020B0604030504040204" pitchFamily="50" charset="-128"/>
                <a:ea typeface="メイリオ" panose="020B0604030504040204" pitchFamily="50" charset="-128"/>
              </a:rPr>
              <a:t>:</a:t>
            </a:r>
            <a:r>
              <a:rPr lang="ja-JP" altLang="en-US" sz="1400" dirty="0">
                <a:solidFill>
                  <a:prstClr val="black"/>
                </a:solidFill>
                <a:latin typeface="メイリオ" panose="020B0604030504040204" pitchFamily="50" charset="-128"/>
                <a:ea typeface="メイリオ" panose="020B0604030504040204" pitchFamily="50" charset="-128"/>
              </a:rPr>
              <a:t>全体</a:t>
            </a:r>
            <a:r>
              <a:rPr lang="en-US" altLang="ja-JP" sz="1400" dirty="0">
                <a:solidFill>
                  <a:prstClr val="black"/>
                </a:solidFill>
                <a:latin typeface="メイリオ" panose="020B0604030504040204" pitchFamily="50" charset="-128"/>
                <a:ea typeface="メイリオ" panose="020B0604030504040204" pitchFamily="50" charset="-128"/>
              </a:rPr>
              <a:t>588.9/M1,402.7</a:t>
            </a:r>
            <a:endParaRPr kumimoji="0" lang="en-US" altLang="ja-JP" sz="14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 name="正方形/長方形 1">
            <a:extLst>
              <a:ext uri="{FF2B5EF4-FFF2-40B4-BE49-F238E27FC236}">
                <a16:creationId xmlns:a16="http://schemas.microsoft.com/office/drawing/2014/main" id="{B748A1CF-2CE5-90D0-DD23-3C88D8855F5D}"/>
              </a:ext>
            </a:extLst>
          </p:cNvPr>
          <p:cNvSpPr/>
          <p:nvPr/>
        </p:nvSpPr>
        <p:spPr bwMode="auto">
          <a:xfrm>
            <a:off x="5292194" y="5963983"/>
            <a:ext cx="1476000" cy="229092"/>
          </a:xfrm>
          <a:prstGeom prst="rect">
            <a:avLst/>
          </a:prstGeom>
          <a:solidFill>
            <a:schemeClr val="bg1"/>
          </a:solidFill>
          <a:ln w="25400" cap="flat" cmpd="sng" algn="ctr">
            <a:no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schemeClr val="tx1">
                    <a:lumMod val="65000"/>
                    <a:lumOff val="35000"/>
                  </a:schemeClr>
                </a:solidFill>
                <a:effectLst/>
                <a:uLnTx/>
                <a:uFillTx/>
                <a:latin typeface="メイリオ" panose="020B0604030504040204" pitchFamily="50" charset="-128"/>
                <a:ea typeface="メイリオ" panose="020B0604030504040204" pitchFamily="50" charset="-128"/>
                <a:cs typeface="+mn-cs"/>
              </a:rPr>
              <a:t>支部（グループ）数</a:t>
            </a:r>
            <a:endParaRPr kumimoji="0" lang="en-US" altLang="ja-JP" sz="1100" b="1" i="0" u="none" strike="noStrike" kern="1200" cap="none" spc="0" normalizeH="0" baseline="0" noProof="0" dirty="0">
              <a:ln>
                <a:noFill/>
              </a:ln>
              <a:solidFill>
                <a:schemeClr val="tx1">
                  <a:lumMod val="65000"/>
                  <a:lumOff val="35000"/>
                </a:schemeClr>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31018416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表 6">
            <a:extLst>
              <a:ext uri="{FF2B5EF4-FFF2-40B4-BE49-F238E27FC236}">
                <a16:creationId xmlns:a16="http://schemas.microsoft.com/office/drawing/2014/main" id="{30213CE0-BAFC-4B3F-B632-1933F1DE73DB}"/>
              </a:ext>
            </a:extLst>
          </p:cNvPr>
          <p:cNvGraphicFramePr>
            <a:graphicFrameLocks noGrp="1"/>
          </p:cNvGraphicFramePr>
          <p:nvPr/>
        </p:nvGraphicFramePr>
        <p:xfrm>
          <a:off x="92999" y="3908888"/>
          <a:ext cx="9720000" cy="2592000"/>
        </p:xfrm>
        <a:graphic>
          <a:graphicData uri="http://schemas.openxmlformats.org/drawingml/2006/table">
            <a:tbl>
              <a:tblPr>
                <a:tableStyleId>{5C22544A-7EE6-4342-B048-85BDC9FD1C3A}</a:tableStyleId>
              </a:tblPr>
              <a:tblGrid>
                <a:gridCol w="3240000">
                  <a:extLst>
                    <a:ext uri="{9D8B030D-6E8A-4147-A177-3AD203B41FA5}">
                      <a16:colId xmlns:a16="http://schemas.microsoft.com/office/drawing/2014/main" val="1875245802"/>
                    </a:ext>
                  </a:extLst>
                </a:gridCol>
                <a:gridCol w="3240000">
                  <a:extLst>
                    <a:ext uri="{9D8B030D-6E8A-4147-A177-3AD203B41FA5}">
                      <a16:colId xmlns:a16="http://schemas.microsoft.com/office/drawing/2014/main" val="122958424"/>
                    </a:ext>
                  </a:extLst>
                </a:gridCol>
                <a:gridCol w="3240000">
                  <a:extLst>
                    <a:ext uri="{9D8B030D-6E8A-4147-A177-3AD203B41FA5}">
                      <a16:colId xmlns:a16="http://schemas.microsoft.com/office/drawing/2014/main" val="106466072"/>
                    </a:ext>
                  </a:extLst>
                </a:gridCol>
              </a:tblGrid>
              <a:tr h="360000">
                <a:tc>
                  <a:txBody>
                    <a:bodyPr/>
                    <a:lstStyle/>
                    <a:p>
                      <a:pPr algn="ctr" fontAlgn="ctr"/>
                      <a:r>
                        <a:rPr lang="ja-JP" altLang="en-US" sz="1200" b="1" i="0" u="none" strike="noStrike" dirty="0">
                          <a:solidFill>
                            <a:srgbClr val="000000"/>
                          </a:solidFill>
                          <a:effectLst/>
                          <a:latin typeface="メイリオ" panose="020B0604030504040204" pitchFamily="50" charset="-128"/>
                          <a:ea typeface="メイリオ" panose="020B0604030504040204" pitchFamily="50" charset="-128"/>
                        </a:rPr>
                        <a:t>イベント</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1" i="0" u="none" strike="noStrike" dirty="0">
                          <a:solidFill>
                            <a:srgbClr val="000000"/>
                          </a:solidFill>
                          <a:effectLst/>
                          <a:latin typeface="メイリオ" panose="020B0604030504040204" pitchFamily="50" charset="-128"/>
                          <a:ea typeface="メイリオ" panose="020B0604030504040204" pitchFamily="50" charset="-128"/>
                        </a:rPr>
                        <a:t>営見</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1" u="none" strike="noStrike" dirty="0">
                          <a:effectLst/>
                          <a:latin typeface="メイリオ" panose="020B0604030504040204" pitchFamily="50" charset="-128"/>
                          <a:ea typeface="メイリオ" panose="020B0604030504040204" pitchFamily="50" charset="-128"/>
                        </a:rPr>
                        <a:t>役割分担</a:t>
                      </a:r>
                      <a:endParaRPr lang="en-US" altLang="ja-JP" sz="1200" b="1"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4217005322"/>
                  </a:ext>
                </a:extLst>
              </a:tr>
              <a:tr h="2232000">
                <a:tc>
                  <a:txBody>
                    <a:bodyPr/>
                    <a:lstStyle/>
                    <a:p>
                      <a:pPr marL="171450" indent="-171450" algn="l" fontAlgn="ctr">
                        <a:buFont typeface="Arial" panose="020B0604020202020204" pitchFamily="34" charset="0"/>
                        <a:buChar char="•"/>
                      </a:pP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667947655"/>
                  </a:ext>
                </a:extLst>
              </a:tr>
            </a:tbl>
          </a:graphicData>
        </a:graphic>
      </p:graphicFrame>
      <p:sp>
        <p:nvSpPr>
          <p:cNvPr id="3" name="テキスト プレースホルダー 1">
            <a:extLst>
              <a:ext uri="{FF2B5EF4-FFF2-40B4-BE49-F238E27FC236}">
                <a16:creationId xmlns:a16="http://schemas.microsoft.com/office/drawing/2014/main" id="{609955A2-38E1-4C87-ACF1-A3CD606E69DD}"/>
              </a:ext>
            </a:extLst>
          </p:cNvPr>
          <p:cNvSpPr>
            <a:spLocks noGrp="1"/>
          </p:cNvSpPr>
          <p:nvPr>
            <p:ph type="body" sz="quarter" idx="10"/>
          </p:nvPr>
        </p:nvSpPr>
        <p:spPr>
          <a:xfrm>
            <a:off x="53313" y="125280"/>
            <a:ext cx="9440778" cy="396000"/>
          </a:xfrm>
        </p:spPr>
        <p:txBody>
          <a:bodyPr/>
          <a:lstStyle/>
          <a:p>
            <a:pPr algn="l"/>
            <a:r>
              <a:rPr kumimoji="1" lang="ja-JP" altLang="en-US" sz="1800" dirty="0"/>
              <a:t>採用対策</a:t>
            </a:r>
            <a:r>
              <a:rPr kumimoji="1" lang="ja-JP" altLang="en-US" dirty="0">
                <a:solidFill>
                  <a:schemeClr val="tx1"/>
                </a:solidFill>
              </a:rPr>
              <a:t>：採用のフレームワーク（抜粋）</a:t>
            </a:r>
          </a:p>
        </p:txBody>
      </p:sp>
      <p:graphicFrame>
        <p:nvGraphicFramePr>
          <p:cNvPr id="6" name="表 5">
            <a:extLst>
              <a:ext uri="{FF2B5EF4-FFF2-40B4-BE49-F238E27FC236}">
                <a16:creationId xmlns:a16="http://schemas.microsoft.com/office/drawing/2014/main" id="{B8B7CCC9-40EB-4631-A536-5757E78B7E14}"/>
              </a:ext>
            </a:extLst>
          </p:cNvPr>
          <p:cNvGraphicFramePr>
            <a:graphicFrameLocks noGrp="1"/>
          </p:cNvGraphicFramePr>
          <p:nvPr/>
        </p:nvGraphicFramePr>
        <p:xfrm>
          <a:off x="130869" y="4301564"/>
          <a:ext cx="3168000" cy="2299680"/>
        </p:xfrm>
        <a:graphic>
          <a:graphicData uri="http://schemas.openxmlformats.org/drawingml/2006/table">
            <a:tbl>
              <a:tblPr/>
              <a:tblGrid>
                <a:gridCol w="432000">
                  <a:extLst>
                    <a:ext uri="{9D8B030D-6E8A-4147-A177-3AD203B41FA5}">
                      <a16:colId xmlns:a16="http://schemas.microsoft.com/office/drawing/2014/main" val="26616056"/>
                    </a:ext>
                  </a:extLst>
                </a:gridCol>
                <a:gridCol w="2736000">
                  <a:extLst>
                    <a:ext uri="{9D8B030D-6E8A-4147-A177-3AD203B41FA5}">
                      <a16:colId xmlns:a16="http://schemas.microsoft.com/office/drawing/2014/main" val="3451186556"/>
                    </a:ext>
                  </a:extLst>
                </a:gridCol>
              </a:tblGrid>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運営</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回数は、月・・・</a:t>
                      </a:r>
                      <a:r>
                        <a:rPr lang="en-US" altLang="ja-JP" sz="1200" b="0" u="none" dirty="0">
                          <a:solidFill>
                            <a:srgbClr val="EA5550"/>
                          </a:solidFill>
                          <a:latin typeface="Meiryo UI" panose="020B0604030504040204" pitchFamily="50" charset="-128"/>
                          <a:ea typeface="Meiryo UI" panose="020B0604030504040204" pitchFamily="50" charset="-128"/>
                        </a:rPr>
                        <a:t>2</a:t>
                      </a:r>
                      <a:r>
                        <a:rPr lang="ja-JP" altLang="en-US" sz="1200" b="0" u="none" dirty="0">
                          <a:solidFill>
                            <a:srgbClr val="EA5550"/>
                          </a:solidFill>
                          <a:latin typeface="Meiryo UI" panose="020B0604030504040204" pitchFamily="50" charset="-128"/>
                          <a:ea typeface="Meiryo UI" panose="020B0604030504040204" pitchFamily="50" charset="-128"/>
                        </a:rPr>
                        <a:t>回（支社</a:t>
                      </a:r>
                      <a:r>
                        <a:rPr lang="en-US" altLang="ja-JP" sz="1200" b="0" u="none" dirty="0">
                          <a:solidFill>
                            <a:srgbClr val="EA5550"/>
                          </a:solidFill>
                          <a:latin typeface="Meiryo UI" panose="020B0604030504040204" pitchFamily="50" charset="-128"/>
                          <a:ea typeface="Meiryo UI" panose="020B0604030504040204" pitchFamily="50" charset="-128"/>
                        </a:rPr>
                        <a:t>※</a:t>
                      </a:r>
                      <a:r>
                        <a:rPr lang="ja-JP" altLang="en-US" sz="1200" b="0" u="none" dirty="0">
                          <a:solidFill>
                            <a:srgbClr val="EA5550"/>
                          </a:solidFill>
                          <a:latin typeface="Meiryo UI" panose="020B0604030504040204" pitchFamily="50" charset="-128"/>
                          <a:ea typeface="Meiryo UI" panose="020B0604030504040204" pitchFamily="50" charset="-128"/>
                        </a:rPr>
                        <a:t>と拠点で</a:t>
                      </a:r>
                      <a:r>
                        <a:rPr lang="en-US" altLang="ja-JP" sz="1200" b="0" u="none" dirty="0">
                          <a:solidFill>
                            <a:srgbClr val="EA5550"/>
                          </a:solidFill>
                          <a:latin typeface="Meiryo UI" panose="020B0604030504040204" pitchFamily="50" charset="-128"/>
                          <a:ea typeface="Meiryo UI" panose="020B0604030504040204" pitchFamily="50" charset="-128"/>
                        </a:rPr>
                        <a:t>1</a:t>
                      </a:r>
                      <a:r>
                        <a:rPr lang="ja-JP" altLang="en-US" sz="1200" b="0" u="none" dirty="0">
                          <a:solidFill>
                            <a:srgbClr val="EA5550"/>
                          </a:solidFill>
                          <a:latin typeface="Meiryo UI" panose="020B0604030504040204" pitchFamily="50" charset="-128"/>
                          <a:ea typeface="Meiryo UI" panose="020B0604030504040204" pitchFamily="50" charset="-128"/>
                        </a:rPr>
                        <a:t>回</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rgbClr val="EA5550"/>
                          </a:solidFill>
                          <a:latin typeface="Meiryo UI" panose="020B0604030504040204" pitchFamily="50" charset="-128"/>
                          <a:ea typeface="Meiryo UI" panose="020B0604030504040204" pitchFamily="50" charset="-128"/>
                        </a:rPr>
                        <a:t>　　　　　　　　ずつ。</a:t>
                      </a:r>
                      <a:r>
                        <a:rPr lang="en-US" altLang="ja-JP" sz="1200" b="0" u="none" dirty="0">
                          <a:solidFill>
                            <a:srgbClr val="EA5550"/>
                          </a:solidFill>
                          <a:latin typeface="Meiryo UI" panose="020B0604030504040204" pitchFamily="50" charset="-128"/>
                          <a:ea typeface="Meiryo UI" panose="020B0604030504040204" pitchFamily="50" charset="-128"/>
                        </a:rPr>
                        <a:t>※</a:t>
                      </a:r>
                      <a:r>
                        <a:rPr lang="ja-JP" altLang="en-US" sz="1200" b="0" u="none" dirty="0">
                          <a:solidFill>
                            <a:srgbClr val="EA5550"/>
                          </a:solidFill>
                          <a:latin typeface="Meiryo UI" panose="020B0604030504040204" pitchFamily="50" charset="-128"/>
                          <a:ea typeface="Meiryo UI" panose="020B0604030504040204" pitchFamily="50" charset="-128"/>
                        </a:rPr>
                        <a:t>支社はプレ会説等）</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全員・・・</a:t>
                      </a:r>
                      <a:r>
                        <a:rPr lang="ja-JP" altLang="en-US" sz="1200" b="0" u="none" dirty="0">
                          <a:solidFill>
                            <a:srgbClr val="EA5550"/>
                          </a:solidFill>
                          <a:latin typeface="Meiryo UI" panose="020B0604030504040204" pitchFamily="50" charset="-128"/>
                          <a:ea typeface="Meiryo UI" panose="020B0604030504040204" pitchFamily="50" charset="-128"/>
                        </a:rPr>
                        <a:t>参加</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呼べなかった人は・・・</a:t>
                      </a:r>
                      <a:r>
                        <a:rPr lang="ja-JP" altLang="en-US" sz="1200" b="0" u="none" dirty="0">
                          <a:solidFill>
                            <a:srgbClr val="EA5550"/>
                          </a:solidFill>
                          <a:latin typeface="Meiryo UI" panose="020B0604030504040204" pitchFamily="50" charset="-128"/>
                          <a:ea typeface="Meiryo UI" panose="020B0604030504040204" pitchFamily="50" charset="-128"/>
                        </a:rPr>
                        <a:t>運営側</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主旨</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採用だけでなく・・・</a:t>
                      </a:r>
                      <a:r>
                        <a:rPr lang="ja-JP" altLang="en-US" sz="1200" b="0" u="none" dirty="0">
                          <a:solidFill>
                            <a:srgbClr val="EA5550"/>
                          </a:solidFill>
                          <a:latin typeface="Meiryo UI" panose="020B0604030504040204" pitchFamily="50" charset="-128"/>
                          <a:ea typeface="Meiryo UI" panose="020B0604030504040204" pitchFamily="50" charset="-128"/>
                        </a:rPr>
                        <a:t>新・採一体</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7735851"/>
                  </a:ext>
                </a:extLst>
              </a:tr>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内容</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en-US" altLang="ja-JP" sz="1200" b="0" u="none" dirty="0">
                          <a:solidFill>
                            <a:schemeClr val="tx1"/>
                          </a:solidFill>
                          <a:latin typeface="Meiryo UI" panose="020B0604030504040204" pitchFamily="50" charset="-128"/>
                          <a:ea typeface="Meiryo UI" panose="020B0604030504040204" pitchFamily="50" charset="-128"/>
                        </a:rPr>
                        <a:t>2</a:t>
                      </a:r>
                      <a:r>
                        <a:rPr lang="ja-JP" altLang="en-US" sz="1200" b="0" u="none" dirty="0">
                          <a:solidFill>
                            <a:schemeClr val="tx1"/>
                          </a:solidFill>
                          <a:latin typeface="Meiryo UI" panose="020B0604030504040204" pitchFamily="50" charset="-128"/>
                          <a:ea typeface="Meiryo UI" panose="020B0604030504040204" pitchFamily="50" charset="-128"/>
                        </a:rPr>
                        <a:t>ヵ月に</a:t>
                      </a:r>
                      <a:r>
                        <a:rPr lang="en-US" altLang="ja-JP" sz="1200" b="0" u="none" dirty="0">
                          <a:solidFill>
                            <a:schemeClr val="tx1"/>
                          </a:solidFill>
                          <a:latin typeface="Meiryo UI" panose="020B0604030504040204" pitchFamily="50" charset="-128"/>
                          <a:ea typeface="Meiryo UI" panose="020B0604030504040204" pitchFamily="50" charset="-128"/>
                        </a:rPr>
                        <a:t>1</a:t>
                      </a:r>
                      <a:r>
                        <a:rPr lang="ja-JP" altLang="en-US" sz="1200" b="0" u="none" dirty="0">
                          <a:solidFill>
                            <a:schemeClr val="tx1"/>
                          </a:solidFill>
                          <a:latin typeface="Meiryo UI" panose="020B0604030504040204" pitchFamily="50" charset="-128"/>
                          <a:ea typeface="Meiryo UI" panose="020B0604030504040204" pitchFamily="50" charset="-128"/>
                        </a:rPr>
                        <a:t>回・・・</a:t>
                      </a:r>
                      <a:r>
                        <a:rPr lang="ja-JP" altLang="en-US" sz="1200" b="0" u="none" dirty="0">
                          <a:solidFill>
                            <a:srgbClr val="EA5550"/>
                          </a:solidFill>
                          <a:latin typeface="Meiryo UI" panose="020B0604030504040204" pitchFamily="50" charset="-128"/>
                          <a:ea typeface="Meiryo UI" panose="020B0604030504040204" pitchFamily="50" charset="-128"/>
                        </a:rPr>
                        <a:t>年金セミナー</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4226431"/>
                  </a:ext>
                </a:extLst>
              </a:tr>
              <a:tr h="252000">
                <a:tc>
                  <a:txBody>
                    <a:bodyPr/>
                    <a:lstStyle/>
                    <a:p>
                      <a:pPr algn="l"/>
                      <a:r>
                        <a:rPr lang="ja-JP" altLang="en-US" sz="1200" b="0" dirty="0">
                          <a:solidFill>
                            <a:srgbClr val="002060"/>
                          </a:solidFill>
                          <a:latin typeface="Meiryo UI" panose="020B0604030504040204" pitchFamily="50" charset="-128"/>
                          <a:ea typeface="Meiryo UI" panose="020B0604030504040204" pitchFamily="50" charset="-128"/>
                        </a:rPr>
                        <a:t>対象</a:t>
                      </a:r>
                      <a:endParaRPr lang="zh-TW" altLang="en-US" sz="1200" b="0" dirty="0">
                        <a:solidFill>
                          <a:srgbClr val="002060"/>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latinLnBrk="1">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基本は・・・</a:t>
                      </a:r>
                      <a:r>
                        <a:rPr lang="ja-JP" altLang="en-US" sz="1200" b="0" u="none" dirty="0">
                          <a:solidFill>
                            <a:srgbClr val="EA5550"/>
                          </a:solidFill>
                          <a:latin typeface="Meiryo UI" panose="020B0604030504040204" pitchFamily="50" charset="-128"/>
                          <a:ea typeface="Meiryo UI" panose="020B0604030504040204" pitchFamily="50" charset="-128"/>
                        </a:rPr>
                        <a:t>誰でも（性別問わず何歳でも）</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latinLnBrk="1">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毎回来る人は・・・</a:t>
                      </a:r>
                      <a:r>
                        <a:rPr lang="ja-JP" altLang="en-US" sz="1200" b="0" u="none" dirty="0">
                          <a:solidFill>
                            <a:srgbClr val="EA5550"/>
                          </a:solidFill>
                          <a:latin typeface="Meiryo UI" panose="020B0604030504040204" pitchFamily="50" charset="-128"/>
                          <a:ea typeface="Meiryo UI" panose="020B0604030504040204" pitchFamily="50" charset="-128"/>
                        </a:rPr>
                        <a:t>ウエルカム</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latinLnBrk="1">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　理由は・・・</a:t>
                      </a:r>
                      <a:r>
                        <a:rPr lang="ja-JP" altLang="en-US" sz="1200" b="0" u="none" dirty="0">
                          <a:solidFill>
                            <a:srgbClr val="EA5550"/>
                          </a:solidFill>
                          <a:latin typeface="Meiryo UI" panose="020B0604030504040204" pitchFamily="50" charset="-128"/>
                          <a:ea typeface="Meiryo UI" panose="020B0604030504040204" pitchFamily="50" charset="-128"/>
                        </a:rPr>
                        <a:t>紹介や新契約の協力者に！</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latinLnBrk="1">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　その工夫は・・・</a:t>
                      </a:r>
                      <a:r>
                        <a:rPr lang="ja-JP" altLang="en-US" sz="1200" b="0" u="none" dirty="0">
                          <a:solidFill>
                            <a:srgbClr val="EA5550"/>
                          </a:solidFill>
                          <a:latin typeface="Meiryo UI" panose="020B0604030504040204" pitchFamily="50" charset="-128"/>
                          <a:ea typeface="Meiryo UI" panose="020B0604030504040204" pitchFamily="50" charset="-128"/>
                        </a:rPr>
                        <a:t>参加ごとに名刺</a:t>
                      </a:r>
                      <a:r>
                        <a:rPr lang="en-US" altLang="ja-JP" sz="1200" b="0" u="none" dirty="0">
                          <a:solidFill>
                            <a:srgbClr val="EA5550"/>
                          </a:solidFill>
                          <a:latin typeface="Meiryo UI" panose="020B0604030504040204" pitchFamily="50" charset="-128"/>
                          <a:ea typeface="Meiryo UI" panose="020B0604030504040204" pitchFamily="50" charset="-128"/>
                        </a:rPr>
                        <a:t>1</a:t>
                      </a:r>
                      <a:r>
                        <a:rPr lang="ja-JP" altLang="en-US" sz="1200" b="0" u="none" dirty="0">
                          <a:solidFill>
                            <a:srgbClr val="EA5550"/>
                          </a:solidFill>
                          <a:latin typeface="Meiryo UI" panose="020B0604030504040204" pitchFamily="50" charset="-128"/>
                          <a:ea typeface="Meiryo UI" panose="020B0604030504040204" pitchFamily="50" charset="-128"/>
                        </a:rPr>
                        <a:t>枚手交。　　</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latinLnBrk="1">
                        <a:lnSpc>
                          <a:spcPct val="100000"/>
                        </a:lnSpc>
                        <a:buFontTx/>
                        <a:buNone/>
                      </a:pPr>
                      <a:r>
                        <a:rPr lang="ja-JP" altLang="en-US" sz="1200" b="0" u="none" dirty="0">
                          <a:solidFill>
                            <a:srgbClr val="EA5550"/>
                          </a:solidFill>
                          <a:latin typeface="Meiryo UI" panose="020B0604030504040204" pitchFamily="50" charset="-128"/>
                          <a:ea typeface="Meiryo UI" panose="020B0604030504040204" pitchFamily="50" charset="-128"/>
                        </a:rPr>
                        <a:t>　　　　　　　　名刺</a:t>
                      </a:r>
                      <a:r>
                        <a:rPr lang="en-US" altLang="ja-JP" sz="1200" b="0" u="none" dirty="0">
                          <a:solidFill>
                            <a:srgbClr val="EA5550"/>
                          </a:solidFill>
                          <a:latin typeface="Meiryo UI" panose="020B0604030504040204" pitchFamily="50" charset="-128"/>
                          <a:ea typeface="Meiryo UI" panose="020B0604030504040204" pitchFamily="50" charset="-128"/>
                        </a:rPr>
                        <a:t>3</a:t>
                      </a:r>
                      <a:r>
                        <a:rPr lang="ja-JP" altLang="en-US" sz="1200" b="0" u="none" dirty="0">
                          <a:solidFill>
                            <a:srgbClr val="EA5550"/>
                          </a:solidFill>
                          <a:latin typeface="Meiryo UI" panose="020B0604030504040204" pitchFamily="50" charset="-128"/>
                          <a:ea typeface="Meiryo UI" panose="020B0604030504040204" pitchFamily="50" charset="-128"/>
                        </a:rPr>
                        <a:t>枚集めると粗品進呈等</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71575058"/>
                  </a:ext>
                </a:extLst>
              </a:tr>
            </a:tbl>
          </a:graphicData>
        </a:graphic>
      </p:graphicFrame>
      <p:graphicFrame>
        <p:nvGraphicFramePr>
          <p:cNvPr id="2" name="表 1">
            <a:extLst>
              <a:ext uri="{FF2B5EF4-FFF2-40B4-BE49-F238E27FC236}">
                <a16:creationId xmlns:a16="http://schemas.microsoft.com/office/drawing/2014/main" id="{C7697837-16DA-4251-9620-E521A2852B84}"/>
              </a:ext>
            </a:extLst>
          </p:cNvPr>
          <p:cNvGraphicFramePr>
            <a:graphicFrameLocks noGrp="1"/>
          </p:cNvGraphicFramePr>
          <p:nvPr/>
        </p:nvGraphicFramePr>
        <p:xfrm>
          <a:off x="93000" y="964736"/>
          <a:ext cx="9720000" cy="80402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2460407888"/>
                    </a:ext>
                  </a:extLst>
                </a:gridCol>
                <a:gridCol w="2160000">
                  <a:extLst>
                    <a:ext uri="{9D8B030D-6E8A-4147-A177-3AD203B41FA5}">
                      <a16:colId xmlns:a16="http://schemas.microsoft.com/office/drawing/2014/main" val="2092412036"/>
                    </a:ext>
                  </a:extLst>
                </a:gridCol>
                <a:gridCol w="2160000">
                  <a:extLst>
                    <a:ext uri="{9D8B030D-6E8A-4147-A177-3AD203B41FA5}">
                      <a16:colId xmlns:a16="http://schemas.microsoft.com/office/drawing/2014/main" val="2543902082"/>
                    </a:ext>
                  </a:extLst>
                </a:gridCol>
                <a:gridCol w="2160000">
                  <a:extLst>
                    <a:ext uri="{9D8B030D-6E8A-4147-A177-3AD203B41FA5}">
                      <a16:colId xmlns:a16="http://schemas.microsoft.com/office/drawing/2014/main" val="201933321"/>
                    </a:ext>
                  </a:extLst>
                </a:gridCol>
                <a:gridCol w="2160000">
                  <a:extLst>
                    <a:ext uri="{9D8B030D-6E8A-4147-A177-3AD203B41FA5}">
                      <a16:colId xmlns:a16="http://schemas.microsoft.com/office/drawing/2014/main" val="2419290563"/>
                    </a:ext>
                  </a:extLst>
                </a:gridCol>
              </a:tblGrid>
              <a:tr h="804020">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陣容</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（目的･運営）</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ja-JP" altLang="en-US" sz="1200" u="none" strike="noStrike" dirty="0">
                          <a:effectLst/>
                          <a:latin typeface="メイリオ" panose="020B0604030504040204" pitchFamily="50" charset="-128"/>
                          <a:ea typeface="メイリオ" panose="020B0604030504040204" pitchFamily="50" charset="-128"/>
                        </a:rPr>
                        <a:t>必要性・目的意識の醸成　　（地域特性（顧客保護）や、会社（支社･拠点）特性）</a:t>
                      </a: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小委員会等の設置（採用）</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役割分担</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接触の機会創出</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営見（拠点長面談）</a:t>
                      </a:r>
                      <a:endParaRPr lang="en-US" altLang="ja-JP" sz="1200" dirty="0">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dirty="0">
                          <a:latin typeface="メイリオ" panose="020B0604030504040204" pitchFamily="50" charset="-128"/>
                          <a:ea typeface="メイリオ" panose="020B0604030504040204" pitchFamily="50" charset="-128"/>
                        </a:rPr>
                        <a:t>環境整備</a:t>
                      </a:r>
                      <a:endParaRPr lang="en-US" altLang="ja-JP" sz="1200" dirty="0">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スキームの確立</a:t>
                      </a:r>
                      <a:endParaRPr lang="en-US" altLang="ja-JP" sz="1200" u="none" strike="noStrike" dirty="0">
                        <a:effectLst/>
                        <a:latin typeface="メイリオ" panose="020B0604030504040204" pitchFamily="50" charset="-128"/>
                        <a:ea typeface="メイリオ" panose="020B0604030504040204" pitchFamily="50" charset="-128"/>
                      </a:endParaRPr>
                    </a:p>
                    <a:p>
                      <a:pPr marL="0" indent="0" algn="l" fontAlgn="ctr">
                        <a:buFont typeface="Arial" panose="020B0604020202020204" pitchFamily="34" charset="0"/>
                        <a:buNone/>
                      </a:pPr>
                      <a:r>
                        <a:rPr lang="ja-JP" altLang="en-US" sz="1200" u="none" strike="noStrike" dirty="0">
                          <a:effectLst/>
                          <a:latin typeface="メイリオ" panose="020B0604030504040204" pitchFamily="50" charset="-128"/>
                          <a:ea typeface="メイリオ" panose="020B0604030504040204" pitchFamily="50" charset="-128"/>
                        </a:rPr>
                        <a:t>（イベント（お礼状）･次回）</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育成</a:t>
                      </a: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129091010"/>
                  </a:ext>
                </a:extLst>
              </a:tr>
            </a:tbl>
          </a:graphicData>
        </a:graphic>
      </p:graphicFrame>
      <p:graphicFrame>
        <p:nvGraphicFramePr>
          <p:cNvPr id="5" name="表 4">
            <a:extLst>
              <a:ext uri="{FF2B5EF4-FFF2-40B4-BE49-F238E27FC236}">
                <a16:creationId xmlns:a16="http://schemas.microsoft.com/office/drawing/2014/main" id="{B3BA93DC-991B-4E5A-A26A-938D863499B0}"/>
              </a:ext>
            </a:extLst>
          </p:cNvPr>
          <p:cNvGraphicFramePr>
            <a:graphicFrameLocks noGrp="1"/>
          </p:cNvGraphicFramePr>
          <p:nvPr/>
        </p:nvGraphicFramePr>
        <p:xfrm>
          <a:off x="93000" y="2202812"/>
          <a:ext cx="9720000" cy="1272020"/>
        </p:xfrm>
        <a:graphic>
          <a:graphicData uri="http://schemas.openxmlformats.org/drawingml/2006/table">
            <a:tbl>
              <a:tblPr>
                <a:tableStyleId>{5C22544A-7EE6-4342-B048-85BDC9FD1C3A}</a:tableStyleId>
              </a:tblPr>
              <a:tblGrid>
                <a:gridCol w="1080000">
                  <a:extLst>
                    <a:ext uri="{9D8B030D-6E8A-4147-A177-3AD203B41FA5}">
                      <a16:colId xmlns:a16="http://schemas.microsoft.com/office/drawing/2014/main" val="3424706447"/>
                    </a:ext>
                  </a:extLst>
                </a:gridCol>
                <a:gridCol w="2160000">
                  <a:extLst>
                    <a:ext uri="{9D8B030D-6E8A-4147-A177-3AD203B41FA5}">
                      <a16:colId xmlns:a16="http://schemas.microsoft.com/office/drawing/2014/main" val="761352738"/>
                    </a:ext>
                  </a:extLst>
                </a:gridCol>
                <a:gridCol w="2160000">
                  <a:extLst>
                    <a:ext uri="{9D8B030D-6E8A-4147-A177-3AD203B41FA5}">
                      <a16:colId xmlns:a16="http://schemas.microsoft.com/office/drawing/2014/main" val="4202614447"/>
                    </a:ext>
                  </a:extLst>
                </a:gridCol>
                <a:gridCol w="2160000">
                  <a:extLst>
                    <a:ext uri="{9D8B030D-6E8A-4147-A177-3AD203B41FA5}">
                      <a16:colId xmlns:a16="http://schemas.microsoft.com/office/drawing/2014/main" val="441137642"/>
                    </a:ext>
                  </a:extLst>
                </a:gridCol>
                <a:gridCol w="2160000">
                  <a:extLst>
                    <a:ext uri="{9D8B030D-6E8A-4147-A177-3AD203B41FA5}">
                      <a16:colId xmlns:a16="http://schemas.microsoft.com/office/drawing/2014/main" val="4205327233"/>
                    </a:ext>
                  </a:extLst>
                </a:gridCol>
              </a:tblGrid>
              <a:tr h="468000">
                <a:tc>
                  <a:txBody>
                    <a:bodyPr/>
                    <a:lstStyle/>
                    <a:p>
                      <a:pPr algn="ctr" fontAlgn="ct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対象</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S</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接点</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A</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メイリオ" panose="020B0604030504040204" pitchFamily="50" charset="-128"/>
                          <a:ea typeface="メイリオ" panose="020B0604030504040204" pitchFamily="50" charset="-128"/>
                        </a:rPr>
                        <a:t>意識醸成</a:t>
                      </a:r>
                      <a:endParaRPr lang="en-US" altLang="ja-JP" sz="1200" u="none" strike="noStrike" dirty="0">
                        <a:effectLst/>
                        <a:latin typeface="メイリオ" panose="020B0604030504040204" pitchFamily="50" charset="-128"/>
                        <a:ea typeface="メイリオ" panose="020B0604030504040204" pitchFamily="50" charset="-128"/>
                      </a:endParaRPr>
                    </a:p>
                    <a:p>
                      <a:pPr algn="ctr" fontAlgn="ctr"/>
                      <a:r>
                        <a:rPr lang="en-US" altLang="ja-JP" sz="1200" u="none" strike="noStrike" dirty="0">
                          <a:effectLst/>
                          <a:latin typeface="メイリオ" panose="020B0604030504040204" pitchFamily="50" charset="-128"/>
                          <a:ea typeface="メイリオ" panose="020B0604030504040204" pitchFamily="50" charset="-128"/>
                        </a:rPr>
                        <a:t>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u="none" strike="noStrike" dirty="0">
                          <a:effectLst/>
                          <a:latin typeface="メイリオ" panose="020B0604030504040204" pitchFamily="50" charset="-128"/>
                          <a:ea typeface="メイリオ" panose="020B0604030504040204" pitchFamily="50" charset="-128"/>
                        </a:rPr>
                        <a:t>フォロー</a:t>
                      </a:r>
                      <a:br>
                        <a:rPr lang="en-US" altLang="ja-JP" sz="1200" u="none" strike="noStrike" dirty="0">
                          <a:effectLst/>
                          <a:latin typeface="メイリオ" panose="020B0604030504040204" pitchFamily="50" charset="-128"/>
                          <a:ea typeface="メイリオ" panose="020B0604030504040204" pitchFamily="50" charset="-128"/>
                        </a:rPr>
                      </a:br>
                      <a:r>
                        <a:rPr lang="ja-JP" altLang="en-US" sz="1200" u="none" strike="noStrike" dirty="0">
                          <a:effectLst/>
                          <a:latin typeface="メイリオ" panose="020B0604030504040204" pitchFamily="50" charset="-128"/>
                          <a:ea typeface="メイリオ" panose="020B0604030504040204" pitchFamily="50" charset="-128"/>
                        </a:rPr>
                        <a:t>＋</a:t>
                      </a:r>
                      <a:r>
                        <a:rPr lang="en-US" altLang="ja-JP" sz="1200" u="none" strike="noStrike" dirty="0">
                          <a:effectLst/>
                          <a:latin typeface="メイリオ" panose="020B0604030504040204" pitchFamily="50" charset="-128"/>
                          <a:ea typeface="メイリオ" panose="020B0604030504040204" pitchFamily="50" charset="-128"/>
                        </a:rPr>
                        <a:t>A</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1656402488"/>
                  </a:ext>
                </a:extLst>
              </a:tr>
              <a:tr h="804020">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採用</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（手法）</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対象の明示</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リストアップ</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イベント（拠点･支社）</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情報提供</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地域特性</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会社</a:t>
                      </a:r>
                      <a:r>
                        <a:rPr lang="en-US" altLang="ja-JP" sz="1200" u="none" strike="noStrike" dirty="0">
                          <a:effectLst/>
                          <a:latin typeface="メイリオ" panose="020B0604030504040204" pitchFamily="50" charset="-128"/>
                          <a:ea typeface="メイリオ" panose="020B0604030504040204" pitchFamily="50" charset="-128"/>
                        </a:rPr>
                        <a:t>(</a:t>
                      </a:r>
                      <a:r>
                        <a:rPr lang="ja-JP" altLang="en-US" sz="1200" u="none" strike="noStrike" dirty="0">
                          <a:effectLst/>
                          <a:latin typeface="メイリオ" panose="020B0604030504040204" pitchFamily="50" charset="-128"/>
                          <a:ea typeface="メイリオ" panose="020B0604030504040204" pitchFamily="50" charset="-128"/>
                        </a:rPr>
                        <a:t>拠点･支部･個人</a:t>
                      </a:r>
                      <a:r>
                        <a:rPr lang="en-US" altLang="ja-JP" sz="1200" u="none" strike="noStrike" dirty="0">
                          <a:effectLst/>
                          <a:latin typeface="メイリオ" panose="020B0604030504040204" pitchFamily="50" charset="-128"/>
                          <a:ea typeface="メイリオ" panose="020B0604030504040204" pitchFamily="50" charset="-128"/>
                        </a:rPr>
                        <a:t>)</a:t>
                      </a:r>
                      <a:r>
                        <a:rPr lang="ja-JP" altLang="en-US" sz="1200" u="none" strike="noStrike" dirty="0">
                          <a:effectLst/>
                          <a:latin typeface="メイリオ" panose="020B0604030504040204" pitchFamily="50" charset="-128"/>
                          <a:ea typeface="メイリオ" panose="020B0604030504040204" pitchFamily="50" charset="-128"/>
                        </a:rPr>
                        <a:t>特性</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福利厚生・社会保障</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本人特性</a:t>
                      </a: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お礼状</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情報提供</a:t>
                      </a:r>
                      <a:endParaRPr lang="en-US" altLang="ja-JP" sz="1200" u="none" strike="noStrike" dirty="0">
                        <a:effectLst/>
                        <a:latin typeface="メイリオ" panose="020B0604030504040204" pitchFamily="50" charset="-128"/>
                        <a:ea typeface="メイリオ" panose="020B0604030504040204" pitchFamily="50" charset="-128"/>
                      </a:endParaRPr>
                    </a:p>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採用になった人は</a:t>
                      </a: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2796835209"/>
                  </a:ext>
                </a:extLst>
              </a:tr>
            </a:tbl>
          </a:graphicData>
        </a:graphic>
      </p:graphicFrame>
      <p:sp>
        <p:nvSpPr>
          <p:cNvPr id="9" name="正方形/長方形 8">
            <a:extLst>
              <a:ext uri="{FF2B5EF4-FFF2-40B4-BE49-F238E27FC236}">
                <a16:creationId xmlns:a16="http://schemas.microsoft.com/office/drawing/2014/main" id="{AA2C2491-7B8F-42F5-BBA3-9C7D9016700E}"/>
              </a:ext>
            </a:extLst>
          </p:cNvPr>
          <p:cNvSpPr/>
          <p:nvPr/>
        </p:nvSpPr>
        <p:spPr>
          <a:xfrm>
            <a:off x="0" y="602134"/>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１．加入内容がわかる、各社「ご契約内容のお知らせ等」発送のタイミングなど</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sp>
        <p:nvSpPr>
          <p:cNvPr id="10" name="正方形/長方形 9">
            <a:extLst>
              <a:ext uri="{FF2B5EF4-FFF2-40B4-BE49-F238E27FC236}">
                <a16:creationId xmlns:a16="http://schemas.microsoft.com/office/drawing/2014/main" id="{EDE153D1-BC76-4184-BB3C-CD6C399D91EC}"/>
              </a:ext>
            </a:extLst>
          </p:cNvPr>
          <p:cNvSpPr/>
          <p:nvPr/>
        </p:nvSpPr>
        <p:spPr>
          <a:xfrm>
            <a:off x="0" y="3612162"/>
            <a:ext cx="9571468"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400" b="1" dirty="0">
                <a:solidFill>
                  <a:srgbClr val="3E3A39"/>
                </a:solidFill>
                <a:latin typeface="メイリオ"/>
                <a:ea typeface="メイリオ"/>
              </a:rPr>
              <a:t>２</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a:t>
            </a:r>
            <a:r>
              <a:rPr kumimoji="1" lang="ja-JP" altLang="en-US" sz="1400" b="1" dirty="0">
                <a:solidFill>
                  <a:srgbClr val="3E3A39"/>
                </a:solidFill>
                <a:latin typeface="メイリオ"/>
                <a:ea typeface="メイリオ"/>
              </a:rPr>
              <a:t>重視</a:t>
            </a:r>
            <a:r>
              <a:rPr kumimoji="1" lang="ja-JP" altLang="en-US" sz="1400" b="1" i="0" u="none" strike="noStrike" kern="1200" cap="none" spc="0" normalizeH="0" baseline="0" noProof="0" dirty="0">
                <a:ln>
                  <a:noFill/>
                </a:ln>
                <a:solidFill>
                  <a:srgbClr val="3E3A39"/>
                </a:solidFill>
                <a:effectLst/>
                <a:uLnTx/>
                <a:uFillTx/>
                <a:latin typeface="メイリオ"/>
                <a:ea typeface="メイリオ"/>
                <a:cs typeface="+mn-cs"/>
              </a:rPr>
              <a:t>していた主な採用対策</a:t>
            </a:r>
            <a:endParaRPr kumimoji="1" lang="ja-JP" altLang="en-US" sz="1400" b="0" i="0" u="none" strike="noStrike" kern="1200" cap="none" spc="0" normalizeH="0" baseline="0" noProof="0" dirty="0">
              <a:ln>
                <a:noFill/>
              </a:ln>
              <a:solidFill>
                <a:srgbClr val="3E3A39"/>
              </a:solidFill>
              <a:effectLst/>
              <a:uLnTx/>
              <a:uFillTx/>
              <a:latin typeface="メイリオ"/>
              <a:ea typeface="メイリオ"/>
              <a:cs typeface="+mn-cs"/>
            </a:endParaRPr>
          </a:p>
        </p:txBody>
      </p:sp>
      <p:graphicFrame>
        <p:nvGraphicFramePr>
          <p:cNvPr id="16" name="表 15">
            <a:extLst>
              <a:ext uri="{FF2B5EF4-FFF2-40B4-BE49-F238E27FC236}">
                <a16:creationId xmlns:a16="http://schemas.microsoft.com/office/drawing/2014/main" id="{3E6DC07E-95F2-4138-ADB3-A927C9EAE168}"/>
              </a:ext>
            </a:extLst>
          </p:cNvPr>
          <p:cNvGraphicFramePr>
            <a:graphicFrameLocks noGrp="1"/>
          </p:cNvGraphicFramePr>
          <p:nvPr>
            <p:extLst>
              <p:ext uri="{D42A27DB-BD31-4B8C-83A1-F6EECF244321}">
                <p14:modId xmlns:p14="http://schemas.microsoft.com/office/powerpoint/2010/main" val="900698874"/>
              </p:ext>
            </p:extLst>
          </p:nvPr>
        </p:nvGraphicFramePr>
        <p:xfrm>
          <a:off x="3387934" y="4301564"/>
          <a:ext cx="3168000" cy="1496160"/>
        </p:xfrm>
        <a:graphic>
          <a:graphicData uri="http://schemas.openxmlformats.org/drawingml/2006/table">
            <a:tbl>
              <a:tblPr/>
              <a:tblGrid>
                <a:gridCol w="432000">
                  <a:extLst>
                    <a:ext uri="{9D8B030D-6E8A-4147-A177-3AD203B41FA5}">
                      <a16:colId xmlns:a16="http://schemas.microsoft.com/office/drawing/2014/main" val="26616056"/>
                    </a:ext>
                  </a:extLst>
                </a:gridCol>
                <a:gridCol w="2736000">
                  <a:extLst>
                    <a:ext uri="{9D8B030D-6E8A-4147-A177-3AD203B41FA5}">
                      <a16:colId xmlns:a16="http://schemas.microsoft.com/office/drawing/2014/main" val="3451186556"/>
                    </a:ext>
                  </a:extLst>
                </a:gridCol>
              </a:tblGrid>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定義</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当社の紹介・課題・優位点・必要性を説明</a:t>
                      </a:r>
                      <a:endParaRPr lang="en-US" altLang="ja-JP" sz="1200" b="0" u="none" dirty="0">
                        <a:solidFill>
                          <a:schemeClr val="tx1"/>
                        </a:solidFill>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人数</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ときには・・・</a:t>
                      </a:r>
                      <a:r>
                        <a:rPr lang="ja-JP" altLang="en-US" sz="1200" b="0" u="none" dirty="0">
                          <a:solidFill>
                            <a:srgbClr val="EA5550"/>
                          </a:solidFill>
                          <a:latin typeface="Meiryo UI" panose="020B0604030504040204" pitchFamily="50" charset="-128"/>
                          <a:ea typeface="Meiryo UI" panose="020B0604030504040204" pitchFamily="50" charset="-128"/>
                        </a:rPr>
                        <a:t>複数人同時で説明</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（プレ会社説明会の後等）</a:t>
                      </a:r>
                      <a:endParaRPr lang="en-US" altLang="ja-JP" sz="1200" b="0" u="none" dirty="0">
                        <a:solidFill>
                          <a:schemeClr val="tx1"/>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7735851"/>
                  </a:ext>
                </a:extLst>
              </a:tr>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内容</a:t>
                      </a:r>
                      <a:endParaRPr kumimoji="1" lang="en-US" altLang="zh-TW" sz="1200" b="0" i="0" kern="1200" dirty="0">
                        <a:solidFill>
                          <a:srgbClr val="002060"/>
                        </a:solidFill>
                        <a:effectLst/>
                        <a:latin typeface="Meiryo UI" panose="020B0604030504040204" pitchFamily="50" charset="-128"/>
                        <a:ea typeface="Meiryo UI" panose="020B0604030504040204" pitchFamily="50" charset="-128"/>
                        <a:cs typeface="+mn-cs"/>
                      </a:endParaRPr>
                    </a:p>
                    <a:p>
                      <a:pPr algn="l"/>
                      <a:r>
                        <a:rPr kumimoji="1" lang="en-US" altLang="zh-TW" sz="1200" b="0" i="0" kern="1200" dirty="0">
                          <a:solidFill>
                            <a:srgbClr val="002060"/>
                          </a:solidFill>
                          <a:effectLst/>
                          <a:latin typeface="Meiryo UI" panose="020B0604030504040204" pitchFamily="50" charset="-128"/>
                          <a:ea typeface="Meiryo UI" panose="020B0604030504040204" pitchFamily="50" charset="-128"/>
                          <a:cs typeface="+mn-cs"/>
                        </a:rPr>
                        <a:t>Ave</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本社レジュメ＋</a:t>
                      </a:r>
                      <a:r>
                        <a:rPr lang="ja-JP" altLang="en-US" sz="1200" b="0" u="none" dirty="0">
                          <a:solidFill>
                            <a:srgbClr val="EA5550"/>
                          </a:solidFill>
                          <a:latin typeface="Meiryo UI" panose="020B0604030504040204" pitchFamily="50" charset="-128"/>
                          <a:ea typeface="Meiryo UI" panose="020B0604030504040204" pitchFamily="50" charset="-128"/>
                        </a:rPr>
                        <a:t>厚生年金話法</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en-US" altLang="ja-JP" sz="1200" b="0" u="none" dirty="0">
                          <a:solidFill>
                            <a:schemeClr val="tx1"/>
                          </a:solidFill>
                          <a:latin typeface="Meiryo UI" panose="020B0604030504040204" pitchFamily="50" charset="-128"/>
                          <a:ea typeface="Meiryo UI" panose="020B0604030504040204" pitchFamily="50" charset="-128"/>
                        </a:rPr>
                        <a:t>10</a:t>
                      </a:r>
                      <a:r>
                        <a:rPr lang="ja-JP" altLang="en-US" sz="1200" b="0" u="none" dirty="0">
                          <a:solidFill>
                            <a:schemeClr val="tx1"/>
                          </a:solidFill>
                          <a:latin typeface="Meiryo UI" panose="020B0604030504040204" pitchFamily="50" charset="-128"/>
                          <a:ea typeface="Meiryo UI" panose="020B0604030504040204" pitchFamily="50" charset="-128"/>
                        </a:rPr>
                        <a:t>人に</a:t>
                      </a:r>
                      <a:r>
                        <a:rPr lang="en-US" altLang="ja-JP" sz="1200" b="0" u="none" dirty="0">
                          <a:solidFill>
                            <a:schemeClr val="tx1"/>
                          </a:solidFill>
                          <a:latin typeface="Meiryo UI" panose="020B0604030504040204" pitchFamily="50" charset="-128"/>
                          <a:ea typeface="Meiryo UI" panose="020B0604030504040204" pitchFamily="50" charset="-128"/>
                        </a:rPr>
                        <a:t>1</a:t>
                      </a:r>
                      <a:r>
                        <a:rPr lang="ja-JP" altLang="en-US" sz="1200" b="0" u="none" dirty="0">
                          <a:solidFill>
                            <a:schemeClr val="tx1"/>
                          </a:solidFill>
                          <a:latin typeface="Meiryo UI" panose="020B0604030504040204" pitchFamily="50" charset="-128"/>
                          <a:ea typeface="Meiryo UI" panose="020B0604030504040204" pitchFamily="50" charset="-128"/>
                        </a:rPr>
                        <a:t>人・・・</a:t>
                      </a:r>
                      <a:r>
                        <a:rPr lang="ja-JP" altLang="en-US" sz="1200" b="0" u="none" dirty="0">
                          <a:solidFill>
                            <a:srgbClr val="EA5550"/>
                          </a:solidFill>
                          <a:latin typeface="Meiryo UI" panose="020B0604030504040204" pitchFamily="50" charset="-128"/>
                          <a:ea typeface="Meiryo UI" panose="020B0604030504040204" pitchFamily="50" charset="-128"/>
                        </a:rPr>
                        <a:t>講師の採用率</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　　　　　　　　　</a:t>
                      </a:r>
                      <a:r>
                        <a:rPr lang="ja-JP" altLang="en-US" sz="1200" b="0" u="none" dirty="0">
                          <a:solidFill>
                            <a:srgbClr val="EA5550"/>
                          </a:solidFill>
                          <a:latin typeface="Meiryo UI" panose="020B0604030504040204" pitchFamily="50" charset="-128"/>
                          <a:ea typeface="Meiryo UI" panose="020B0604030504040204" pitchFamily="50" charset="-128"/>
                        </a:rPr>
                        <a:t>（採用者数／営見数）</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　　　　　　　　　</a:t>
                      </a:r>
                      <a:endParaRPr lang="en-US" altLang="ja-JP" sz="1200" b="0" u="none" dirty="0">
                        <a:solidFill>
                          <a:schemeClr val="tx1"/>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514226431"/>
                  </a:ext>
                </a:extLst>
              </a:tr>
            </a:tbl>
          </a:graphicData>
        </a:graphic>
      </p:graphicFrame>
      <p:graphicFrame>
        <p:nvGraphicFramePr>
          <p:cNvPr id="17" name="表 16">
            <a:extLst>
              <a:ext uri="{FF2B5EF4-FFF2-40B4-BE49-F238E27FC236}">
                <a16:creationId xmlns:a16="http://schemas.microsoft.com/office/drawing/2014/main" id="{FD953220-00D2-4E65-8C38-217E34C932E2}"/>
              </a:ext>
            </a:extLst>
          </p:cNvPr>
          <p:cNvGraphicFramePr>
            <a:graphicFrameLocks noGrp="1"/>
          </p:cNvGraphicFramePr>
          <p:nvPr/>
        </p:nvGraphicFramePr>
        <p:xfrm>
          <a:off x="6607675" y="4301564"/>
          <a:ext cx="3168000" cy="1972800"/>
        </p:xfrm>
        <a:graphic>
          <a:graphicData uri="http://schemas.openxmlformats.org/drawingml/2006/table">
            <a:tbl>
              <a:tblPr/>
              <a:tblGrid>
                <a:gridCol w="432000">
                  <a:extLst>
                    <a:ext uri="{9D8B030D-6E8A-4147-A177-3AD203B41FA5}">
                      <a16:colId xmlns:a16="http://schemas.microsoft.com/office/drawing/2014/main" val="26616056"/>
                    </a:ext>
                  </a:extLst>
                </a:gridCol>
                <a:gridCol w="2736000">
                  <a:extLst>
                    <a:ext uri="{9D8B030D-6E8A-4147-A177-3AD203B41FA5}">
                      <a16:colId xmlns:a16="http://schemas.microsoft.com/office/drawing/2014/main" val="3451186556"/>
                    </a:ext>
                  </a:extLst>
                </a:gridCol>
              </a:tblGrid>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経営</a:t>
                      </a:r>
                      <a:endParaRPr kumimoji="1" lang="en-US" altLang="ja-JP" sz="1200" b="0" i="0" kern="1200" dirty="0">
                        <a:solidFill>
                          <a:srgbClr val="002060"/>
                        </a:solidFill>
                        <a:effectLst/>
                        <a:latin typeface="Meiryo UI" panose="020B0604030504040204" pitchFamily="50" charset="-128"/>
                        <a:ea typeface="Meiryo UI" panose="020B0604030504040204" pitchFamily="50" charset="-128"/>
                        <a:cs typeface="+mn-cs"/>
                      </a:endParaRPr>
                    </a:p>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会議</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頻度は・・・</a:t>
                      </a:r>
                      <a:r>
                        <a:rPr lang="ja-JP" altLang="en-US" sz="1200" b="0" u="none" dirty="0">
                          <a:solidFill>
                            <a:srgbClr val="EA5550"/>
                          </a:solidFill>
                          <a:latin typeface="Meiryo UI" panose="020B0604030504040204" pitchFamily="50" charset="-128"/>
                          <a:ea typeface="Meiryo UI" panose="020B0604030504040204" pitchFamily="50" charset="-128"/>
                        </a:rPr>
                        <a:t>経営会議の頻度は週</a:t>
                      </a:r>
                      <a:r>
                        <a:rPr lang="en-US" altLang="ja-JP" sz="1200" b="0" u="none" dirty="0">
                          <a:solidFill>
                            <a:srgbClr val="EA5550"/>
                          </a:solidFill>
                          <a:latin typeface="Meiryo UI" panose="020B0604030504040204" pitchFamily="50" charset="-128"/>
                          <a:ea typeface="Meiryo UI" panose="020B0604030504040204" pitchFamily="50" charset="-128"/>
                        </a:rPr>
                        <a:t>1</a:t>
                      </a:r>
                      <a:r>
                        <a:rPr lang="ja-JP" altLang="en-US" sz="1200" b="0" u="none" dirty="0">
                          <a:solidFill>
                            <a:srgbClr val="EA5550"/>
                          </a:solidFill>
                          <a:latin typeface="Meiryo UI" panose="020B0604030504040204" pitchFamily="50" charset="-128"/>
                          <a:ea typeface="Meiryo UI" panose="020B0604030504040204" pitchFamily="50" charset="-128"/>
                        </a:rPr>
                        <a:t>回</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内容は・・・</a:t>
                      </a:r>
                      <a:r>
                        <a:rPr lang="ja-JP" altLang="en-US" sz="1200" b="0" u="none" dirty="0">
                          <a:solidFill>
                            <a:srgbClr val="EA5550"/>
                          </a:solidFill>
                          <a:latin typeface="Meiryo UI" panose="020B0604030504040204" pitchFamily="50" charset="-128"/>
                          <a:ea typeface="Meiryo UI" panose="020B0604030504040204" pitchFamily="50" charset="-128"/>
                        </a:rPr>
                        <a:t>新契約</a:t>
                      </a:r>
                      <a:r>
                        <a:rPr lang="en-US" altLang="ja-JP" sz="1200" b="0" u="none" dirty="0">
                          <a:solidFill>
                            <a:srgbClr val="EA5550"/>
                          </a:solidFill>
                          <a:latin typeface="Meiryo UI" panose="020B0604030504040204" pitchFamily="50" charset="-128"/>
                          <a:ea typeface="Meiryo UI" panose="020B0604030504040204" pitchFamily="50" charset="-128"/>
                        </a:rPr>
                        <a:t>(</a:t>
                      </a:r>
                      <a:r>
                        <a:rPr lang="ja-JP" altLang="en-US" sz="1200" b="0" u="none" dirty="0">
                          <a:solidFill>
                            <a:srgbClr val="EA5550"/>
                          </a:solidFill>
                          <a:latin typeface="Meiryo UI" panose="020B0604030504040204" pitchFamily="50" charset="-128"/>
                          <a:ea typeface="Meiryo UI" panose="020B0604030504040204" pitchFamily="50" charset="-128"/>
                        </a:rPr>
                        <a:t>育成</a:t>
                      </a:r>
                      <a:r>
                        <a:rPr lang="en-US" altLang="ja-JP" sz="1200" b="0" u="none" dirty="0">
                          <a:solidFill>
                            <a:srgbClr val="EA5550"/>
                          </a:solidFill>
                          <a:latin typeface="Meiryo UI" panose="020B0604030504040204" pitchFamily="50" charset="-128"/>
                          <a:ea typeface="Meiryo UI" panose="020B0604030504040204" pitchFamily="50" charset="-128"/>
                        </a:rPr>
                        <a:t>)</a:t>
                      </a:r>
                      <a:r>
                        <a:rPr lang="ja-JP" altLang="en-US" sz="1200" b="0" u="none" dirty="0">
                          <a:solidFill>
                            <a:srgbClr val="EA5550"/>
                          </a:solidFill>
                          <a:latin typeface="Meiryo UI" panose="020B0604030504040204" pitchFamily="50" charset="-128"/>
                          <a:ea typeface="Meiryo UI" panose="020B0604030504040204" pitchFamily="50" charset="-128"/>
                        </a:rPr>
                        <a:t>・採用・拠点運営</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時間は・・・</a:t>
                      </a:r>
                      <a:r>
                        <a:rPr lang="en-US" altLang="ja-JP" sz="1200" b="0" u="none" dirty="0">
                          <a:solidFill>
                            <a:srgbClr val="EA5550"/>
                          </a:solidFill>
                          <a:latin typeface="Meiryo UI" panose="020B0604030504040204" pitchFamily="50" charset="-128"/>
                          <a:ea typeface="Meiryo UI" panose="020B0604030504040204" pitchFamily="50" charset="-128"/>
                        </a:rPr>
                        <a:t>1</a:t>
                      </a:r>
                      <a:r>
                        <a:rPr lang="ja-JP" altLang="en-US" sz="1200" b="0" u="none" dirty="0">
                          <a:solidFill>
                            <a:srgbClr val="EA5550"/>
                          </a:solidFill>
                          <a:latin typeface="Meiryo UI" panose="020B0604030504040204" pitchFamily="50" charset="-128"/>
                          <a:ea typeface="Meiryo UI" panose="020B0604030504040204" pitchFamily="50" charset="-128"/>
                        </a:rPr>
                        <a:t>時間</a:t>
                      </a:r>
                      <a:r>
                        <a:rPr lang="en-US" altLang="ja-JP" sz="1200" b="0" u="none" dirty="0">
                          <a:solidFill>
                            <a:srgbClr val="EA5550"/>
                          </a:solidFill>
                          <a:latin typeface="Meiryo UI" panose="020B0604030504040204" pitchFamily="50" charset="-128"/>
                          <a:ea typeface="Meiryo UI" panose="020B0604030504040204" pitchFamily="50" charset="-128"/>
                        </a:rPr>
                        <a:t>30</a:t>
                      </a:r>
                      <a:r>
                        <a:rPr lang="ja-JP" altLang="en-US" sz="1200" b="0" u="none" dirty="0">
                          <a:solidFill>
                            <a:srgbClr val="EA5550"/>
                          </a:solidFill>
                          <a:latin typeface="Meiryo UI" panose="020B0604030504040204" pitchFamily="50" charset="-128"/>
                          <a:ea typeface="Meiryo UI" panose="020B0604030504040204" pitchFamily="50" charset="-128"/>
                        </a:rPr>
                        <a:t>分</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陣容・採用については・・・</a:t>
                      </a:r>
                      <a:r>
                        <a:rPr lang="en-US" altLang="ja-JP" sz="1200" b="0" u="none" dirty="0">
                          <a:solidFill>
                            <a:srgbClr val="EA5550"/>
                          </a:solidFill>
                          <a:latin typeface="Meiryo UI" panose="020B0604030504040204" pitchFamily="50" charset="-128"/>
                          <a:ea typeface="Meiryo UI" panose="020B0604030504040204" pitchFamily="50" charset="-128"/>
                        </a:rPr>
                        <a:t>6</a:t>
                      </a:r>
                      <a:r>
                        <a:rPr lang="ja-JP" altLang="en-US" sz="1200" b="0" u="none" dirty="0">
                          <a:solidFill>
                            <a:srgbClr val="EA5550"/>
                          </a:solidFill>
                          <a:latin typeface="Meiryo UI" panose="020B0604030504040204" pitchFamily="50" charset="-128"/>
                          <a:ea typeface="Meiryo UI" panose="020B0604030504040204" pitchFamily="50" charset="-128"/>
                        </a:rPr>
                        <a:t>ヵ月先まで共有</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開催曜日は・・・</a:t>
                      </a:r>
                      <a:r>
                        <a:rPr lang="ja-JP" altLang="en-US" sz="1200" b="0" u="none" dirty="0">
                          <a:solidFill>
                            <a:srgbClr val="EA5550"/>
                          </a:solidFill>
                          <a:latin typeface="Meiryo UI" panose="020B0604030504040204" pitchFamily="50" charset="-128"/>
                          <a:ea typeface="Meiryo UI" panose="020B0604030504040204" pitchFamily="50" charset="-128"/>
                        </a:rPr>
                        <a:t>木曜日</a:t>
                      </a:r>
                      <a:r>
                        <a:rPr lang="en-US" altLang="ja-JP" sz="1200" b="0" u="none" dirty="0">
                          <a:solidFill>
                            <a:srgbClr val="EA5550"/>
                          </a:solidFill>
                          <a:latin typeface="Meiryo UI" panose="020B0604030504040204" pitchFamily="50" charset="-128"/>
                          <a:ea typeface="Meiryo UI" panose="020B0604030504040204" pitchFamily="50" charset="-128"/>
                        </a:rPr>
                        <a:t>16</a:t>
                      </a:r>
                      <a:r>
                        <a:rPr lang="ja-JP" altLang="en-US" sz="1200" b="0" u="none" dirty="0">
                          <a:solidFill>
                            <a:srgbClr val="EA5550"/>
                          </a:solidFill>
                          <a:latin typeface="Meiryo UI" panose="020B0604030504040204" pitchFamily="50" charset="-128"/>
                          <a:ea typeface="Meiryo UI" panose="020B0604030504040204" pitchFamily="50" charset="-128"/>
                        </a:rPr>
                        <a:t>時～</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重要なのは・・・</a:t>
                      </a:r>
                      <a:r>
                        <a:rPr lang="ja-JP" altLang="en-US" sz="1200" b="0" u="none" dirty="0">
                          <a:solidFill>
                            <a:srgbClr val="EA5550"/>
                          </a:solidFill>
                          <a:latin typeface="Meiryo UI" panose="020B0604030504040204" pitchFamily="50" charset="-128"/>
                          <a:ea typeface="Meiryo UI" panose="020B0604030504040204" pitchFamily="50" charset="-128"/>
                        </a:rPr>
                        <a:t>決定事項等を</a:t>
                      </a:r>
                      <a:r>
                        <a:rPr lang="en-US" altLang="ja-JP" sz="1200" b="0" u="none" dirty="0">
                          <a:solidFill>
                            <a:srgbClr val="EA5550"/>
                          </a:solidFill>
                          <a:latin typeface="Meiryo UI" panose="020B0604030504040204" pitchFamily="50" charset="-128"/>
                          <a:ea typeface="Meiryo UI" panose="020B0604030504040204" pitchFamily="50" charset="-128"/>
                        </a:rPr>
                        <a:t>word</a:t>
                      </a:r>
                      <a:r>
                        <a:rPr lang="ja-JP" altLang="en-US" sz="1200" b="0" u="none" dirty="0">
                          <a:solidFill>
                            <a:srgbClr val="EA5550"/>
                          </a:solidFill>
                          <a:latin typeface="Meiryo UI" panose="020B0604030504040204" pitchFamily="50" charset="-128"/>
                          <a:ea typeface="Meiryo UI" panose="020B0604030504040204" pitchFamily="50" charset="-128"/>
                        </a:rPr>
                        <a:t>にベタ打ちして全員に配布（もしくは</a:t>
                      </a:r>
                      <a:r>
                        <a:rPr lang="en-US" altLang="ja-JP" sz="1200" b="0" u="none" dirty="0">
                          <a:solidFill>
                            <a:srgbClr val="EA5550"/>
                          </a:solidFill>
                          <a:latin typeface="Meiryo UI" panose="020B0604030504040204" pitchFamily="50" charset="-128"/>
                          <a:ea typeface="Meiryo UI" panose="020B0604030504040204" pitchFamily="50" charset="-128"/>
                        </a:rPr>
                        <a:t>PC</a:t>
                      </a:r>
                      <a:r>
                        <a:rPr lang="ja-JP" altLang="en-US" sz="1200" b="0" u="none" dirty="0">
                          <a:solidFill>
                            <a:srgbClr val="EA5550"/>
                          </a:solidFill>
                          <a:latin typeface="Meiryo UI" panose="020B0604030504040204" pitchFamily="50" charset="-128"/>
                          <a:ea typeface="Meiryo UI" panose="020B0604030504040204" pitchFamily="50" charset="-128"/>
                        </a:rPr>
                        <a:t>で共有）。</a:t>
                      </a:r>
                      <a:endParaRPr lang="en-US" altLang="ja-JP" sz="1200" b="0" u="none" dirty="0">
                        <a:solidFill>
                          <a:srgbClr val="EA5550"/>
                        </a:solidFill>
                        <a:latin typeface="Meiryo UI" panose="020B0604030504040204" pitchFamily="50" charset="-128"/>
                        <a:ea typeface="Meiryo UI" panose="020B0604030504040204" pitchFamily="50" charset="-128"/>
                      </a:endParaRPr>
                    </a:p>
                    <a:p>
                      <a:pPr algn="l">
                        <a:lnSpc>
                          <a:spcPct val="100000"/>
                        </a:lnSpc>
                        <a:buFontTx/>
                        <a:buNone/>
                      </a:pPr>
                      <a:r>
                        <a:rPr lang="en-US" altLang="ja-JP" sz="1200" b="0" u="none" dirty="0">
                          <a:solidFill>
                            <a:srgbClr val="EA5550"/>
                          </a:solidFill>
                          <a:latin typeface="Meiryo UI" panose="020B0604030504040204" pitchFamily="50" charset="-128"/>
                          <a:ea typeface="Meiryo UI" panose="020B0604030504040204" pitchFamily="50" charset="-128"/>
                        </a:rPr>
                        <a:t>※</a:t>
                      </a:r>
                      <a:r>
                        <a:rPr lang="ja-JP" altLang="en-US" sz="1200" b="0" u="none" dirty="0">
                          <a:solidFill>
                            <a:srgbClr val="EA5550"/>
                          </a:solidFill>
                          <a:latin typeface="Meiryo UI" panose="020B0604030504040204" pitchFamily="50" charset="-128"/>
                          <a:ea typeface="Meiryo UI" panose="020B0604030504040204" pitchFamily="50" charset="-128"/>
                        </a:rPr>
                        <a:t>情報の平準化を徹底。支部ごとの情報格差を是正</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210384883"/>
                  </a:ext>
                </a:extLst>
              </a:tr>
              <a:tr h="252000">
                <a:tc>
                  <a:txBody>
                    <a:bodyPr/>
                    <a:lstStyle/>
                    <a:p>
                      <a:pPr algn="l"/>
                      <a:r>
                        <a:rPr kumimoji="1" lang="ja-JP" altLang="en-US" sz="1200" b="0" i="0" kern="1200" dirty="0">
                          <a:solidFill>
                            <a:srgbClr val="002060"/>
                          </a:solidFill>
                          <a:effectLst/>
                          <a:latin typeface="Meiryo UI" panose="020B0604030504040204" pitchFamily="50" charset="-128"/>
                          <a:ea typeface="Meiryo UI" panose="020B0604030504040204" pitchFamily="50" charset="-128"/>
                          <a:cs typeface="+mn-cs"/>
                        </a:rPr>
                        <a:t>他</a:t>
                      </a:r>
                      <a:endParaRPr kumimoji="1" lang="zh-TW" altLang="en-US" sz="1200" b="0" i="0" kern="1200" dirty="0">
                        <a:solidFill>
                          <a:srgbClr val="002060"/>
                        </a:solidFill>
                        <a:effectLst/>
                        <a:latin typeface="Meiryo UI" panose="020B0604030504040204" pitchFamily="50" charset="-128"/>
                        <a:ea typeface="Meiryo UI" panose="020B0604030504040204" pitchFamily="50" charset="-128"/>
                        <a:cs typeface="+mn-cs"/>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lnSpc>
                          <a:spcPct val="100000"/>
                        </a:lnSpc>
                        <a:buFontTx/>
                        <a:buNone/>
                      </a:pPr>
                      <a:r>
                        <a:rPr lang="ja-JP" altLang="en-US" sz="1200" b="0" u="none" dirty="0">
                          <a:solidFill>
                            <a:schemeClr val="tx1"/>
                          </a:solidFill>
                          <a:latin typeface="Meiryo UI" panose="020B0604030504040204" pitchFamily="50" charset="-128"/>
                          <a:ea typeface="Meiryo UI" panose="020B0604030504040204" pitchFamily="50" charset="-128"/>
                        </a:rPr>
                        <a:t>委員会の役割・・・</a:t>
                      </a:r>
                      <a:r>
                        <a:rPr lang="ja-JP" altLang="en-US" sz="1200" b="0" u="none" dirty="0">
                          <a:solidFill>
                            <a:srgbClr val="EA5550"/>
                          </a:solidFill>
                          <a:latin typeface="Meiryo UI" panose="020B0604030504040204" pitchFamily="50" charset="-128"/>
                          <a:ea typeface="Meiryo UI" panose="020B0604030504040204" pitchFamily="50" charset="-128"/>
                        </a:rPr>
                        <a:t>ｲﾍﾞﾝﾄ企画・活動ﾌｫﾛｰ等</a:t>
                      </a:r>
                      <a:endParaRPr lang="en-US" altLang="ja-JP" sz="1200" b="0" u="none" dirty="0">
                        <a:solidFill>
                          <a:srgbClr val="EA5550"/>
                        </a:solidFill>
                        <a:latin typeface="Meiryo UI" panose="020B0604030504040204" pitchFamily="50" charset="-128"/>
                        <a:ea typeface="Meiryo UI" panose="020B0604030504040204" pitchFamily="50" charset="-128"/>
                      </a:endParaRPr>
                    </a:p>
                  </a:txBody>
                  <a:tcPr marL="36000" marR="36000" marT="36000" marB="3600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67735851"/>
                  </a:ext>
                </a:extLst>
              </a:tr>
            </a:tbl>
          </a:graphicData>
        </a:graphic>
      </p:graphicFrame>
      <p:cxnSp>
        <p:nvCxnSpPr>
          <p:cNvPr id="15" name="直線コネクタ 14">
            <a:extLst>
              <a:ext uri="{FF2B5EF4-FFF2-40B4-BE49-F238E27FC236}">
                <a16:creationId xmlns:a16="http://schemas.microsoft.com/office/drawing/2014/main" id="{DF2B96BA-B104-4A37-B892-AF74A47549D1}"/>
              </a:ext>
            </a:extLst>
          </p:cNvPr>
          <p:cNvCxnSpPr>
            <a:cxnSpLocks/>
          </p:cNvCxnSpPr>
          <p:nvPr/>
        </p:nvCxnSpPr>
        <p:spPr>
          <a:xfrm flipV="1">
            <a:off x="9363407" y="1528975"/>
            <a:ext cx="0" cy="1672456"/>
          </a:xfrm>
          <a:prstGeom prst="line">
            <a:avLst/>
          </a:prstGeom>
          <a:ln w="25400">
            <a:solidFill>
              <a:srgbClr val="FBDDDC"/>
            </a:solidFill>
            <a:headEnd type="oval"/>
            <a:tailEnd type="none"/>
          </a:ln>
        </p:spPr>
        <p:style>
          <a:lnRef idx="1">
            <a:schemeClr val="accent1"/>
          </a:lnRef>
          <a:fillRef idx="0">
            <a:schemeClr val="accent1"/>
          </a:fillRef>
          <a:effectRef idx="0">
            <a:schemeClr val="accent1"/>
          </a:effectRef>
          <a:fontRef idx="minor">
            <a:schemeClr val="tx1"/>
          </a:fontRef>
        </p:style>
      </p:cxnSp>
      <p:sp>
        <p:nvSpPr>
          <p:cNvPr id="19" name="テキスト ボックス 18">
            <a:extLst>
              <a:ext uri="{FF2B5EF4-FFF2-40B4-BE49-F238E27FC236}">
                <a16:creationId xmlns:a16="http://schemas.microsoft.com/office/drawing/2014/main" id="{ABBBF5A6-63C7-4C96-B6D2-D597382DF59A}"/>
              </a:ext>
            </a:extLst>
          </p:cNvPr>
          <p:cNvSpPr txBox="1"/>
          <p:nvPr/>
        </p:nvSpPr>
        <p:spPr>
          <a:xfrm>
            <a:off x="7682894" y="3165939"/>
            <a:ext cx="1943706" cy="195571"/>
          </a:xfrm>
          <a:prstGeom prst="rect">
            <a:avLst/>
          </a:prstGeom>
          <a:solidFill>
            <a:schemeClr val="bg1"/>
          </a:solidFill>
          <a:ln w="19050">
            <a:solidFill>
              <a:srgbClr val="FBDDDC"/>
            </a:solidFill>
          </a:ln>
        </p:spPr>
        <p:txBody>
          <a:bodyPr wrap="square" lIns="36000" tIns="10800" rIns="36000" bIns="0">
            <a:spAutoFit/>
          </a:bodyPr>
          <a:lstStyle/>
          <a:p>
            <a:pPr marL="171450" indent="-171450" algn="l" fontAlgn="ctr">
              <a:buFont typeface="Arial" panose="020B0604020202020204" pitchFamily="34" charset="0"/>
              <a:buChar char="•"/>
            </a:pPr>
            <a:r>
              <a:rPr lang="ja-JP" altLang="en-US" sz="1200" u="none" strike="noStrike" dirty="0">
                <a:effectLst/>
                <a:latin typeface="メイリオ" panose="020B0604030504040204" pitchFamily="50" charset="-128"/>
                <a:ea typeface="メイリオ" panose="020B0604030504040204" pitchFamily="50" charset="-128"/>
              </a:rPr>
              <a:t>採用に</a:t>
            </a:r>
            <a:r>
              <a:rPr lang="ja-JP" altLang="en-US" sz="1200" dirty="0">
                <a:latin typeface="メイリオ" panose="020B0604030504040204" pitchFamily="50" charset="-128"/>
                <a:ea typeface="メイリオ" panose="020B0604030504040204" pitchFamily="50" charset="-128"/>
              </a:rPr>
              <a:t>つながった</a:t>
            </a:r>
            <a:r>
              <a:rPr lang="ja-JP" altLang="en-US" sz="1200" u="none" strike="noStrike" dirty="0">
                <a:effectLst/>
                <a:latin typeface="メイリオ" panose="020B0604030504040204" pitchFamily="50" charset="-128"/>
                <a:ea typeface="メイリオ" panose="020B0604030504040204" pitchFamily="50" charset="-128"/>
              </a:rPr>
              <a:t>人</a:t>
            </a:r>
            <a:r>
              <a:rPr lang="ja-JP" altLang="en-US" sz="1200" dirty="0">
                <a:latin typeface="メイリオ" panose="020B0604030504040204" pitchFamily="50" charset="-128"/>
                <a:ea typeface="メイリオ" panose="020B0604030504040204" pitchFamily="50" charset="-128"/>
              </a:rPr>
              <a:t>へは</a:t>
            </a:r>
            <a:endParaRPr lang="en-US" altLang="ja-JP" sz="1200" u="none" strike="noStrike" dirty="0">
              <a:effectLst/>
              <a:latin typeface="メイリオ" panose="020B0604030504040204" pitchFamily="50" charset="-128"/>
              <a:ea typeface="メイリオ" panose="020B0604030504040204" pitchFamily="50" charset="-128"/>
            </a:endParaRPr>
          </a:p>
        </p:txBody>
      </p:sp>
      <p:cxnSp>
        <p:nvCxnSpPr>
          <p:cNvPr id="25" name="直線コネクタ 24">
            <a:extLst>
              <a:ext uri="{FF2B5EF4-FFF2-40B4-BE49-F238E27FC236}">
                <a16:creationId xmlns:a16="http://schemas.microsoft.com/office/drawing/2014/main" id="{473AD936-BE09-44EC-B5C3-837740184C21}"/>
              </a:ext>
            </a:extLst>
          </p:cNvPr>
          <p:cNvCxnSpPr>
            <a:cxnSpLocks/>
          </p:cNvCxnSpPr>
          <p:nvPr/>
        </p:nvCxnSpPr>
        <p:spPr>
          <a:xfrm flipH="1">
            <a:off x="8343900" y="1528975"/>
            <a:ext cx="1019507" cy="0"/>
          </a:xfrm>
          <a:prstGeom prst="line">
            <a:avLst/>
          </a:prstGeom>
          <a:ln w="25400">
            <a:solidFill>
              <a:srgbClr val="FBDDDC"/>
            </a:solidFill>
            <a:headEnd type="none"/>
            <a:tailEnd type="triangle"/>
          </a:ln>
        </p:spPr>
        <p:style>
          <a:lnRef idx="1">
            <a:schemeClr val="accent1"/>
          </a:lnRef>
          <a:fillRef idx="0">
            <a:schemeClr val="accent1"/>
          </a:fillRef>
          <a:effectRef idx="0">
            <a:schemeClr val="accent1"/>
          </a:effectRef>
          <a:fontRef idx="minor">
            <a:schemeClr val="tx1"/>
          </a:fontRef>
        </p:style>
      </p:cxnSp>
      <p:sp>
        <p:nvSpPr>
          <p:cNvPr id="29" name="スライド番号プレースホルダー 5">
            <a:extLst>
              <a:ext uri="{FF2B5EF4-FFF2-40B4-BE49-F238E27FC236}">
                <a16:creationId xmlns:a16="http://schemas.microsoft.com/office/drawing/2014/main" id="{B0150244-1AFF-4B4D-A89C-D4A665D77132}"/>
              </a:ext>
            </a:extLst>
          </p:cNvPr>
          <p:cNvSpPr txBox="1">
            <a:spLocks/>
          </p:cNvSpPr>
          <p:nvPr/>
        </p:nvSpPr>
        <p:spPr>
          <a:xfrm>
            <a:off x="9494090" y="70455"/>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27</a:t>
            </a:fld>
            <a:endParaRPr kumimoji="1" lang="ja-JP" altLang="en-US" sz="1200" b="1">
              <a:solidFill>
                <a:schemeClr val="tx1"/>
              </a:solidFill>
            </a:endParaRPr>
          </a:p>
        </p:txBody>
      </p:sp>
      <p:sp>
        <p:nvSpPr>
          <p:cNvPr id="18" name="二等辺三角形 17">
            <a:extLst>
              <a:ext uri="{FF2B5EF4-FFF2-40B4-BE49-F238E27FC236}">
                <a16:creationId xmlns:a16="http://schemas.microsoft.com/office/drawing/2014/main" id="{39A74712-E0D4-4DF4-9FAA-0BCC233C6B5E}"/>
              </a:ext>
            </a:extLst>
          </p:cNvPr>
          <p:cNvSpPr/>
          <p:nvPr/>
        </p:nvSpPr>
        <p:spPr>
          <a:xfrm>
            <a:off x="130869" y="1630972"/>
            <a:ext cx="979474" cy="519409"/>
          </a:xfrm>
          <a:prstGeom prst="triangle">
            <a:avLst/>
          </a:prstGeom>
          <a:pattFill prst="dkHorz">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四角形: 角を丸くする 19">
            <a:extLst>
              <a:ext uri="{FF2B5EF4-FFF2-40B4-BE49-F238E27FC236}">
                <a16:creationId xmlns:a16="http://schemas.microsoft.com/office/drawing/2014/main" id="{59239911-0FF0-438C-9F2D-1882D2F208A0}"/>
              </a:ext>
            </a:extLst>
          </p:cNvPr>
          <p:cNvSpPr/>
          <p:nvPr/>
        </p:nvSpPr>
        <p:spPr bwMode="auto">
          <a:xfrm>
            <a:off x="4599992" y="6329273"/>
            <a:ext cx="4683966" cy="432000"/>
          </a:xfrm>
          <a:prstGeom prst="roundRect">
            <a:avLst/>
          </a:prstGeom>
          <a:solidFill>
            <a:schemeClr val="bg1"/>
          </a:solidFill>
          <a:ln w="254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36000" tIns="36000" rIns="36000" bIns="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このページは、「運営」に特化しており、回答は多岐にわたり、</a:t>
            </a:r>
            <a:endParaRPr kumimoji="0" lang="en-US" altLang="ja-JP"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説明が必要な項目多数。ついては、この回答は参考まで</a:t>
            </a:r>
          </a:p>
        </p:txBody>
      </p:sp>
    </p:spTree>
    <p:extLst>
      <p:ext uri="{BB962C8B-B14F-4D97-AF65-F5344CB8AC3E}">
        <p14:creationId xmlns:p14="http://schemas.microsoft.com/office/powerpoint/2010/main" val="39167439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6BC48CDE-023C-4B4E-BC41-ADAAC3EF6397}"/>
              </a:ext>
            </a:extLst>
          </p:cNvPr>
          <p:cNvSpPr>
            <a:spLocks noGrp="1"/>
          </p:cNvSpPr>
          <p:nvPr>
            <p:ph type="body" sz="quarter" idx="10"/>
          </p:nvPr>
        </p:nvSpPr>
        <p:spPr/>
        <p:txBody>
          <a:bodyPr/>
          <a:lstStyle/>
          <a:p>
            <a:r>
              <a:rPr kumimoji="1" lang="ja-JP" altLang="en-US" dirty="0"/>
              <a:t>当社のご紹介♪　</a:t>
            </a:r>
            <a:r>
              <a:rPr kumimoji="1" lang="ja-JP" altLang="en-US" dirty="0">
                <a:solidFill>
                  <a:schemeClr val="tx1"/>
                </a:solidFill>
              </a:rPr>
              <a:t>ｋ‘ｓらぼ</a:t>
            </a:r>
          </a:p>
        </p:txBody>
      </p:sp>
      <p:grpSp>
        <p:nvGrpSpPr>
          <p:cNvPr id="38" name="グループ化 37">
            <a:extLst>
              <a:ext uri="{FF2B5EF4-FFF2-40B4-BE49-F238E27FC236}">
                <a16:creationId xmlns:a16="http://schemas.microsoft.com/office/drawing/2014/main" id="{26300E39-5ABD-486C-8262-5FBEF3AADA8B}"/>
              </a:ext>
            </a:extLst>
          </p:cNvPr>
          <p:cNvGrpSpPr/>
          <p:nvPr/>
        </p:nvGrpSpPr>
        <p:grpSpPr>
          <a:xfrm>
            <a:off x="5107857" y="615820"/>
            <a:ext cx="4704367" cy="10601501"/>
            <a:chOff x="81476" y="-724078"/>
            <a:chExt cx="4675655" cy="10536800"/>
          </a:xfrm>
        </p:grpSpPr>
        <p:pic>
          <p:nvPicPr>
            <p:cNvPr id="39" name="図 38">
              <a:extLst>
                <a:ext uri="{FF2B5EF4-FFF2-40B4-BE49-F238E27FC236}">
                  <a16:creationId xmlns:a16="http://schemas.microsoft.com/office/drawing/2014/main" id="{0B902558-393D-4EC4-A8D6-93350C13DABC}"/>
                </a:ext>
              </a:extLst>
            </p:cNvPr>
            <p:cNvPicPr>
              <a:picLocks noChangeAspect="1"/>
            </p:cNvPicPr>
            <p:nvPr/>
          </p:nvPicPr>
          <p:blipFill rotWithShape="1">
            <a:blip r:embed="rId2"/>
            <a:srcRect l="6996" t="22258" r="31832" b="38773"/>
            <a:stretch/>
          </p:blipFill>
          <p:spPr>
            <a:xfrm>
              <a:off x="107893" y="1874319"/>
              <a:ext cx="4624191" cy="1657001"/>
            </a:xfrm>
            <a:prstGeom prst="rect">
              <a:avLst/>
            </a:prstGeom>
          </p:spPr>
        </p:pic>
        <p:pic>
          <p:nvPicPr>
            <p:cNvPr id="40" name="図 39">
              <a:extLst>
                <a:ext uri="{FF2B5EF4-FFF2-40B4-BE49-F238E27FC236}">
                  <a16:creationId xmlns:a16="http://schemas.microsoft.com/office/drawing/2014/main" id="{C8B97F48-33A0-40B0-86A6-D57838C23DCA}"/>
                </a:ext>
              </a:extLst>
            </p:cNvPr>
            <p:cNvPicPr>
              <a:picLocks noChangeAspect="1"/>
            </p:cNvPicPr>
            <p:nvPr/>
          </p:nvPicPr>
          <p:blipFill rotWithShape="1">
            <a:blip r:embed="rId3"/>
            <a:srcRect l="7545" t="45646" r="32067" b="29547"/>
            <a:stretch/>
          </p:blipFill>
          <p:spPr>
            <a:xfrm>
              <a:off x="107893" y="3944780"/>
              <a:ext cx="4624192" cy="1068517"/>
            </a:xfrm>
            <a:prstGeom prst="rect">
              <a:avLst/>
            </a:prstGeom>
          </p:spPr>
        </p:pic>
        <p:pic>
          <p:nvPicPr>
            <p:cNvPr id="41" name="図 40">
              <a:extLst>
                <a:ext uri="{FF2B5EF4-FFF2-40B4-BE49-F238E27FC236}">
                  <a16:creationId xmlns:a16="http://schemas.microsoft.com/office/drawing/2014/main" id="{64CFCE2F-190A-4C4F-861C-2EA4D0C3C352}"/>
                </a:ext>
              </a:extLst>
            </p:cNvPr>
            <p:cNvPicPr>
              <a:picLocks noChangeAspect="1"/>
            </p:cNvPicPr>
            <p:nvPr/>
          </p:nvPicPr>
          <p:blipFill rotWithShape="1">
            <a:blip r:embed="rId2"/>
            <a:srcRect l="6996" t="74351" r="31832" b="15361"/>
            <a:stretch/>
          </p:blipFill>
          <p:spPr>
            <a:xfrm>
              <a:off x="107893" y="3525318"/>
              <a:ext cx="4624191" cy="437471"/>
            </a:xfrm>
            <a:prstGeom prst="rect">
              <a:avLst/>
            </a:prstGeom>
          </p:spPr>
        </p:pic>
        <p:pic>
          <p:nvPicPr>
            <p:cNvPr id="42" name="図 41">
              <a:extLst>
                <a:ext uri="{FF2B5EF4-FFF2-40B4-BE49-F238E27FC236}">
                  <a16:creationId xmlns:a16="http://schemas.microsoft.com/office/drawing/2014/main" id="{9481BAD4-B29C-4AAF-81FC-852C9F491C28}"/>
                </a:ext>
              </a:extLst>
            </p:cNvPr>
            <p:cNvPicPr>
              <a:picLocks noChangeAspect="1"/>
            </p:cNvPicPr>
            <p:nvPr/>
          </p:nvPicPr>
          <p:blipFill rotWithShape="1">
            <a:blip r:embed="rId4"/>
            <a:srcRect l="6899" t="64698" r="31542" b="12763"/>
            <a:stretch/>
          </p:blipFill>
          <p:spPr>
            <a:xfrm>
              <a:off x="81476" y="6405663"/>
              <a:ext cx="4647456" cy="957174"/>
            </a:xfrm>
            <a:prstGeom prst="rect">
              <a:avLst/>
            </a:prstGeom>
          </p:spPr>
        </p:pic>
        <p:pic>
          <p:nvPicPr>
            <p:cNvPr id="43" name="図 42">
              <a:extLst>
                <a:ext uri="{FF2B5EF4-FFF2-40B4-BE49-F238E27FC236}">
                  <a16:creationId xmlns:a16="http://schemas.microsoft.com/office/drawing/2014/main" id="{BBEDD22A-4AA8-44BB-9091-E5D38B5C1161}"/>
                </a:ext>
              </a:extLst>
            </p:cNvPr>
            <p:cNvPicPr>
              <a:picLocks noChangeAspect="1"/>
            </p:cNvPicPr>
            <p:nvPr/>
          </p:nvPicPr>
          <p:blipFill rotWithShape="1">
            <a:blip r:embed="rId4"/>
            <a:srcRect l="6899" t="22909" r="31542" b="71450"/>
            <a:stretch/>
          </p:blipFill>
          <p:spPr>
            <a:xfrm>
              <a:off x="84932" y="4942761"/>
              <a:ext cx="4647456" cy="239558"/>
            </a:xfrm>
            <a:prstGeom prst="rect">
              <a:avLst/>
            </a:prstGeom>
          </p:spPr>
        </p:pic>
        <p:pic>
          <p:nvPicPr>
            <p:cNvPr id="44" name="図 43">
              <a:extLst>
                <a:ext uri="{FF2B5EF4-FFF2-40B4-BE49-F238E27FC236}">
                  <a16:creationId xmlns:a16="http://schemas.microsoft.com/office/drawing/2014/main" id="{1C8AB51C-5FD1-4C86-92EA-8DBE03C3C98B}"/>
                </a:ext>
              </a:extLst>
            </p:cNvPr>
            <p:cNvPicPr>
              <a:picLocks noChangeAspect="1"/>
            </p:cNvPicPr>
            <p:nvPr/>
          </p:nvPicPr>
          <p:blipFill rotWithShape="1">
            <a:blip r:embed="rId5"/>
            <a:srcRect l="6899" t="22547" r="30997" b="14791"/>
            <a:stretch/>
          </p:blipFill>
          <p:spPr>
            <a:xfrm>
              <a:off x="98258" y="-724078"/>
              <a:ext cx="4624962" cy="2624938"/>
            </a:xfrm>
            <a:prstGeom prst="rect">
              <a:avLst/>
            </a:prstGeom>
          </p:spPr>
        </p:pic>
        <p:pic>
          <p:nvPicPr>
            <p:cNvPr id="45" name="図 44">
              <a:extLst>
                <a:ext uri="{FF2B5EF4-FFF2-40B4-BE49-F238E27FC236}">
                  <a16:creationId xmlns:a16="http://schemas.microsoft.com/office/drawing/2014/main" id="{C46255FA-55CE-463A-96DF-938B71D25A38}"/>
                </a:ext>
              </a:extLst>
            </p:cNvPr>
            <p:cNvPicPr>
              <a:picLocks noChangeAspect="1"/>
            </p:cNvPicPr>
            <p:nvPr/>
          </p:nvPicPr>
          <p:blipFill rotWithShape="1">
            <a:blip r:embed="rId6"/>
            <a:srcRect l="6607" t="23662" r="31832" b="64632"/>
            <a:stretch/>
          </p:blipFill>
          <p:spPr>
            <a:xfrm>
              <a:off x="83150" y="7352185"/>
              <a:ext cx="4649238" cy="497310"/>
            </a:xfrm>
            <a:prstGeom prst="rect">
              <a:avLst/>
            </a:prstGeom>
          </p:spPr>
        </p:pic>
        <p:pic>
          <p:nvPicPr>
            <p:cNvPr id="46" name="図 45">
              <a:extLst>
                <a:ext uri="{FF2B5EF4-FFF2-40B4-BE49-F238E27FC236}">
                  <a16:creationId xmlns:a16="http://schemas.microsoft.com/office/drawing/2014/main" id="{89E471E6-39DC-4626-A215-EA53BA4F4BE6}"/>
                </a:ext>
              </a:extLst>
            </p:cNvPr>
            <p:cNvPicPr>
              <a:picLocks noChangeAspect="1"/>
            </p:cNvPicPr>
            <p:nvPr/>
          </p:nvPicPr>
          <p:blipFill rotWithShape="1">
            <a:blip r:embed="rId6"/>
            <a:srcRect l="6607" t="48510" r="31832" b="5277"/>
            <a:stretch/>
          </p:blipFill>
          <p:spPr>
            <a:xfrm>
              <a:off x="107893" y="7849495"/>
              <a:ext cx="4649238" cy="1963227"/>
            </a:xfrm>
            <a:prstGeom prst="rect">
              <a:avLst/>
            </a:prstGeom>
          </p:spPr>
        </p:pic>
      </p:grpSp>
      <p:sp>
        <p:nvSpPr>
          <p:cNvPr id="47" name="正方形/長方形 46">
            <a:extLst>
              <a:ext uri="{FF2B5EF4-FFF2-40B4-BE49-F238E27FC236}">
                <a16:creationId xmlns:a16="http://schemas.microsoft.com/office/drawing/2014/main" id="{7074F1A6-E50A-41C9-887B-CA124B41D84B}"/>
              </a:ext>
            </a:extLst>
          </p:cNvPr>
          <p:cNvSpPr/>
          <p:nvPr/>
        </p:nvSpPr>
        <p:spPr>
          <a:xfrm>
            <a:off x="0" y="1553352"/>
            <a:ext cx="5134436" cy="4524315"/>
          </a:xfrm>
          <a:prstGeom prst="rect">
            <a:avLst/>
          </a:prstGeom>
        </p:spPr>
        <p:txBody>
          <a:bodyPr wrap="square">
            <a:spAutoFit/>
          </a:bodyPr>
          <a:lstStyle/>
          <a:p>
            <a:pPr marL="0" marR="0" lvl="0" indent="0" defTabSz="914400" eaLnBrk="1" fontAlgn="ctr" latinLnBrk="0" hangingPunct="1">
              <a:spcBef>
                <a:spcPct val="0"/>
              </a:spcBef>
              <a:spcAft>
                <a:spcPct val="0"/>
              </a:spcAft>
              <a:buClrTx/>
              <a:buSzTx/>
              <a:buFontTx/>
              <a:buNone/>
              <a:tabLst/>
              <a:defRPr/>
            </a:pPr>
            <a:r>
              <a:rPr kumimoji="1" lang="ja-JP" altLang="en-US"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当社は、</a:t>
            </a: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さまざまな</a:t>
            </a:r>
            <a:r>
              <a:rPr kumimoji="1" lang="ja-JP" altLang="en-US" sz="1600" b="1" kern="0" dirty="0">
                <a:solidFill>
                  <a:srgbClr val="EA5550"/>
                </a:solidFill>
                <a:latin typeface="メイリオ" panose="020B0604030504040204" pitchFamily="50" charset="-128"/>
                <a:ea typeface="メイリオ" panose="020B0604030504040204" pitchFamily="50" charset="-128"/>
              </a:rPr>
              <a:t>「保険」の切り口を提供</a:t>
            </a:r>
            <a:r>
              <a:rPr kumimoji="1" lang="ja-JP" altLang="en-US" sz="1600" kern="0" dirty="0">
                <a:solidFill>
                  <a:srgbClr val="3E3A39"/>
                </a:solidFill>
                <a:latin typeface="メイリオ" panose="020B0604030504040204" pitchFamily="50" charset="-128"/>
                <a:ea typeface="メイリオ" panose="020B0604030504040204" pitchFamily="50" charset="-128"/>
              </a:rPr>
              <a:t>し、</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そして</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みなさんの</a:t>
            </a:r>
            <a:r>
              <a:rPr kumimoji="1" lang="ja-JP" altLang="en-US" sz="1600" b="1" kern="0" dirty="0">
                <a:solidFill>
                  <a:srgbClr val="EA5550"/>
                </a:solidFill>
                <a:latin typeface="メイリオ" panose="020B0604030504040204" pitchFamily="50" charset="-128"/>
                <a:ea typeface="メイリオ" panose="020B0604030504040204" pitchFamily="50" charset="-128"/>
              </a:rPr>
              <a:t>「活動」のお手伝い</a:t>
            </a:r>
            <a:r>
              <a:rPr kumimoji="1" lang="ja-JP" altLang="en-US" sz="1600" kern="0" dirty="0">
                <a:solidFill>
                  <a:srgbClr val="3E3A39"/>
                </a:solidFill>
                <a:latin typeface="メイリオ" panose="020B0604030504040204" pitchFamily="50" charset="-128"/>
                <a:ea typeface="メイリオ" panose="020B0604030504040204" pitchFamily="50" charset="-128"/>
              </a:rPr>
              <a:t>ができるように、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タイムリーな情報を新鮮なうちに、</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EA5550"/>
                </a:solidFill>
                <a:latin typeface="メイリオ" panose="020B0604030504040204" pitchFamily="50" charset="-128"/>
                <a:ea typeface="メイリオ" panose="020B0604030504040204" pitchFamily="50" charset="-128"/>
              </a:rPr>
              <a:t>皆さんのお手元にお届け</a:t>
            </a:r>
            <a:r>
              <a:rPr kumimoji="1" lang="ja-JP" altLang="en-US" sz="1600" kern="0" dirty="0">
                <a:solidFill>
                  <a:srgbClr val="3E3A39"/>
                </a:solidFill>
                <a:latin typeface="メイリオ" panose="020B0604030504040204" pitchFamily="50" charset="-128"/>
                <a:ea typeface="メイリオ" panose="020B0604030504040204" pitchFamily="50" charset="-128"/>
              </a:rPr>
              <a:t>します。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そんな、</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b="1" kern="0" dirty="0">
                <a:solidFill>
                  <a:srgbClr val="3E3A39"/>
                </a:solidFill>
                <a:latin typeface="メイリオ" panose="020B0604030504040204" pitchFamily="50" charset="-128"/>
                <a:ea typeface="メイリオ" panose="020B0604030504040204" pitchFamily="50" charset="-128"/>
              </a:rPr>
              <a:t>会員さま限定の情報配信サイト</a:t>
            </a:r>
            <a:r>
              <a:rPr kumimoji="1" lang="ja-JP" altLang="en-US" sz="1600" kern="0" dirty="0">
                <a:solidFill>
                  <a:srgbClr val="3E3A39"/>
                </a:solidFill>
                <a:latin typeface="メイリオ" panose="020B0604030504040204" pitchFamily="50" charset="-128"/>
                <a:ea typeface="メイリオ" panose="020B0604030504040204" pitchFamily="50" charset="-128"/>
              </a:rPr>
              <a:t>を運営しています。</a:t>
            </a: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endParaRPr kumimoji="1" lang="en-US" altLang="ja-JP" sz="1600"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spcBef>
                <a:spcPct val="0"/>
              </a:spcBef>
              <a:spcAft>
                <a:spcPct val="0"/>
              </a:spcAft>
              <a:buClrTx/>
              <a:buSzTx/>
              <a:buFontTx/>
              <a:buNone/>
              <a:tabLst/>
              <a:defRPr/>
            </a:pP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URL</a:t>
            </a:r>
            <a:r>
              <a:rPr kumimoji="1" lang="ja-JP" altLang="en-US" sz="1600" kern="0" dirty="0">
                <a:solidFill>
                  <a:srgbClr val="3E3A39"/>
                </a:solidFill>
                <a:latin typeface="メイリオ" panose="020B0604030504040204" pitchFamily="50" charset="-128"/>
                <a:ea typeface="メイリオ" panose="020B0604030504040204" pitchFamily="50" charset="-128"/>
              </a:rPr>
              <a:t>＞</a:t>
            </a:r>
            <a:r>
              <a:rPr kumimoji="1" lang="en-US" altLang="ja-JP" sz="1600" kern="0" dirty="0">
                <a:solidFill>
                  <a:srgbClr val="3E3A39"/>
                </a:solidFill>
                <a:latin typeface="メイリオ" panose="020B0604030504040204" pitchFamily="50" charset="-128"/>
                <a:ea typeface="メイリオ" panose="020B0604030504040204" pitchFamily="50" charset="-128"/>
              </a:rPr>
              <a:t>https://labo-ks.co.jp/</a:t>
            </a:r>
          </a:p>
          <a:p>
            <a:pPr marL="0" marR="0" lvl="0" indent="0" defTabSz="914400" eaLnBrk="1" fontAlgn="ctr" latinLnBrk="0" hangingPunct="1">
              <a:lnSpc>
                <a:spcPct val="100000"/>
              </a:lnSpc>
              <a:spcBef>
                <a:spcPct val="0"/>
              </a:spcBef>
              <a:spcAft>
                <a:spcPct val="0"/>
              </a:spcAft>
              <a:buClrTx/>
              <a:buSzTx/>
              <a:buFontTx/>
              <a:buNone/>
              <a:tabLst/>
              <a:defRPr/>
            </a:pPr>
            <a:endParaRPr kumimoji="1" lang="en-US" altLang="ja-JP" sz="16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pic>
        <p:nvPicPr>
          <p:cNvPr id="48" name="図 47" descr="QR コード&#10;&#10;自動的に生成された説明">
            <a:extLst>
              <a:ext uri="{FF2B5EF4-FFF2-40B4-BE49-F238E27FC236}">
                <a16:creationId xmlns:a16="http://schemas.microsoft.com/office/drawing/2014/main" id="{BE487374-3785-4CDA-8FFC-DA7AB596177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313" y="5729559"/>
            <a:ext cx="968829" cy="968829"/>
          </a:xfrm>
          <a:prstGeom prst="rect">
            <a:avLst/>
          </a:prstGeom>
        </p:spPr>
      </p:pic>
      <p:sp>
        <p:nvSpPr>
          <p:cNvPr id="49" name="AutoShape 3">
            <a:extLst>
              <a:ext uri="{FF2B5EF4-FFF2-40B4-BE49-F238E27FC236}">
                <a16:creationId xmlns:a16="http://schemas.microsoft.com/office/drawing/2014/main" id="{D7DD60E3-E3E3-40BC-ABBF-0714509E2C9D}"/>
              </a:ext>
            </a:extLst>
          </p:cNvPr>
          <p:cNvSpPr>
            <a:spLocks noChangeArrowheads="1"/>
          </p:cNvSpPr>
          <p:nvPr/>
        </p:nvSpPr>
        <p:spPr bwMode="auto">
          <a:xfrm>
            <a:off x="8470698" y="697097"/>
            <a:ext cx="2354581"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srgbClr val="3E3A39"/>
                </a:solidFill>
                <a:effectLst>
                  <a:glow rad="88900">
                    <a:schemeClr val="bg1"/>
                  </a:glow>
                </a:effectLst>
                <a:latin typeface="メイリオ" panose="020B0604030504040204" pitchFamily="50" charset="-128"/>
                <a:ea typeface="メイリオ" panose="020B0604030504040204" pitchFamily="50" charset="-128"/>
                <a:cs typeface="メイリオ" panose="020B0604030504040204" pitchFamily="50" charset="-128"/>
              </a:rPr>
              <a:t>当社のサイト</a:t>
            </a:r>
          </a:p>
        </p:txBody>
      </p:sp>
    </p:spTree>
    <p:extLst>
      <p:ext uri="{BB962C8B-B14F-4D97-AF65-F5344CB8AC3E}">
        <p14:creationId xmlns:p14="http://schemas.microsoft.com/office/powerpoint/2010/main" val="37376261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descr="QR コード&#10;&#10;自動的に生成された説明">
            <a:extLst>
              <a:ext uri="{FF2B5EF4-FFF2-40B4-BE49-F238E27FC236}">
                <a16:creationId xmlns:a16="http://schemas.microsoft.com/office/drawing/2014/main" id="{2DE5A29B-25CD-4E8F-A91E-35521E6F0366}"/>
              </a:ext>
            </a:extLst>
          </p:cNvPr>
          <p:cNvPicPr>
            <a:picLocks noChangeAspect="1"/>
          </p:cNvPicPr>
          <p:nvPr/>
        </p:nvPicPr>
        <p:blipFill>
          <a:blip r:embed="rId2">
            <a:extLst>
              <a:ext uri="{28A0092B-C50C-407E-A947-70E740481C1C}">
                <a14:useLocalDpi xmlns:a14="http://schemas.microsoft.com/office/drawing/2010/main" val="0"/>
              </a:ext>
            </a:extLst>
          </a:blip>
          <a:srcRect b="6635"/>
          <a:stretch/>
        </p:blipFill>
        <p:spPr>
          <a:xfrm>
            <a:off x="7688460" y="4545225"/>
            <a:ext cx="2036745" cy="1901596"/>
          </a:xfrm>
          <a:prstGeom prst="rect">
            <a:avLst/>
          </a:prstGeom>
        </p:spPr>
      </p:pic>
      <p:sp>
        <p:nvSpPr>
          <p:cNvPr id="4" name="正方形/長方形 3">
            <a:extLst>
              <a:ext uri="{FF2B5EF4-FFF2-40B4-BE49-F238E27FC236}">
                <a16:creationId xmlns:a16="http://schemas.microsoft.com/office/drawing/2014/main" id="{7A85BB66-B66C-4595-86EF-C01AD07EFA1C}"/>
              </a:ext>
            </a:extLst>
          </p:cNvPr>
          <p:cNvSpPr/>
          <p:nvPr/>
        </p:nvSpPr>
        <p:spPr>
          <a:xfrm>
            <a:off x="7460675" y="4275979"/>
            <a:ext cx="2492316" cy="442035"/>
          </a:xfrm>
          <a:prstGeom prst="rect">
            <a:avLst/>
          </a:prstGeom>
        </p:spPr>
        <p:txBody>
          <a:bodyPr wrap="square" lIns="36000" tIns="36000" rIns="36000" bIns="36000">
            <a:spAutoFit/>
          </a:bodyPr>
          <a:lstStyle/>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rPr>
              <a:t>明治安田生命　横浜支社さま専用</a:t>
            </a:r>
            <a:endParaRPr kumimoji="1" lang="en-US" altLang="ja-JP" sz="1200" b="1" i="0" u="none" strike="noStrike" kern="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endParaRPr>
          </a:p>
          <a:p>
            <a:pPr marL="0" marR="0" lvl="0" indent="0" algn="ctr" defTabSz="914400" eaLnBrk="1" fontAlgn="ctr"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会員登録</a:t>
            </a:r>
            <a:r>
              <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QR</a:t>
            </a:r>
            <a:r>
              <a:rPr kumimoji="1" lang="ja-JP" altLang="en-US"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rPr>
              <a:t>コード</a:t>
            </a:r>
            <a:endParaRPr kumimoji="1" lang="en-US" altLang="ja-JP" sz="1200" b="1" i="0" u="none" strike="noStrike" kern="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endParaRPr>
          </a:p>
        </p:txBody>
      </p:sp>
      <p:graphicFrame>
        <p:nvGraphicFramePr>
          <p:cNvPr id="5" name="表 2">
            <a:extLst>
              <a:ext uri="{FF2B5EF4-FFF2-40B4-BE49-F238E27FC236}">
                <a16:creationId xmlns:a16="http://schemas.microsoft.com/office/drawing/2014/main" id="{A0099603-BA90-42C4-8BBC-C2B6093537FA}"/>
              </a:ext>
            </a:extLst>
          </p:cNvPr>
          <p:cNvGraphicFramePr>
            <a:graphicFrameLocks noGrp="1"/>
          </p:cNvGraphicFramePr>
          <p:nvPr/>
        </p:nvGraphicFramePr>
        <p:xfrm>
          <a:off x="130773" y="4205462"/>
          <a:ext cx="3024000" cy="2376000"/>
        </p:xfrm>
        <a:graphic>
          <a:graphicData uri="http://schemas.openxmlformats.org/drawingml/2006/table">
            <a:tbl>
              <a:tblPr firstRow="1" bandRow="1">
                <a:tableStyleId>{5C22544A-7EE6-4342-B048-85BDC9FD1C3A}</a:tableStyleId>
              </a:tblPr>
              <a:tblGrid>
                <a:gridCol w="1512000">
                  <a:extLst>
                    <a:ext uri="{9D8B030D-6E8A-4147-A177-3AD203B41FA5}">
                      <a16:colId xmlns:a16="http://schemas.microsoft.com/office/drawing/2014/main" val="744064938"/>
                    </a:ext>
                  </a:extLst>
                </a:gridCol>
                <a:gridCol w="1512000">
                  <a:extLst>
                    <a:ext uri="{9D8B030D-6E8A-4147-A177-3AD203B41FA5}">
                      <a16:colId xmlns:a16="http://schemas.microsoft.com/office/drawing/2014/main" val="1264713109"/>
                    </a:ext>
                  </a:extLst>
                </a:gridCol>
              </a:tblGrid>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ベーシック</a:t>
                      </a:r>
                      <a:endParaRPr kumimoji="1" lang="en-US" altLang="ja-JP" sz="1600" b="1" dirty="0">
                        <a:solidFill>
                          <a:schemeClr val="tx1"/>
                        </a:solidFill>
                        <a:latin typeface="メイリオ" panose="020B0604030504040204" pitchFamily="50" charset="-128"/>
                        <a:ea typeface="メイリオ" panose="020B0604030504040204" pitchFamily="50" charset="-128"/>
                      </a:endParaRPr>
                    </a:p>
                    <a:p>
                      <a:pPr algn="ct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メルマガ</a:t>
                      </a:r>
                      <a:r>
                        <a:rPr kumimoji="1" lang="en-US" altLang="ja-JP" sz="1600" b="1" dirty="0">
                          <a:solidFill>
                            <a:schemeClr val="tx1"/>
                          </a:solidFill>
                          <a:latin typeface="メイリオ" panose="020B0604030504040204" pitchFamily="50" charset="-128"/>
                          <a:ea typeface="メイリオ" panose="020B0604030504040204" pitchFamily="50" charset="-128"/>
                        </a:rPr>
                        <a:t>)</a:t>
                      </a:r>
                      <a:r>
                        <a:rPr kumimoji="1" lang="ja-JP" altLang="en-US" sz="1600" b="1" dirty="0">
                          <a:solidFill>
                            <a:schemeClr val="tx1"/>
                          </a:solidFill>
                          <a:latin typeface="メイリオ" panose="020B0604030504040204" pitchFamily="50" charset="-128"/>
                          <a:ea typeface="メイリオ" panose="020B0604030504040204" pitchFamily="50" charset="-128"/>
                        </a:rPr>
                        <a:t>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1,980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30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7882698"/>
                  </a:ext>
                </a:extLst>
              </a:tr>
              <a:tr h="1188000">
                <a:tc>
                  <a:txBody>
                    <a:bodyPr/>
                    <a:lstStyle/>
                    <a:p>
                      <a:pPr algn="ctr"/>
                      <a:r>
                        <a:rPr kumimoji="1" lang="ja-JP" altLang="en-US" sz="1600" b="1" dirty="0">
                          <a:solidFill>
                            <a:schemeClr val="tx1"/>
                          </a:solidFill>
                          <a:latin typeface="メイリオ" panose="020B0604030504040204" pitchFamily="50" charset="-128"/>
                          <a:ea typeface="メイリオ" panose="020B0604030504040204" pitchFamily="50" charset="-128"/>
                        </a:rPr>
                        <a:t>プレミア会員</a:t>
                      </a:r>
                    </a:p>
                  </a:txBody>
                  <a:tcPr marL="36000" marR="36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algn="r"/>
                      <a:r>
                        <a:rPr kumimoji="1" lang="en-US" altLang="ja-JP" sz="1600" b="1" strike="dblStrike" baseline="0" dirty="0">
                          <a:solidFill>
                            <a:schemeClr val="tx1"/>
                          </a:solidFill>
                          <a:latin typeface="メイリオ" panose="020B0604030504040204" pitchFamily="50" charset="-128"/>
                          <a:ea typeface="メイリオ" panose="020B0604030504040204" pitchFamily="50" charset="-128"/>
                        </a:rPr>
                        <a:t>2,980</a:t>
                      </a:r>
                      <a:r>
                        <a:rPr kumimoji="1" lang="ja-JP" altLang="en-US" sz="1600" b="1" strike="dblStrike" baseline="0" dirty="0">
                          <a:solidFill>
                            <a:schemeClr val="tx1"/>
                          </a:solidFill>
                          <a:latin typeface="メイリオ" panose="020B0604030504040204" pitchFamily="50" charset="-128"/>
                          <a:ea typeface="メイリオ" panose="020B0604030504040204" pitchFamily="50" charset="-128"/>
                        </a:rPr>
                        <a:t>円</a:t>
                      </a:r>
                      <a:endParaRPr kumimoji="1" lang="en-US" altLang="ja-JP" sz="1600" b="1" strike="dblStrike" baseline="0" dirty="0">
                        <a:solidFill>
                          <a:schemeClr val="tx1"/>
                        </a:solidFill>
                        <a:latin typeface="メイリオ" panose="020B0604030504040204" pitchFamily="50" charset="-128"/>
                        <a:ea typeface="メイリオ" panose="020B0604030504040204" pitchFamily="50" charset="-128"/>
                      </a:endParaRPr>
                    </a:p>
                    <a:p>
                      <a:pPr algn="r"/>
                      <a:r>
                        <a:rPr kumimoji="1" lang="ja-JP" altLang="en-US" sz="1600" b="1" dirty="0">
                          <a:solidFill>
                            <a:srgbClr val="EA5550"/>
                          </a:solidFill>
                          <a:latin typeface="メイリオ" panose="020B0604030504040204" pitchFamily="50" charset="-128"/>
                          <a:ea typeface="メイリオ" panose="020B0604030504040204" pitchFamily="50" charset="-128"/>
                        </a:rPr>
                        <a:t>⇒</a:t>
                      </a:r>
                      <a:r>
                        <a:rPr kumimoji="1" lang="en-US" altLang="ja-JP" sz="1600" b="1" dirty="0">
                          <a:solidFill>
                            <a:srgbClr val="EA5550"/>
                          </a:solidFill>
                          <a:latin typeface="メイリオ" panose="020B0604030504040204" pitchFamily="50" charset="-128"/>
                          <a:ea typeface="メイリオ" panose="020B0604030504040204" pitchFamily="50" charset="-128"/>
                        </a:rPr>
                        <a:t>1,980</a:t>
                      </a:r>
                      <a:r>
                        <a:rPr kumimoji="1" lang="ja-JP" altLang="en-US" sz="1400" b="1" dirty="0">
                          <a:solidFill>
                            <a:srgbClr val="EA5550"/>
                          </a:solidFill>
                          <a:latin typeface="メイリオ" panose="020B0604030504040204" pitchFamily="50" charset="-128"/>
                          <a:ea typeface="メイリオ" panose="020B0604030504040204" pitchFamily="50" charset="-128"/>
                        </a:rPr>
                        <a:t>円</a:t>
                      </a:r>
                      <a:endParaRPr kumimoji="1" lang="en-US" altLang="ja-JP" sz="1400" b="1" dirty="0">
                        <a:solidFill>
                          <a:srgbClr val="EA5550"/>
                        </a:solidFill>
                        <a:latin typeface="メイリオ" panose="020B0604030504040204" pitchFamily="50" charset="-128"/>
                        <a:ea typeface="メイリオ" panose="020B0604030504040204" pitchFamily="50" charset="-128"/>
                      </a:endParaRPr>
                    </a:p>
                    <a:p>
                      <a:pPr algn="r"/>
                      <a:r>
                        <a:rPr kumimoji="1" lang="ja-JP" altLang="en-US" sz="1400" b="1" dirty="0">
                          <a:solidFill>
                            <a:srgbClr val="EA5550"/>
                          </a:solidFill>
                          <a:latin typeface="メイリオ" panose="020B0604030504040204" pitchFamily="50" charset="-128"/>
                          <a:ea typeface="メイリオ" panose="020B0604030504040204" pitchFamily="50" charset="-128"/>
                        </a:rPr>
                        <a:t>        ／月額</a:t>
                      </a:r>
                      <a:endParaRPr kumimoji="1" lang="en-US" altLang="ja-JP" sz="1400" b="0" dirty="0">
                        <a:solidFill>
                          <a:srgbClr val="EA5550"/>
                        </a:solidFill>
                        <a:latin typeface="メイリオ" panose="020B0604030504040204" pitchFamily="50" charset="-128"/>
                        <a:ea typeface="メイリオ" panose="020B0604030504040204" pitchFamily="50" charset="-128"/>
                      </a:endParaRPr>
                    </a:p>
                    <a:p>
                      <a:pPr algn="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1</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日</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60</a:t>
                      </a:r>
                      <a:r>
                        <a:rPr kumimoji="1" lang="ja-JP" altLang="en-US" sz="1400" b="1" i="1" dirty="0">
                          <a:solidFill>
                            <a:schemeClr val="bg1">
                              <a:lumMod val="50000"/>
                            </a:schemeClr>
                          </a:solidFill>
                          <a:latin typeface="メイリオ" panose="020B0604030504040204" pitchFamily="50" charset="-128"/>
                          <a:ea typeface="メイリオ" panose="020B0604030504040204" pitchFamily="50" charset="-128"/>
                        </a:rPr>
                        <a:t>円</a:t>
                      </a:r>
                      <a:r>
                        <a:rPr kumimoji="1" lang="en-US" altLang="ja-JP" sz="1400" b="1" i="1" dirty="0">
                          <a:solidFill>
                            <a:schemeClr val="bg1">
                              <a:lumMod val="50000"/>
                            </a:schemeClr>
                          </a:solidFill>
                          <a:latin typeface="メイリオ" panose="020B0604030504040204" pitchFamily="50" charset="-128"/>
                          <a:ea typeface="メイリオ" panose="020B0604030504040204" pitchFamily="50" charset="-128"/>
                        </a:rPr>
                        <a:t>!</a:t>
                      </a:r>
                    </a:p>
                  </a:txBody>
                  <a:tcPr marL="36000" marR="288000"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440816343"/>
                  </a:ext>
                </a:extLst>
              </a:tr>
            </a:tbl>
          </a:graphicData>
        </a:graphic>
      </p:graphicFrame>
      <p:sp>
        <p:nvSpPr>
          <p:cNvPr id="7" name="AutoShape 3">
            <a:extLst>
              <a:ext uri="{FF2B5EF4-FFF2-40B4-BE49-F238E27FC236}">
                <a16:creationId xmlns:a16="http://schemas.microsoft.com/office/drawing/2014/main" id="{5D1B0210-EB61-4B3D-A339-5B92AAFA1AA5}"/>
              </a:ext>
            </a:extLst>
          </p:cNvPr>
          <p:cNvSpPr>
            <a:spLocks noChangeArrowheads="1"/>
          </p:cNvSpPr>
          <p:nvPr/>
        </p:nvSpPr>
        <p:spPr bwMode="auto">
          <a:xfrm>
            <a:off x="53313" y="625970"/>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当社コンテンツの特徴！</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graphicFrame>
        <p:nvGraphicFramePr>
          <p:cNvPr id="10" name="表 9">
            <a:extLst>
              <a:ext uri="{FF2B5EF4-FFF2-40B4-BE49-F238E27FC236}">
                <a16:creationId xmlns:a16="http://schemas.microsoft.com/office/drawing/2014/main" id="{F339A727-66D6-777D-AAAC-DFAD8C77B368}"/>
              </a:ext>
            </a:extLst>
          </p:cNvPr>
          <p:cNvGraphicFramePr>
            <a:graphicFrameLocks noGrp="1"/>
          </p:cNvGraphicFramePr>
          <p:nvPr/>
        </p:nvGraphicFramePr>
        <p:xfrm>
          <a:off x="3059929" y="4205462"/>
          <a:ext cx="4140000" cy="2376000"/>
        </p:xfrm>
        <a:graphic>
          <a:graphicData uri="http://schemas.openxmlformats.org/drawingml/2006/table">
            <a:tbl>
              <a:tblPr firstRow="1" bandRow="1">
                <a:tableStyleId>{5C22544A-7EE6-4342-B048-85BDC9FD1C3A}</a:tableStyleId>
              </a:tblPr>
              <a:tblGrid>
                <a:gridCol w="4140000">
                  <a:extLst>
                    <a:ext uri="{9D8B030D-6E8A-4147-A177-3AD203B41FA5}">
                      <a16:colId xmlns:a16="http://schemas.microsoft.com/office/drawing/2014/main" val="3757790969"/>
                    </a:ext>
                  </a:extLst>
                </a:gridCol>
              </a:tblGrid>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毎日（平日）メルマガをお届け</a:t>
                      </a:r>
                      <a:r>
                        <a:rPr kumimoji="1" lang="ja-JP" altLang="en-US" sz="1600" b="0" dirty="0">
                          <a:solidFill>
                            <a:schemeClr val="tx1"/>
                          </a:solidFill>
                          <a:latin typeface="Meiryo UI" panose="020B0604030504040204" pitchFamily="50" charset="-128"/>
                          <a:ea typeface="Meiryo UI" panose="020B0604030504040204" pitchFamily="50" charset="-128"/>
                        </a:rPr>
                        <a:t>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その日のコンテンツが利用可能</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en-US" altLang="ja-JP" sz="1600" b="1" dirty="0">
                          <a:solidFill>
                            <a:srgbClr val="EA5550"/>
                          </a:solidFill>
                          <a:latin typeface="Meiryo UI" panose="020B0604030504040204" pitchFamily="50" charset="-128"/>
                          <a:ea typeface="Meiryo UI" panose="020B0604030504040204" pitchFamily="50" charset="-128"/>
                        </a:rPr>
                        <a:t>2</a:t>
                      </a:r>
                      <a:r>
                        <a:rPr kumimoji="1" lang="ja-JP" altLang="en-US" sz="1600" b="1" dirty="0">
                          <a:solidFill>
                            <a:srgbClr val="EA5550"/>
                          </a:solidFill>
                          <a:latin typeface="Meiryo UI" panose="020B0604030504040204" pitchFamily="50" charset="-128"/>
                          <a:ea typeface="Meiryo UI" panose="020B0604030504040204" pitchFamily="50" charset="-128"/>
                        </a:rPr>
                        <a:t>週間無料のお試し期間</a:t>
                      </a:r>
                      <a:r>
                        <a:rPr kumimoji="1" lang="ja-JP" altLang="en-US" sz="1600" b="0" dirty="0">
                          <a:solidFill>
                            <a:schemeClr val="tx1"/>
                          </a:solidFill>
                          <a:latin typeface="Meiryo UI" panose="020B0604030504040204" pitchFamily="50" charset="-128"/>
                          <a:ea typeface="Meiryo UI" panose="020B0604030504040204" pitchFamily="50" charset="-128"/>
                        </a:rPr>
                        <a:t>をお付けいたします！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106260156"/>
                  </a:ext>
                </a:extLst>
              </a:tr>
              <a:tr h="1188000">
                <a:tc>
                  <a:txBody>
                    <a:bodyPr/>
                    <a:lstStyle/>
                    <a:p>
                      <a:pPr marL="285750" indent="-285750" algn="l">
                        <a:buFont typeface="Arial" panose="020B0604020202020204" pitchFamily="34" charset="0"/>
                        <a:buChar char="•"/>
                      </a:pPr>
                      <a:r>
                        <a:rPr kumimoji="1" lang="ja-JP" altLang="en-US" sz="1600" b="1" dirty="0">
                          <a:solidFill>
                            <a:schemeClr val="tx1"/>
                          </a:solidFill>
                          <a:latin typeface="Meiryo UI" panose="020B0604030504040204" pitchFamily="50" charset="-128"/>
                          <a:ea typeface="Meiryo UI" panose="020B0604030504040204" pitchFamily="50" charset="-128"/>
                        </a:rPr>
                        <a:t>過去の投稿</a:t>
                      </a:r>
                      <a:r>
                        <a:rPr kumimoji="1" lang="ja-JP" altLang="en-US" sz="1600" b="0" dirty="0">
                          <a:solidFill>
                            <a:schemeClr val="tx1"/>
                          </a:solidFill>
                          <a:latin typeface="Meiryo UI" panose="020B0604030504040204" pitchFamily="50" charset="-128"/>
                          <a:ea typeface="Meiryo UI" panose="020B0604030504040204" pitchFamily="50" charset="-128"/>
                        </a:rPr>
                        <a:t>や</a:t>
                      </a:r>
                      <a:r>
                        <a:rPr kumimoji="1" lang="ja-JP" altLang="en-US" sz="1600" b="1" dirty="0">
                          <a:solidFill>
                            <a:schemeClr val="tx1"/>
                          </a:solidFill>
                          <a:latin typeface="Meiryo UI" panose="020B0604030504040204" pitchFamily="50" charset="-128"/>
                          <a:ea typeface="Meiryo UI" panose="020B0604030504040204" pitchFamily="50" charset="-128"/>
                        </a:rPr>
                        <a:t>すべてのコンテンツ・サービスが利用可能</a:t>
                      </a:r>
                      <a:r>
                        <a:rPr kumimoji="1" lang="ja-JP" altLang="en-US" sz="1600" b="0" dirty="0">
                          <a:solidFill>
                            <a:schemeClr val="tx1"/>
                          </a:solidFill>
                          <a:latin typeface="Meiryo UI" panose="020B0604030504040204" pitchFamily="50" charset="-128"/>
                          <a:ea typeface="Meiryo UI" panose="020B0604030504040204" pitchFamily="50" charset="-128"/>
                        </a:rPr>
                        <a:t>です</a:t>
                      </a:r>
                      <a:endParaRPr kumimoji="1" lang="en-US" altLang="ja-JP" sz="1600" b="0" dirty="0">
                        <a:solidFill>
                          <a:schemeClr val="tx1"/>
                        </a:solidFill>
                        <a:latin typeface="Meiryo UI" panose="020B0604030504040204" pitchFamily="50" charset="-128"/>
                        <a:ea typeface="Meiryo UI" panose="020B0604030504040204" pitchFamily="50" charset="-128"/>
                      </a:endParaRPr>
                    </a:p>
                    <a:p>
                      <a:pPr marL="285750" indent="-285750" algn="l">
                        <a:buFont typeface="Arial" panose="020B0604020202020204" pitchFamily="34" charset="0"/>
                        <a:buChar char="•"/>
                      </a:pPr>
                      <a:r>
                        <a:rPr kumimoji="1" lang="ja-JP" altLang="en-US" sz="1600" b="0" dirty="0">
                          <a:solidFill>
                            <a:schemeClr val="tx1"/>
                          </a:solidFill>
                          <a:latin typeface="Meiryo UI" panose="020B0604030504040204" pitchFamily="50" charset="-128"/>
                          <a:ea typeface="Meiryo UI" panose="020B0604030504040204" pitchFamily="50" charset="-128"/>
                        </a:rPr>
                        <a:t>毎日（平日）のメルマガも届きます</a:t>
                      </a:r>
                      <a:endParaRPr kumimoji="1" lang="en-US" altLang="ja-JP" sz="1600" b="0" dirty="0">
                        <a:solidFill>
                          <a:schemeClr val="tx1"/>
                        </a:solidFill>
                        <a:latin typeface="Meiryo UI" panose="020B0604030504040204" pitchFamily="50" charset="-128"/>
                        <a:ea typeface="Meiryo UI" panose="020B0604030504040204" pitchFamily="50" charset="-128"/>
                      </a:endParaRPr>
                    </a:p>
                  </a:txBody>
                  <a:tcPr marL="36000"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826273312"/>
                  </a:ext>
                </a:extLst>
              </a:tr>
            </a:tbl>
          </a:graphicData>
        </a:graphic>
      </p:graphicFrame>
      <p:sp>
        <p:nvSpPr>
          <p:cNvPr id="11" name="二等辺三角形 10">
            <a:extLst>
              <a:ext uri="{FF2B5EF4-FFF2-40B4-BE49-F238E27FC236}">
                <a16:creationId xmlns:a16="http://schemas.microsoft.com/office/drawing/2014/main" id="{08559FA5-C824-7E26-8461-30A25285B564}"/>
              </a:ext>
            </a:extLst>
          </p:cNvPr>
          <p:cNvSpPr/>
          <p:nvPr/>
        </p:nvSpPr>
        <p:spPr>
          <a:xfrm rot="5400000">
            <a:off x="6381176" y="5228825"/>
            <a:ext cx="2036745" cy="399245"/>
          </a:xfrm>
          <a:prstGeom prst="triangle">
            <a:avLst/>
          </a:prstGeom>
          <a:pattFill prst="ltVert">
            <a:fgClr>
              <a:schemeClr val="bg1">
                <a:lumMod val="75000"/>
              </a:schemeClr>
            </a:fgClr>
            <a:bgClr>
              <a:schemeClr val="bg1"/>
            </a:bgClr>
          </a:patt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3" name="直線コネクタ 12">
            <a:extLst>
              <a:ext uri="{FF2B5EF4-FFF2-40B4-BE49-F238E27FC236}">
                <a16:creationId xmlns:a16="http://schemas.microsoft.com/office/drawing/2014/main" id="{0E9D5927-A994-1316-A8B5-C756FE7B7B85}"/>
              </a:ext>
            </a:extLst>
          </p:cNvPr>
          <p:cNvCxnSpPr>
            <a:cxnSpLocks/>
          </p:cNvCxnSpPr>
          <p:nvPr/>
        </p:nvCxnSpPr>
        <p:spPr>
          <a:xfrm>
            <a:off x="130773" y="5393462"/>
            <a:ext cx="6946302" cy="0"/>
          </a:xfrm>
          <a:prstGeom prst="line">
            <a:avLst/>
          </a:prstGeom>
          <a:ln w="22225">
            <a:solidFill>
              <a:srgbClr val="BFBFBF"/>
            </a:solidFill>
          </a:ln>
        </p:spPr>
        <p:style>
          <a:lnRef idx="1">
            <a:schemeClr val="accent1"/>
          </a:lnRef>
          <a:fillRef idx="0">
            <a:schemeClr val="accent1"/>
          </a:fillRef>
          <a:effectRef idx="0">
            <a:schemeClr val="accent1"/>
          </a:effectRef>
          <a:fontRef idx="minor">
            <a:schemeClr val="tx1"/>
          </a:fontRef>
        </p:style>
      </p:cxnSp>
      <p:sp>
        <p:nvSpPr>
          <p:cNvPr id="16" name="楕円 15">
            <a:extLst>
              <a:ext uri="{FF2B5EF4-FFF2-40B4-BE49-F238E27FC236}">
                <a16:creationId xmlns:a16="http://schemas.microsoft.com/office/drawing/2014/main" id="{49231D3E-1CC5-F5B0-00C4-A1E26F245B22}"/>
              </a:ext>
            </a:extLst>
          </p:cNvPr>
          <p:cNvSpPr/>
          <p:nvPr/>
        </p:nvSpPr>
        <p:spPr bwMode="auto">
          <a:xfrm>
            <a:off x="307897" y="110327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1</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7" name="楕円 16">
            <a:extLst>
              <a:ext uri="{FF2B5EF4-FFF2-40B4-BE49-F238E27FC236}">
                <a16:creationId xmlns:a16="http://schemas.microsoft.com/office/drawing/2014/main" id="{5728673D-65E3-C810-FAC7-7B44E73DB9E4}"/>
              </a:ext>
            </a:extLst>
          </p:cNvPr>
          <p:cNvSpPr/>
          <p:nvPr/>
        </p:nvSpPr>
        <p:spPr bwMode="auto">
          <a:xfrm>
            <a:off x="307897" y="182558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2</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8" name="楕円 17">
            <a:extLst>
              <a:ext uri="{FF2B5EF4-FFF2-40B4-BE49-F238E27FC236}">
                <a16:creationId xmlns:a16="http://schemas.microsoft.com/office/drawing/2014/main" id="{B02081A1-AC1C-51DE-B723-0E20339A6DC8}"/>
              </a:ext>
            </a:extLst>
          </p:cNvPr>
          <p:cNvSpPr/>
          <p:nvPr/>
        </p:nvSpPr>
        <p:spPr bwMode="auto">
          <a:xfrm>
            <a:off x="307897" y="2547891"/>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3</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19" name="楕円 18">
            <a:extLst>
              <a:ext uri="{FF2B5EF4-FFF2-40B4-BE49-F238E27FC236}">
                <a16:creationId xmlns:a16="http://schemas.microsoft.com/office/drawing/2014/main" id="{6BE99924-38CD-0304-1459-9B106A04D9D0}"/>
              </a:ext>
            </a:extLst>
          </p:cNvPr>
          <p:cNvSpPr/>
          <p:nvPr/>
        </p:nvSpPr>
        <p:spPr bwMode="auto">
          <a:xfrm>
            <a:off x="307897" y="3270202"/>
            <a:ext cx="432000" cy="432000"/>
          </a:xfrm>
          <a:prstGeom prst="ellipse">
            <a:avLst/>
          </a:prstGeom>
          <a:solidFill>
            <a:srgbClr val="FF6562"/>
          </a:solidFill>
          <a:ln w="28575"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algn="ctr" defTabSz="914400" fontAlgn="base">
              <a:spcBef>
                <a:spcPct val="0"/>
              </a:spcBef>
              <a:spcAft>
                <a:spcPct val="0"/>
              </a:spcAft>
            </a:pPr>
            <a:r>
              <a:rPr kumimoji="1" lang="en-US" altLang="ja-JP" sz="2400" b="1" dirty="0">
                <a:solidFill>
                  <a:srgbClr val="FFFFFF"/>
                </a:solidFill>
                <a:latin typeface="Arial Black" panose="020B0A04020102020204" pitchFamily="34" charset="0"/>
                <a:cs typeface="Aharoni" panose="02010803020104030203" pitchFamily="2" charset="-79"/>
              </a:rPr>
              <a:t>4</a:t>
            </a:r>
            <a:endParaRPr kumimoji="1" lang="ja-JP" altLang="en-US" sz="2400" b="1" dirty="0">
              <a:solidFill>
                <a:srgbClr val="FFFFFF"/>
              </a:solidFill>
              <a:latin typeface="Arial Black" panose="020B0A04020102020204" pitchFamily="34" charset="0"/>
              <a:cs typeface="Aharoni" panose="02010803020104030203" pitchFamily="2" charset="-79"/>
            </a:endParaRPr>
          </a:p>
        </p:txBody>
      </p:sp>
      <p:sp>
        <p:nvSpPr>
          <p:cNvPr id="20" name="正方形/長方形 19">
            <a:extLst>
              <a:ext uri="{FF2B5EF4-FFF2-40B4-BE49-F238E27FC236}">
                <a16:creationId xmlns:a16="http://schemas.microsoft.com/office/drawing/2014/main" id="{18973453-B364-6640-7330-87D2244D2649}"/>
              </a:ext>
            </a:extLst>
          </p:cNvPr>
          <p:cNvSpPr/>
          <p:nvPr/>
        </p:nvSpPr>
        <p:spPr>
          <a:xfrm>
            <a:off x="1062943" y="1054781"/>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その日のトピックス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（日経新聞等）から</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活動につなげる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「きっかけ」</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、アプローチを拡げる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「視点」</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、提案を後押しする</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「根拠」</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を提供！</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6BE759B4-8766-13B6-4C43-B9568B44BE90}"/>
              </a:ext>
            </a:extLst>
          </p:cNvPr>
          <p:cNvSpPr/>
          <p:nvPr/>
        </p:nvSpPr>
        <p:spPr>
          <a:xfrm>
            <a:off x="1062943" y="1774479"/>
            <a:ext cx="8471581"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kern="0" dirty="0">
                <a:solidFill>
                  <a:srgbClr val="3E3A39"/>
                </a:solidFill>
                <a:latin typeface="メイリオ" panose="020B0604030504040204" pitchFamily="50" charset="-128"/>
                <a:ea typeface="メイリオ" panose="020B0604030504040204" pitchFamily="50" charset="-128"/>
              </a:rPr>
              <a:t>その日の「きっかけ」から、</a:t>
            </a:r>
            <a:r>
              <a:rPr kumimoji="1" lang="en-US" altLang="ja-JP" sz="1400" b="1" kern="0" dirty="0">
                <a:solidFill>
                  <a:srgbClr val="3E3A39"/>
                </a:solidFill>
                <a:latin typeface="メイリオ" panose="020B0604030504040204" pitchFamily="50" charset="-128"/>
                <a:ea typeface="メイリオ" panose="020B0604030504040204" pitchFamily="50" charset="-128"/>
              </a:rPr>
              <a:t>5</a:t>
            </a:r>
            <a:r>
              <a:rPr kumimoji="1" lang="ja-JP" altLang="en-US" sz="1400" b="1" kern="0" dirty="0">
                <a:solidFill>
                  <a:srgbClr val="3E3A39"/>
                </a:solidFill>
                <a:latin typeface="メイリオ" panose="020B0604030504040204" pitchFamily="50" charset="-128"/>
                <a:ea typeface="メイリオ" panose="020B0604030504040204" pitchFamily="50" charset="-128"/>
              </a:rPr>
              <a:t>人をリストアップ</a:t>
            </a:r>
            <a:endParaRPr kumimoji="1" lang="en-US" altLang="ja-JP" sz="1400" b="1" kern="0" dirty="0">
              <a:solidFill>
                <a:srgbClr val="3E3A39"/>
              </a:solidFill>
              <a:latin typeface="メイリオ" panose="020B0604030504040204" pitchFamily="50" charset="-128"/>
              <a:ea typeface="メイリオ" panose="020B0604030504040204" pitchFamily="50" charset="-128"/>
            </a:endParaRP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毎日継続することで、</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ヵ月</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110</a:t>
            </a:r>
            <a:r>
              <a:rPr kumimoji="1" lang="ja-JP" altLang="en-US" sz="1400" b="1" kern="0" dirty="0">
                <a:solidFill>
                  <a:srgbClr val="EA5550"/>
                </a:solidFill>
                <a:latin typeface="メイリオ" panose="020B0604030504040204" pitchFamily="50" charset="-128"/>
                <a:ea typeface="メイリオ" panose="020B0604030504040204" pitchFamily="50" charset="-128"/>
              </a:rPr>
              <a:t>人のリストアップが可能</a:t>
            </a:r>
            <a:r>
              <a:rPr kumimoji="1" lang="ja-JP" altLang="en-US" sz="1400" kern="0" dirty="0">
                <a:solidFill>
                  <a:srgbClr val="3E3A39"/>
                </a:solidFill>
                <a:latin typeface="メイリオ" panose="020B0604030504040204" pitchFamily="50" charset="-128"/>
                <a:ea typeface="メイリオ" panose="020B0604030504040204" pitchFamily="50" charset="-128"/>
              </a:rPr>
              <a:t>！</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5</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×22</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日（土日除く</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ヵ月）＝</a:t>
            </a:r>
            <a:r>
              <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110</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人）</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4F7FB5EB-0599-440F-5A34-6D57F2BC9E23}"/>
              </a:ext>
            </a:extLst>
          </p:cNvPr>
          <p:cNvSpPr/>
          <p:nvPr/>
        </p:nvSpPr>
        <p:spPr>
          <a:xfrm>
            <a:off x="1062944" y="2499797"/>
            <a:ext cx="8471580"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上記コンテンツを</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毎日（平日）朝</a:t>
            </a:r>
            <a:r>
              <a:rPr kumimoji="1" lang="en-US" altLang="ja-JP"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8</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時ごろまでに投稿</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a:t>
            </a:r>
            <a:r>
              <a:rPr kumimoji="1" lang="ja-JP" altLang="en-US" sz="1400" b="1" kern="0" dirty="0">
                <a:solidFill>
                  <a:srgbClr val="3E3A39"/>
                </a:solidFill>
                <a:latin typeface="メイリオ" panose="020B0604030504040204" pitchFamily="50" charset="-128"/>
                <a:ea typeface="メイリオ" panose="020B0604030504040204" pitchFamily="50" charset="-128"/>
              </a:rPr>
              <a:t>あわせてメルマガを配信</a:t>
            </a:r>
            <a:r>
              <a:rPr kumimoji="1" lang="ja-JP" altLang="en-US" sz="1400" kern="0" dirty="0">
                <a:solidFill>
                  <a:srgbClr val="3E3A39"/>
                </a:solidFill>
                <a:latin typeface="メイリオ" panose="020B0604030504040204" pitchFamily="50" charset="-128"/>
                <a:ea typeface="メイリオ" panose="020B0604030504040204" pitchFamily="50" charset="-128"/>
              </a:rPr>
              <a:t>するので、朝の忙しく貴重な時間に対し、トピックスを見落とすことなく、販売教育はお任せで、自分の仕事に集中！</a:t>
            </a:r>
            <a:endParaRPr kumimoji="1" lang="en-US" altLang="ja-JP"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endParaRPr>
          </a:p>
        </p:txBody>
      </p:sp>
      <p:sp>
        <p:nvSpPr>
          <p:cNvPr id="23" name="正方形/長方形 22">
            <a:extLst>
              <a:ext uri="{FF2B5EF4-FFF2-40B4-BE49-F238E27FC236}">
                <a16:creationId xmlns:a16="http://schemas.microsoft.com/office/drawing/2014/main" id="{71E345D1-B94A-DF03-C13D-FF8922FA3D6A}"/>
              </a:ext>
            </a:extLst>
          </p:cNvPr>
          <p:cNvSpPr/>
          <p:nvPr/>
        </p:nvSpPr>
        <p:spPr>
          <a:xfrm>
            <a:off x="1062944" y="3219938"/>
            <a:ext cx="8200994" cy="523220"/>
          </a:xfrm>
          <a:prstGeom prst="rect">
            <a:avLst/>
          </a:prstGeom>
        </p:spPr>
        <p:txBody>
          <a:bodyPr wrap="square">
            <a:spAutoFit/>
          </a:bodyPr>
          <a:lstStyle/>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サイトにアクセスすることで、</a:t>
            </a:r>
            <a:r>
              <a:rPr kumimoji="1" lang="ja-JP" altLang="en-US" sz="1400" b="1"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シームレスな情報の入手が可能</a:t>
            </a:r>
          </a:p>
          <a:p>
            <a:pPr marL="0" marR="0" lvl="0" indent="0" defTabSz="914400" eaLnBrk="1" fontAlgn="ctr" latinLnBrk="0" hangingPunct="1">
              <a:lnSpc>
                <a:spcPct val="100000"/>
              </a:lnSpc>
              <a:spcBef>
                <a:spcPct val="0"/>
              </a:spcBef>
              <a:spcAft>
                <a:spcPct val="0"/>
              </a:spcAft>
              <a:buClrTx/>
              <a:buSzTx/>
              <a:buFontTx/>
              <a:buNone/>
              <a:tabLst/>
              <a:defRPr/>
            </a:pP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お客さまとの</a:t>
            </a:r>
            <a:r>
              <a:rPr kumimoji="1" lang="ja-JP" altLang="en-US" sz="1400" b="1" i="0" u="none" strike="noStrike" kern="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rPr>
              <a:t>待ち合わせの時間等が、戦略の時間</a:t>
            </a:r>
            <a:r>
              <a:rPr kumimoji="1" lang="ja-JP" altLang="en-US" sz="1400" i="0" u="none" strike="noStrike" kern="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rPr>
              <a:t>に！</a:t>
            </a:r>
          </a:p>
        </p:txBody>
      </p:sp>
      <p:sp>
        <p:nvSpPr>
          <p:cNvPr id="24" name="AutoShape 3">
            <a:extLst>
              <a:ext uri="{FF2B5EF4-FFF2-40B4-BE49-F238E27FC236}">
                <a16:creationId xmlns:a16="http://schemas.microsoft.com/office/drawing/2014/main" id="{338FC437-F848-A9B3-596F-EA3F401CFBE6}"/>
              </a:ext>
            </a:extLst>
          </p:cNvPr>
          <p:cNvSpPr>
            <a:spLocks noChangeArrowheads="1"/>
          </p:cNvSpPr>
          <p:nvPr/>
        </p:nvSpPr>
        <p:spPr bwMode="auto">
          <a:xfrm>
            <a:off x="69786" y="3924897"/>
            <a:ext cx="9738387" cy="313350"/>
          </a:xfrm>
          <a:prstGeom prst="roundRect">
            <a:avLst>
              <a:gd name="adj" fmla="val 0"/>
            </a:avLst>
          </a:prstGeom>
          <a:solidFill>
            <a:schemeClr val="bg1">
              <a:lumMod val="95000"/>
            </a:schemeClr>
          </a:solidFill>
          <a:ln>
            <a:noFill/>
          </a:ln>
          <a:effectLst/>
        </p:spPr>
        <p:txBody>
          <a:bodyPr wrap="square" lIns="72000" tIns="36000" rIns="0" bIns="0">
            <a:no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b="1"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rPr>
              <a:t>本日ご参加いただきました皆さまへ特別のご招待★ぜひお試しください！</a:t>
            </a:r>
            <a:endParaRPr kumimoji="1" lang="en-US" altLang="ja-JP" b="0" i="0" u="none" strike="noStrike" kern="1200" cap="none" spc="0" normalizeH="0" baseline="0" noProof="0" dirty="0">
              <a:ln>
                <a:noFill/>
              </a:ln>
              <a:solidFill>
                <a:srgbClr val="4D4D4D"/>
              </a:solidFill>
              <a:effectLst/>
              <a:uLnTx/>
              <a:uFillTx/>
              <a:latin typeface="Arial"/>
              <a:ea typeface="メイリオ" pitchFamily="50" charset="-128"/>
              <a:cs typeface="メイリオ" pitchFamily="50" charset="-128"/>
            </a:endParaRPr>
          </a:p>
        </p:txBody>
      </p:sp>
      <p:sp>
        <p:nvSpPr>
          <p:cNvPr id="6" name="スライド番号プレースホルダー 5">
            <a:extLst>
              <a:ext uri="{FF2B5EF4-FFF2-40B4-BE49-F238E27FC236}">
                <a16:creationId xmlns:a16="http://schemas.microsoft.com/office/drawing/2014/main" id="{82310C3E-FA0F-84A7-58D3-B5350E0B159A}"/>
              </a:ext>
            </a:extLst>
          </p:cNvPr>
          <p:cNvSpPr txBox="1">
            <a:spLocks/>
          </p:cNvSpPr>
          <p:nvPr/>
        </p:nvSpPr>
        <p:spPr>
          <a:xfrm>
            <a:off x="8725424" y="87548"/>
            <a:ext cx="1152000" cy="422213"/>
          </a:xfrm>
          <a:prstGeom prst="rect">
            <a:avLst/>
          </a:prstGeom>
          <a:solidFill>
            <a:schemeClr val="bg1"/>
          </a:solidFill>
          <a:ln w="19050">
            <a:no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kumimoji="1" lang="ja-JP" altLang="en-US" sz="1200" b="1" dirty="0">
              <a:solidFill>
                <a:schemeClr val="tx1"/>
              </a:solidFill>
            </a:endParaRPr>
          </a:p>
        </p:txBody>
      </p:sp>
      <p:sp>
        <p:nvSpPr>
          <p:cNvPr id="2" name="テキスト プレースホルダー 1">
            <a:extLst>
              <a:ext uri="{FF2B5EF4-FFF2-40B4-BE49-F238E27FC236}">
                <a16:creationId xmlns:a16="http://schemas.microsoft.com/office/drawing/2014/main" id="{C2BD9A37-7B92-42B5-9462-F2ADC267CC1D}"/>
              </a:ext>
            </a:extLst>
          </p:cNvPr>
          <p:cNvSpPr>
            <a:spLocks noGrp="1"/>
          </p:cNvSpPr>
          <p:nvPr>
            <p:ph type="body" sz="quarter" idx="10"/>
          </p:nvPr>
        </p:nvSpPr>
        <p:spPr>
          <a:xfrm>
            <a:off x="53312" y="125280"/>
            <a:ext cx="9852687" cy="396000"/>
          </a:xfrm>
        </p:spPr>
        <p:txBody>
          <a:bodyPr/>
          <a:lstStyle/>
          <a:p>
            <a:r>
              <a:rPr lang="en-US" altLang="ja-JP" dirty="0">
                <a:solidFill>
                  <a:schemeClr val="tx1"/>
                </a:solidFill>
              </a:rPr>
              <a:t>k</a:t>
            </a:r>
            <a:r>
              <a:rPr kumimoji="1" lang="ja-JP" altLang="en-US" dirty="0">
                <a:solidFill>
                  <a:schemeClr val="tx1"/>
                </a:solidFill>
              </a:rPr>
              <a:t>‘</a:t>
            </a:r>
            <a:r>
              <a:rPr lang="en-US" altLang="ja-JP" dirty="0">
                <a:solidFill>
                  <a:schemeClr val="tx1"/>
                </a:solidFill>
              </a:rPr>
              <a:t>s</a:t>
            </a:r>
            <a:r>
              <a:rPr kumimoji="1" lang="ja-JP" altLang="en-US" dirty="0">
                <a:solidFill>
                  <a:schemeClr val="tx1"/>
                </a:solidFill>
              </a:rPr>
              <a:t>らぼ</a:t>
            </a:r>
            <a:r>
              <a:rPr kumimoji="1" lang="ja-JP" altLang="en-US" dirty="0"/>
              <a:t>をご紹介</a:t>
            </a:r>
          </a:p>
        </p:txBody>
      </p:sp>
    </p:spTree>
    <p:extLst>
      <p:ext uri="{BB962C8B-B14F-4D97-AF65-F5344CB8AC3E}">
        <p14:creationId xmlns:p14="http://schemas.microsoft.com/office/powerpoint/2010/main" val="3162187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4F4CB74B-9AAF-42EC-BB96-D53F99196DE3}"/>
              </a:ext>
            </a:extLst>
          </p:cNvPr>
          <p:cNvSpPr>
            <a:spLocks noGrp="1"/>
          </p:cNvSpPr>
          <p:nvPr>
            <p:ph type="body" sz="quarter" idx="10"/>
          </p:nvPr>
        </p:nvSpPr>
        <p:spPr/>
        <p:txBody>
          <a:bodyPr/>
          <a:lstStyle/>
          <a:p>
            <a:r>
              <a:rPr kumimoji="1" lang="ja-JP" altLang="en-US" dirty="0"/>
              <a:t>目次</a:t>
            </a:r>
          </a:p>
        </p:txBody>
      </p:sp>
      <p:sp>
        <p:nvSpPr>
          <p:cNvPr id="5" name="コンテンツ プレースホルダー 1">
            <a:extLst>
              <a:ext uri="{FF2B5EF4-FFF2-40B4-BE49-F238E27FC236}">
                <a16:creationId xmlns:a16="http://schemas.microsoft.com/office/drawing/2014/main" id="{97215A37-6509-E85D-D4E1-C3D130C96758}"/>
              </a:ext>
            </a:extLst>
          </p:cNvPr>
          <p:cNvSpPr txBox="1">
            <a:spLocks/>
          </p:cNvSpPr>
          <p:nvPr/>
        </p:nvSpPr>
        <p:spPr>
          <a:xfrm>
            <a:off x="129369" y="605814"/>
            <a:ext cx="9440778" cy="254774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400050" indent="-400050">
              <a:lnSpc>
                <a:spcPts val="2700"/>
              </a:lnSpc>
              <a:buFont typeface="+mj-lt"/>
              <a:buAutoNum type="romanUcPeriod"/>
            </a:pPr>
            <a:r>
              <a:rPr lang="ja-JP" altLang="en-US" sz="2000" b="1" dirty="0">
                <a:latin typeface="+mn-ea"/>
              </a:rPr>
              <a:t>働く必要性</a:t>
            </a:r>
            <a:endParaRPr lang="en-US" altLang="ja-JP" sz="2000" b="1" dirty="0">
              <a:latin typeface="+mn-ea"/>
            </a:endParaRPr>
          </a:p>
          <a:p>
            <a:pPr marL="800100" lvl="1" indent="-342900">
              <a:lnSpc>
                <a:spcPts val="2700"/>
              </a:lnSpc>
              <a:spcBef>
                <a:spcPts val="0"/>
              </a:spcBef>
              <a:buFont typeface="+mj-lt"/>
              <a:buAutoNum type="arabicPeriod"/>
            </a:pPr>
            <a:r>
              <a:rPr lang="ja-JP" altLang="en-US" sz="1600" dirty="0">
                <a:latin typeface="+mn-ea"/>
              </a:rPr>
              <a:t>セカンドライフにお金はいくら必要か</a:t>
            </a:r>
            <a:endParaRPr lang="en-US" altLang="ja-JP" sz="1600" dirty="0">
              <a:latin typeface="+mn-ea"/>
            </a:endParaRPr>
          </a:p>
          <a:p>
            <a:pPr marL="800100" lvl="1" indent="-342900">
              <a:lnSpc>
                <a:spcPts val="2700"/>
              </a:lnSpc>
              <a:spcBef>
                <a:spcPts val="0"/>
              </a:spcBef>
              <a:buFont typeface="+mj-lt"/>
              <a:buAutoNum type="arabicPeriod"/>
            </a:pPr>
            <a:r>
              <a:rPr lang="ja-JP" altLang="en-US" sz="1600" dirty="0">
                <a:latin typeface="+mn-ea"/>
              </a:rPr>
              <a:t>今、日本の年金は大変なことになっています</a:t>
            </a:r>
            <a:endParaRPr lang="en-US" altLang="ja-JP" sz="1600" dirty="0">
              <a:latin typeface="+mn-ea"/>
            </a:endParaRPr>
          </a:p>
          <a:p>
            <a:pPr marL="800100" lvl="1" indent="-342900">
              <a:lnSpc>
                <a:spcPts val="2700"/>
              </a:lnSpc>
              <a:spcBef>
                <a:spcPts val="0"/>
              </a:spcBef>
              <a:buFont typeface="+mj-lt"/>
              <a:buAutoNum type="arabicPeriod"/>
            </a:pPr>
            <a:r>
              <a:rPr lang="ja-JP" altLang="en-US" sz="1600" dirty="0">
                <a:latin typeface="+mn-ea"/>
              </a:rPr>
              <a:t>働く必要性を計算する</a:t>
            </a:r>
            <a:endParaRPr lang="en-US" altLang="ja-JP" sz="1600" dirty="0">
              <a:latin typeface="+mn-ea"/>
            </a:endParaRPr>
          </a:p>
          <a:p>
            <a:pPr marL="514350" indent="-514350">
              <a:lnSpc>
                <a:spcPts val="2700"/>
              </a:lnSpc>
              <a:buFont typeface="+mj-lt"/>
              <a:buAutoNum type="romanUcPeriod"/>
            </a:pPr>
            <a:r>
              <a:rPr lang="ja-JP" altLang="en-US" sz="2000" b="1" dirty="0">
                <a:latin typeface="+mn-ea"/>
              </a:rPr>
              <a:t>当社で働く優位性</a:t>
            </a:r>
            <a:endParaRPr lang="en-US" altLang="ja-JP" sz="2000" b="1" dirty="0">
              <a:latin typeface="+mn-ea"/>
            </a:endParaRPr>
          </a:p>
          <a:p>
            <a:pPr marL="719138" lvl="1" indent="-261938">
              <a:lnSpc>
                <a:spcPts val="2700"/>
              </a:lnSpc>
              <a:spcBef>
                <a:spcPts val="0"/>
              </a:spcBef>
              <a:buFont typeface="+mj-lt"/>
              <a:buAutoNum type="arabicPeriod"/>
            </a:pPr>
            <a:r>
              <a:rPr lang="ja-JP" altLang="en-US" sz="1600" dirty="0">
                <a:latin typeface="+mn-ea"/>
              </a:rPr>
              <a:t>会社（組合）ごとの社会保障制度に注目（今回は健康保険）！明治安田は従業員に優しい！</a:t>
            </a:r>
            <a:endParaRPr lang="en-US" altLang="ja-JP" sz="1600" dirty="0">
              <a:latin typeface="+mn-ea"/>
            </a:endParaRPr>
          </a:p>
          <a:p>
            <a:pPr marL="719138" lvl="1" indent="-261938">
              <a:lnSpc>
                <a:spcPts val="2700"/>
              </a:lnSpc>
              <a:spcBef>
                <a:spcPts val="0"/>
              </a:spcBef>
              <a:buFont typeface="+mj-lt"/>
              <a:buAutoNum type="arabicPeriod"/>
            </a:pPr>
            <a:r>
              <a:rPr lang="ja-JP" altLang="en-US" sz="1600" dirty="0">
                <a:latin typeface="+mn-ea"/>
              </a:rPr>
              <a:t>自営業者やパート等の人は注意！日本の制度に負けないで！！</a:t>
            </a:r>
          </a:p>
        </p:txBody>
      </p:sp>
      <p:sp>
        <p:nvSpPr>
          <p:cNvPr id="6" name="AutoShape 3">
            <a:extLst>
              <a:ext uri="{FF2B5EF4-FFF2-40B4-BE49-F238E27FC236}">
                <a16:creationId xmlns:a16="http://schemas.microsoft.com/office/drawing/2014/main" id="{2EF8F85F-5214-6AF9-CECE-B55C77442D40}"/>
              </a:ext>
            </a:extLst>
          </p:cNvPr>
          <p:cNvSpPr>
            <a:spLocks noChangeArrowheads="1"/>
          </p:cNvSpPr>
          <p:nvPr/>
        </p:nvSpPr>
        <p:spPr bwMode="auto">
          <a:xfrm>
            <a:off x="129369" y="3429000"/>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en-US" altLang="ja-JP" sz="1600" b="1" dirty="0">
                <a:latin typeface="Arial"/>
                <a:ea typeface="メイリオ" pitchFamily="50" charset="-128"/>
                <a:cs typeface="メイリオ" pitchFamily="50" charset="-128"/>
              </a:rPr>
              <a:t>(</a:t>
            </a:r>
            <a:r>
              <a:rPr kumimoji="1" lang="ja-JP" altLang="en-US" sz="1600" b="1" dirty="0">
                <a:latin typeface="Arial"/>
                <a:ea typeface="メイリオ" pitchFamily="50" charset="-128"/>
                <a:cs typeface="メイリオ" pitchFamily="50" charset="-128"/>
              </a:rPr>
              <a:t>参考）年金制度を知るうえで、参考となる資料一覧</a:t>
            </a:r>
            <a:endParaRPr kumimoji="1" lang="ja-JP" altLang="en-US" sz="1600" b="1" i="0" u="none" strike="noStrike" kern="1200" cap="none" spc="0" normalizeH="0" baseline="0" noProof="0" dirty="0">
              <a:ln>
                <a:noFill/>
              </a:ln>
              <a:effectLst/>
              <a:uLnTx/>
              <a:uFillTx/>
              <a:latin typeface="Arial"/>
              <a:ea typeface="メイリオ" pitchFamily="50" charset="-128"/>
              <a:cs typeface="メイリオ" pitchFamily="50" charset="-128"/>
            </a:endParaRPr>
          </a:p>
        </p:txBody>
      </p:sp>
      <p:graphicFrame>
        <p:nvGraphicFramePr>
          <p:cNvPr id="7" name="表 6">
            <a:extLst>
              <a:ext uri="{FF2B5EF4-FFF2-40B4-BE49-F238E27FC236}">
                <a16:creationId xmlns:a16="http://schemas.microsoft.com/office/drawing/2014/main" id="{BC7F6ADD-B8A6-2439-8134-86F960A3ADAE}"/>
              </a:ext>
            </a:extLst>
          </p:cNvPr>
          <p:cNvGraphicFramePr>
            <a:graphicFrameLocks noGrp="1"/>
          </p:cNvGraphicFramePr>
          <p:nvPr>
            <p:extLst>
              <p:ext uri="{D42A27DB-BD31-4B8C-83A1-F6EECF244321}">
                <p14:modId xmlns:p14="http://schemas.microsoft.com/office/powerpoint/2010/main" val="1055008913"/>
              </p:ext>
            </p:extLst>
          </p:nvPr>
        </p:nvGraphicFramePr>
        <p:xfrm>
          <a:off x="114299" y="3759755"/>
          <a:ext cx="9684000" cy="2714640"/>
        </p:xfrm>
        <a:graphic>
          <a:graphicData uri="http://schemas.openxmlformats.org/drawingml/2006/table">
            <a:tbl>
              <a:tblPr>
                <a:tableStyleId>{5C22544A-7EE6-4342-B048-85BDC9FD1C3A}</a:tableStyleId>
              </a:tblPr>
              <a:tblGrid>
                <a:gridCol w="1152000">
                  <a:extLst>
                    <a:ext uri="{9D8B030D-6E8A-4147-A177-3AD203B41FA5}">
                      <a16:colId xmlns:a16="http://schemas.microsoft.com/office/drawing/2014/main" val="2690145969"/>
                    </a:ext>
                  </a:extLst>
                </a:gridCol>
                <a:gridCol w="2844000">
                  <a:extLst>
                    <a:ext uri="{9D8B030D-6E8A-4147-A177-3AD203B41FA5}">
                      <a16:colId xmlns:a16="http://schemas.microsoft.com/office/drawing/2014/main" val="94927161"/>
                    </a:ext>
                  </a:extLst>
                </a:gridCol>
                <a:gridCol w="2844000">
                  <a:extLst>
                    <a:ext uri="{9D8B030D-6E8A-4147-A177-3AD203B41FA5}">
                      <a16:colId xmlns:a16="http://schemas.microsoft.com/office/drawing/2014/main" val="1201663914"/>
                    </a:ext>
                  </a:extLst>
                </a:gridCol>
                <a:gridCol w="2844000">
                  <a:extLst>
                    <a:ext uri="{9D8B030D-6E8A-4147-A177-3AD203B41FA5}">
                      <a16:colId xmlns:a16="http://schemas.microsoft.com/office/drawing/2014/main" val="1847246939"/>
                    </a:ext>
                  </a:extLst>
                </a:gridCol>
              </a:tblGrid>
              <a:tr h="432000">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資料名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zh-TW" altLang="en-US" sz="1400" b="1" u="none" strike="noStrike" dirty="0">
                          <a:effectLst/>
                          <a:latin typeface="メイリオ" panose="020B0604030504040204" pitchFamily="50" charset="-128"/>
                          <a:ea typeface="メイリオ" panose="020B0604030504040204" pitchFamily="50" charset="-128"/>
                        </a:rPr>
                        <a:t>年金制度基礎資料集</a:t>
                      </a:r>
                      <a:br>
                        <a:rPr lang="en-US" altLang="zh-TW" sz="1200" u="none" strike="noStrike" dirty="0">
                          <a:effectLst/>
                          <a:latin typeface="メイリオ" panose="020B0604030504040204" pitchFamily="50" charset="-128"/>
                          <a:ea typeface="メイリオ" panose="020B0604030504040204" pitchFamily="50" charset="-128"/>
                        </a:rPr>
                      </a:br>
                      <a:r>
                        <a:rPr lang="ja-JP" altLang="en-US" sz="1200" u="none" strike="noStrike" dirty="0">
                          <a:effectLst/>
                          <a:latin typeface="メイリオ" panose="020B0604030504040204" pitchFamily="50" charset="-128"/>
                          <a:ea typeface="メイリオ" panose="020B0604030504040204" pitchFamily="50" charset="-128"/>
                        </a:rPr>
                        <a:t>（</a:t>
                      </a:r>
                      <a:r>
                        <a:rPr lang="en-US" altLang="ja-JP" sz="1200" u="none" strike="noStrike" dirty="0">
                          <a:effectLst/>
                          <a:latin typeface="メイリオ" panose="020B0604030504040204" pitchFamily="50" charset="-128"/>
                          <a:ea typeface="メイリオ" panose="020B0604030504040204" pitchFamily="50" charset="-128"/>
                        </a:rPr>
                        <a:t>2025</a:t>
                      </a:r>
                      <a:r>
                        <a:rPr lang="ja-JP" altLang="en-US" sz="1200" u="none" strike="noStrike" dirty="0">
                          <a:effectLst/>
                          <a:latin typeface="メイリオ" panose="020B0604030504040204" pitchFamily="50" charset="-128"/>
                          <a:ea typeface="メイリオ" panose="020B0604030504040204" pitchFamily="50" charset="-128"/>
                        </a:rPr>
                        <a:t>年</a:t>
                      </a:r>
                      <a:r>
                        <a:rPr lang="en-US" altLang="ja-JP" sz="1200" u="none" strike="noStrike" dirty="0">
                          <a:effectLst/>
                          <a:latin typeface="メイリオ" panose="020B0604030504040204" pitchFamily="50" charset="-128"/>
                          <a:ea typeface="メイリオ" panose="020B0604030504040204" pitchFamily="50" charset="-128"/>
                        </a:rPr>
                        <a:t>9</a:t>
                      </a:r>
                      <a:r>
                        <a:rPr lang="ja-JP" altLang="en-US" sz="1200" u="none" strike="noStrike" dirty="0">
                          <a:effectLst/>
                          <a:latin typeface="メイリオ" panose="020B0604030504040204" pitchFamily="50" charset="-128"/>
                          <a:ea typeface="メイリオ" panose="020B0604030504040204" pitchFamily="50" charset="-128"/>
                        </a:rPr>
                        <a:t>月）</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400" b="1" u="none" strike="noStrike" dirty="0">
                          <a:effectLst/>
                          <a:latin typeface="メイリオ" panose="020B0604030504040204" pitchFamily="50" charset="-128"/>
                          <a:ea typeface="メイリオ" panose="020B0604030504040204" pitchFamily="50" charset="-128"/>
                        </a:rPr>
                        <a:t>年金積立金の運用状況について</a:t>
                      </a:r>
                      <a:endParaRPr lang="en-US" altLang="ja-JP" sz="1400" b="1" u="none" strike="noStrike" dirty="0">
                        <a:effectLst/>
                        <a:latin typeface="メイリオ" panose="020B0604030504040204" pitchFamily="50" charset="-128"/>
                        <a:ea typeface="メイリオ" panose="020B0604030504040204" pitchFamily="50" charset="-128"/>
                      </a:endParaRPr>
                    </a:p>
                    <a:p>
                      <a:pPr algn="ctr" fontAlgn="ctr"/>
                      <a:r>
                        <a:rPr lang="ja-JP" altLang="en-US" sz="1200" u="none" strike="noStrike" dirty="0">
                          <a:effectLst/>
                          <a:latin typeface="メイリオ" panose="020B0604030504040204" pitchFamily="50" charset="-128"/>
                          <a:ea typeface="メイリオ" panose="020B0604030504040204" pitchFamily="50" charset="-128"/>
                        </a:rPr>
                        <a:t>（</a:t>
                      </a:r>
                      <a:r>
                        <a:rPr lang="en-US" altLang="ja-JP" sz="1200" u="none" strike="noStrike" dirty="0">
                          <a:effectLst/>
                          <a:latin typeface="メイリオ" panose="020B0604030504040204" pitchFamily="50" charset="-128"/>
                          <a:ea typeface="メイリオ" panose="020B0604030504040204" pitchFamily="50" charset="-128"/>
                        </a:rPr>
                        <a:t>2024</a:t>
                      </a:r>
                      <a:r>
                        <a:rPr lang="ja-JP" altLang="en-US" sz="1200" u="none" strike="noStrike" dirty="0">
                          <a:effectLst/>
                          <a:latin typeface="メイリオ" panose="020B0604030504040204" pitchFamily="50" charset="-128"/>
                          <a:ea typeface="メイリオ" panose="020B0604030504040204" pitchFamily="50" charset="-128"/>
                        </a:rPr>
                        <a:t>年度）</a:t>
                      </a: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400" b="1" dirty="0">
                          <a:latin typeface="メイリオ" panose="020B0604030504040204" pitchFamily="50" charset="-128"/>
                          <a:ea typeface="メイリオ" panose="020B0604030504040204" pitchFamily="50" charset="-128"/>
                        </a:rPr>
                        <a:t>業務概況書</a:t>
                      </a:r>
                      <a:endParaRPr lang="en-US" altLang="ja-JP" sz="1400" b="1" dirty="0">
                        <a:latin typeface="メイリオ" panose="020B0604030504040204" pitchFamily="50" charset="-128"/>
                        <a:ea typeface="メイリオ" panose="020B0604030504040204" pitchFamily="50" charset="-128"/>
                      </a:endParaRPr>
                    </a:p>
                    <a:p>
                      <a:pPr algn="ctr" fontAlgn="ctr"/>
                      <a:r>
                        <a:rPr lang="en-US" altLang="ja-JP" sz="1200" dirty="0">
                          <a:latin typeface="メイリオ" panose="020B0604030504040204" pitchFamily="50" charset="-128"/>
                          <a:ea typeface="メイリオ" panose="020B0604030504040204" pitchFamily="50" charset="-128"/>
                        </a:rPr>
                        <a:t>2024</a:t>
                      </a:r>
                      <a:r>
                        <a:rPr lang="ja-JP" altLang="en-US" sz="1200" dirty="0">
                          <a:latin typeface="メイリオ" panose="020B0604030504040204" pitchFamily="50" charset="-128"/>
                          <a:ea typeface="メイリオ" panose="020B0604030504040204" pitchFamily="50" charset="-128"/>
                        </a:rPr>
                        <a:t>年度</a:t>
                      </a:r>
                      <a:endParaRPr lang="en-US" altLang="ja-JP" sz="1200" u="none" strike="noStrike" dirty="0">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793899216"/>
                  </a:ext>
                </a:extLst>
              </a:tr>
              <a:tr h="396000">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管轄</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厚生労働省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厚生労働省</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r>
                        <a:rPr lang="zh-TW" altLang="en-US" sz="1200" u="none" strike="noStrike" dirty="0">
                          <a:effectLst/>
                          <a:latin typeface="メイリオ" panose="020B0604030504040204" pitchFamily="50" charset="-128"/>
                          <a:ea typeface="メイリオ" panose="020B0604030504040204" pitchFamily="50" charset="-128"/>
                        </a:rPr>
                        <a:t>年金積立金管理運用独立行政法人</a:t>
                      </a:r>
                      <a:r>
                        <a:rPr lang="ja-JP" altLang="en-US" sz="1200" u="none" strike="noStrike" dirty="0">
                          <a:effectLst/>
                          <a:latin typeface="メイリオ" panose="020B0604030504040204" pitchFamily="50" charset="-128"/>
                          <a:ea typeface="メイリオ" panose="020B0604030504040204" pitchFamily="50" charset="-128"/>
                        </a:rPr>
                        <a:t>（</a:t>
                      </a:r>
                      <a:r>
                        <a:rPr lang="en-US" altLang="ja-JP" sz="1200" u="none" strike="noStrike" dirty="0">
                          <a:effectLst/>
                          <a:latin typeface="メイリオ" panose="020B0604030504040204" pitchFamily="50" charset="-128"/>
                          <a:ea typeface="メイリオ" panose="020B0604030504040204" pitchFamily="50" charset="-128"/>
                        </a:rPr>
                        <a:t>GPIF)</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634446839"/>
                  </a:ext>
                </a:extLst>
              </a:tr>
              <a:tr h="612000">
                <a:tc>
                  <a:txBody>
                    <a:bodyPr/>
                    <a:lstStyle/>
                    <a:p>
                      <a:pPr algn="ctr"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内容</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厚生労働省が公開している、年金制度（公的・私的）の説明資料。</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p>
                      <a:pPr algn="l"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P8</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と</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P11</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は重要</a:t>
                      </a:r>
                      <a:r>
                        <a:rPr lang="en-US" altLang="ja-JP" sz="1200" b="0" i="1" u="none" strike="noStrike" dirty="0">
                          <a:solidFill>
                            <a:srgbClr val="000000"/>
                          </a:solidFill>
                          <a:effectLst/>
                          <a:latin typeface="メイリオ" panose="020B0604030504040204" pitchFamily="50" charset="-128"/>
                          <a:ea typeface="メイリオ" panose="020B0604030504040204" pitchFamily="50" charset="-128"/>
                        </a:rPr>
                        <a:t>!</a:t>
                      </a:r>
                      <a:endParaRPr lang="ja-JP" altLang="en-US" sz="1200" b="0" i="1"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年金積立金の運用の目的と仕組みから、年金積立金の運用実績（年度別）が記載されている資料。</a:t>
                      </a: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P12</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は必見</a:t>
                      </a:r>
                      <a:r>
                        <a:rPr lang="en-US" altLang="ja-JP" sz="1200" b="0" i="1" u="none" strike="noStrike" dirty="0">
                          <a:solidFill>
                            <a:srgbClr val="000000"/>
                          </a:solidFill>
                          <a:effectLst/>
                          <a:latin typeface="メイリオ" panose="020B0604030504040204" pitchFamily="50" charset="-128"/>
                          <a:ea typeface="メイリオ" panose="020B0604030504040204" pitchFamily="50" charset="-128"/>
                        </a:rPr>
                        <a:t>!</a:t>
                      </a:r>
                      <a:endParaRPr lang="ja-JP" altLang="en-US" sz="1200" b="0" i="1"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l" fontAlgn="ctr"/>
                      <a:r>
                        <a:rPr lang="ja-JP" altLang="en-US" sz="1200" u="none" strike="noStrike" dirty="0">
                          <a:effectLst/>
                          <a:latin typeface="メイリオ" panose="020B0604030504040204" pitchFamily="50" charset="-128"/>
                          <a:ea typeface="メイリオ" panose="020B0604030504040204" pitchFamily="50" charset="-128"/>
                        </a:rPr>
                        <a:t>年金を運用している法人が公表している、</a:t>
                      </a:r>
                      <a:r>
                        <a:rPr lang="en-US" altLang="ja-JP" sz="1200" u="none" strike="noStrike" dirty="0">
                          <a:effectLst/>
                          <a:latin typeface="メイリオ" panose="020B0604030504040204" pitchFamily="50" charset="-128"/>
                          <a:ea typeface="メイリオ" panose="020B0604030504040204" pitchFamily="50" charset="-128"/>
                        </a:rPr>
                        <a:t>2022</a:t>
                      </a:r>
                      <a:r>
                        <a:rPr lang="ja-JP" altLang="en-US" sz="1200" u="none" strike="noStrike" dirty="0">
                          <a:effectLst/>
                          <a:latin typeface="メイリオ" panose="020B0604030504040204" pitchFamily="50" charset="-128"/>
                          <a:ea typeface="メイリオ" panose="020B0604030504040204" pitchFamily="50" charset="-128"/>
                        </a:rPr>
                        <a:t>年度の年金の運用実績。</a:t>
                      </a:r>
                      <a:endParaRPr lang="en-US" altLang="ja-JP" sz="1200" u="none" strike="noStrike" dirty="0">
                        <a:effectLst/>
                        <a:latin typeface="メイリオ" panose="020B0604030504040204" pitchFamily="50" charset="-128"/>
                        <a:ea typeface="メイリオ" panose="020B0604030504040204" pitchFamily="50" charset="-128"/>
                      </a:endParaRPr>
                    </a:p>
                    <a:p>
                      <a:pPr algn="l" fontAlgn="ctr"/>
                      <a:r>
                        <a:rPr lang="ja-JP" altLang="en-US" sz="1200" u="none" strike="noStrike" dirty="0">
                          <a:effectLst/>
                          <a:latin typeface="メイリオ" panose="020B0604030504040204" pitchFamily="50" charset="-128"/>
                          <a:ea typeface="メイリオ" panose="020B0604030504040204" pitchFamily="50" charset="-128"/>
                        </a:rPr>
                        <a:t>投資や積み立ての参考にも活用できる</a:t>
                      </a:r>
                      <a:r>
                        <a:rPr lang="en-US" altLang="ja-JP" sz="1200" i="1" u="none" strike="noStrike" dirty="0">
                          <a:effectLst/>
                          <a:latin typeface="メイリオ" panose="020B0604030504040204" pitchFamily="50" charset="-128"/>
                          <a:ea typeface="メイリオ" panose="020B0604030504040204" pitchFamily="50" charset="-128"/>
                        </a:rPr>
                        <a:t>!</a:t>
                      </a:r>
                    </a:p>
                  </a:txBody>
                  <a:tcPr marL="36000" marR="36000" marT="36000" marB="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582981637"/>
                  </a:ext>
                </a:extLst>
              </a:tr>
              <a:tr h="1188000">
                <a:tc>
                  <a:txBody>
                    <a:bodyPr/>
                    <a:lstStyle/>
                    <a:p>
                      <a:pPr algn="ctr" fontAlgn="ctr"/>
                      <a:r>
                        <a:rPr lang="ja-JP" altLang="en-US" sz="1200" u="none" strike="noStrike" dirty="0">
                          <a:effectLst/>
                          <a:latin typeface="メイリオ" panose="020B0604030504040204" pitchFamily="50" charset="-128"/>
                          <a:ea typeface="メイリオ" panose="020B0604030504040204" pitchFamily="50" charset="-128"/>
                        </a:rPr>
                        <a:t>リンク先</a:t>
                      </a:r>
                      <a:endParaRPr lang="en-US" altLang="ja-JP" sz="1200" u="none" strike="noStrike" dirty="0">
                        <a:effectLst/>
                        <a:latin typeface="メイリオ" panose="020B0604030504040204" pitchFamily="50" charset="-128"/>
                        <a:ea typeface="メイリオ" panose="020B0604030504040204" pitchFamily="50" charset="-128"/>
                      </a:endParaRPr>
                    </a:p>
                    <a:p>
                      <a:pPr algn="ctr" fontAlgn="ctr"/>
                      <a:r>
                        <a:rPr lang="en-US" altLang="ja-JP" sz="1200" b="0" i="0" u="none" strike="noStrike" dirty="0">
                          <a:solidFill>
                            <a:srgbClr val="000000"/>
                          </a:solidFill>
                          <a:effectLst/>
                          <a:latin typeface="メイリオ" panose="020B0604030504040204" pitchFamily="50" charset="-128"/>
                          <a:ea typeface="メイリオ" panose="020B0604030504040204" pitchFamily="50" charset="-128"/>
                        </a:rPr>
                        <a:t>QR</a:t>
                      </a:r>
                      <a:r>
                        <a:rPr lang="ja-JP" altLang="en-US" sz="1200" b="0" i="0" u="none" strike="noStrike" dirty="0">
                          <a:solidFill>
                            <a:srgbClr val="000000"/>
                          </a:solidFill>
                          <a:effectLst/>
                          <a:latin typeface="メイリオ" panose="020B0604030504040204" pitchFamily="50" charset="-128"/>
                          <a:ea typeface="メイリオ" panose="020B0604030504040204" pitchFamily="50" charset="-128"/>
                        </a:rPr>
                        <a:t>コード</a:t>
                      </a:r>
                      <a:endParaRPr lang="en-US" altLang="ja-JP"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ja-JP" alt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tc>
                  <a:txBody>
                    <a:bodyPr/>
                    <a:lstStyle/>
                    <a:p>
                      <a:pPr algn="ctr" fontAlgn="ctr"/>
                      <a:endParaRPr lang="en-US" sz="1200" b="0" i="0" u="none" strike="noStrike" dirty="0">
                        <a:solidFill>
                          <a:srgbClr val="000000"/>
                        </a:solidFill>
                        <a:effectLst/>
                        <a:latin typeface="メイリオ" panose="020B0604030504040204" pitchFamily="50" charset="-128"/>
                        <a:ea typeface="メイリオ"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solidFill>
                      <a:schemeClr val="bg1"/>
                    </a:solidFill>
                  </a:tcPr>
                </a:tc>
                <a:extLst>
                  <a:ext uri="{0D108BD9-81ED-4DB2-BD59-A6C34878D82A}">
                    <a16:rowId xmlns:a16="http://schemas.microsoft.com/office/drawing/2014/main" val="34508482"/>
                  </a:ext>
                </a:extLst>
              </a:tr>
            </a:tbl>
          </a:graphicData>
        </a:graphic>
      </p:graphicFrame>
      <p:pic>
        <p:nvPicPr>
          <p:cNvPr id="12" name="図 11" descr="QR コード&#10;&#10;AI 生成コンテンツは誤りを含む可能性があります。">
            <a:hlinkClick r:id="rId2"/>
            <a:extLst>
              <a:ext uri="{FF2B5EF4-FFF2-40B4-BE49-F238E27FC236}">
                <a16:creationId xmlns:a16="http://schemas.microsoft.com/office/drawing/2014/main" id="{E330AFAB-6A5B-1174-8510-79F5C4832D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3000" y="5368905"/>
            <a:ext cx="1080000" cy="1080000"/>
          </a:xfrm>
          <a:prstGeom prst="rect">
            <a:avLst/>
          </a:prstGeom>
        </p:spPr>
      </p:pic>
      <p:pic>
        <p:nvPicPr>
          <p:cNvPr id="14" name="図 13" descr="QR コード&#10;&#10;AI 生成コンテンツは誤りを含む可能性があります。">
            <a:hlinkClick r:id="rId4"/>
            <a:extLst>
              <a:ext uri="{FF2B5EF4-FFF2-40B4-BE49-F238E27FC236}">
                <a16:creationId xmlns:a16="http://schemas.microsoft.com/office/drawing/2014/main" id="{C4964F8D-794B-AF0F-B105-7EA6D049799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95059" y="5368905"/>
            <a:ext cx="1080000" cy="1080000"/>
          </a:xfrm>
          <a:prstGeom prst="rect">
            <a:avLst/>
          </a:prstGeom>
        </p:spPr>
      </p:pic>
      <p:pic>
        <p:nvPicPr>
          <p:cNvPr id="16" name="図 15" descr="QR コード&#10;&#10;AI 生成コンテンツは誤りを含む可能性があります。">
            <a:hlinkClick r:id="rId6"/>
            <a:extLst>
              <a:ext uri="{FF2B5EF4-FFF2-40B4-BE49-F238E27FC236}">
                <a16:creationId xmlns:a16="http://schemas.microsoft.com/office/drawing/2014/main" id="{2007C489-CC45-838B-D0AA-9869F96D26D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881155" y="5368905"/>
            <a:ext cx="1080000" cy="1080000"/>
          </a:xfrm>
          <a:prstGeom prst="rect">
            <a:avLst/>
          </a:prstGeom>
        </p:spPr>
      </p:pic>
      <p:pic>
        <p:nvPicPr>
          <p:cNvPr id="3" name="図 2" descr="QR コード&#10;&#10;自動的に生成された説明">
            <a:extLst>
              <a:ext uri="{FF2B5EF4-FFF2-40B4-BE49-F238E27FC236}">
                <a16:creationId xmlns:a16="http://schemas.microsoft.com/office/drawing/2014/main" id="{8F5E9AB3-83CA-68C2-941C-8F970F172BC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611078" y="861903"/>
            <a:ext cx="1260000" cy="1260000"/>
          </a:xfrm>
          <a:prstGeom prst="rect">
            <a:avLst/>
          </a:prstGeom>
        </p:spPr>
      </p:pic>
      <p:sp>
        <p:nvSpPr>
          <p:cNvPr id="4" name="テキスト ボックス 3">
            <a:extLst>
              <a:ext uri="{FF2B5EF4-FFF2-40B4-BE49-F238E27FC236}">
                <a16:creationId xmlns:a16="http://schemas.microsoft.com/office/drawing/2014/main" id="{99A86E29-228D-0FED-9CC8-B72B5AC5B83C}"/>
              </a:ext>
            </a:extLst>
          </p:cNvPr>
          <p:cNvSpPr txBox="1"/>
          <p:nvPr/>
        </p:nvSpPr>
        <p:spPr>
          <a:xfrm>
            <a:off x="6672628" y="639944"/>
            <a:ext cx="3136900" cy="1703919"/>
          </a:xfrm>
          <a:prstGeom prst="rect">
            <a:avLst/>
          </a:prstGeom>
          <a:noFill/>
          <a:ln w="12700">
            <a:solidFill>
              <a:srgbClr val="BFBFBF"/>
            </a:solidFill>
          </a:ln>
        </p:spPr>
        <p:txBody>
          <a:bodyPr wrap="square" lIns="36000" tIns="36000" rIns="36000" bIns="36000">
            <a:spAutoFit/>
          </a:bodyPr>
          <a:lstStyle/>
          <a:p>
            <a:pPr algn="ctr"/>
            <a:r>
              <a:rPr lang="ja-JP" altLang="en-US" sz="1600" b="1" dirty="0"/>
              <a:t>本日の資料投稿先</a:t>
            </a:r>
            <a:endParaRPr lang="en-US" altLang="ja-JP" sz="1600" b="1" dirty="0">
              <a:hlinkClick r:id="rId9"/>
            </a:endParaRPr>
          </a:p>
          <a:p>
            <a:pPr algn="ctr"/>
            <a:endParaRPr lang="en-US" altLang="ja-JP" sz="1600" dirty="0">
              <a:hlinkClick r:id="rId9"/>
            </a:endParaRPr>
          </a:p>
          <a:p>
            <a:pPr algn="ctr"/>
            <a:endParaRPr lang="en-US" altLang="ja-JP" sz="1600" dirty="0">
              <a:hlinkClick r:id="rId9"/>
            </a:endParaRPr>
          </a:p>
          <a:p>
            <a:pPr algn="ctr"/>
            <a:endParaRPr lang="en-US" altLang="ja-JP" sz="1000" dirty="0">
              <a:hlinkClick r:id="rId9"/>
            </a:endParaRPr>
          </a:p>
          <a:p>
            <a:pPr algn="ctr"/>
            <a:endParaRPr lang="en-US" altLang="ja-JP" sz="1600" dirty="0">
              <a:hlinkClick r:id="rId9"/>
            </a:endParaRPr>
          </a:p>
          <a:p>
            <a:pPr algn="ctr"/>
            <a:endParaRPr lang="en-US" altLang="ja-JP" sz="1600" dirty="0">
              <a:hlinkClick r:id="rId9"/>
            </a:endParaRPr>
          </a:p>
          <a:p>
            <a:pPr algn="ctr"/>
            <a:r>
              <a:rPr lang="en-US" altLang="ja-JP" sz="1600" dirty="0">
                <a:hlinkClick r:id="rId9"/>
              </a:rPr>
              <a:t>https://labo-ks.co.jp/yokohama/</a:t>
            </a:r>
            <a:endParaRPr lang="ja-JP" altLang="en-US" sz="1600" dirty="0"/>
          </a:p>
        </p:txBody>
      </p:sp>
    </p:spTree>
    <p:extLst>
      <p:ext uri="{BB962C8B-B14F-4D97-AF65-F5344CB8AC3E}">
        <p14:creationId xmlns:p14="http://schemas.microsoft.com/office/powerpoint/2010/main" val="33706027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65A2B4B0-D0A4-4620-A574-48B1594BBB78}"/>
              </a:ext>
            </a:extLst>
          </p:cNvPr>
          <p:cNvSpPr/>
          <p:nvPr/>
        </p:nvSpPr>
        <p:spPr>
          <a:xfrm rot="10800000" flipV="1">
            <a:off x="20636" y="6069399"/>
            <a:ext cx="9864000" cy="719034"/>
          </a:xfrm>
          <a:prstGeom prst="rect">
            <a:avLst/>
          </a:prstGeom>
          <a:ln w="6350">
            <a:solidFill>
              <a:schemeClr val="tx1"/>
            </a:solidFill>
          </a:ln>
        </p:spPr>
        <p:txBody>
          <a:bodyPr wrap="square" lIns="108000" tIns="36000" rIns="36000" bIns="36000" anchor="ctr">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お問い合わせ等は下記</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までご照会ください（</a:t>
            </a:r>
            <a:r>
              <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hlinkClick r:id="rId2">
                  <a:extLst>
                    <a:ext uri="{A12FA001-AC4F-418D-AE19-62706E023703}">
                      <ahyp:hlinkClr xmlns:ahyp="http://schemas.microsoft.com/office/drawing/2018/hyperlinkcolor" val="tx"/>
                    </a:ext>
                  </a:extLst>
                </a:hlinkClick>
              </a:rPr>
              <a:t>https://labo-ks.co.jp/</a:t>
            </a:r>
            <a:r>
              <a:rPr kumimoji="0" lang="ja-JP" altLang="en-US"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rPr>
              <a:t>） </a:t>
            </a:r>
            <a:endParaRPr kumimoji="0" lang="en-US" altLang="ja-JP" sz="1050" b="0" i="0" u="none" strike="noStrike" kern="1200" cap="none" spc="0" normalizeH="0" baseline="0" noProof="0" dirty="0">
              <a:ln>
                <a:noFill/>
              </a:ln>
              <a:solidFill>
                <a:prstClr val="black"/>
              </a:solidFill>
              <a:effectLst/>
              <a:uLnTx/>
              <a:uFillTx/>
              <a:latin typeface="HGPｺﾞｼｯｸM" panose="020B0600000000000000" pitchFamily="50" charset="-128"/>
              <a:ea typeface="HGPｺﾞｼｯｸM" panose="020B0600000000000000" pitchFamily="50" charset="-128"/>
              <a:cs typeface="+mn-cs"/>
            </a:endParaRPr>
          </a:p>
        </p:txBody>
      </p:sp>
      <p:sp>
        <p:nvSpPr>
          <p:cNvPr id="4" name="テキスト ボックス 3">
            <a:extLst>
              <a:ext uri="{FF2B5EF4-FFF2-40B4-BE49-F238E27FC236}">
                <a16:creationId xmlns:a16="http://schemas.microsoft.com/office/drawing/2014/main" id="{112C576A-27FE-46EE-A97B-B423B21E9FD2}"/>
              </a:ext>
            </a:extLst>
          </p:cNvPr>
          <p:cNvSpPr txBox="1"/>
          <p:nvPr/>
        </p:nvSpPr>
        <p:spPr>
          <a:xfrm>
            <a:off x="0" y="5607734"/>
            <a:ext cx="9884636" cy="461665"/>
          </a:xfrm>
          <a:prstGeom prst="rect">
            <a:avLst/>
          </a:prstGeom>
          <a:noFill/>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当コンテンツは、著作権法上の保護を受けています。許諾を得ずに、当コンテンツの一部または全部を無断で複写・複製・転載することは禁じられております</a:t>
            </a:r>
            <a:endPar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a:t>
            </a:r>
            <a:r>
              <a:rPr kumimoji="0" lang="en-US" altLang="ja-JP"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 2025 k’s</a:t>
            </a:r>
            <a:r>
              <a:rPr kumimoji="0"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らぼ株式会社</a:t>
            </a:r>
            <a:endParaRPr kumimoji="1" lang="ja-JP" altLang="en-US" sz="12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6" name="テキスト プレースホルダー 5">
            <a:extLst>
              <a:ext uri="{FF2B5EF4-FFF2-40B4-BE49-F238E27FC236}">
                <a16:creationId xmlns:a16="http://schemas.microsoft.com/office/drawing/2014/main" id="{C60D3EAD-1EA8-470F-A378-78C6EF242B42}"/>
              </a:ext>
            </a:extLst>
          </p:cNvPr>
          <p:cNvSpPr>
            <a:spLocks noGrp="1"/>
          </p:cNvSpPr>
          <p:nvPr>
            <p:ph type="body" sz="quarter" idx="10"/>
          </p:nvPr>
        </p:nvSpPr>
        <p:spPr>
          <a:xfrm>
            <a:off x="53312" y="3135636"/>
            <a:ext cx="9831323" cy="396000"/>
          </a:xfrm>
        </p:spPr>
        <p:txBody>
          <a:bodyPr/>
          <a:lstStyle/>
          <a:p>
            <a:pPr algn="ctr"/>
            <a:r>
              <a:rPr lang="ja-JP" altLang="en-US" dirty="0"/>
              <a:t>ありがとうございました</a:t>
            </a:r>
          </a:p>
        </p:txBody>
      </p:sp>
    </p:spTree>
    <p:extLst>
      <p:ext uri="{BB962C8B-B14F-4D97-AF65-F5344CB8AC3E}">
        <p14:creationId xmlns:p14="http://schemas.microsoft.com/office/powerpoint/2010/main" val="19218630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1F3974DC-69CF-469E-8FDD-64FD9CCD3D9B}"/>
              </a:ext>
            </a:extLst>
          </p:cNvPr>
          <p:cNvSpPr>
            <a:spLocks noGrp="1"/>
          </p:cNvSpPr>
          <p:nvPr>
            <p:ph type="body" sz="quarter" idx="10"/>
          </p:nvPr>
        </p:nvSpPr>
        <p:spPr/>
        <p:txBody>
          <a:bodyPr/>
          <a:lstStyle/>
          <a:p>
            <a:r>
              <a:rPr kumimoji="1" lang="ja-JP" altLang="en-US" dirty="0">
                <a:solidFill>
                  <a:schemeClr val="tx1"/>
                </a:solidFill>
              </a:rPr>
              <a:t>まずは・・・</a:t>
            </a:r>
          </a:p>
        </p:txBody>
      </p:sp>
    </p:spTree>
    <p:extLst>
      <p:ext uri="{BB962C8B-B14F-4D97-AF65-F5344CB8AC3E}">
        <p14:creationId xmlns:p14="http://schemas.microsoft.com/office/powerpoint/2010/main" val="1596725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C077B437-D1C6-4E5A-B472-93C96233BE52}"/>
              </a:ext>
            </a:extLst>
          </p:cNvPr>
          <p:cNvSpPr/>
          <p:nvPr/>
        </p:nvSpPr>
        <p:spPr>
          <a:xfrm>
            <a:off x="618941" y="2024347"/>
            <a:ext cx="8712000" cy="2088000"/>
          </a:xfrm>
          <a:prstGeom prst="rect">
            <a:avLst/>
          </a:prstGeom>
          <a:solidFill>
            <a:schemeClr val="bg1"/>
          </a:solidFill>
          <a:ln w="38100" cmpd="dbl">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0" rtlCol="0" anchor="ctr"/>
          <a:lstStyle/>
          <a:p>
            <a:pPr marL="1838325" marR="0" lvl="0" indent="-1028700" algn="l" defTabSz="457200" rtl="0" eaLnBrk="1" fontAlgn="auto" latinLnBrk="0" hangingPunct="1">
              <a:lnSpc>
                <a:spcPct val="100000"/>
              </a:lnSpc>
              <a:spcBef>
                <a:spcPts val="0"/>
              </a:spcBef>
              <a:spcAft>
                <a:spcPts val="0"/>
              </a:spcAft>
              <a:buClrTx/>
              <a:buSzTx/>
              <a:buFont typeface="+mj-lt"/>
              <a:buAutoNum type="romanUcPeriod"/>
              <a:tabLst/>
              <a:defRPr/>
            </a:pPr>
            <a:r>
              <a:rPr kumimoji="1" lang="ja-JP" altLang="en-US"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働く必要性</a:t>
            </a:r>
            <a:endParaRPr kumimoji="1" lang="en-US" altLang="ja-JP"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a:p>
            <a:pPr marL="809625" marR="0" lvl="0" algn="l" defTabSz="457200" rtl="0" eaLnBrk="1" fontAlgn="auto" latinLnBrk="0" hangingPunct="1">
              <a:lnSpc>
                <a:spcPct val="100000"/>
              </a:lnSpc>
              <a:spcBef>
                <a:spcPts val="0"/>
              </a:spcBef>
              <a:spcAft>
                <a:spcPts val="0"/>
              </a:spcAft>
              <a:buClrTx/>
              <a:buSzTx/>
              <a:tabLst/>
              <a:defRPr/>
            </a:pPr>
            <a:r>
              <a:rPr kumimoji="1" lang="ja-JP" altLang="en-US" sz="4800" b="1"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　  </a:t>
            </a:r>
            <a:r>
              <a:rPr kumimoji="1" lang="ja-JP" altLang="en-US" sz="2800"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rPr>
              <a:t>－自己実現・生活・セカンドライフ－</a:t>
            </a:r>
            <a:endParaRPr kumimoji="1" lang="en-US" altLang="ja-JP" sz="4800" dirty="0">
              <a:solidFill>
                <a:prstClr val="black"/>
              </a:solidFill>
              <a:effectLst>
                <a:glow rad="63500">
                  <a:prstClr val="white">
                    <a:lumMod val="85000"/>
                  </a:prstClr>
                </a:glow>
              </a:effectLst>
              <a:latin typeface="メイリオ" panose="020B0604030504040204" pitchFamily="50" charset="-128"/>
              <a:ea typeface="メイリオ" panose="020B0604030504040204" pitchFamily="50" charset="-128"/>
            </a:endParaRPr>
          </a:p>
        </p:txBody>
      </p:sp>
      <p:sp>
        <p:nvSpPr>
          <p:cNvPr id="4" name="AutoShape 3">
            <a:extLst>
              <a:ext uri="{FF2B5EF4-FFF2-40B4-BE49-F238E27FC236}">
                <a16:creationId xmlns:a16="http://schemas.microsoft.com/office/drawing/2014/main" id="{26974483-2D4D-4CEB-9AA5-B87412B36B11}"/>
              </a:ext>
            </a:extLst>
          </p:cNvPr>
          <p:cNvSpPr>
            <a:spLocks noChangeArrowheads="1"/>
          </p:cNvSpPr>
          <p:nvPr/>
        </p:nvSpPr>
        <p:spPr bwMode="auto">
          <a:xfrm>
            <a:off x="4225159" y="6104717"/>
            <a:ext cx="5652081" cy="380480"/>
          </a:xfrm>
          <a:prstGeom prst="homePlate">
            <a:avLst/>
          </a:prstGeom>
          <a:solidFill>
            <a:schemeClr val="bg1">
              <a:lumMod val="95000"/>
            </a:schemeClr>
          </a:solidFill>
          <a:ln>
            <a:noFill/>
          </a:ln>
          <a:effectLst/>
        </p:spPr>
        <p:txBody>
          <a:bodyPr wrap="square" lIns="72000" tIns="72000" rIns="72000" bIns="0">
            <a:spAutoFit/>
          </a:bodyPr>
          <a:lstStyle/>
          <a:p>
            <a:pPr marL="0" marR="0" lvl="0" indent="0" algn="ctr"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prstClr val="white">
                    <a:lumMod val="50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セカンドライフにお金はいくら必要か・・・</a:t>
            </a:r>
            <a:endParaRPr kumimoji="1" lang="en-US" altLang="ja-JP" sz="2000" b="1" i="0" u="none" strike="noStrike" kern="1200" cap="none" spc="0" normalizeH="0" baseline="0" noProof="0" dirty="0">
              <a:ln>
                <a:noFill/>
              </a:ln>
              <a:solidFill>
                <a:prstClr val="white">
                  <a:lumMod val="50000"/>
                </a:prst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7" name="正方形/長方形 6">
            <a:extLst>
              <a:ext uri="{FF2B5EF4-FFF2-40B4-BE49-F238E27FC236}">
                <a16:creationId xmlns:a16="http://schemas.microsoft.com/office/drawing/2014/main" id="{9EC0381A-0670-4C61-B0FB-EF30A933E219}"/>
              </a:ext>
            </a:extLst>
          </p:cNvPr>
          <p:cNvSpPr/>
          <p:nvPr/>
        </p:nvSpPr>
        <p:spPr>
          <a:xfrm>
            <a:off x="20636" y="6513916"/>
            <a:ext cx="9864000" cy="323165"/>
          </a:xfrm>
          <a:prstGeom prst="rect">
            <a:avLst/>
          </a:prstGeom>
          <a:ln w="6350">
            <a:solidFill>
              <a:schemeClr val="bg1">
                <a:lumMod val="65000"/>
              </a:schemeClr>
            </a:solidFill>
          </a:ln>
        </p:spPr>
        <p:txBody>
          <a:bodyPr wrap="square" lIns="36000" tIns="0" rIns="36000" bIns="0" anchor="b">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本資料は、個人の見解をまとめたものとなっています。参考にさせていただいたサイトはリンク等を掲載しております</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また、当社のコンテンツ・情報につきまして、可能な限り正確な情報を掲載するよう努めておりますが、必ずしもそれらの正確性や安全性等を保証するものではありません。誤情報が入り込んだり、情報が古くなっていることもございます。万が一、当社に掲載された内容によって発生したトラブルや損害等の一切の責任を負いかねます。あらかじめご了承くださいますようお願いいたします。お問い合わせ等は下記</a:t>
            </a:r>
            <a:r>
              <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URL</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までご照会ください。</a:t>
            </a:r>
            <a:endPar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当コンテンツは、著作権法上の保護を受けています、著作権者の許諾を得ずに、当コンテンツの一部または全部を無断で複写・複製・転載することは禁じられております（</a:t>
            </a:r>
            <a:r>
              <a:rPr kumimoji="0" lang="en-US" altLang="ja-JP"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hlinkClick r:id="rId2"/>
              </a:rPr>
              <a:t>https://labo-ks.co.jp/</a:t>
            </a:r>
            <a:r>
              <a:rPr kumimoji="0"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rPr>
              <a:t>）。　</a:t>
            </a:r>
            <a:r>
              <a:rPr kumimoji="0" lang="en-US" altLang="ja-JP"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rPr>
              <a:t>© 2024 k’s</a:t>
            </a:r>
            <a:r>
              <a:rPr kumimoji="0" lang="ja-JP" altLang="en-US" sz="700" b="0" i="0" u="none" strike="noStrike" kern="1200" cap="none" spc="0" normalizeH="0" baseline="0" noProof="0" dirty="0">
                <a:ln>
                  <a:noFill/>
                </a:ln>
                <a:solidFill>
                  <a:prstClr val="white">
                    <a:lumMod val="65000"/>
                  </a:prstClr>
                </a:solidFill>
                <a:effectLst/>
                <a:uLnTx/>
                <a:uFillTx/>
                <a:latin typeface="HGPｺﾞｼｯｸM" panose="020B0600000000000000" pitchFamily="50" charset="-128"/>
                <a:ea typeface="HGPｺﾞｼｯｸM" panose="020B0600000000000000" pitchFamily="50" charset="-128"/>
                <a:cs typeface="+mn-cs"/>
              </a:rPr>
              <a:t>らぼ株式会社</a:t>
            </a:r>
            <a:endParaRPr kumimoji="1" lang="ja-JP" altLang="en-US" sz="7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mn-cs"/>
            </a:endParaRPr>
          </a:p>
        </p:txBody>
      </p:sp>
      <p:pic>
        <p:nvPicPr>
          <p:cNvPr id="9" name="図 8">
            <a:extLst>
              <a:ext uri="{FF2B5EF4-FFF2-40B4-BE49-F238E27FC236}">
                <a16:creationId xmlns:a16="http://schemas.microsoft.com/office/drawing/2014/main" id="{E922EC6E-7E7B-4AAC-B42F-B5D2BD1E6E9B}"/>
              </a:ext>
            </a:extLst>
          </p:cNvPr>
          <p:cNvPicPr>
            <a:picLocks noChangeAspect="1"/>
          </p:cNvPicPr>
          <p:nvPr/>
        </p:nvPicPr>
        <p:blipFill rotWithShape="1">
          <a:blip r:embed="rId3"/>
          <a:srcRect l="13065" t="24802" r="78951" b="59678"/>
          <a:stretch/>
        </p:blipFill>
        <p:spPr>
          <a:xfrm>
            <a:off x="8044338" y="4248790"/>
            <a:ext cx="973393" cy="1064341"/>
          </a:xfrm>
          <a:prstGeom prst="rect">
            <a:avLst/>
          </a:prstGeom>
        </p:spPr>
      </p:pic>
    </p:spTree>
    <p:extLst>
      <p:ext uri="{BB962C8B-B14F-4D97-AF65-F5344CB8AC3E}">
        <p14:creationId xmlns:p14="http://schemas.microsoft.com/office/powerpoint/2010/main" val="1990680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prstClr val="black"/>
                </a:solidFill>
                <a:latin typeface="Arial"/>
                <a:ea typeface="メイリオ" pitchFamily="50" charset="-128"/>
                <a:cs typeface="メイリオ" pitchFamily="50" charset="-128"/>
              </a:rPr>
              <a:t>１</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ｰ（</a:t>
            </a:r>
            <a:r>
              <a:rPr kumimoji="1" lang="ja-JP" altLang="en-US" sz="1600" b="1" dirty="0">
                <a:solidFill>
                  <a:prstClr val="black"/>
                </a:solidFill>
                <a:latin typeface="Arial"/>
                <a:ea typeface="メイリオ" pitchFamily="50" charset="-128"/>
                <a:cs typeface="メイリオ" pitchFamily="50" charset="-128"/>
              </a:rPr>
              <a:t>１</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 </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t>セカンドライフにお金はいくら必要か</a:t>
            </a:r>
            <a:endPar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6</a:t>
            </a:fld>
            <a:endParaRPr kumimoji="1" lang="ja-JP" altLang="en-US" sz="1200" b="1" dirty="0">
              <a:solidFill>
                <a:schemeClr val="tx1"/>
              </a:solidFill>
            </a:endParaRPr>
          </a:p>
        </p:txBody>
      </p:sp>
      <p:sp>
        <p:nvSpPr>
          <p:cNvPr id="17" name="AutoShape 3">
            <a:extLst>
              <a:ext uri="{FF2B5EF4-FFF2-40B4-BE49-F238E27FC236}">
                <a16:creationId xmlns:a16="http://schemas.microsoft.com/office/drawing/2014/main" id="{4A37FAEC-48A6-4E46-B654-31EFE0C09616}"/>
              </a:ext>
            </a:extLst>
          </p:cNvPr>
          <p:cNvSpPr>
            <a:spLocks noChangeArrowheads="1"/>
          </p:cNvSpPr>
          <p:nvPr/>
        </p:nvSpPr>
        <p:spPr bwMode="auto">
          <a:xfrm>
            <a:off x="3683519" y="6112425"/>
            <a:ext cx="6193722" cy="380480"/>
          </a:xfrm>
          <a:prstGeom prst="homePlate">
            <a:avLst/>
          </a:prstGeom>
          <a:solidFill>
            <a:schemeClr val="bg1">
              <a:lumMod val="95000"/>
            </a:schemeClr>
          </a:solidFill>
          <a:ln>
            <a:noFill/>
          </a:ln>
          <a:effectLst/>
        </p:spPr>
        <p:txBody>
          <a:bodyPr wrap="square" lIns="72000" tIns="72000" rIns="7200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20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自分は公的年金、いくらもらえるんだろう・・・</a:t>
            </a:r>
            <a:endParaRPr kumimoji="1" lang="en-US" altLang="ja-JP" sz="20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9" name="図 18">
            <a:extLst>
              <a:ext uri="{FF2B5EF4-FFF2-40B4-BE49-F238E27FC236}">
                <a16:creationId xmlns:a16="http://schemas.microsoft.com/office/drawing/2014/main" id="{B2481583-A875-44A0-8049-8FD2DBD61686}"/>
              </a:ext>
            </a:extLst>
          </p:cNvPr>
          <p:cNvPicPr>
            <a:picLocks noChangeAspect="1"/>
          </p:cNvPicPr>
          <p:nvPr/>
        </p:nvPicPr>
        <p:blipFill rotWithShape="1">
          <a:blip r:embed="rId2"/>
          <a:srcRect l="21200" t="40934" r="69233" b="42399"/>
          <a:stretch/>
        </p:blipFill>
        <p:spPr>
          <a:xfrm>
            <a:off x="8539687" y="4086112"/>
            <a:ext cx="1166435" cy="1143000"/>
          </a:xfrm>
          <a:prstGeom prst="rect">
            <a:avLst/>
          </a:prstGeom>
        </p:spPr>
      </p:pic>
      <p:sp>
        <p:nvSpPr>
          <p:cNvPr id="12" name="正方形/長方形 11">
            <a:extLst>
              <a:ext uri="{FF2B5EF4-FFF2-40B4-BE49-F238E27FC236}">
                <a16:creationId xmlns:a16="http://schemas.microsoft.com/office/drawing/2014/main" id="{9D24AA5C-8C46-97DC-F2C3-A01C3EBA4C24}"/>
              </a:ext>
            </a:extLst>
          </p:cNvPr>
          <p:cNvSpPr/>
          <p:nvPr/>
        </p:nvSpPr>
        <p:spPr>
          <a:xfrm>
            <a:off x="723900" y="1125584"/>
            <a:ext cx="8982222" cy="720000"/>
          </a:xfrm>
          <a:prstGeom prst="rect">
            <a:avLst/>
          </a:prstGeom>
          <a:ln w="19050">
            <a:solidFill>
              <a:srgbClr val="FBDDDC"/>
            </a:solidFill>
          </a:ln>
        </p:spPr>
        <p:txBody>
          <a:bodyPr wrap="square" lIns="36000" tIns="72000" rIns="36000" bIns="36000" anchor="ctr">
            <a:noAutofit/>
          </a:bodyPr>
          <a:lstStyle/>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2017</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年の平均寿命は男性</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81.1</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歳、女性</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87.3</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歳（女性の</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歳時点の平均余命は</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29.28</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2021</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a:t>
            </a:r>
          </a:p>
          <a:p>
            <a:pPr marL="285750" marR="0" lvl="0" indent="-285750" algn="l" defTabSz="914400" rtl="0" eaLnBrk="1" fontAlgn="base" latinLnBrk="0" hangingPunct="1">
              <a:lnSpc>
                <a:spcPct val="100000"/>
              </a:lnSpc>
              <a:spcBef>
                <a:spcPct val="0"/>
              </a:spcBef>
              <a:spcAft>
                <a:spcPct val="0"/>
              </a:spcAft>
              <a:buClrTx/>
              <a:buSzTx/>
              <a:buFont typeface="Meiryo UI" panose="020B0604030504040204" pitchFamily="50" charset="-128"/>
              <a:buChar char="○"/>
              <a:tabLst/>
              <a:defRPr/>
            </a:pP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2017</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年の高年齢夫婦無職世帯（夫</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65</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歳以上、妻</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60</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歳以上の夫婦のみの無職世帯）の毎月赤字額（収入－支出）の平均値は約</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5.5</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万円</a:t>
            </a:r>
            <a:r>
              <a:rPr kumimoji="1" lang="en-US" altLang="ja-JP"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a:t>
            </a:r>
            <a:r>
              <a:rPr kumimoji="1" lang="ja-JP" altLang="en-US" sz="1200" b="0" i="0" u="none" strike="noStrike" kern="1200" cap="none" spc="0" normalizeH="0" baseline="0" noProof="0" dirty="0">
                <a:ln>
                  <a:noFill/>
                </a:ln>
                <a:solidFill>
                  <a:srgbClr val="3E3A39"/>
                </a:solidFill>
                <a:effectLst/>
                <a:uLnTx/>
                <a:uFillTx/>
                <a:latin typeface="Meiryo UI" panose="020B0604030504040204" pitchFamily="50" charset="-128"/>
                <a:ea typeface="Meiryo UI" panose="020B0604030504040204" pitchFamily="50" charset="-128"/>
                <a:cs typeface="+mn-cs"/>
              </a:rPr>
              <a:t>詳細は下記表を参照</a:t>
            </a:r>
          </a:p>
        </p:txBody>
      </p:sp>
      <p:graphicFrame>
        <p:nvGraphicFramePr>
          <p:cNvPr id="13" name="表 12">
            <a:extLst>
              <a:ext uri="{FF2B5EF4-FFF2-40B4-BE49-F238E27FC236}">
                <a16:creationId xmlns:a16="http://schemas.microsoft.com/office/drawing/2014/main" id="{2371507C-EDFC-D694-4F20-2847C7912020}"/>
              </a:ext>
            </a:extLst>
          </p:cNvPr>
          <p:cNvGraphicFramePr>
            <a:graphicFrameLocks noGrp="1"/>
          </p:cNvGraphicFramePr>
          <p:nvPr/>
        </p:nvGraphicFramePr>
        <p:xfrm>
          <a:off x="723900" y="1963351"/>
          <a:ext cx="2664000" cy="3816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2873093547"/>
                    </a:ext>
                  </a:extLst>
                </a:gridCol>
                <a:gridCol w="864000">
                  <a:extLst>
                    <a:ext uri="{9D8B030D-6E8A-4147-A177-3AD203B41FA5}">
                      <a16:colId xmlns:a16="http://schemas.microsoft.com/office/drawing/2014/main" val="4144415026"/>
                    </a:ext>
                  </a:extLst>
                </a:gridCol>
              </a:tblGrid>
              <a:tr h="324000">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支出</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fontAlgn="ctr"/>
                      <a:endParaRPr lang="en-US" altLang="ja-JP" sz="12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2244859"/>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食費</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64,444</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0709568"/>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住居</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13,656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5940627"/>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光熱・水道</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19,267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337687"/>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家具・家事用品</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9,405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385426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被服及び履物</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6,497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34291365"/>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保健・医療</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15,512</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64954463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交通・通信</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27,576</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0330645"/>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教育</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15</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51827188"/>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教養・娯楽</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25,077</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62658341"/>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その他消費支出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54,028</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002080976"/>
                  </a:ext>
                </a:extLst>
              </a:tr>
              <a:tr h="288000">
                <a:tc>
                  <a:txBody>
                    <a:bodyPr/>
                    <a:lstStyle/>
                    <a:p>
                      <a:pPr algn="ctr" fontAlgn="ctr"/>
                      <a:r>
                        <a:rPr lang="ja-JP" altLang="en-US" sz="1200" u="none" strike="noStrike" dirty="0">
                          <a:effectLst/>
                          <a:latin typeface="Meiryo UI" panose="020B0604030504040204" pitchFamily="50" charset="-128"/>
                          <a:ea typeface="Meiryo UI" panose="020B0604030504040204" pitchFamily="50" charset="-128"/>
                        </a:rPr>
                        <a:t>非消費支出</a:t>
                      </a:r>
                      <a:endParaRPr lang="ja-JP" altLang="en-US"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u="none" strike="noStrike" dirty="0">
                          <a:effectLst/>
                          <a:latin typeface="Meiryo UI" panose="020B0604030504040204" pitchFamily="50" charset="-128"/>
                          <a:ea typeface="Meiryo UI" panose="020B0604030504040204" pitchFamily="50" charset="-128"/>
                        </a:rPr>
                        <a:t>28,240</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458954335"/>
                  </a:ext>
                </a:extLst>
              </a:tr>
              <a:tr h="324000">
                <a:tc>
                  <a:txBody>
                    <a:bodyPr/>
                    <a:lstStyle/>
                    <a:p>
                      <a:pPr algn="ctr" fontAlgn="ctr"/>
                      <a:r>
                        <a:rPr lang="ja-JP" altLang="en-US" sz="1400" b="1" u="none" strike="noStrike" dirty="0">
                          <a:effectLst/>
                          <a:latin typeface="Meiryo UI" panose="020B0604030504040204" pitchFamily="50" charset="-128"/>
                          <a:ea typeface="Meiryo UI" panose="020B0604030504040204" pitchFamily="50" charset="-128"/>
                        </a:rPr>
                        <a:t>合計</a:t>
                      </a:r>
                      <a:endParaRPr lang="ja-JP" altLang="en-US"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u="none" strike="noStrike" dirty="0">
                          <a:effectLst/>
                          <a:latin typeface="Meiryo UI" panose="020B0604030504040204" pitchFamily="50" charset="-128"/>
                          <a:ea typeface="Meiryo UI" panose="020B0604030504040204" pitchFamily="50" charset="-128"/>
                        </a:rPr>
                        <a:t>263,717</a:t>
                      </a:r>
                      <a:endParaRPr lang="en-US" altLang="ja-JP" sz="14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797276808"/>
                  </a:ext>
                </a:extLst>
              </a:tr>
            </a:tbl>
          </a:graphicData>
        </a:graphic>
      </p:graphicFrame>
      <p:graphicFrame>
        <p:nvGraphicFramePr>
          <p:cNvPr id="28" name="表 27">
            <a:extLst>
              <a:ext uri="{FF2B5EF4-FFF2-40B4-BE49-F238E27FC236}">
                <a16:creationId xmlns:a16="http://schemas.microsoft.com/office/drawing/2014/main" id="{1CBD8310-40CD-7C88-E003-D5C31F6A4562}"/>
              </a:ext>
            </a:extLst>
          </p:cNvPr>
          <p:cNvGraphicFramePr>
            <a:graphicFrameLocks noGrp="1"/>
          </p:cNvGraphicFramePr>
          <p:nvPr/>
        </p:nvGraphicFramePr>
        <p:xfrm>
          <a:off x="3525387" y="1962631"/>
          <a:ext cx="2664000" cy="1800000"/>
        </p:xfrm>
        <a:graphic>
          <a:graphicData uri="http://schemas.openxmlformats.org/drawingml/2006/table">
            <a:tbl>
              <a:tblPr>
                <a:tableStyleId>{5C22544A-7EE6-4342-B048-85BDC9FD1C3A}</a:tableStyleId>
              </a:tblPr>
              <a:tblGrid>
                <a:gridCol w="1800000">
                  <a:extLst>
                    <a:ext uri="{9D8B030D-6E8A-4147-A177-3AD203B41FA5}">
                      <a16:colId xmlns:a16="http://schemas.microsoft.com/office/drawing/2014/main" val="2873093547"/>
                    </a:ext>
                  </a:extLst>
                </a:gridCol>
                <a:gridCol w="864000">
                  <a:extLst>
                    <a:ext uri="{9D8B030D-6E8A-4147-A177-3AD203B41FA5}">
                      <a16:colId xmlns:a16="http://schemas.microsoft.com/office/drawing/2014/main" val="4144415026"/>
                    </a:ext>
                  </a:extLst>
                </a:gridCol>
              </a:tblGrid>
              <a:tr h="324000">
                <a:tc gridSpan="2">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hMerge="1">
                  <a:txBody>
                    <a:bodyPr/>
                    <a:lstStyle/>
                    <a:p>
                      <a:pPr algn="r" fontAlgn="ctr"/>
                      <a:endParaRPr lang="en-US" altLang="ja-JP" sz="1200" b="0" i="0" u="none" strike="noStrike" dirty="0">
                        <a:solidFill>
                          <a:srgbClr val="000000"/>
                        </a:solidFill>
                        <a:effectLst/>
                        <a:latin typeface="HGPｺﾞｼｯｸM" panose="020B0600000000000000" pitchFamily="50" charset="-128"/>
                        <a:ea typeface="HGPｺﾞｼｯｸM" panose="020B0600000000000000" pitchFamily="50" charset="-128"/>
                      </a:endParaRP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38364643"/>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収入（勤め先等）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4,232</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700709568"/>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事業収入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4,045</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595940627"/>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社会保障給付（年金等）</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191,880</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94337687"/>
                  </a:ext>
                </a:extLst>
              </a:tr>
              <a:tr h="288000">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その他収入</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9,041</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13854261"/>
                  </a:ext>
                </a:extLst>
              </a:tr>
              <a:tr h="324000">
                <a:tc>
                  <a:txBody>
                    <a:bodyPr/>
                    <a:lstStyle/>
                    <a:p>
                      <a:pPr algn="ctr" fontAlgn="ctr"/>
                      <a:r>
                        <a:rPr lang="ja-JP" altLang="en-US" sz="1400" b="1" i="0" u="none" strike="noStrike" dirty="0">
                          <a:solidFill>
                            <a:srgbClr val="000000"/>
                          </a:solidFill>
                          <a:effectLst/>
                          <a:latin typeface="Meiryo UI" panose="020B0604030504040204" pitchFamily="50" charset="-128"/>
                          <a:ea typeface="Meiryo UI" panose="020B0604030504040204" pitchFamily="50" charset="-128"/>
                        </a:rPr>
                        <a:t>合計</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r" fontAlgn="ctr"/>
                      <a:r>
                        <a:rPr lang="en-US" altLang="ja-JP" sz="1400" b="1" i="0" u="none" strike="noStrike" dirty="0">
                          <a:solidFill>
                            <a:srgbClr val="000000"/>
                          </a:solidFill>
                          <a:effectLst/>
                          <a:latin typeface="Meiryo UI" panose="020B0604030504040204" pitchFamily="50" charset="-128"/>
                          <a:ea typeface="Meiryo UI" panose="020B0604030504040204" pitchFamily="50" charset="-128"/>
                        </a:rPr>
                        <a:t>209,198</a:t>
                      </a:r>
                    </a:p>
                  </a:txBody>
                  <a:tcPr marL="36000" marR="36000" marT="36000" marB="3600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34291365"/>
                  </a:ext>
                </a:extLst>
              </a:tr>
            </a:tbl>
          </a:graphicData>
        </a:graphic>
      </p:graphicFrame>
      <p:sp>
        <p:nvSpPr>
          <p:cNvPr id="29" name="矢印: 上下 28">
            <a:extLst>
              <a:ext uri="{FF2B5EF4-FFF2-40B4-BE49-F238E27FC236}">
                <a16:creationId xmlns:a16="http://schemas.microsoft.com/office/drawing/2014/main" id="{717AF5C5-21CF-E2EA-15CA-4B98DA14F200}"/>
              </a:ext>
            </a:extLst>
          </p:cNvPr>
          <p:cNvSpPr/>
          <p:nvPr/>
        </p:nvSpPr>
        <p:spPr bwMode="auto">
          <a:xfrm>
            <a:off x="5505822" y="3871351"/>
            <a:ext cx="385011" cy="1908000"/>
          </a:xfrm>
          <a:prstGeom prst="upDownArrow">
            <a:avLst/>
          </a:prstGeom>
          <a:solidFill>
            <a:srgbClr val="FBDDDC"/>
          </a:solidFill>
          <a:ln w="1270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ja-JP" altLang="en-US" sz="1400" b="0" i="0" u="none" strike="noStrike" kern="1200" cap="none" spc="0" normalizeH="0" baseline="0" noProof="0">
              <a:ln>
                <a:noFill/>
              </a:ln>
              <a:solidFill>
                <a:srgbClr val="EA5550"/>
              </a:solidFill>
              <a:effectLst/>
              <a:uLnTx/>
              <a:uFillTx/>
              <a:latin typeface="Arial"/>
              <a:ea typeface="メイリオ"/>
              <a:cs typeface="+mn-cs"/>
            </a:endParaRPr>
          </a:p>
        </p:txBody>
      </p:sp>
      <p:sp>
        <p:nvSpPr>
          <p:cNvPr id="30" name="四角形: 角を丸くする 29">
            <a:extLst>
              <a:ext uri="{FF2B5EF4-FFF2-40B4-BE49-F238E27FC236}">
                <a16:creationId xmlns:a16="http://schemas.microsoft.com/office/drawing/2014/main" id="{A6470A09-E526-88B3-9F2A-EFB61FAAEB5A}"/>
              </a:ext>
            </a:extLst>
          </p:cNvPr>
          <p:cNvSpPr/>
          <p:nvPr/>
        </p:nvSpPr>
        <p:spPr bwMode="auto">
          <a:xfrm>
            <a:off x="4822257" y="4466649"/>
            <a:ext cx="1367130" cy="428293"/>
          </a:xfrm>
          <a:prstGeom prst="roundRect">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約</a:t>
            </a:r>
            <a:r>
              <a:rPr kumimoji="1" lang="en-US" altLang="ja-JP"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5.5</a:t>
            </a:r>
            <a:r>
              <a:rPr kumimoji="1" lang="ja-JP" altLang="en-US" sz="1600" b="1" i="0" u="none" strike="noStrike" kern="1200" cap="none" spc="0" normalizeH="0" baseline="0" noProof="0" dirty="0">
                <a:ln>
                  <a:noFill/>
                </a:ln>
                <a:solidFill>
                  <a:srgbClr val="EA5550"/>
                </a:solidFill>
                <a:effectLst/>
                <a:uLnTx/>
                <a:uFillTx/>
                <a:latin typeface="Meiryo UI" panose="020B0604030504040204" pitchFamily="50" charset="-128"/>
                <a:ea typeface="Meiryo UI" panose="020B0604030504040204" pitchFamily="50" charset="-128"/>
                <a:cs typeface="+mn-cs"/>
              </a:rPr>
              <a:t>万円</a:t>
            </a:r>
          </a:p>
        </p:txBody>
      </p:sp>
      <p:sp>
        <p:nvSpPr>
          <p:cNvPr id="31" name="正方形/長方形 30">
            <a:extLst>
              <a:ext uri="{FF2B5EF4-FFF2-40B4-BE49-F238E27FC236}">
                <a16:creationId xmlns:a16="http://schemas.microsoft.com/office/drawing/2014/main" id="{1B6AAFFE-B249-C55A-F1CC-856945D26CBF}"/>
              </a:ext>
            </a:extLst>
          </p:cNvPr>
          <p:cNvSpPr/>
          <p:nvPr/>
        </p:nvSpPr>
        <p:spPr bwMode="auto">
          <a:xfrm>
            <a:off x="6747309" y="1962631"/>
            <a:ext cx="2958813" cy="1477498"/>
          </a:xfrm>
          <a:prstGeom prst="rect">
            <a:avLst/>
          </a:prstGeom>
          <a:solidFill>
            <a:schemeClr val="bg1"/>
          </a:solidFill>
          <a:ln w="3810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約</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5.5</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万円</a:t>
            </a:r>
            <a:r>
              <a:rPr kumimoji="1" lang="en-US" altLang="ja-JP" sz="1600" b="1" i="0" u="none" strike="noStrike" kern="1200" cap="none" spc="0" normalizeH="0" baseline="0" noProof="0" dirty="0">
                <a:ln>
                  <a:noFill/>
                </a:ln>
                <a:solidFill>
                  <a:srgbClr val="EA5550"/>
                </a:solidFill>
                <a:effectLst/>
                <a:uLnTx/>
                <a:uFillTx/>
                <a:latin typeface="Arial"/>
                <a:ea typeface="メイリオ"/>
                <a:cs typeface="+mn-cs"/>
              </a:rPr>
              <a:t>×</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12</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ヵ月</a:t>
            </a:r>
            <a:r>
              <a:rPr kumimoji="1" lang="en-US" altLang="ja-JP" sz="1600" b="1" i="0" u="none" strike="noStrike" kern="1200" cap="none" spc="0" normalizeH="0" baseline="0" noProof="0" dirty="0">
                <a:ln>
                  <a:noFill/>
                </a:ln>
                <a:solidFill>
                  <a:srgbClr val="EA5550"/>
                </a:solidFill>
                <a:effectLst/>
                <a:uLnTx/>
                <a:uFillTx/>
                <a:latin typeface="Arial"/>
                <a:ea typeface="メイリオ"/>
                <a:cs typeface="+mn-cs"/>
              </a:rPr>
              <a:t>×</a:t>
            </a:r>
            <a:r>
              <a:rPr kumimoji="1" lang="en-US" altLang="ja-JP" sz="2000" b="1" i="0" u="none" strike="noStrike" kern="1200" cap="none" spc="0" normalizeH="0" baseline="0" noProof="0" dirty="0">
                <a:ln>
                  <a:noFill/>
                </a:ln>
                <a:solidFill>
                  <a:srgbClr val="EA5550"/>
                </a:solidFill>
                <a:effectLst/>
                <a:uLnTx/>
                <a:uFillTx/>
                <a:latin typeface="Arial"/>
                <a:ea typeface="メイリオ"/>
                <a:cs typeface="+mn-cs"/>
              </a:rPr>
              <a:t>30</a:t>
            </a: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年</a:t>
            </a:r>
            <a:endParaRPr kumimoji="1" lang="en-US" altLang="ja-JP" sz="1600" b="1" i="0" u="none" strike="noStrike" kern="1200" cap="none" spc="0" normalizeH="0" baseline="0" noProof="0" dirty="0">
              <a:ln>
                <a:noFill/>
              </a:ln>
              <a:solidFill>
                <a:srgbClr val="EA5550"/>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600" b="1" i="0" u="none" strike="noStrike" kern="1200" cap="none" spc="0" normalizeH="0" baseline="0" noProof="0" dirty="0">
              <a:ln>
                <a:noFill/>
              </a:ln>
              <a:solidFill>
                <a:srgbClr val="EA5550"/>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1" lang="en-US" altLang="ja-JP" sz="1600" b="1" i="0" u="none" strike="noStrike" kern="1200" cap="none" spc="0" normalizeH="0" baseline="0" noProof="0" dirty="0">
              <a:ln>
                <a:noFill/>
              </a:ln>
              <a:solidFill>
                <a:srgbClr val="EA5550"/>
              </a:solidFill>
              <a:effectLst/>
              <a:uLnTx/>
              <a:uFillTx/>
              <a:latin typeface="Arial"/>
              <a:ea typeface="メイリオ"/>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600" b="1" i="0" u="none" strike="noStrike" kern="1200" cap="none" spc="0" normalizeH="0" baseline="0" noProof="0" dirty="0">
                <a:ln>
                  <a:noFill/>
                </a:ln>
                <a:solidFill>
                  <a:srgbClr val="EA5550"/>
                </a:solidFill>
                <a:effectLst/>
                <a:uLnTx/>
                <a:uFillTx/>
                <a:latin typeface="Arial"/>
                <a:ea typeface="メイリオ"/>
                <a:cs typeface="+mn-cs"/>
              </a:rPr>
              <a:t>が必要と試算される</a:t>
            </a:r>
            <a:r>
              <a:rPr kumimoji="1" lang="en-US" altLang="ja-JP" sz="1600" b="1" i="1" u="none" strike="noStrike" kern="1200" cap="none" spc="0" normalizeH="0" baseline="0" noProof="0" dirty="0">
                <a:ln>
                  <a:noFill/>
                </a:ln>
                <a:solidFill>
                  <a:srgbClr val="EA5550"/>
                </a:solidFill>
                <a:effectLst/>
                <a:uLnTx/>
                <a:uFillTx/>
                <a:latin typeface="Arial"/>
                <a:ea typeface="メイリオ"/>
                <a:cs typeface="+mn-cs"/>
              </a:rPr>
              <a:t>!!</a:t>
            </a:r>
            <a:endParaRPr kumimoji="1" lang="ja-JP" altLang="en-US" sz="1600" b="1" i="1" u="none" strike="noStrike" kern="1200" cap="none" spc="0" normalizeH="0" baseline="0" noProof="0" dirty="0">
              <a:ln>
                <a:noFill/>
              </a:ln>
              <a:solidFill>
                <a:srgbClr val="EA5550"/>
              </a:solidFill>
              <a:effectLst/>
              <a:uLnTx/>
              <a:uFillTx/>
              <a:latin typeface="Arial"/>
              <a:ea typeface="メイリオ"/>
              <a:cs typeface="+mn-cs"/>
            </a:endParaRPr>
          </a:p>
        </p:txBody>
      </p:sp>
      <p:cxnSp>
        <p:nvCxnSpPr>
          <p:cNvPr id="32" name="直線矢印コネクタ 31">
            <a:extLst>
              <a:ext uri="{FF2B5EF4-FFF2-40B4-BE49-F238E27FC236}">
                <a16:creationId xmlns:a16="http://schemas.microsoft.com/office/drawing/2014/main" id="{7583A886-DF64-C580-66F2-189CDFDAD29C}"/>
              </a:ext>
            </a:extLst>
          </p:cNvPr>
          <p:cNvCxnSpPr>
            <a:cxnSpLocks/>
            <a:stCxn id="31" idx="1"/>
            <a:endCxn id="30" idx="3"/>
          </p:cNvCxnSpPr>
          <p:nvPr/>
        </p:nvCxnSpPr>
        <p:spPr bwMode="auto">
          <a:xfrm flipH="1">
            <a:off x="6189387" y="2701380"/>
            <a:ext cx="557922" cy="1979416"/>
          </a:xfrm>
          <a:prstGeom prst="straightConnector1">
            <a:avLst/>
          </a:prstGeom>
          <a:solidFill>
            <a:srgbClr val="FF6600"/>
          </a:solidFill>
          <a:ln w="38100" cap="flat" cmpd="sng" algn="ctr">
            <a:solidFill>
              <a:srgbClr val="FBDDDC"/>
            </a:solidFill>
            <a:prstDash val="solid"/>
            <a:round/>
            <a:headEnd type="triangle" w="med" len="med"/>
            <a:tailEnd type="none"/>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33" name="四角形: 角を丸くする 32">
            <a:extLst>
              <a:ext uri="{FF2B5EF4-FFF2-40B4-BE49-F238E27FC236}">
                <a16:creationId xmlns:a16="http://schemas.microsoft.com/office/drawing/2014/main" id="{ED9AD0D6-8435-A3C5-EBFD-700174F10E46}"/>
              </a:ext>
            </a:extLst>
          </p:cNvPr>
          <p:cNvSpPr/>
          <p:nvPr/>
        </p:nvSpPr>
        <p:spPr bwMode="auto">
          <a:xfrm>
            <a:off x="812800" y="983227"/>
            <a:ext cx="1214120" cy="216000"/>
          </a:xfrm>
          <a:prstGeom prst="roundRect">
            <a:avLst/>
          </a:prstGeom>
          <a:solidFill>
            <a:srgbClr val="FBDDDC"/>
          </a:solidFill>
          <a:ln w="19050" cap="flat" cmpd="sng" algn="ctr">
            <a:solidFill>
              <a:srgbClr val="FBDDDC"/>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1200" cap="none" spc="0" normalizeH="0" baseline="0" noProof="0" dirty="0">
                <a:ln>
                  <a:noFill/>
                </a:ln>
                <a:solidFill>
                  <a:srgbClr val="FF6562"/>
                </a:solidFill>
                <a:effectLst/>
                <a:uLnTx/>
                <a:uFillTx/>
                <a:latin typeface="Meiryo UI" panose="020B0604030504040204" pitchFamily="50" charset="-128"/>
                <a:ea typeface="Meiryo UI" panose="020B0604030504040204" pitchFamily="50" charset="-128"/>
                <a:cs typeface="+mn-cs"/>
              </a:rPr>
              <a:t>前提</a:t>
            </a:r>
          </a:p>
        </p:txBody>
      </p:sp>
      <p:sp>
        <p:nvSpPr>
          <p:cNvPr id="34" name="正方形/長方形 33">
            <a:extLst>
              <a:ext uri="{FF2B5EF4-FFF2-40B4-BE49-F238E27FC236}">
                <a16:creationId xmlns:a16="http://schemas.microsoft.com/office/drawing/2014/main" id="{A2BB1CF3-0EB9-1CFD-4835-6FAD7F0BCB02}"/>
              </a:ext>
            </a:extLst>
          </p:cNvPr>
          <p:cNvSpPr/>
          <p:nvPr/>
        </p:nvSpPr>
        <p:spPr>
          <a:xfrm>
            <a:off x="6747309" y="3473913"/>
            <a:ext cx="3102560" cy="461665"/>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参考：金融審議会 市場ワーキング・グループ報告書</a:t>
            </a: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　　　　「高齢社会における資産形成・管理」令和元年６月３日</a:t>
            </a:r>
            <a:endParaRPr kumimoji="1" lang="en-US" altLang="ja-JP"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hlinkClick r:id="rId3"/>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hlinkClick r:id="rId3"/>
              </a:rPr>
              <a:t>https://www.fsa.go.jp/singi/singi_kinyu/tosin/20190603/01.pdf</a:t>
            </a:r>
            <a:endPar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endParaRPr>
          </a:p>
        </p:txBody>
      </p:sp>
      <p:sp>
        <p:nvSpPr>
          <p:cNvPr id="36" name="正方形/長方形 35">
            <a:extLst>
              <a:ext uri="{FF2B5EF4-FFF2-40B4-BE49-F238E27FC236}">
                <a16:creationId xmlns:a16="http://schemas.microsoft.com/office/drawing/2014/main" id="{1F8FEAB3-850C-626D-F3E5-1793C4B2526F}"/>
              </a:ext>
            </a:extLst>
          </p:cNvPr>
          <p:cNvSpPr/>
          <p:nvPr/>
        </p:nvSpPr>
        <p:spPr>
          <a:xfrm>
            <a:off x="2811271" y="5789396"/>
            <a:ext cx="675209" cy="215444"/>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ja-JP" altLang="en-US" sz="800" b="0" i="0" u="none" strike="noStrike" kern="1200" cap="none" spc="0" normalizeH="0" baseline="0" noProof="0" dirty="0">
                <a:ln>
                  <a:noFill/>
                </a:ln>
                <a:solidFill>
                  <a:srgbClr val="3E3A39"/>
                </a:solidFill>
                <a:effectLst/>
                <a:uLnTx/>
                <a:uFillTx/>
                <a:latin typeface="HGPｺﾞｼｯｸM" panose="020B0600000000000000" pitchFamily="50" charset="-128"/>
                <a:ea typeface="HGPｺﾞｼｯｸM" panose="020B0600000000000000" pitchFamily="50" charset="-128"/>
                <a:cs typeface="Raavi" panose="020B0502040204020203" pitchFamily="34" charset="0"/>
              </a:rPr>
              <a:t>（単位：円）</a:t>
            </a:r>
          </a:p>
        </p:txBody>
      </p:sp>
      <p:sp>
        <p:nvSpPr>
          <p:cNvPr id="7" name="正方形/長方形 6">
            <a:extLst>
              <a:ext uri="{FF2B5EF4-FFF2-40B4-BE49-F238E27FC236}">
                <a16:creationId xmlns:a16="http://schemas.microsoft.com/office/drawing/2014/main" id="{30ED1211-8E1D-5D24-A620-3C22563CF8F8}"/>
              </a:ext>
            </a:extLst>
          </p:cNvPr>
          <p:cNvSpPr/>
          <p:nvPr/>
        </p:nvSpPr>
        <p:spPr>
          <a:xfrm>
            <a:off x="2543931" y="2595567"/>
            <a:ext cx="817335" cy="249525"/>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②</a:t>
            </a:r>
          </a:p>
        </p:txBody>
      </p:sp>
      <p:sp>
        <p:nvSpPr>
          <p:cNvPr id="8" name="正方形/長方形 7">
            <a:extLst>
              <a:ext uri="{FF2B5EF4-FFF2-40B4-BE49-F238E27FC236}">
                <a16:creationId xmlns:a16="http://schemas.microsoft.com/office/drawing/2014/main" id="{F3A684A1-FDA1-18DF-1338-B1993EEA8F6E}"/>
              </a:ext>
            </a:extLst>
          </p:cNvPr>
          <p:cNvSpPr/>
          <p:nvPr/>
        </p:nvSpPr>
        <p:spPr>
          <a:xfrm>
            <a:off x="7519386" y="2521092"/>
            <a:ext cx="147148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①</a:t>
            </a:r>
          </a:p>
        </p:txBody>
      </p:sp>
      <p:grpSp>
        <p:nvGrpSpPr>
          <p:cNvPr id="2" name="グループ化 1">
            <a:extLst>
              <a:ext uri="{FF2B5EF4-FFF2-40B4-BE49-F238E27FC236}">
                <a16:creationId xmlns:a16="http://schemas.microsoft.com/office/drawing/2014/main" id="{91A933E8-3C83-2E1B-A0E5-8EC34C026E44}"/>
              </a:ext>
            </a:extLst>
          </p:cNvPr>
          <p:cNvGrpSpPr/>
          <p:nvPr/>
        </p:nvGrpSpPr>
        <p:grpSpPr>
          <a:xfrm>
            <a:off x="2500604" y="312554"/>
            <a:ext cx="7352376" cy="1095009"/>
            <a:chOff x="173781" y="-195655"/>
            <a:chExt cx="7352376" cy="1095009"/>
          </a:xfrm>
        </p:grpSpPr>
        <p:sp>
          <p:nvSpPr>
            <p:cNvPr id="3" name="正方形/長方形 2">
              <a:extLst>
                <a:ext uri="{FF2B5EF4-FFF2-40B4-BE49-F238E27FC236}">
                  <a16:creationId xmlns:a16="http://schemas.microsoft.com/office/drawing/2014/main" id="{16965F0A-C796-75A1-1C63-B730EAE2777F}"/>
                </a:ext>
              </a:extLst>
            </p:cNvPr>
            <p:cNvSpPr/>
            <p:nvPr/>
          </p:nvSpPr>
          <p:spPr bwMode="auto">
            <a:xfrm>
              <a:off x="173781" y="-195655"/>
              <a:ext cx="7352376"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solidFill>
                    <a:schemeClr val="bg1">
                      <a:lumMod val="50000"/>
                    </a:schemeClr>
                  </a:solidFill>
                  <a:latin typeface="Meiryo UI" panose="020B0604030504040204" pitchFamily="50" charset="-128"/>
                  <a:ea typeface="Meiryo UI" panose="020B0604030504040204" pitchFamily="50" charset="-128"/>
                </a:rPr>
                <a:t>条件：</a:t>
              </a:r>
              <a:r>
                <a:rPr kumimoji="1" lang="ja-JP" altLang="en-US" sz="3200" b="1" dirty="0">
                  <a:latin typeface="Meiryo UI" panose="020B0604030504040204" pitchFamily="50" charset="-128"/>
                  <a:ea typeface="Meiryo UI" panose="020B0604030504040204" pitchFamily="50" charset="-128"/>
                </a:rPr>
                <a:t>夫</a:t>
              </a:r>
              <a:r>
                <a:rPr kumimoji="1" lang="en-US" altLang="ja-JP" sz="3200" b="1" dirty="0">
                  <a:latin typeface="Meiryo UI" panose="020B0604030504040204" pitchFamily="50" charset="-128"/>
                  <a:ea typeface="Meiryo UI" panose="020B0604030504040204" pitchFamily="50" charset="-128"/>
                </a:rPr>
                <a:t>65</a:t>
              </a:r>
              <a:r>
                <a:rPr kumimoji="1" lang="ja-JP" altLang="en-US" sz="3200" b="1" dirty="0">
                  <a:latin typeface="Meiryo UI" panose="020B0604030504040204" pitchFamily="50" charset="-128"/>
                  <a:ea typeface="Meiryo UI" panose="020B0604030504040204" pitchFamily="50" charset="-128"/>
                </a:rPr>
                <a:t>歳</a:t>
              </a:r>
              <a:r>
                <a:rPr kumimoji="1" lang="en-US" altLang="ja-JP" sz="3200" b="1" dirty="0">
                  <a:latin typeface="Meiryo UI" panose="020B0604030504040204" pitchFamily="50" charset="-128"/>
                  <a:ea typeface="Meiryo UI" panose="020B0604030504040204" pitchFamily="50" charset="-128"/>
                </a:rPr>
                <a:t>,</a:t>
              </a:r>
              <a:r>
                <a:rPr kumimoji="1" lang="ja-JP" altLang="en-US" sz="3200" b="1" dirty="0">
                  <a:latin typeface="Meiryo UI" panose="020B0604030504040204" pitchFamily="50" charset="-128"/>
                  <a:ea typeface="Meiryo UI" panose="020B0604030504040204" pitchFamily="50" charset="-128"/>
                </a:rPr>
                <a:t>妻</a:t>
              </a:r>
              <a:r>
                <a:rPr kumimoji="1" lang="en-US" altLang="ja-JP" sz="3200" b="1" dirty="0">
                  <a:latin typeface="Meiryo UI" panose="020B0604030504040204" pitchFamily="50" charset="-128"/>
                  <a:ea typeface="Meiryo UI" panose="020B0604030504040204" pitchFamily="50" charset="-128"/>
                </a:rPr>
                <a:t>60</a:t>
              </a:r>
              <a:r>
                <a:rPr kumimoji="1" lang="ja-JP" altLang="en-US" sz="3200" b="1" dirty="0">
                  <a:latin typeface="Meiryo UI" panose="020B0604030504040204" pitchFamily="50" charset="-128"/>
                  <a:ea typeface="Meiryo UI" panose="020B0604030504040204" pitchFamily="50" charset="-128"/>
                </a:rPr>
                <a:t>歳以上で無職世帯</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4" name="直線コネクタ 3">
              <a:extLst>
                <a:ext uri="{FF2B5EF4-FFF2-40B4-BE49-F238E27FC236}">
                  <a16:creationId xmlns:a16="http://schemas.microsoft.com/office/drawing/2014/main" id="{296E7C54-273D-F899-3222-92C8C960CDE3}"/>
                </a:ext>
              </a:extLst>
            </p:cNvPr>
            <p:cNvCxnSpPr>
              <a:cxnSpLocks/>
            </p:cNvCxnSpPr>
            <p:nvPr/>
          </p:nvCxnSpPr>
          <p:spPr>
            <a:xfrm flipV="1">
              <a:off x="2495434" y="520876"/>
              <a:ext cx="0" cy="378478"/>
            </a:xfrm>
            <a:prstGeom prst="line">
              <a:avLst/>
            </a:prstGeom>
            <a:ln w="38100">
              <a:solidFill>
                <a:srgbClr val="EA5550"/>
              </a:solidFill>
              <a:headEnd type="oval"/>
              <a:tailEnd type="none"/>
            </a:ln>
          </p:spPr>
          <p:style>
            <a:lnRef idx="1">
              <a:schemeClr val="accent1"/>
            </a:lnRef>
            <a:fillRef idx="0">
              <a:schemeClr val="accent1"/>
            </a:fillRef>
            <a:effectRef idx="0">
              <a:schemeClr val="accent1"/>
            </a:effectRef>
            <a:fontRef idx="minor">
              <a:schemeClr val="tx1"/>
            </a:fontRef>
          </p:style>
        </p:cxnSp>
      </p:grpSp>
      <p:grpSp>
        <p:nvGrpSpPr>
          <p:cNvPr id="5" name="グループ化 4">
            <a:extLst>
              <a:ext uri="{FF2B5EF4-FFF2-40B4-BE49-F238E27FC236}">
                <a16:creationId xmlns:a16="http://schemas.microsoft.com/office/drawing/2014/main" id="{8C6EE5D0-2088-E287-7AD9-4FB8AE63E5DA}"/>
              </a:ext>
            </a:extLst>
          </p:cNvPr>
          <p:cNvGrpSpPr/>
          <p:nvPr/>
        </p:nvGrpSpPr>
        <p:grpSpPr>
          <a:xfrm>
            <a:off x="114300" y="1292257"/>
            <a:ext cx="3240000" cy="1388985"/>
            <a:chOff x="3130056" y="-1811892"/>
            <a:chExt cx="3240000" cy="1388985"/>
          </a:xfrm>
        </p:grpSpPr>
        <p:sp>
          <p:nvSpPr>
            <p:cNvPr id="6" name="正方形/長方形 5">
              <a:extLst>
                <a:ext uri="{FF2B5EF4-FFF2-40B4-BE49-F238E27FC236}">
                  <a16:creationId xmlns:a16="http://schemas.microsoft.com/office/drawing/2014/main" id="{22EE4B92-8EF1-301D-8D86-A15207039B61}"/>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住居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13,656</a:t>
              </a:r>
              <a:r>
                <a:rPr kumimoji="1" lang="ja-JP" altLang="en-US" sz="2800" b="1" i="0" u="none" strike="noStrike" cap="none" normalizeH="0" baseline="0" dirty="0">
                  <a:ln>
                    <a:noFill/>
                  </a:ln>
                  <a:effectLst/>
                  <a:latin typeface="Meiryo UI" panose="020B0604030504040204" pitchFamily="50" charset="-128"/>
                  <a:ea typeface="Meiryo UI" panose="020B0604030504040204" pitchFamily="50" charset="-128"/>
                </a:rPr>
                <a:t>円</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9" name="直線コネクタ 8">
              <a:extLst>
                <a:ext uri="{FF2B5EF4-FFF2-40B4-BE49-F238E27FC236}">
                  <a16:creationId xmlns:a16="http://schemas.microsoft.com/office/drawing/2014/main" id="{05986D68-0B6A-422D-FF4B-A3A7678346BF}"/>
                </a:ext>
              </a:extLst>
            </p:cNvPr>
            <p:cNvCxnSpPr>
              <a:cxnSpLocks/>
            </p:cNvCxnSpPr>
            <p:nvPr/>
          </p:nvCxnSpPr>
          <p:spPr>
            <a:xfrm flipV="1">
              <a:off x="6012961" y="-1086154"/>
              <a:ext cx="0" cy="663247"/>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10" name="グループ化 9">
            <a:extLst>
              <a:ext uri="{FF2B5EF4-FFF2-40B4-BE49-F238E27FC236}">
                <a16:creationId xmlns:a16="http://schemas.microsoft.com/office/drawing/2014/main" id="{329DAFF9-9AC1-5DF5-0A0D-4E844369D948}"/>
              </a:ext>
            </a:extLst>
          </p:cNvPr>
          <p:cNvGrpSpPr/>
          <p:nvPr/>
        </p:nvGrpSpPr>
        <p:grpSpPr>
          <a:xfrm>
            <a:off x="3765995" y="1286192"/>
            <a:ext cx="3240000" cy="1689166"/>
            <a:chOff x="3558987" y="1286192"/>
            <a:chExt cx="3240000" cy="1689166"/>
          </a:xfrm>
        </p:grpSpPr>
        <p:sp>
          <p:nvSpPr>
            <p:cNvPr id="11" name="正方形/長方形 10">
              <a:extLst>
                <a:ext uri="{FF2B5EF4-FFF2-40B4-BE49-F238E27FC236}">
                  <a16:creationId xmlns:a16="http://schemas.microsoft.com/office/drawing/2014/main" id="{02105D7C-D601-AEFA-B936-68E2FA12F4AA}"/>
                </a:ext>
              </a:extLst>
            </p:cNvPr>
            <p:cNvSpPr/>
            <p:nvPr/>
          </p:nvSpPr>
          <p:spPr bwMode="auto">
            <a:xfrm>
              <a:off x="3558987" y="12861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年金 </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191,880</a:t>
              </a:r>
              <a:r>
                <a:rPr kumimoji="1" lang="ja-JP" altLang="en-US" sz="2800" b="1" i="0" u="none" strike="noStrike" cap="none" normalizeH="0" baseline="0" dirty="0">
                  <a:ln>
                    <a:noFill/>
                  </a:ln>
                  <a:effectLst/>
                  <a:latin typeface="Meiryo UI" panose="020B0604030504040204" pitchFamily="50" charset="-128"/>
                  <a:ea typeface="Meiryo UI" panose="020B0604030504040204" pitchFamily="50" charset="-128"/>
                </a:rPr>
                <a:t>円</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14" name="直線コネクタ 13">
              <a:extLst>
                <a:ext uri="{FF2B5EF4-FFF2-40B4-BE49-F238E27FC236}">
                  <a16:creationId xmlns:a16="http://schemas.microsoft.com/office/drawing/2014/main" id="{D3FD0B7E-0DEE-DFFC-C95D-8CCC8098E608}"/>
                </a:ext>
              </a:extLst>
            </p:cNvPr>
            <p:cNvCxnSpPr>
              <a:cxnSpLocks/>
            </p:cNvCxnSpPr>
            <p:nvPr/>
          </p:nvCxnSpPr>
          <p:spPr>
            <a:xfrm flipV="1">
              <a:off x="5348816" y="2011930"/>
              <a:ext cx="0" cy="963428"/>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
        <p:nvSpPr>
          <p:cNvPr id="15" name="正方形/長方形 14">
            <a:extLst>
              <a:ext uri="{FF2B5EF4-FFF2-40B4-BE49-F238E27FC236}">
                <a16:creationId xmlns:a16="http://schemas.microsoft.com/office/drawing/2014/main" id="{0926401C-E099-C4AC-FEB1-128FB0072436}"/>
              </a:ext>
            </a:extLst>
          </p:cNvPr>
          <p:cNvSpPr/>
          <p:nvPr/>
        </p:nvSpPr>
        <p:spPr bwMode="auto">
          <a:xfrm>
            <a:off x="7005995" y="2462939"/>
            <a:ext cx="2441440" cy="504000"/>
          </a:xfrm>
          <a:prstGeom prst="rect">
            <a:avLst/>
          </a:prstGeom>
          <a:solidFill>
            <a:srgbClr val="FF6562"/>
          </a:solidFill>
          <a:ln w="1270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t"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ja-JP" sz="3200" b="1" dirty="0">
                <a:solidFill>
                  <a:srgbClr val="FFFFFF"/>
                </a:solidFill>
                <a:latin typeface="メイリオ"/>
                <a:ea typeface="メイリオ"/>
              </a:rPr>
              <a:t>1,980</a:t>
            </a:r>
            <a:r>
              <a:rPr kumimoji="1" lang="ja-JP" altLang="en-US" sz="2400" b="1" dirty="0">
                <a:solidFill>
                  <a:srgbClr val="FFFFFF"/>
                </a:solidFill>
                <a:latin typeface="メイリオ"/>
                <a:ea typeface="メイリオ"/>
              </a:rPr>
              <a:t>万円</a:t>
            </a:r>
            <a:endParaRPr kumimoji="1" lang="ja-JP" altLang="en-US" sz="2400" b="1" i="0" u="none" strike="noStrike" kern="1200" cap="none" spc="0" normalizeH="0" baseline="0" noProof="0" dirty="0">
              <a:ln>
                <a:noFill/>
              </a:ln>
              <a:solidFill>
                <a:srgbClr val="FFFFFF"/>
              </a:solidFill>
              <a:effectLst/>
              <a:uLnTx/>
              <a:uFillTx/>
              <a:latin typeface="メイリオ"/>
              <a:ea typeface="メイリオ"/>
              <a:cs typeface="+mn-cs"/>
            </a:endParaRPr>
          </a:p>
        </p:txBody>
      </p:sp>
    </p:spTree>
    <p:extLst>
      <p:ext uri="{BB962C8B-B14F-4D97-AF65-F5344CB8AC3E}">
        <p14:creationId xmlns:p14="http://schemas.microsoft.com/office/powerpoint/2010/main" val="626007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left)">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16" name="正方形/長方形 15">
            <a:extLst>
              <a:ext uri="{FF2B5EF4-FFF2-40B4-BE49-F238E27FC236}">
                <a16:creationId xmlns:a16="http://schemas.microsoft.com/office/drawing/2014/main" id="{708363E2-894C-3CDE-E8CF-F76AE3C66EEE}"/>
              </a:ext>
            </a:extLst>
          </p:cNvPr>
          <p:cNvSpPr/>
          <p:nvPr/>
        </p:nvSpPr>
        <p:spPr>
          <a:xfrm>
            <a:off x="0" y="849338"/>
            <a:ext cx="9890929" cy="615553"/>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年度の年金額は、法律の規定により、</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2024</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年度から原則</a:t>
            </a:r>
            <a:r>
              <a:rPr lang="en-US" altLang="ja-JP" sz="1200" dirty="0">
                <a:latin typeface="メイリオ" panose="020B0604030504040204" pitchFamily="50" charset="-128"/>
                <a:ea typeface="メイリオ" panose="020B0604030504040204" pitchFamily="50" charset="-128"/>
              </a:rPr>
              <a:t>1</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lang="en-US" altLang="ja-JP" sz="1200" dirty="0">
                <a:latin typeface="メイリオ" panose="020B0604030504040204" pitchFamily="50" charset="-128"/>
                <a:ea typeface="メイリオ" panose="020B0604030504040204" pitchFamily="50" charset="-128"/>
              </a:rPr>
              <a:t>9</a:t>
            </a:r>
            <a:r>
              <a:rPr kumimoji="0" lang="en-US" altLang="ja-JP"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a:t>
            </a:r>
            <a:r>
              <a:rPr kumimoji="0" lang="ja-JP" altLang="en-US" sz="1200" i="0" u="none" strike="noStrike" kern="1200" cap="none" spc="0" normalizeH="0" baseline="0" noProof="0" dirty="0">
                <a:ln>
                  <a:noFill/>
                </a:ln>
                <a:effectLst/>
                <a:uLnTx/>
                <a:uFillTx/>
                <a:latin typeface="メイリオ" panose="020B0604030504040204" pitchFamily="50" charset="-128"/>
                <a:ea typeface="メイリオ" panose="020B0604030504040204" pitchFamily="50" charset="-128"/>
                <a:cs typeface="+mn-cs"/>
              </a:rPr>
              <a:t>の引き上げ</a:t>
            </a: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となります。</a:t>
            </a:r>
            <a:endParaRPr kumimoji="0" lang="en-US" altLang="ja-JP"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この機会に改めてセカンドライフの必要金額を確認！足りない分を準備するため、積み立て系商品等をご案内しましょう！　　　　　　　　　　　　　　　　　　　　　　　　</a:t>
            </a:r>
            <a:r>
              <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ja-JP" altLang="en-US"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この「引き上げ」の詳細は、</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lang="en-US" altLang="ja-JP" sz="1000" dirty="0">
                <a:solidFill>
                  <a:prstClr val="black"/>
                </a:solidFill>
                <a:latin typeface="Meiryo UI" panose="020B0604030504040204" pitchFamily="50" charset="-128"/>
                <a:ea typeface="Meiryo UI" panose="020B0604030504040204" pitchFamily="50" charset="-128"/>
                <a:hlinkClick r:id="rId2"/>
              </a:rPr>
              <a:t>7</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（厚労省）にわかりやすく説明されています</a:t>
            </a:r>
            <a:endParaRPr kumimoji="0" lang="ja-JP" altLang="en-US" sz="12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17" name="正方形/長方形 16">
            <a:extLst>
              <a:ext uri="{FF2B5EF4-FFF2-40B4-BE49-F238E27FC236}">
                <a16:creationId xmlns:a16="http://schemas.microsoft.com/office/drawing/2014/main" id="{F90A96A0-DD34-D04D-1C50-30848677B4F5}"/>
              </a:ext>
            </a:extLst>
          </p:cNvPr>
          <p:cNvSpPr/>
          <p:nvPr/>
        </p:nvSpPr>
        <p:spPr>
          <a:xfrm>
            <a:off x="114298" y="4870174"/>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3</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．年金受給額例／月額（厚労省）</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18" name="表 17">
            <a:extLst>
              <a:ext uri="{FF2B5EF4-FFF2-40B4-BE49-F238E27FC236}">
                <a16:creationId xmlns:a16="http://schemas.microsoft.com/office/drawing/2014/main" id="{CA02DC80-3796-0424-4C6D-3E31C4235360}"/>
              </a:ext>
            </a:extLst>
          </p:cNvPr>
          <p:cNvGraphicFramePr>
            <a:graphicFrameLocks noGrp="1"/>
          </p:cNvGraphicFramePr>
          <p:nvPr/>
        </p:nvGraphicFramePr>
        <p:xfrm>
          <a:off x="626737" y="5173796"/>
          <a:ext cx="9252000" cy="1338000"/>
        </p:xfrm>
        <a:graphic>
          <a:graphicData uri="http://schemas.openxmlformats.org/drawingml/2006/table">
            <a:tbl>
              <a:tblPr/>
              <a:tblGrid>
                <a:gridCol w="792000">
                  <a:extLst>
                    <a:ext uri="{9D8B030D-6E8A-4147-A177-3AD203B41FA5}">
                      <a16:colId xmlns:a16="http://schemas.microsoft.com/office/drawing/2014/main" val="2788135887"/>
                    </a:ext>
                  </a:extLst>
                </a:gridCol>
                <a:gridCol w="1692000">
                  <a:extLst>
                    <a:ext uri="{9D8B030D-6E8A-4147-A177-3AD203B41FA5}">
                      <a16:colId xmlns:a16="http://schemas.microsoft.com/office/drawing/2014/main" val="495055880"/>
                    </a:ext>
                  </a:extLst>
                </a:gridCol>
                <a:gridCol w="1692000">
                  <a:extLst>
                    <a:ext uri="{9D8B030D-6E8A-4147-A177-3AD203B41FA5}">
                      <a16:colId xmlns:a16="http://schemas.microsoft.com/office/drawing/2014/main" val="564792885"/>
                    </a:ext>
                  </a:extLst>
                </a:gridCol>
                <a:gridCol w="1692000">
                  <a:extLst>
                    <a:ext uri="{9D8B030D-6E8A-4147-A177-3AD203B41FA5}">
                      <a16:colId xmlns:a16="http://schemas.microsoft.com/office/drawing/2014/main" val="2569360956"/>
                    </a:ext>
                  </a:extLst>
                </a:gridCol>
                <a:gridCol w="1692000">
                  <a:extLst>
                    <a:ext uri="{9D8B030D-6E8A-4147-A177-3AD203B41FA5}">
                      <a16:colId xmlns:a16="http://schemas.microsoft.com/office/drawing/2014/main" val="105201572"/>
                    </a:ext>
                  </a:extLst>
                </a:gridCol>
                <a:gridCol w="1692000">
                  <a:extLst>
                    <a:ext uri="{9D8B030D-6E8A-4147-A177-3AD203B41FA5}">
                      <a16:colId xmlns:a16="http://schemas.microsoft.com/office/drawing/2014/main" val="3680501321"/>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algn="ctr"/>
                      <a:r>
                        <a:rPr lang="ja-JP" altLang="en-US" sz="1200" b="0" dirty="0">
                          <a:latin typeface="Meiryo UI" panose="020B0604030504040204" pitchFamily="50" charset="-128"/>
                          <a:ea typeface="Meiryo UI" panose="020B0604030504040204" pitchFamily="50" charset="-128"/>
                        </a:rPr>
                        <a:t>男性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hMerge="1">
                  <a:txBody>
                    <a:bodyPr/>
                    <a:lstStyle/>
                    <a:p>
                      <a:pPr algn="ctr"/>
                      <a:endParaRPr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gridSpan="3">
                  <a:txBody>
                    <a:bodyPr/>
                    <a:lstStyle/>
                    <a:p>
                      <a:pPr algn="ctr"/>
                      <a:r>
                        <a:rPr lang="ja-JP" altLang="en-US" sz="1200" b="0" dirty="0">
                          <a:latin typeface="Meiryo UI" panose="020B0604030504040204" pitchFamily="50" charset="-128"/>
                          <a:ea typeface="Meiryo UI" panose="020B0604030504040204" pitchFamily="50" charset="-128"/>
                        </a:rPr>
                        <a:t>女性</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endParaRPr lang="ja-JP" altLang="en-US" sz="4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288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会社員中心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自営業中心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号被保険者中心</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288000">
                <a:tc>
                  <a:txBody>
                    <a:bodyPr/>
                    <a:lstStyle/>
                    <a:p>
                      <a:pPr algn="ctr" rtl="0"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173,457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3,234 </a:t>
                      </a:r>
                      <a:r>
                        <a:rPr kumimoji="1" lang="ja-JP" altLang="en-US" sz="12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r>
                        <a:rPr kumimoji="1" lang="en-US" altLang="ja-JP" sz="1200" b="0" i="0" u="none" strike="noStrike" kern="1200" dirty="0">
                          <a:solidFill>
                            <a:schemeClr val="tx1"/>
                          </a:solidFill>
                          <a:effectLst/>
                          <a:latin typeface="Meiryo UI" panose="020B0604030504040204" pitchFamily="50" charset="-128"/>
                          <a:ea typeface="Meiryo UI" panose="020B0604030504040204" pitchFamily="50" charset="-128"/>
                          <a:cs typeface="+mn-cs"/>
                        </a:rPr>
                        <a:t>)</a:t>
                      </a: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104,786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68,671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62,344</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1,156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14,335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48,008</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132,117</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2,463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61,551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70,566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60,636</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1,127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8,485</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52,151</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76,810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1,431 </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endParaRPr kumimoji="1" lang="en-US" altLang="ja-JP" sz="2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（内訳）厚生年金：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9,056</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基礎年金額相当：　</a:t>
                      </a:r>
                      <a:r>
                        <a:rPr kumimoji="1" lang="en-US" altLang="ja-JP" sz="900" b="0" i="0" u="none" strike="noStrike" kern="1200" dirty="0">
                          <a:solidFill>
                            <a:schemeClr val="tx1"/>
                          </a:solidFill>
                          <a:effectLst/>
                          <a:latin typeface="Meiryo UI" panose="020B0604030504040204" pitchFamily="50" charset="-128"/>
                          <a:ea typeface="Meiryo UI" panose="020B0604030504040204" pitchFamily="50" charset="-128"/>
                          <a:cs typeface="+mn-cs"/>
                        </a:rPr>
                        <a:t>67,754</a:t>
                      </a:r>
                      <a:r>
                        <a:rPr kumimoji="1" lang="ja-JP" altLang="en-US" sz="90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0" marR="36000">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tcPr>
                </a:tc>
                <a:extLst>
                  <a:ext uri="{0D108BD9-81ED-4DB2-BD59-A6C34878D82A}">
                    <a16:rowId xmlns:a16="http://schemas.microsoft.com/office/drawing/2014/main" val="2523541843"/>
                  </a:ext>
                </a:extLst>
              </a:tr>
            </a:tbl>
          </a:graphicData>
        </a:graphic>
      </p:graphicFrame>
      <p:sp>
        <p:nvSpPr>
          <p:cNvPr id="19" name="正方形/長方形 18">
            <a:extLst>
              <a:ext uri="{FF2B5EF4-FFF2-40B4-BE49-F238E27FC236}">
                <a16:creationId xmlns:a16="http://schemas.microsoft.com/office/drawing/2014/main" id="{4482F7BC-E365-3C04-F841-3D5DAC2C59FB}"/>
              </a:ext>
            </a:extLst>
          </p:cNvPr>
          <p:cNvSpPr/>
          <p:nvPr/>
        </p:nvSpPr>
        <p:spPr>
          <a:xfrm>
            <a:off x="114298" y="1572382"/>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．老齢基礎年金（国民年金）の月額保険料について</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20" name="正方形/長方形 19">
            <a:extLst>
              <a:ext uri="{FF2B5EF4-FFF2-40B4-BE49-F238E27FC236}">
                <a16:creationId xmlns:a16="http://schemas.microsoft.com/office/drawing/2014/main" id="{EC81AE08-5612-4210-8428-E6815F5A3F89}"/>
              </a:ext>
            </a:extLst>
          </p:cNvPr>
          <p:cNvSpPr/>
          <p:nvPr/>
        </p:nvSpPr>
        <p:spPr bwMode="auto">
          <a:xfrm>
            <a:off x="5520395" y="1596467"/>
            <a:ext cx="4284000" cy="720000"/>
          </a:xfrm>
          <a:prstGeom prst="rect">
            <a:avLst/>
          </a:prstGeom>
          <a:solidFill>
            <a:srgbClr val="FFFFFF"/>
          </a:solidFill>
          <a:ln w="19050" cap="flat" cmpd="sng" algn="ctr">
            <a:solidFill>
              <a:schemeClr val="bg1">
                <a:lumMod val="85000"/>
              </a:schemeClr>
            </a:solidFill>
            <a:prstDash val="solid"/>
            <a:round/>
            <a:headEnd type="none" w="med" len="med"/>
            <a:tailEnd type="none" w="med" len="med"/>
          </a:ln>
          <a:effectLst/>
        </p:spPr>
        <p:txBody>
          <a:bodyPr rot="0" spcFirstLastPara="0" vertOverflow="overflow" horzOverflow="overflow" vert="horz" wrap="square" lIns="72000" tIns="72000" rIns="72000" bIns="36000" numCol="1" spcCol="0" rtlCol="0" fromWordArt="0" anchor="b" anchorCtr="1"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概要</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3"/>
              </a:rPr>
              <a:t>日本年金機構のホームページ</a:t>
            </a:r>
            <a:endPar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詳細</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は、厚生労働省のリリース</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「令和</a:t>
            </a:r>
            <a:r>
              <a:rPr kumimoji="0" lang="en-US" altLang="ja-JP"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7</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hlinkClick r:id="rId2"/>
              </a:rPr>
              <a:t>年度の年金額改定についてお知らせします」</a:t>
            </a:r>
            <a:r>
              <a:rPr kumimoji="0" lang="ja-JP" altLang="en-US" sz="105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に記載があります</a:t>
            </a:r>
          </a:p>
        </p:txBody>
      </p:sp>
      <p:sp>
        <p:nvSpPr>
          <p:cNvPr id="21" name="四角形: 角を丸くする 20">
            <a:extLst>
              <a:ext uri="{FF2B5EF4-FFF2-40B4-BE49-F238E27FC236}">
                <a16:creationId xmlns:a16="http://schemas.microsoft.com/office/drawing/2014/main" id="{65888FA2-DF51-46E4-FC93-2AA610D8D5E9}"/>
              </a:ext>
            </a:extLst>
          </p:cNvPr>
          <p:cNvSpPr/>
          <p:nvPr/>
        </p:nvSpPr>
        <p:spPr bwMode="auto">
          <a:xfrm>
            <a:off x="5598001" y="1464319"/>
            <a:ext cx="1440000" cy="252000"/>
          </a:xfrm>
          <a:prstGeom prst="roundRect">
            <a:avLst/>
          </a:prstGeom>
          <a:solidFill>
            <a:schemeClr val="bg1">
              <a:lumMod val="85000"/>
            </a:schemeClr>
          </a:solidFill>
          <a:ln w="19050" cap="flat" cmpd="sng" algn="ctr">
            <a:noFill/>
            <a:prstDash val="solid"/>
            <a:round/>
            <a:headEnd type="none" w="med" len="med"/>
            <a:tailEnd type="none" w="med" len="med"/>
          </a:ln>
          <a:effectLst/>
        </p:spPr>
        <p:txBody>
          <a:bodyPr rot="0" spcFirstLastPara="0" vertOverflow="overflow" horzOverflow="overflow" vert="horz" wrap="none" lIns="36000" tIns="72000" rIns="36000" bIns="36000" numCol="1" spcCol="0" rtlCol="0" fromWordArt="0" anchor="ctr" anchorCtr="1" forceAA="0" compatLnSpc="1">
            <a:prstTxWarp prst="textNoShape">
              <a:avLst/>
            </a:prstTxWarp>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ja-JP" altLang="en-US" sz="1200" b="1" i="0" u="none" strike="noStrike" kern="0" cap="none" spc="0" normalizeH="0" baseline="0" noProof="0" dirty="0">
                <a:ln>
                  <a:noFill/>
                </a:ln>
                <a:solidFill>
                  <a:srgbClr val="FF6562"/>
                </a:solidFill>
                <a:effectLst/>
                <a:uLnTx/>
                <a:uFillTx/>
                <a:latin typeface="メイリオ" panose="020B0604030504040204" pitchFamily="50" charset="-128"/>
                <a:ea typeface="メイリオ" panose="020B0604030504040204" pitchFamily="50" charset="-128"/>
                <a:cs typeface="+mn-cs"/>
              </a:rPr>
              <a:t>参考</a:t>
            </a:r>
            <a:r>
              <a:rPr kumimoji="1" lang="ja-JP" altLang="en-US" sz="105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（リンク付）</a:t>
            </a:r>
            <a:endParaRPr kumimoji="1" lang="ja-JP" altLang="en-US" sz="1200" b="0" i="0" u="none" strike="noStrike" kern="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2" name="テキスト ボックス 21">
            <a:extLst>
              <a:ext uri="{FF2B5EF4-FFF2-40B4-BE49-F238E27FC236}">
                <a16:creationId xmlns:a16="http://schemas.microsoft.com/office/drawing/2014/main" id="{BC608266-C22D-BCA2-4F84-FFE035A46A12}"/>
              </a:ext>
            </a:extLst>
          </p:cNvPr>
          <p:cNvSpPr txBox="1"/>
          <p:nvPr/>
        </p:nvSpPr>
        <p:spPr>
          <a:xfrm>
            <a:off x="3021907" y="4911025"/>
            <a:ext cx="4984173"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※2025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年度に</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65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歳になる人が受け取る平均額。端数処理により、年金額の合計と内訳は一致しない。</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sp>
        <p:nvSpPr>
          <p:cNvPr id="23" name="正方形/長方形 22">
            <a:extLst>
              <a:ext uri="{FF2B5EF4-FFF2-40B4-BE49-F238E27FC236}">
                <a16:creationId xmlns:a16="http://schemas.microsoft.com/office/drawing/2014/main" id="{A23F84B9-515C-FBCD-F350-C1CA559BFB20}"/>
              </a:ext>
            </a:extLst>
          </p:cNvPr>
          <p:cNvSpPr/>
          <p:nvPr/>
        </p:nvSpPr>
        <p:spPr>
          <a:xfrm>
            <a:off x="114300" y="2196769"/>
            <a:ext cx="6520374" cy="307777"/>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2</a:t>
            </a:r>
            <a:r>
              <a:rPr kumimoji="1" lang="ja-JP" altLang="en-US"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．老齢年金</a:t>
            </a:r>
            <a:endParaRPr kumimoji="1" lang="en-US" altLang="ja-JP" sz="1400" b="1"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graphicFrame>
        <p:nvGraphicFramePr>
          <p:cNvPr id="24" name="表 23">
            <a:extLst>
              <a:ext uri="{FF2B5EF4-FFF2-40B4-BE49-F238E27FC236}">
                <a16:creationId xmlns:a16="http://schemas.microsoft.com/office/drawing/2014/main" id="{15EB11D9-6A49-4538-E181-F12AB1E26C4B}"/>
              </a:ext>
            </a:extLst>
          </p:cNvPr>
          <p:cNvGraphicFramePr>
            <a:graphicFrameLocks noGrp="1"/>
          </p:cNvGraphicFramePr>
          <p:nvPr>
            <p:extLst>
              <p:ext uri="{D42A27DB-BD31-4B8C-83A1-F6EECF244321}">
                <p14:modId xmlns:p14="http://schemas.microsoft.com/office/powerpoint/2010/main" val="4069842243"/>
              </p:ext>
            </p:extLst>
          </p:nvPr>
        </p:nvGraphicFramePr>
        <p:xfrm>
          <a:off x="626737" y="2483957"/>
          <a:ext cx="7092000" cy="2125800"/>
        </p:xfrm>
        <a:graphic>
          <a:graphicData uri="http://schemas.openxmlformats.org/drawingml/2006/table">
            <a:tbl>
              <a:tblPr/>
              <a:tblGrid>
                <a:gridCol w="900000">
                  <a:extLst>
                    <a:ext uri="{9D8B030D-6E8A-4147-A177-3AD203B41FA5}">
                      <a16:colId xmlns:a16="http://schemas.microsoft.com/office/drawing/2014/main" val="2788135887"/>
                    </a:ext>
                  </a:extLst>
                </a:gridCol>
                <a:gridCol w="792000">
                  <a:extLst>
                    <a:ext uri="{9D8B030D-6E8A-4147-A177-3AD203B41FA5}">
                      <a16:colId xmlns:a16="http://schemas.microsoft.com/office/drawing/2014/main" val="117842351"/>
                    </a:ext>
                  </a:extLst>
                </a:gridCol>
                <a:gridCol w="1080000">
                  <a:extLst>
                    <a:ext uri="{9D8B030D-6E8A-4147-A177-3AD203B41FA5}">
                      <a16:colId xmlns:a16="http://schemas.microsoft.com/office/drawing/2014/main" val="3963703310"/>
                    </a:ext>
                  </a:extLst>
                </a:gridCol>
                <a:gridCol w="1080000">
                  <a:extLst>
                    <a:ext uri="{9D8B030D-6E8A-4147-A177-3AD203B41FA5}">
                      <a16:colId xmlns:a16="http://schemas.microsoft.com/office/drawing/2014/main" val="2204782193"/>
                    </a:ext>
                  </a:extLst>
                </a:gridCol>
                <a:gridCol w="1080000">
                  <a:extLst>
                    <a:ext uri="{9D8B030D-6E8A-4147-A177-3AD203B41FA5}">
                      <a16:colId xmlns:a16="http://schemas.microsoft.com/office/drawing/2014/main" val="495055880"/>
                    </a:ext>
                  </a:extLst>
                </a:gridCol>
                <a:gridCol w="1080000">
                  <a:extLst>
                    <a:ext uri="{9D8B030D-6E8A-4147-A177-3AD203B41FA5}">
                      <a16:colId xmlns:a16="http://schemas.microsoft.com/office/drawing/2014/main" val="2569360956"/>
                    </a:ext>
                  </a:extLst>
                </a:gridCol>
                <a:gridCol w="1080000">
                  <a:extLst>
                    <a:ext uri="{9D8B030D-6E8A-4147-A177-3AD203B41FA5}">
                      <a16:colId xmlns:a16="http://schemas.microsoft.com/office/drawing/2014/main" val="1461676574"/>
                    </a:ext>
                  </a:extLst>
                </a:gridCol>
              </a:tblGrid>
              <a:tr h="288000">
                <a:tc rowSpan="2">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rowSpan="2">
                  <a:txBody>
                    <a:bodyPr/>
                    <a:lstStyle/>
                    <a:p>
                      <a:pPr algn="ctr" fontAlgn="ct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2">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老齢基礎年金（国民年金）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lvl1pPr marL="0" algn="l" defTabSz="914400" rtl="0" eaLnBrk="1" latinLnBrk="0" hangingPunct="1">
                        <a:defRPr kumimoji="1" sz="1800" kern="1200">
                          <a:solidFill>
                            <a:schemeClr val="dk1"/>
                          </a:solidFill>
                          <a:latin typeface="Arial"/>
                          <a:ea typeface="メイリオ"/>
                        </a:defRPr>
                      </a:lvl1pPr>
                      <a:lvl2pPr marL="457200" algn="l" defTabSz="914400" rtl="0" eaLnBrk="1" latinLnBrk="0" hangingPunct="1">
                        <a:defRPr kumimoji="1" sz="1800" kern="1200">
                          <a:solidFill>
                            <a:schemeClr val="dk1"/>
                          </a:solidFill>
                          <a:latin typeface="Arial"/>
                          <a:ea typeface="メイリオ"/>
                        </a:defRPr>
                      </a:lvl2pPr>
                      <a:lvl3pPr marL="914400" algn="l" defTabSz="914400" rtl="0" eaLnBrk="1" latinLnBrk="0" hangingPunct="1">
                        <a:defRPr kumimoji="1" sz="1800" kern="1200">
                          <a:solidFill>
                            <a:schemeClr val="dk1"/>
                          </a:solidFill>
                          <a:latin typeface="Arial"/>
                          <a:ea typeface="メイリオ"/>
                        </a:defRPr>
                      </a:lvl3pPr>
                      <a:lvl4pPr marL="1371600" algn="l" defTabSz="914400" rtl="0" eaLnBrk="1" latinLnBrk="0" hangingPunct="1">
                        <a:defRPr kumimoji="1" sz="1800" kern="1200">
                          <a:solidFill>
                            <a:schemeClr val="dk1"/>
                          </a:solidFill>
                          <a:latin typeface="Arial"/>
                          <a:ea typeface="メイリオ"/>
                        </a:defRPr>
                      </a:lvl4pPr>
                      <a:lvl5pPr marL="1828800" algn="l" defTabSz="914400" rtl="0" eaLnBrk="1" latinLnBrk="0" hangingPunct="1">
                        <a:defRPr kumimoji="1" sz="1800" kern="1200">
                          <a:solidFill>
                            <a:schemeClr val="dk1"/>
                          </a:solidFill>
                          <a:latin typeface="Arial"/>
                          <a:ea typeface="メイリオ"/>
                        </a:defRPr>
                      </a:lvl5pPr>
                      <a:lvl6pPr marL="2286000" algn="l" defTabSz="914400" rtl="0" eaLnBrk="1" latinLnBrk="0" hangingPunct="1">
                        <a:defRPr kumimoji="1" sz="1800" kern="1200">
                          <a:solidFill>
                            <a:schemeClr val="dk1"/>
                          </a:solidFill>
                          <a:latin typeface="Arial"/>
                          <a:ea typeface="メイリオ"/>
                        </a:defRPr>
                      </a:lvl6pPr>
                      <a:lvl7pPr marL="2743200" algn="l" defTabSz="914400" rtl="0" eaLnBrk="1" latinLnBrk="0" hangingPunct="1">
                        <a:defRPr kumimoji="1" sz="1800" kern="1200">
                          <a:solidFill>
                            <a:schemeClr val="dk1"/>
                          </a:solidFill>
                          <a:latin typeface="Arial"/>
                          <a:ea typeface="メイリオ"/>
                        </a:defRPr>
                      </a:lvl7pPr>
                      <a:lvl8pPr marL="3200400" algn="l" defTabSz="914400" rtl="0" eaLnBrk="1" latinLnBrk="0" hangingPunct="1">
                        <a:defRPr kumimoji="1" sz="1800" kern="1200">
                          <a:solidFill>
                            <a:schemeClr val="dk1"/>
                          </a:solidFill>
                          <a:latin typeface="Arial"/>
                          <a:ea typeface="メイリオ"/>
                        </a:defRPr>
                      </a:lvl8pPr>
                      <a:lvl9pPr marL="3657600" algn="l" defTabSz="914400" rtl="0" eaLnBrk="1" latinLnBrk="0" hangingPunct="1">
                        <a:defRPr kumimoji="1" sz="1800" kern="1200">
                          <a:solidFill>
                            <a:schemeClr val="dk1"/>
                          </a:solidFill>
                          <a:latin typeface="Arial"/>
                          <a:ea typeface="メイリオ"/>
                        </a:defRPr>
                      </a:lvl9pPr>
                    </a:lstStyle>
                    <a:p>
                      <a:pPr algn="ctr" fontAlgn="ctr"/>
                      <a:r>
                        <a:rPr lang="ja-JP" altLang="en-US" sz="1050" b="0" u="none" strike="noStrike" dirty="0">
                          <a:effectLst/>
                          <a:latin typeface="+mj-ea"/>
                          <a:ea typeface="+mj-ea"/>
                        </a:rPr>
                        <a:t>老齢厚生年金</a:t>
                      </a:r>
                      <a:endParaRPr lang="en-US" altLang="ja-JP" sz="1050" b="0" u="none" strike="noStrike" dirty="0">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gridSpan="3">
                  <a:txBody>
                    <a:bodyPr/>
                    <a:lstStyle/>
                    <a:p>
                      <a:pPr algn="l"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　　</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参考）老齢厚生年金</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kumimoji="1" lang="en-US" altLang="ja-JP" sz="1200" b="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hMerge="1">
                  <a:txBody>
                    <a:bodyPr/>
                    <a:lstStyle/>
                    <a:p>
                      <a:pPr algn="ctr" fontAlgn="ctr"/>
                      <a:endParaRPr lang="ja-JP" altLang="en-US" sz="1050" b="0" i="0" u="none" strike="noStrike" dirty="0">
                        <a:solidFill>
                          <a:srgbClr val="000000"/>
                        </a:solidFill>
                        <a:effectLst/>
                        <a:latin typeface="+mj-ea"/>
                        <a:ea typeface="+mj-ea"/>
                      </a:endParaRPr>
                    </a:p>
                  </a:txBody>
                  <a:tcPr marL="36000" marR="36000" marT="36000" marB="36000" anchor="ctr">
                    <a:lnL w="12700" cap="flat" cmpd="sng" algn="ctr">
                      <a:solidFill>
                        <a:srgbClr val="FFFFFF">
                          <a:lumMod val="85000"/>
                        </a:srgbClr>
                      </a:solidFill>
                      <a:prstDash val="solid"/>
                      <a:round/>
                      <a:headEnd type="none" w="med" len="med"/>
                      <a:tailEnd type="none" w="med" len="med"/>
                    </a:lnL>
                    <a:lnR w="12700" cap="flat" cmpd="sng" algn="ctr">
                      <a:solidFill>
                        <a:srgbClr val="FFFFFF">
                          <a:lumMod val="85000"/>
                        </a:srgbClr>
                      </a:solidFill>
                      <a:prstDash val="solid"/>
                      <a:round/>
                      <a:headEnd type="none" w="med" len="med"/>
                      <a:tailEnd type="none" w="med" len="med"/>
                    </a:lnR>
                    <a:lnT w="12700" cap="flat" cmpd="sng" algn="ctr">
                      <a:solidFill>
                        <a:srgbClr val="FFFFFF">
                          <a:lumMod val="85000"/>
                        </a:srgbClr>
                      </a:solidFill>
                      <a:prstDash val="solid"/>
                      <a:round/>
                      <a:headEnd type="none" w="med" len="med"/>
                      <a:tailEnd type="none" w="med" len="med"/>
                    </a:lnT>
                    <a:lnB w="12700" cap="flat" cmpd="sng" algn="ctr">
                      <a:solidFill>
                        <a:srgbClr val="FFFFFF">
                          <a:lumMod val="85000"/>
                        </a:srgb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1009854791"/>
                  </a:ext>
                </a:extLst>
              </a:tr>
              <a:tr h="360000">
                <a:tc vMerge="1">
                  <a:txBody>
                    <a:bodyPr/>
                    <a:lstStyle/>
                    <a:p>
                      <a:endParaRPr kumimoji="1" lang="ja-JP" altLang="en-US"/>
                    </a:p>
                  </a:txBody>
                  <a:tcPr>
                    <a:lnT w="12700" cap="flat" cmpd="sng" algn="ctr">
                      <a:solidFill>
                        <a:srgbClr val="FFFFFF">
                          <a:lumMod val="85000"/>
                        </a:srgbClr>
                      </a:solidFill>
                      <a:prstDash val="solid"/>
                      <a:round/>
                      <a:headEnd type="none" w="med" len="med"/>
                      <a:tailEnd type="none" w="med" len="med"/>
                    </a:lnT>
                  </a:tcPr>
                </a:tc>
                <a:tc vMerge="1">
                  <a:txBody>
                    <a:bodyPr/>
                    <a:lstStyle/>
                    <a:p>
                      <a:endParaRPr kumimoji="1" lang="ja-JP" altLang="en-US"/>
                    </a:p>
                  </a:txBody>
                  <a:tcPr/>
                </a:tc>
                <a:tc>
                  <a:txBody>
                    <a:bodyPr/>
                    <a:lstStyle/>
                    <a:p>
                      <a:pPr algn="ctr" font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fontAlgn="ctr"/>
                      <a:r>
                        <a:rPr lang="ja-JP" altLang="en-US" sz="1200" b="0" u="none" strike="noStrike" dirty="0">
                          <a:effectLst/>
                          <a:latin typeface="Meiryo UI" panose="020B0604030504040204" pitchFamily="50" charset="-128"/>
                          <a:ea typeface="Meiryo UI" panose="020B0604030504040204" pitchFamily="50" charset="-128"/>
                        </a:rPr>
                        <a:t>月額</a:t>
                      </a:r>
                      <a:endParaRPr lang="en-US" altLang="ja-JP" sz="1200" b="0" u="none" strike="noStrike" dirty="0">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月額</a:t>
                      </a: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endParaRPr kumimoji="1" lang="ja-JP" altLang="en-US" sz="1200" b="0" dirty="0">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加給年金年額</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（配偶者・子）</a:t>
                      </a:r>
                      <a:endParaRPr kumimoji="1" lang="ja-JP" altLang="en-US" sz="9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tc>
                  <a:txBody>
                    <a:bodyPr/>
                    <a:lstStyle/>
                    <a:p>
                      <a:pPr algn="ctr"/>
                      <a:r>
                        <a:rPr lang="ja-JP" altLang="en-US" sz="1200" b="0" i="0" u="none" strike="noStrike" dirty="0">
                          <a:solidFill>
                            <a:srgbClr val="000000"/>
                          </a:solidFill>
                          <a:effectLst/>
                          <a:latin typeface="Meiryo UI" panose="020B0604030504040204" pitchFamily="50" charset="-128"/>
                          <a:ea typeface="Meiryo UI" panose="020B0604030504040204" pitchFamily="50" charset="-128"/>
                          <a:hlinkClick r:id="rId4"/>
                        </a:rPr>
                        <a:t>加給年金額</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p>
                      <a:pPr algn="ct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（子・</a:t>
                      </a: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a:t>
                      </a:r>
                      <a:r>
                        <a:rPr lang="ja-JP" altLang="en-US" sz="900" b="0" i="0" u="none" strike="noStrike" dirty="0">
                          <a:solidFill>
                            <a:srgbClr val="000000"/>
                          </a:solidFill>
                          <a:effectLst/>
                          <a:latin typeface="Meiryo UI" panose="020B0604030504040204" pitchFamily="50" charset="-128"/>
                          <a:ea typeface="Meiryo UI" panose="020B0604030504040204" pitchFamily="50" charset="-128"/>
                        </a:rPr>
                        <a:t>人目以降）</a:t>
                      </a:r>
                      <a:endParaRPr kumimoji="1" lang="ja-JP" altLang="en-US" sz="1200" b="0" dirty="0">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solidFill>
                      <a:srgbClr val="FBDDDC"/>
                    </a:solidFill>
                  </a:tcPr>
                </a:tc>
                <a:extLst>
                  <a:ext uri="{0D108BD9-81ED-4DB2-BD59-A6C34878D82A}">
                    <a16:rowId xmlns:a16="http://schemas.microsoft.com/office/drawing/2014/main" val="2738672598"/>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816,000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68,000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dirty="0">
                          <a:latin typeface="Meiryo UI" panose="020B0604030504040204" pitchFamily="50" charset="-128"/>
                          <a:ea typeface="Meiryo UI" panose="020B0604030504040204" pitchFamily="50" charset="-128"/>
                        </a:rPr>
                        <a:t>230,483</a:t>
                      </a:r>
                      <a:r>
                        <a:rPr lang="ja-JP" altLang="en-US" sz="1200" b="0" dirty="0">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234,800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78,300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90736208"/>
                  </a:ext>
                </a:extLst>
              </a:tr>
              <a:tr h="32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2023</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813,700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67,808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3541843"/>
                  </a:ext>
                </a:extLst>
              </a:tr>
              <a:tr h="324000">
                <a:tc>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S31,4,2</a:t>
                      </a:r>
                    </a:p>
                    <a:p>
                      <a:pPr algn="ctr" rtl="0" fontAlgn="ct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ctr" rtl="0" fontAlgn="ctr"/>
                      <a:r>
                        <a:rPr lang="en-US" altLang="ja-JP" sz="1200" b="1" i="0" u="none" strike="noStrike" dirty="0">
                          <a:solidFill>
                            <a:srgbClr val="000000"/>
                          </a:solidFill>
                          <a:effectLst/>
                          <a:latin typeface="Meiryo UI" panose="020B0604030504040204" pitchFamily="50" charset="-128"/>
                          <a:ea typeface="Meiryo UI" panose="020B0604030504040204" pitchFamily="50" charset="-128"/>
                        </a:rPr>
                        <a:t>2025</a:t>
                      </a:r>
                      <a:r>
                        <a:rPr lang="ja-JP" altLang="en-US" sz="1200" b="1" i="0" u="none" strike="noStrike" dirty="0">
                          <a:solidFill>
                            <a:srgbClr val="000000"/>
                          </a:solidFill>
                          <a:effectLst/>
                          <a:latin typeface="Meiryo UI" panose="020B0604030504040204" pitchFamily="50" charset="-128"/>
                          <a:ea typeface="Meiryo UI" panose="020B0604030504040204" pitchFamily="50" charset="-128"/>
                        </a:rPr>
                        <a:t>年度</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831,700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69,308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1,308</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1" dirty="0">
                          <a:solidFill>
                            <a:srgbClr val="EA5550"/>
                          </a:solidFill>
                          <a:latin typeface="Meiryo UI" panose="020B0604030504040204" pitchFamily="50" charset="-128"/>
                          <a:ea typeface="Meiryo UI" panose="020B0604030504040204" pitchFamily="50" charset="-128"/>
                        </a:rPr>
                        <a:t>232,784</a:t>
                      </a:r>
                      <a:r>
                        <a:rPr lang="ja-JP" altLang="en-US" sz="1200" b="1" dirty="0">
                          <a:solidFill>
                            <a:srgbClr val="EA5550"/>
                          </a:solidFill>
                          <a:latin typeface="Meiryo UI" panose="020B0604030504040204" pitchFamily="50" charset="-128"/>
                          <a:ea typeface="Meiryo UI" panose="020B0604030504040204" pitchFamily="50" charset="-128"/>
                        </a:rPr>
                        <a:t>円</a:t>
                      </a:r>
                      <a:endParaRPr lang="en-US" altLang="ja-JP" sz="1200" b="1" dirty="0">
                        <a:solidFill>
                          <a:srgbClr val="EA5550"/>
                        </a:solidFill>
                        <a:latin typeface="Meiryo UI" panose="020B0604030504040204" pitchFamily="50" charset="-128"/>
                        <a:ea typeface="Meiryo UI" panose="020B0604030504040204" pitchFamily="50" charset="-128"/>
                      </a:endParaRPr>
                    </a:p>
                    <a:p>
                      <a:pPr algn="r" fontAlgn="ct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a:t>
                      </a:r>
                      <a:r>
                        <a:rPr lang="en-US" altLang="ja-JP" sz="1050" b="0" i="0" u="none" strike="noStrike" dirty="0">
                          <a:solidFill>
                            <a:srgbClr val="000000"/>
                          </a:solidFill>
                          <a:effectLst/>
                          <a:latin typeface="Meiryo UI" panose="020B0604030504040204" pitchFamily="50" charset="-128"/>
                          <a:ea typeface="Meiryo UI" panose="020B0604030504040204" pitchFamily="50" charset="-128"/>
                        </a:rPr>
                        <a:t>4,412</a:t>
                      </a:r>
                      <a:r>
                        <a:rPr lang="ja-JP" altLang="en-US" sz="105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05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239,300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79,800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fontAlgn="ct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（年額）</a:t>
                      </a:r>
                    </a:p>
                  </a:txBody>
                  <a:tcPr marL="36000" marR="36000" marT="36000" marB="36000" anchor="ctr">
                    <a:lnL w="12700" cap="flat" cmpd="sng" algn="ctr">
                      <a:solidFill>
                        <a:schemeClr val="bg1">
                          <a:lumMod val="85000"/>
                        </a:schemeClr>
                      </a:solidFill>
                      <a:prstDash val="solid"/>
                      <a:round/>
                      <a:headEnd type="none" w="med" len="med"/>
                      <a:tailEnd type="none" w="med" len="med"/>
                    </a:lnL>
                    <a:lnR w="28575" cap="flat" cmpd="sng" algn="ctr">
                      <a:solidFill>
                        <a:srgbClr val="EA5550"/>
                      </a:solidFill>
                      <a:prstDash val="solid"/>
                      <a:round/>
                      <a:headEnd type="none" w="med" len="med"/>
                      <a:tailEnd type="none" w="med" len="med"/>
                    </a:lnR>
                    <a:lnT w="28575" cap="flat" cmpd="sng" algn="ctr">
                      <a:solidFill>
                        <a:srgbClr val="EA5550"/>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26844079"/>
                  </a:ext>
                </a:extLst>
              </a:tr>
              <a:tr h="414000">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S31,4,1</a:t>
                      </a:r>
                    </a:p>
                    <a:p>
                      <a:pPr marL="0" marR="0" lvl="0" indent="0" algn="ctr" defTabSz="914400" rtl="0" eaLnBrk="1" fontAlgn="ctr" latinLnBrk="0" hangingPunct="1">
                        <a:lnSpc>
                          <a:spcPct val="100000"/>
                        </a:lnSpc>
                        <a:spcBef>
                          <a:spcPts val="0"/>
                        </a:spcBef>
                        <a:spcAft>
                          <a:spcPts val="0"/>
                        </a:spcAft>
                        <a:buClrTx/>
                        <a:buSzTx/>
                        <a:buFontTx/>
                        <a:buNone/>
                        <a:tabLst/>
                        <a:defRPr/>
                      </a:pPr>
                      <a:r>
                        <a:rPr lang="ja-JP" altLang="en-US" sz="800" b="0" i="0" u="none" strike="noStrike" dirty="0">
                          <a:solidFill>
                            <a:srgbClr val="000000"/>
                          </a:solidFill>
                          <a:effectLst/>
                          <a:latin typeface="Meiryo UI" panose="020B0604030504040204" pitchFamily="50" charset="-128"/>
                          <a:ea typeface="Meiryo UI" panose="020B0604030504040204" pitchFamily="50" charset="-128"/>
                        </a:rPr>
                        <a:t>以前生まれ</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0" marB="0" anchor="ctr">
                    <a:lnL w="28575" cap="flat" cmpd="sng" algn="ctr">
                      <a:solidFill>
                        <a:srgbClr val="EA5550"/>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ctr" rtl="0"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2024</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年度</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829,300</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rtl="0"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69,108</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endParaRPr>
                    </a:p>
                    <a:p>
                      <a:pPr algn="r" rtl="0" fontAlgn="ctr"/>
                      <a:r>
                        <a:rPr lang="ja-JP" altLang="en-US" sz="1050" b="0" i="0" u="none" strike="noStrike" dirty="0">
                          <a:solidFill>
                            <a:schemeClr val="tx1"/>
                          </a:solidFill>
                          <a:effectLst/>
                          <a:latin typeface="Meiryo UI" panose="020B0604030504040204" pitchFamily="50" charset="-128"/>
                          <a:ea typeface="Meiryo UI" panose="020B0604030504040204" pitchFamily="50" charset="-128"/>
                        </a:rPr>
                        <a:t>（</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rPr>
                        <a:t>1,300</a:t>
                      </a:r>
                      <a:r>
                        <a:rPr kumimoji="1" lang="ja-JP" altLang="en-US" sz="1050" b="0" i="0" u="none" strike="noStrike" kern="1200" dirty="0">
                          <a:solidFill>
                            <a:schemeClr val="tx1"/>
                          </a:solidFill>
                          <a:effectLst/>
                          <a:latin typeface="Meiryo UI" panose="020B0604030504040204" pitchFamily="50" charset="-128"/>
                          <a:ea typeface="Meiryo UI" panose="020B0604030504040204" pitchFamily="50" charset="-128"/>
                          <a:cs typeface="+mn-cs"/>
                        </a:rPr>
                        <a:t>円）</a:t>
                      </a:r>
                      <a:endParaRPr kumimoji="1" lang="en-US" altLang="ja-JP" sz="1050" b="0" i="0" u="none" strike="noStrike" kern="1200" dirty="0">
                        <a:solidFill>
                          <a:schemeClr val="tx1"/>
                        </a:solidFill>
                        <a:effectLst/>
                        <a:latin typeface="Meiryo UI" panose="020B0604030504040204" pitchFamily="50" charset="-128"/>
                        <a:ea typeface="Meiryo UI" panose="020B0604030504040204" pitchFamily="50" charset="-128"/>
                        <a:cs typeface="+mn-cs"/>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r>
                        <a:rPr lang="en-US" altLang="ja-JP" sz="1200" b="0" i="0" u="none" strike="noStrike" dirty="0">
                          <a:solidFill>
                            <a:srgbClr val="000000"/>
                          </a:solidFill>
                          <a:effectLst/>
                          <a:latin typeface="Meiryo UI" panose="020B0604030504040204" pitchFamily="50" charset="-128"/>
                          <a:ea typeface="Meiryo UI" panose="020B0604030504040204" pitchFamily="50" charset="-128"/>
                        </a:rPr>
                        <a:t>※</a:t>
                      </a:r>
                      <a:r>
                        <a:rPr lang="ja-JP" altLang="en-US" sz="1200" b="0" i="0" u="none" strike="noStrike" dirty="0">
                          <a:solidFill>
                            <a:srgbClr val="000000"/>
                          </a:solidFill>
                          <a:effectLst/>
                          <a:latin typeface="Meiryo UI" panose="020B0604030504040204" pitchFamily="50" charset="-128"/>
                          <a:ea typeface="Meiryo UI" panose="020B0604030504040204" pitchFamily="50" charset="-128"/>
                        </a:rPr>
                        <a:t>記載なし</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28575" cap="flat" cmpd="sng" algn="ctr">
                      <a:solidFill>
                        <a:srgbClr val="EA5550"/>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228,700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tc vMerge="1">
                  <a:txBody>
                    <a:bodyPr/>
                    <a:lstStyle/>
                    <a:p>
                      <a:pPr algn="r" fontAlgn="ctr"/>
                      <a:r>
                        <a:rPr kumimoji="1" lang="en-US" altLang="ja-JP" sz="1200" b="0" i="0" kern="1200" dirty="0">
                          <a:solidFill>
                            <a:schemeClr val="tx1"/>
                          </a:solidFill>
                          <a:effectLst/>
                          <a:latin typeface="Meiryo UI" panose="020B0604030504040204" pitchFamily="50" charset="-128"/>
                          <a:ea typeface="Meiryo UI" panose="020B0604030504040204" pitchFamily="50" charset="-128"/>
                          <a:cs typeface="+mn-cs"/>
                        </a:rPr>
                        <a:t>76,200</a:t>
                      </a:r>
                      <a:r>
                        <a:rPr kumimoji="1" lang="ja-JP" altLang="en-US" sz="1200" b="0" i="0" kern="1200" dirty="0">
                          <a:solidFill>
                            <a:schemeClr val="tx1"/>
                          </a:solidFill>
                          <a:effectLst/>
                          <a:latin typeface="Meiryo UI" panose="020B0604030504040204" pitchFamily="50" charset="-128"/>
                          <a:ea typeface="Meiryo UI" panose="020B0604030504040204" pitchFamily="50" charset="-128"/>
                          <a:cs typeface="+mn-cs"/>
                        </a:rPr>
                        <a:t>円</a:t>
                      </a:r>
                      <a:endParaRPr lang="en-US" altLang="ja-JP" sz="12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36000" marB="36000" anchor="ctr">
                    <a:lnL w="12700" cap="flat" cmpd="sng" algn="ctr">
                      <a:solidFill>
                        <a:schemeClr val="bg1">
                          <a:lumMod val="85000"/>
                        </a:schemeClr>
                      </a:solidFill>
                      <a:prstDash val="solid"/>
                      <a:round/>
                      <a:headEnd type="none" w="med" len="med"/>
                      <a:tailEnd type="none" w="med" len="med"/>
                    </a:lnL>
                    <a:lnR w="12700" cap="flat" cmpd="sng" algn="ctr">
                      <a:solidFill>
                        <a:schemeClr val="bg1">
                          <a:lumMod val="85000"/>
                        </a:schemeClr>
                      </a:solidFill>
                      <a:prstDash val="solid"/>
                      <a:round/>
                      <a:headEnd type="none" w="med" len="med"/>
                      <a:tailEnd type="none" w="med" len="med"/>
                    </a:lnR>
                    <a:lnT w="12700" cap="flat" cmpd="sng" algn="ctr">
                      <a:solidFill>
                        <a:schemeClr val="bg1">
                          <a:lumMod val="85000"/>
                        </a:schemeClr>
                      </a:solidFill>
                      <a:prstDash val="solid"/>
                      <a:round/>
                      <a:headEnd type="none" w="med" len="med"/>
                      <a:tailEnd type="none" w="med" len="med"/>
                    </a:lnT>
                    <a:lnB w="12700" cap="flat" cmpd="sng" algn="ctr">
                      <a:solidFill>
                        <a:schemeClr val="bg1">
                          <a:lumMod val="8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0783407"/>
                  </a:ext>
                </a:extLst>
              </a:tr>
            </a:tbl>
          </a:graphicData>
        </a:graphic>
      </p:graphicFrame>
      <p:sp>
        <p:nvSpPr>
          <p:cNvPr id="25" name="テキスト ボックス 24">
            <a:extLst>
              <a:ext uri="{FF2B5EF4-FFF2-40B4-BE49-F238E27FC236}">
                <a16:creationId xmlns:a16="http://schemas.microsoft.com/office/drawing/2014/main" id="{590AB82D-214D-DE96-8DF4-AD4FC24E26DF}"/>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endParaRPr>
          </a:p>
        </p:txBody>
      </p:sp>
      <p:cxnSp>
        <p:nvCxnSpPr>
          <p:cNvPr id="26" name="直線コネクタ 25">
            <a:extLst>
              <a:ext uri="{FF2B5EF4-FFF2-40B4-BE49-F238E27FC236}">
                <a16:creationId xmlns:a16="http://schemas.microsoft.com/office/drawing/2014/main" id="{72952C0B-F9CA-D563-63B6-B419C0836CE0}"/>
              </a:ext>
            </a:extLst>
          </p:cNvPr>
          <p:cNvCxnSpPr>
            <a:cxnSpLocks/>
            <a:endCxn id="27" idx="1"/>
          </p:cNvCxnSpPr>
          <p:nvPr/>
        </p:nvCxnSpPr>
        <p:spPr>
          <a:xfrm>
            <a:off x="7718737" y="4327098"/>
            <a:ext cx="227135" cy="66659"/>
          </a:xfrm>
          <a:prstGeom prst="line">
            <a:avLst/>
          </a:prstGeom>
          <a:ln w="254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sp>
        <p:nvSpPr>
          <p:cNvPr id="27" name="正方形/長方形 26">
            <a:extLst>
              <a:ext uri="{FF2B5EF4-FFF2-40B4-BE49-F238E27FC236}">
                <a16:creationId xmlns:a16="http://schemas.microsoft.com/office/drawing/2014/main" id="{BA1A59FE-5B1E-AE10-3FAA-E9555C6815F0}"/>
              </a:ext>
            </a:extLst>
          </p:cNvPr>
          <p:cNvSpPr/>
          <p:nvPr/>
        </p:nvSpPr>
        <p:spPr bwMode="auto">
          <a:xfrm>
            <a:off x="7945872" y="4177757"/>
            <a:ext cx="1925956" cy="432000"/>
          </a:xfrm>
          <a:prstGeom prst="rect">
            <a:avLst/>
          </a:prstGeom>
          <a:solidFill>
            <a:schemeClr val="bg1"/>
          </a:solidFill>
          <a:ln w="25400" cap="flat" cmpd="sng" algn="ctr">
            <a:solidFill>
              <a:srgbClr val="EA5550"/>
            </a:solidFill>
            <a:prstDash val="solid"/>
            <a:round/>
            <a:headEnd type="none" w="med" len="med"/>
            <a:tailEnd type="none" w="med" len="med"/>
          </a:ln>
          <a:effectLst/>
        </p:spPr>
        <p:txBody>
          <a:bodyPr rot="0" spcFirstLastPara="0" vertOverflow="overflow" horzOverflow="overflow" vert="horz" wrap="square" lIns="72000" tIns="36000" rIns="36000" bIns="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2025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年</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6</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月</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13</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日</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金</a:t>
            </a:r>
            <a:r>
              <a:rPr kumimoji="0" lang="en-US" altLang="ja-JP"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a:t>
            </a:r>
            <a:r>
              <a:rPr kumimoji="0" lang="ja-JP" altLang="en-US" sz="1050" b="1" i="0" u="none" strike="noStrike" kern="1200" cap="none" spc="0" normalizeH="0" baseline="0" noProof="0" dirty="0">
                <a:ln>
                  <a:noFill/>
                </a:ln>
                <a:solidFill>
                  <a:srgbClr val="EA5550"/>
                </a:solidFill>
                <a:effectLst/>
                <a:uLnTx/>
                <a:uFillTx/>
                <a:latin typeface="メイリオ" panose="020B0604030504040204" pitchFamily="50" charset="-128"/>
                <a:ea typeface="メイリオ" panose="020B0604030504040204" pitchFamily="50" charset="-128"/>
                <a:cs typeface="+mn-cs"/>
              </a:rPr>
              <a:t>の支給分</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4</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a:t>
            </a:r>
            <a:r>
              <a:rPr kumimoji="0" lang="en-US" altLang="ja-JP"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5</a:t>
            </a:r>
            <a:r>
              <a:rPr kumimoji="0" lang="ja-JP" altLang="en-US" sz="105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rPr>
              <a:t>月分）からはこちら！</a:t>
            </a:r>
            <a:endParaRPr kumimoji="0" lang="en-US" altLang="ja-JP" sz="1000" b="0" i="0" u="none" strike="noStrike" kern="1200" cap="none" spc="0" normalizeH="0" baseline="0" noProof="0" dirty="0">
              <a:ln>
                <a:noFill/>
              </a:ln>
              <a:solidFill>
                <a:prstClr val="black"/>
              </a:solidFill>
              <a:effectLst/>
              <a:uLnTx/>
              <a:uFillTx/>
              <a:latin typeface="メイリオ" panose="020B0604030504040204" pitchFamily="50" charset="-128"/>
              <a:ea typeface="メイリオ" panose="020B0604030504040204" pitchFamily="50" charset="-128"/>
              <a:cs typeface="+mn-cs"/>
            </a:endParaRPr>
          </a:p>
        </p:txBody>
      </p:sp>
      <p:sp>
        <p:nvSpPr>
          <p:cNvPr id="28" name="正方形/長方形 27">
            <a:extLst>
              <a:ext uri="{FF2B5EF4-FFF2-40B4-BE49-F238E27FC236}">
                <a16:creationId xmlns:a16="http://schemas.microsoft.com/office/drawing/2014/main" id="{DC638E08-D211-641A-CC2B-1178D04198C5}"/>
              </a:ext>
            </a:extLst>
          </p:cNvPr>
          <p:cNvSpPr/>
          <p:nvPr/>
        </p:nvSpPr>
        <p:spPr>
          <a:xfrm>
            <a:off x="441960" y="1841690"/>
            <a:ext cx="4099560" cy="276999"/>
          </a:xfrm>
          <a:prstGeom prst="rect">
            <a:avLst/>
          </a:prstGeom>
        </p:spPr>
        <p:txBody>
          <a:bodyPr wrap="squar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17,5</a:t>
            </a:r>
            <a:r>
              <a:rPr kumimoji="1" lang="en-US" altLang="ja-JP" sz="1200" dirty="0">
                <a:solidFill>
                  <a:srgbClr val="3E3A39"/>
                </a:solidFill>
                <a:latin typeface="メイリオ" panose="020B0604030504040204" pitchFamily="50" charset="-128"/>
                <a:ea typeface="メイリオ" panose="020B0604030504040204" pitchFamily="50" charset="-128"/>
              </a:rPr>
              <a:t>10</a:t>
            </a:r>
            <a:r>
              <a:rPr kumimoji="1" lang="ja-JP" altLang="en-US"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rPr>
              <a:t>円（</a:t>
            </a:r>
            <a:r>
              <a:rPr kumimoji="1" lang="en-US" altLang="ja-JP" sz="1200" dirty="0">
                <a:solidFill>
                  <a:srgbClr val="3E3A39"/>
                </a:solidFill>
                <a:latin typeface="メイリオ" panose="020B0604030504040204" pitchFamily="50" charset="-128"/>
                <a:ea typeface="メイリオ" panose="020B0604030504040204" pitchFamily="50" charset="-128"/>
              </a:rPr>
              <a:t>2025</a:t>
            </a:r>
            <a:r>
              <a:rPr kumimoji="1" lang="ja-JP" altLang="en-US" sz="1200" dirty="0">
                <a:solidFill>
                  <a:srgbClr val="3E3A39"/>
                </a:solidFill>
                <a:latin typeface="メイリオ" panose="020B0604030504040204" pitchFamily="50" charset="-128"/>
                <a:ea typeface="メイリオ" panose="020B0604030504040204" pitchFamily="50" charset="-128"/>
              </a:rPr>
              <a:t>年度）</a:t>
            </a:r>
            <a:r>
              <a:rPr kumimoji="1" lang="en-US" altLang="ja-JP" sz="1050" dirty="0">
                <a:solidFill>
                  <a:srgbClr val="3E3A39"/>
                </a:solidFill>
                <a:latin typeface="メイリオ" panose="020B0604030504040204" pitchFamily="50" charset="-128"/>
                <a:ea typeface="メイリオ" panose="020B0604030504040204" pitchFamily="50" charset="-128"/>
              </a:rPr>
              <a:t>※17,920</a:t>
            </a:r>
            <a:r>
              <a:rPr kumimoji="1" lang="ja-JP" altLang="en-US" sz="1050" dirty="0">
                <a:solidFill>
                  <a:srgbClr val="3E3A39"/>
                </a:solidFill>
                <a:latin typeface="メイリオ" panose="020B0604030504040204" pitchFamily="50" charset="-128"/>
                <a:ea typeface="メイリオ" panose="020B0604030504040204" pitchFamily="50" charset="-128"/>
              </a:rPr>
              <a:t>円（</a:t>
            </a:r>
            <a:r>
              <a:rPr kumimoji="1" lang="en-US" altLang="ja-JP" sz="1050" dirty="0">
                <a:solidFill>
                  <a:srgbClr val="3E3A39"/>
                </a:solidFill>
                <a:latin typeface="メイリオ" panose="020B0604030504040204" pitchFamily="50" charset="-128"/>
                <a:ea typeface="メイリオ" panose="020B0604030504040204" pitchFamily="50" charset="-128"/>
              </a:rPr>
              <a:t>2026</a:t>
            </a:r>
            <a:r>
              <a:rPr kumimoji="1" lang="ja-JP" altLang="en-US" sz="1050" dirty="0">
                <a:solidFill>
                  <a:srgbClr val="3E3A39"/>
                </a:solidFill>
                <a:latin typeface="メイリオ" panose="020B0604030504040204" pitchFamily="50" charset="-128"/>
                <a:ea typeface="メイリオ" panose="020B0604030504040204" pitchFamily="50" charset="-128"/>
              </a:rPr>
              <a:t>年度）</a:t>
            </a:r>
            <a:endParaRPr kumimoji="1" lang="en-US" altLang="ja-JP" sz="1200" i="0" u="none" strike="noStrike" kern="1200" cap="none" spc="0" normalizeH="0" baseline="0" noProof="0" dirty="0">
              <a:ln>
                <a:noFill/>
              </a:ln>
              <a:solidFill>
                <a:srgbClr val="3E3A39"/>
              </a:solidFill>
              <a:effectLst/>
              <a:uLnTx/>
              <a:uFillTx/>
              <a:latin typeface="メイリオ" panose="020B0604030504040204" pitchFamily="50" charset="-128"/>
              <a:ea typeface="メイリオ" panose="020B0604030504040204" pitchFamily="50" charset="-128"/>
              <a:cs typeface="+mn-cs"/>
            </a:endParaRPr>
          </a:p>
        </p:txBody>
      </p:sp>
      <p:sp>
        <p:nvSpPr>
          <p:cNvPr id="30" name="正方形/長方形 29">
            <a:extLst>
              <a:ext uri="{FF2B5EF4-FFF2-40B4-BE49-F238E27FC236}">
                <a16:creationId xmlns:a16="http://schemas.microsoft.com/office/drawing/2014/main" id="{2CDA3892-46A8-C5A2-ADB9-26228D26810E}"/>
              </a:ext>
            </a:extLst>
          </p:cNvPr>
          <p:cNvSpPr/>
          <p:nvPr/>
        </p:nvSpPr>
        <p:spPr>
          <a:xfrm>
            <a:off x="2385484" y="3832257"/>
            <a:ext cx="96663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③</a:t>
            </a:r>
          </a:p>
        </p:txBody>
      </p:sp>
      <p:sp>
        <p:nvSpPr>
          <p:cNvPr id="3" name="AutoShape 3">
            <a:extLst>
              <a:ext uri="{FF2B5EF4-FFF2-40B4-BE49-F238E27FC236}">
                <a16:creationId xmlns:a16="http://schemas.microsoft.com/office/drawing/2014/main" id="{3C012170-7194-57A2-590E-F9E2B7E74A85}"/>
              </a:ext>
            </a:extLst>
          </p:cNvPr>
          <p:cNvSpPr>
            <a:spLocks noChangeArrowheads="1"/>
          </p:cNvSpPr>
          <p:nvPr/>
        </p:nvSpPr>
        <p:spPr bwMode="auto">
          <a:xfrm>
            <a:off x="114300" y="594254"/>
            <a:ext cx="9677400" cy="246221"/>
          </a:xfrm>
          <a:prstGeom prst="roundRect">
            <a:avLst>
              <a:gd name="adj" fmla="val 0"/>
            </a:avLst>
          </a:prstGeom>
          <a:noFill/>
          <a:ln>
            <a:noFill/>
          </a:ln>
          <a:effectLst/>
        </p:spPr>
        <p:txBody>
          <a:bodyPr wrap="square" lIns="0" tIns="0" rIns="0" bIns="0">
            <a:spAutoFit/>
          </a:bodyPr>
          <a:lstStyle/>
          <a:p>
            <a:pPr defTabSz="914400" eaLnBrk="0" fontAlgn="base" hangingPunct="0">
              <a:spcBef>
                <a:spcPct val="0"/>
              </a:spcBef>
              <a:defRPr/>
            </a:pPr>
            <a:r>
              <a:rPr kumimoji="1" lang="ja-JP" altLang="en-US" sz="1600" b="1" dirty="0">
                <a:solidFill>
                  <a:prstClr val="black"/>
                </a:solidFill>
                <a:latin typeface="Arial"/>
                <a:ea typeface="メイリオ" pitchFamily="50" charset="-128"/>
                <a:cs typeface="メイリオ" pitchFamily="50" charset="-128"/>
              </a:rPr>
              <a:t>１</a:t>
            </a: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ｰ（２） </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25</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年</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4</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月分からの年金額（受取りは</a:t>
            </a:r>
            <a:r>
              <a:rPr kumimoji="1" lang="en-US" altLang="ja-JP"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6</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月から）月等について、および厚労省の年金受給額</a:t>
            </a:r>
            <a:r>
              <a:rPr kumimoji="1" lang="ja-JP" altLang="en-US" sz="1600" b="1" dirty="0">
                <a:solidFill>
                  <a:srgbClr val="3E3A39"/>
                </a:solidFill>
                <a:latin typeface="Arial"/>
                <a:ea typeface="メイリオ" pitchFamily="50" charset="-128"/>
                <a:cs typeface="メイリオ" pitchFamily="50" charset="-128"/>
              </a:rPr>
              <a:t>７</a:t>
            </a:r>
            <a:r>
              <a:rPr kumimoji="1" lang="ja-JP" altLang="en-US" sz="16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例</a:t>
            </a:r>
            <a:endParaRPr kumimoji="1" lang="en-US" altLang="ja-JP" sz="1600" dirty="0">
              <a:solidFill>
                <a:srgbClr val="4D4D4D"/>
              </a:solidFill>
              <a:latin typeface="Arial"/>
              <a:cs typeface="メイリオ" pitchFamily="50" charset="-128"/>
            </a:endParaRPr>
          </a:p>
        </p:txBody>
      </p:sp>
      <p:sp>
        <p:nvSpPr>
          <p:cNvPr id="6" name="テキスト プレースホルダー 1">
            <a:extLst>
              <a:ext uri="{FF2B5EF4-FFF2-40B4-BE49-F238E27FC236}">
                <a16:creationId xmlns:a16="http://schemas.microsoft.com/office/drawing/2014/main" id="{F4B1880F-960D-5560-C5F4-557F8A3B065E}"/>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8" name="スライド番号プレースホルダー 5">
            <a:extLst>
              <a:ext uri="{FF2B5EF4-FFF2-40B4-BE49-F238E27FC236}">
                <a16:creationId xmlns:a16="http://schemas.microsoft.com/office/drawing/2014/main" id="{06F71F9D-6F4D-D969-E091-E23FA956863D}"/>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7</a:t>
            </a:fld>
            <a:endParaRPr kumimoji="1" lang="ja-JP" altLang="en-US" sz="1200" b="1" dirty="0">
              <a:solidFill>
                <a:schemeClr val="tx1"/>
              </a:solidFill>
            </a:endParaRPr>
          </a:p>
        </p:txBody>
      </p:sp>
      <p:sp>
        <p:nvSpPr>
          <p:cNvPr id="4" name="正方形/長方形 3">
            <a:extLst>
              <a:ext uri="{FF2B5EF4-FFF2-40B4-BE49-F238E27FC236}">
                <a16:creationId xmlns:a16="http://schemas.microsoft.com/office/drawing/2014/main" id="{6A76B133-146E-12A2-2245-95E18C10212B}"/>
              </a:ext>
            </a:extLst>
          </p:cNvPr>
          <p:cNvSpPr/>
          <p:nvPr/>
        </p:nvSpPr>
        <p:spPr>
          <a:xfrm>
            <a:off x="4547355" y="3832257"/>
            <a:ext cx="966638" cy="324000"/>
          </a:xfrm>
          <a:prstGeom prst="rect">
            <a:avLst/>
          </a:prstGeom>
          <a:solidFill>
            <a:schemeClr val="bg1"/>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lIns="36000" tIns="0" rIns="0" bIns="0" rtlCol="0" anchor="ctr"/>
          <a:lstStyle/>
          <a:p>
            <a:r>
              <a:rPr kumimoji="1" lang="ja-JP" altLang="en-US" sz="1200" dirty="0">
                <a:solidFill>
                  <a:schemeClr val="tx1"/>
                </a:solidFill>
                <a:latin typeface="Meiryo UI" panose="020B0604030504040204" pitchFamily="50" charset="-128"/>
                <a:ea typeface="Meiryo UI" panose="020B0604030504040204" pitchFamily="50" charset="-128"/>
              </a:rPr>
              <a:t>④</a:t>
            </a:r>
          </a:p>
        </p:txBody>
      </p:sp>
      <p:sp>
        <p:nvSpPr>
          <p:cNvPr id="29" name="テキスト ボックス 28">
            <a:extLst>
              <a:ext uri="{FF2B5EF4-FFF2-40B4-BE49-F238E27FC236}">
                <a16:creationId xmlns:a16="http://schemas.microsoft.com/office/drawing/2014/main" id="{AA36EA25-CC16-75A8-596B-C175D12DD30D}"/>
              </a:ext>
            </a:extLst>
          </p:cNvPr>
          <p:cNvSpPr txBox="1"/>
          <p:nvPr/>
        </p:nvSpPr>
        <p:spPr>
          <a:xfrm>
            <a:off x="626736" y="4589588"/>
            <a:ext cx="9177659" cy="2308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平均的な収入（平均標準報酬（賞与含む月額換算）</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45.5</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万円）で</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40</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年間就業した場合に受け取り始める年金（老齢厚生年金と</a:t>
            </a:r>
            <a:r>
              <a:rPr kumimoji="0" lang="en-US" altLang="ja-JP"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2</a:t>
            </a:r>
            <a:r>
              <a:rPr kumimoji="0" lang="ja-JP" altLang="en-US" sz="900" b="0" i="0" u="none" strike="noStrike" kern="1200" cap="none" spc="0" normalizeH="0" baseline="0" noProof="0" dirty="0">
                <a:ln>
                  <a:noFill/>
                </a:ln>
                <a:solidFill>
                  <a:srgbClr val="000000"/>
                </a:solidFill>
                <a:effectLst/>
                <a:highlight>
                  <a:srgbClr val="FFFF00"/>
                </a:highlight>
                <a:uLnTx/>
                <a:uFillTx/>
                <a:latin typeface="Meiryo UI" panose="020B0604030504040204" pitchFamily="50" charset="-128"/>
                <a:ea typeface="Meiryo UI" panose="020B0604030504040204" pitchFamily="50" charset="-128"/>
                <a:cs typeface="+mn-cs"/>
              </a:rPr>
              <a:t>人分の老齢基礎年金（満額））の給付水準です。</a:t>
            </a:r>
            <a:endParaRPr kumimoji="0" lang="ja-JP" altLang="en-US" sz="900" b="0" i="0" u="none" strike="noStrike" kern="1200" cap="none" spc="0" normalizeH="0" baseline="0" noProof="0" dirty="0">
              <a:ln>
                <a:noFill/>
              </a:ln>
              <a:solidFill>
                <a:prstClr val="black"/>
              </a:solidFill>
              <a:effectLst/>
              <a:highlight>
                <a:srgbClr val="FFFF00"/>
              </a:highlight>
              <a:uLnTx/>
              <a:uFillTx/>
              <a:latin typeface="Meiryo UI" panose="020B0604030504040204" pitchFamily="50" charset="-128"/>
              <a:ea typeface="Meiryo UI" panose="020B0604030504040204" pitchFamily="50" charset="-128"/>
              <a:cs typeface="+mn-cs"/>
            </a:endParaRPr>
          </a:p>
        </p:txBody>
      </p:sp>
      <p:grpSp>
        <p:nvGrpSpPr>
          <p:cNvPr id="33" name="グループ化 32">
            <a:extLst>
              <a:ext uri="{FF2B5EF4-FFF2-40B4-BE49-F238E27FC236}">
                <a16:creationId xmlns:a16="http://schemas.microsoft.com/office/drawing/2014/main" id="{9F5E51DC-77A4-D272-B4D1-28B92454BCD8}"/>
              </a:ext>
            </a:extLst>
          </p:cNvPr>
          <p:cNvGrpSpPr/>
          <p:nvPr/>
        </p:nvGrpSpPr>
        <p:grpSpPr>
          <a:xfrm>
            <a:off x="1301520" y="2140576"/>
            <a:ext cx="3240000" cy="1847271"/>
            <a:chOff x="3130056" y="-1811892"/>
            <a:chExt cx="3240000" cy="1847271"/>
          </a:xfrm>
        </p:grpSpPr>
        <p:sp>
          <p:nvSpPr>
            <p:cNvPr id="34" name="正方形/長方形 33">
              <a:extLst>
                <a:ext uri="{FF2B5EF4-FFF2-40B4-BE49-F238E27FC236}">
                  <a16:creationId xmlns:a16="http://schemas.microsoft.com/office/drawing/2014/main" id="{54417901-C5F2-B9BE-B421-2ED652D4D860}"/>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831,700</a:t>
              </a:r>
              <a:r>
                <a:rPr kumimoji="1" lang="ja-JP" altLang="en-US" sz="2800" b="1" dirty="0">
                  <a:solidFill>
                    <a:sysClr val="windowText" lastClr="000000"/>
                  </a:solidFill>
                  <a:latin typeface="Meiryo UI" panose="020B0604030504040204" pitchFamily="50" charset="-128"/>
                  <a:ea typeface="Meiryo UI" panose="020B0604030504040204" pitchFamily="50" charset="-128"/>
                </a:rPr>
                <a:t>円／年</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5" name="直線コネクタ 34">
              <a:extLst>
                <a:ext uri="{FF2B5EF4-FFF2-40B4-BE49-F238E27FC236}">
                  <a16:creationId xmlns:a16="http://schemas.microsoft.com/office/drawing/2014/main" id="{0FCA79F3-1257-1706-27C5-B55D9248B9E1}"/>
                </a:ext>
              </a:extLst>
            </p:cNvPr>
            <p:cNvCxnSpPr>
              <a:cxnSpLocks/>
            </p:cNvCxnSpPr>
            <p:nvPr/>
          </p:nvCxnSpPr>
          <p:spPr>
            <a:xfrm flipV="1">
              <a:off x="4688136" y="-1086154"/>
              <a:ext cx="0" cy="112153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6" name="グループ化 35">
            <a:extLst>
              <a:ext uri="{FF2B5EF4-FFF2-40B4-BE49-F238E27FC236}">
                <a16:creationId xmlns:a16="http://schemas.microsoft.com/office/drawing/2014/main" id="{E6A2226A-10D2-8BE8-A490-9E02367DD6AA}"/>
              </a:ext>
            </a:extLst>
          </p:cNvPr>
          <p:cNvGrpSpPr/>
          <p:nvPr/>
        </p:nvGrpSpPr>
        <p:grpSpPr>
          <a:xfrm>
            <a:off x="4747807" y="521280"/>
            <a:ext cx="4536000" cy="3451094"/>
            <a:chOff x="3130056" y="-2742948"/>
            <a:chExt cx="4536000" cy="3451094"/>
          </a:xfrm>
        </p:grpSpPr>
        <p:sp>
          <p:nvSpPr>
            <p:cNvPr id="37" name="正方形/長方形 36">
              <a:extLst>
                <a:ext uri="{FF2B5EF4-FFF2-40B4-BE49-F238E27FC236}">
                  <a16:creationId xmlns:a16="http://schemas.microsoft.com/office/drawing/2014/main" id="{6691436D-9908-1A48-4724-ED901801F413}"/>
                </a:ext>
              </a:extLst>
            </p:cNvPr>
            <p:cNvSpPr/>
            <p:nvPr/>
          </p:nvSpPr>
          <p:spPr bwMode="auto">
            <a:xfrm>
              <a:off x="3130056" y="-2742948"/>
              <a:ext cx="4536000" cy="2335056"/>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b"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1" lang="en-US" altLang="ja-JP" sz="400" b="1" dirty="0">
                <a:solidFill>
                  <a:srgbClr val="EA5550"/>
                </a:solidFill>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3200" b="1" dirty="0">
                  <a:latin typeface="Meiryo UI" panose="020B0604030504040204" pitchFamily="50" charset="-128"/>
                  <a:ea typeface="Meiryo UI" panose="020B0604030504040204" pitchFamily="50" charset="-128"/>
                </a:rPr>
                <a:t>（内訳）</a:t>
              </a:r>
              <a:endParaRPr kumimoji="1" lang="en-US" altLang="ja-JP" sz="3200" b="1" dirty="0">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68,000</a:t>
              </a:r>
              <a:r>
                <a:rPr kumimoji="1" lang="ja-JP" altLang="en-US" sz="2800" b="1" dirty="0">
                  <a:solidFill>
                    <a:sysClr val="windowText" lastClr="000000"/>
                  </a:solidFill>
                  <a:latin typeface="Meiryo UI" panose="020B0604030504040204" pitchFamily="50" charset="-128"/>
                  <a:ea typeface="Meiryo UI" panose="020B0604030504040204" pitchFamily="50" charset="-128"/>
                </a:rPr>
                <a:t>円／月</a:t>
              </a:r>
              <a:r>
                <a:rPr kumimoji="1" lang="ja-JP" altLang="en-US" sz="1800" b="1" dirty="0">
                  <a:solidFill>
                    <a:sysClr val="windowText" lastClr="000000"/>
                  </a:solidFill>
                  <a:latin typeface="Meiryo UI" panose="020B0604030504040204" pitchFamily="50" charset="-128"/>
                  <a:ea typeface="Meiryo UI" panose="020B0604030504040204" pitchFamily="50" charset="-128"/>
                </a:rPr>
                <a:t>　</a:t>
              </a:r>
              <a:r>
                <a:rPr kumimoji="1" lang="en-US" altLang="ja-JP" sz="2800" b="1" dirty="0">
                  <a:solidFill>
                    <a:sysClr val="windowText" lastClr="000000"/>
                  </a:solidFill>
                  <a:latin typeface="Meiryo UI" panose="020B0604030504040204" pitchFamily="50" charset="-128"/>
                  <a:ea typeface="Meiryo UI" panose="020B0604030504040204" pitchFamily="50" charset="-128"/>
                </a:rPr>
                <a:t>×</a:t>
              </a:r>
              <a:r>
                <a:rPr kumimoji="1" lang="ja-JP" altLang="en-US" sz="1800" b="1" dirty="0">
                  <a:solidFill>
                    <a:sysClr val="windowText" lastClr="000000"/>
                  </a:solidFill>
                  <a:latin typeface="Meiryo UI" panose="020B0604030504040204" pitchFamily="50" charset="-128"/>
                  <a:ea typeface="Meiryo UI" panose="020B0604030504040204" pitchFamily="50" charset="-128"/>
                </a:rPr>
                <a:t>　</a:t>
              </a:r>
              <a:r>
                <a:rPr kumimoji="1" lang="en-US" altLang="ja-JP" sz="3200" b="1" dirty="0">
                  <a:solidFill>
                    <a:srgbClr val="EA5550"/>
                  </a:solidFill>
                  <a:latin typeface="Meiryo UI" panose="020B0604030504040204" pitchFamily="50" charset="-128"/>
                  <a:ea typeface="Meiryo UI" panose="020B0604030504040204" pitchFamily="50" charset="-128"/>
                </a:rPr>
                <a:t>2</a:t>
              </a:r>
              <a:r>
                <a:rPr kumimoji="1" lang="ja-JP" altLang="en-US" sz="3200" b="1" dirty="0">
                  <a:solidFill>
                    <a:srgbClr val="EA5550"/>
                  </a:solidFill>
                  <a:latin typeface="Meiryo UI" panose="020B0604030504040204" pitchFamily="50" charset="-128"/>
                  <a:ea typeface="Meiryo UI" panose="020B0604030504040204" pitchFamily="50" charset="-128"/>
                </a:rPr>
                <a:t>人</a:t>
              </a:r>
              <a:r>
                <a:rPr kumimoji="1" lang="ja-JP" altLang="en-US" sz="2800" b="1" dirty="0">
                  <a:solidFill>
                    <a:sysClr val="windowText" lastClr="000000"/>
                  </a:solidFill>
                  <a:latin typeface="Meiryo UI" panose="020B0604030504040204" pitchFamily="50" charset="-128"/>
                  <a:ea typeface="Meiryo UI" panose="020B0604030504040204" pitchFamily="50" charset="-128"/>
                </a:rPr>
                <a:t>分</a:t>
              </a:r>
              <a:endParaRPr kumimoji="1" lang="en-US" altLang="ja-JP" sz="1800" b="1" dirty="0">
                <a:solidFill>
                  <a:sysClr val="windowText" lastClr="000000"/>
                </a:solidFill>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ja-JP" altLang="en-US" sz="2400" b="1" i="0" u="none" strike="noStrike" cap="none" normalizeH="0" baseline="0" dirty="0">
                  <a:ln>
                    <a:noFill/>
                  </a:ln>
                  <a:solidFill>
                    <a:sysClr val="windowText" lastClr="000000"/>
                  </a:solidFill>
                  <a:effectLst/>
                  <a:latin typeface="Meiryo UI" panose="020B0604030504040204" pitchFamily="50" charset="-128"/>
                  <a:ea typeface="Meiryo UI" panose="020B0604030504040204" pitchFamily="50" charset="-128"/>
                </a:rPr>
                <a:t>＋</a:t>
              </a:r>
              <a:endParaRPr kumimoji="1" lang="en-US" altLang="ja-JP" sz="2400" b="1" i="0" u="none" strike="noStrike" cap="none" normalizeH="0" baseline="0" dirty="0">
                <a:ln>
                  <a:noFill/>
                </a:ln>
                <a:solidFill>
                  <a:sysClr val="windowText" lastClr="000000"/>
                </a:solidFill>
                <a:effectLst/>
                <a:latin typeface="Meiryo UI" panose="020B0604030504040204" pitchFamily="50" charset="-128"/>
                <a:ea typeface="Meiryo UI" panose="020B0604030504040204" pitchFamily="50" charset="-128"/>
              </a:endParaRPr>
            </a:p>
            <a:p>
              <a:pPr marL="0" marR="0" indent="0"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94,483</a:t>
              </a:r>
              <a:r>
                <a:rPr kumimoji="1" lang="ja-JP" altLang="en-US" sz="2800" b="1" dirty="0">
                  <a:solidFill>
                    <a:sysClr val="windowText" lastClr="000000"/>
                  </a:solidFill>
                  <a:latin typeface="Meiryo UI" panose="020B0604030504040204" pitchFamily="50" charset="-128"/>
                  <a:ea typeface="Meiryo UI" panose="020B0604030504040204" pitchFamily="50" charset="-128"/>
                </a:rPr>
                <a:t>円／月</a:t>
              </a:r>
              <a:endParaRPr kumimoji="1" lang="en-US" altLang="ja-JP" sz="2800" b="1" dirty="0">
                <a:solidFill>
                  <a:sysClr val="windowText" lastClr="000000"/>
                </a:solidFill>
                <a:latin typeface="Meiryo UI" panose="020B0604030504040204" pitchFamily="50" charset="-128"/>
                <a:ea typeface="Meiryo UI" panose="020B0604030504040204" pitchFamily="50" charset="-128"/>
              </a:endParaRPr>
            </a:p>
            <a:p>
              <a:pPr defTabSz="914400" fontAlgn="base">
                <a:spcBef>
                  <a:spcPct val="0"/>
                </a:spcBef>
                <a:spcAft>
                  <a:spcPct val="0"/>
                </a:spcAft>
              </a:pPr>
              <a:r>
                <a:rPr kumimoji="1" lang="ja-JP" altLang="en-US" sz="2800" b="1" dirty="0">
                  <a:latin typeface="Meiryo UI" panose="020B0604030504040204" pitchFamily="50" charset="-128"/>
                  <a:ea typeface="Meiryo UI" panose="020B0604030504040204" pitchFamily="50" charset="-128"/>
                </a:rPr>
                <a:t>＝</a:t>
              </a:r>
              <a:r>
                <a:rPr kumimoji="1" lang="ja-JP" altLang="en-US" sz="3200" b="1" dirty="0">
                  <a:solidFill>
                    <a:srgbClr val="EA5550"/>
                  </a:solidFill>
                  <a:latin typeface="Meiryo UI" panose="020B0604030504040204" pitchFamily="50" charset="-128"/>
                  <a:ea typeface="Meiryo UI" panose="020B0604030504040204" pitchFamily="50" charset="-128"/>
                </a:rPr>
                <a:t> </a:t>
              </a:r>
              <a:r>
                <a:rPr kumimoji="1" lang="en-US" altLang="ja-JP" sz="3200" b="1" dirty="0">
                  <a:solidFill>
                    <a:srgbClr val="EA5550"/>
                  </a:solidFill>
                  <a:latin typeface="Meiryo UI" panose="020B0604030504040204" pitchFamily="50" charset="-128"/>
                  <a:ea typeface="Meiryo UI" panose="020B0604030504040204" pitchFamily="50" charset="-128"/>
                </a:rPr>
                <a:t>232,784</a:t>
              </a:r>
              <a:r>
                <a:rPr kumimoji="1" lang="ja-JP" altLang="en-US" sz="2800" b="1" dirty="0">
                  <a:solidFill>
                    <a:sysClr val="windowText" lastClr="000000"/>
                  </a:solidFill>
                  <a:latin typeface="Meiryo UI" panose="020B0604030504040204" pitchFamily="50" charset="-128"/>
                  <a:ea typeface="Meiryo UI" panose="020B0604030504040204" pitchFamily="50" charset="-128"/>
                </a:rPr>
                <a:t>円／月</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38" name="直線コネクタ 37">
              <a:extLst>
                <a:ext uri="{FF2B5EF4-FFF2-40B4-BE49-F238E27FC236}">
                  <a16:creationId xmlns:a16="http://schemas.microsoft.com/office/drawing/2014/main" id="{CE152526-B15A-836E-38A8-28D56790B15C}"/>
                </a:ext>
              </a:extLst>
            </p:cNvPr>
            <p:cNvCxnSpPr>
              <a:cxnSpLocks/>
            </p:cNvCxnSpPr>
            <p:nvPr/>
          </p:nvCxnSpPr>
          <p:spPr>
            <a:xfrm flipV="1">
              <a:off x="3500989" y="-413387"/>
              <a:ext cx="0" cy="112153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grpSp>
        <p:nvGrpSpPr>
          <p:cNvPr id="39" name="グループ化 38">
            <a:extLst>
              <a:ext uri="{FF2B5EF4-FFF2-40B4-BE49-F238E27FC236}">
                <a16:creationId xmlns:a16="http://schemas.microsoft.com/office/drawing/2014/main" id="{EB6BE0DB-C0BB-810E-FCDE-976CC05B3957}"/>
              </a:ext>
            </a:extLst>
          </p:cNvPr>
          <p:cNvGrpSpPr/>
          <p:nvPr/>
        </p:nvGrpSpPr>
        <p:grpSpPr>
          <a:xfrm>
            <a:off x="4760428" y="2132937"/>
            <a:ext cx="3240000" cy="1847271"/>
            <a:chOff x="3130056" y="-1811892"/>
            <a:chExt cx="3240000" cy="1847271"/>
          </a:xfrm>
        </p:grpSpPr>
        <p:sp>
          <p:nvSpPr>
            <p:cNvPr id="40" name="正方形/長方形 39">
              <a:extLst>
                <a:ext uri="{FF2B5EF4-FFF2-40B4-BE49-F238E27FC236}">
                  <a16:creationId xmlns:a16="http://schemas.microsoft.com/office/drawing/2014/main" id="{3CDF4598-93DC-4744-6501-1D936701FC91}"/>
                </a:ext>
              </a:extLst>
            </p:cNvPr>
            <p:cNvSpPr/>
            <p:nvPr/>
          </p:nvSpPr>
          <p:spPr bwMode="auto">
            <a:xfrm>
              <a:off x="3130056" y="-1811892"/>
              <a:ext cx="3240000" cy="720000"/>
            </a:xfrm>
            <a:prstGeom prst="rect">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3200" b="1" dirty="0">
                  <a:solidFill>
                    <a:srgbClr val="EA5550"/>
                  </a:solidFill>
                  <a:latin typeface="Meiryo UI" panose="020B0604030504040204" pitchFamily="50" charset="-128"/>
                  <a:ea typeface="Meiryo UI" panose="020B0604030504040204" pitchFamily="50" charset="-128"/>
                </a:rPr>
                <a:t>232,784</a:t>
              </a:r>
              <a:r>
                <a:rPr kumimoji="1" lang="ja-JP" altLang="en-US" sz="2800" b="1" dirty="0">
                  <a:solidFill>
                    <a:sysClr val="windowText" lastClr="000000"/>
                  </a:solidFill>
                  <a:latin typeface="Meiryo UI" panose="020B0604030504040204" pitchFamily="50" charset="-128"/>
                  <a:ea typeface="Meiryo UI" panose="020B0604030504040204" pitchFamily="50" charset="-128"/>
                </a:rPr>
                <a:t>円／月</a:t>
              </a:r>
              <a:endPar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endParaRPr>
            </a:p>
          </p:txBody>
        </p:sp>
        <p:cxnSp>
          <p:nvCxnSpPr>
            <p:cNvPr id="41" name="直線コネクタ 40">
              <a:extLst>
                <a:ext uri="{FF2B5EF4-FFF2-40B4-BE49-F238E27FC236}">
                  <a16:creationId xmlns:a16="http://schemas.microsoft.com/office/drawing/2014/main" id="{694585A5-F8D5-C88B-2A4A-5CDF75C7420A}"/>
                </a:ext>
              </a:extLst>
            </p:cNvPr>
            <p:cNvCxnSpPr>
              <a:cxnSpLocks/>
            </p:cNvCxnSpPr>
            <p:nvPr/>
          </p:nvCxnSpPr>
          <p:spPr>
            <a:xfrm flipV="1">
              <a:off x="3488368" y="-1086154"/>
              <a:ext cx="0" cy="1121533"/>
            </a:xfrm>
            <a:prstGeom prst="line">
              <a:avLst/>
            </a:prstGeom>
            <a:ln w="38100">
              <a:solidFill>
                <a:srgbClr val="EA5550"/>
              </a:solidFill>
              <a:headEnd type="oval"/>
              <a:tailEnd type="ova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7956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wipe(down)">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9"/>
                                        </p:tgtEl>
                                        <p:attrNameLst>
                                          <p:attrName>style.visibility</p:attrName>
                                        </p:attrNameLst>
                                      </p:cBhvr>
                                      <p:to>
                                        <p:strVal val="visible"/>
                                      </p:to>
                                    </p:set>
                                    <p:animEffect transition="in" filter="wipe(down)">
                                      <p:cBhvr>
                                        <p:cTn id="12" dur="500"/>
                                        <p:tgtEl>
                                          <p:spTgt spid="3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xit" presetSubtype="4" fill="hold" nodeType="clickEffect">
                                  <p:stCondLst>
                                    <p:cond delay="0"/>
                                  </p:stCondLst>
                                  <p:childTnLst>
                                    <p:animEffect transition="out" filter="wipe(down)">
                                      <p:cBhvr>
                                        <p:cTn id="16" dur="500"/>
                                        <p:tgtEl>
                                          <p:spTgt spid="39"/>
                                        </p:tgtEl>
                                      </p:cBhvr>
                                    </p:animEffect>
                                    <p:set>
                                      <p:cBhvr>
                                        <p:cTn id="17" dur="1" fill="hold">
                                          <p:stCondLst>
                                            <p:cond delay="499"/>
                                          </p:stCondLst>
                                        </p:cTn>
                                        <p:tgtEl>
                                          <p:spTgt spid="39"/>
                                        </p:tgtEl>
                                        <p:attrNameLst>
                                          <p:attrName>style.visibility</p:attrName>
                                        </p:attrNameLst>
                                      </p:cBhvr>
                                      <p:to>
                                        <p:strVal val="hidden"/>
                                      </p:to>
                                    </p:set>
                                  </p:childTnLst>
                                </p:cTn>
                              </p:par>
                              <p:par>
                                <p:cTn id="18" presetID="22" presetClass="entr" presetSubtype="4"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wipe(down)">
                                      <p:cBhvr>
                                        <p:cTn id="20" dur="500"/>
                                        <p:tgtEl>
                                          <p:spTgt spid="3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animEffect transition="in" filter="wipe(left)">
                                      <p:cBhvr>
                                        <p:cTn id="25"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楕円 6">
            <a:extLst>
              <a:ext uri="{FF2B5EF4-FFF2-40B4-BE49-F238E27FC236}">
                <a16:creationId xmlns:a16="http://schemas.microsoft.com/office/drawing/2014/main" id="{2AA911AD-6BD5-6CEB-8E71-101CDC499776}"/>
              </a:ext>
            </a:extLst>
          </p:cNvPr>
          <p:cNvSpPr/>
          <p:nvPr/>
        </p:nvSpPr>
        <p:spPr>
          <a:xfrm>
            <a:off x="4237652" y="1941396"/>
            <a:ext cx="1716833" cy="1716833"/>
          </a:xfrm>
          <a:prstGeom prst="ellipse">
            <a:avLst/>
          </a:prstGeom>
          <a:solidFill>
            <a:srgbClr val="FFCCCC"/>
          </a:solidFill>
          <a:ln w="63500">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27</a:t>
            </a:r>
            <a:r>
              <a:rPr kumimoji="1" lang="ja-JP" altLang="en-US" sz="2000" b="1" dirty="0">
                <a:solidFill>
                  <a:schemeClr val="tx1"/>
                </a:solidFill>
                <a:latin typeface="メイリオ" panose="020B0604030504040204" pitchFamily="50" charset="-128"/>
                <a:ea typeface="メイリオ" panose="020B0604030504040204" pitchFamily="50" charset="-128"/>
              </a:rPr>
              <a:t>年後</a:t>
            </a:r>
          </a:p>
        </p:txBody>
      </p:sp>
      <p:sp>
        <p:nvSpPr>
          <p:cNvPr id="8" name="楕円 7">
            <a:extLst>
              <a:ext uri="{FF2B5EF4-FFF2-40B4-BE49-F238E27FC236}">
                <a16:creationId xmlns:a16="http://schemas.microsoft.com/office/drawing/2014/main" id="{EB77EAF2-119F-EE57-0E34-60D6369596C1}"/>
              </a:ext>
            </a:extLst>
          </p:cNvPr>
          <p:cNvSpPr/>
          <p:nvPr/>
        </p:nvSpPr>
        <p:spPr>
          <a:xfrm>
            <a:off x="7047721" y="1941396"/>
            <a:ext cx="1716833" cy="1716833"/>
          </a:xfrm>
          <a:prstGeom prst="ellipse">
            <a:avLst/>
          </a:prstGeom>
          <a:solidFill>
            <a:srgbClr val="FFCCCC"/>
          </a:solidFill>
          <a:ln w="63500">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en-US" altLang="ja-JP" sz="2000" b="1" dirty="0">
                <a:solidFill>
                  <a:schemeClr val="tx1"/>
                </a:solidFill>
                <a:latin typeface="メイリオ" panose="020B0604030504040204" pitchFamily="50" charset="-128"/>
                <a:ea typeface="メイリオ" panose="020B0604030504040204" pitchFamily="50" charset="-128"/>
              </a:rPr>
              <a:t>17</a:t>
            </a:r>
            <a:r>
              <a:rPr kumimoji="1" lang="ja-JP" altLang="en-US" sz="2000" b="1" dirty="0">
                <a:solidFill>
                  <a:schemeClr val="tx1"/>
                </a:solidFill>
                <a:latin typeface="メイリオ" panose="020B0604030504040204" pitchFamily="50" charset="-128"/>
                <a:ea typeface="メイリオ" panose="020B0604030504040204" pitchFamily="50" charset="-128"/>
              </a:rPr>
              <a:t>勝</a:t>
            </a:r>
            <a:r>
              <a:rPr kumimoji="1" lang="en-US" altLang="ja-JP" sz="2000" b="1" dirty="0">
                <a:solidFill>
                  <a:schemeClr val="tx1"/>
                </a:solidFill>
                <a:latin typeface="メイリオ" panose="020B0604030504040204" pitchFamily="50" charset="-128"/>
                <a:ea typeface="メイリオ" panose="020B0604030504040204" pitchFamily="50" charset="-128"/>
              </a:rPr>
              <a:t>7</a:t>
            </a:r>
            <a:r>
              <a:rPr kumimoji="1" lang="ja-JP" altLang="en-US" sz="2000" b="1" dirty="0">
                <a:solidFill>
                  <a:schemeClr val="tx1"/>
                </a:solidFill>
                <a:latin typeface="メイリオ" panose="020B0604030504040204" pitchFamily="50" charset="-128"/>
                <a:ea typeface="メイリオ" panose="020B0604030504040204" pitchFamily="50" charset="-128"/>
              </a:rPr>
              <a:t>敗</a:t>
            </a:r>
          </a:p>
        </p:txBody>
      </p:sp>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dirty="0">
                <a:ln>
                  <a:noFill/>
                </a:ln>
                <a:solidFill>
                  <a:prstClr val="black"/>
                </a:solidFill>
                <a:effectLst/>
                <a:uLnTx/>
                <a:uFillTx/>
                <a:latin typeface="Arial"/>
                <a:ea typeface="メイリオ" pitchFamily="50" charset="-128"/>
                <a:cs typeface="メイリオ" pitchFamily="50" charset="-128"/>
              </a:rPr>
              <a:t>２．</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私たちを支える公的年金、今大変なことになっているんです！</a:t>
            </a: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8</a:t>
            </a:fld>
            <a:endParaRPr kumimoji="1" lang="ja-JP" altLang="en-US" sz="1200" b="1" dirty="0">
              <a:solidFill>
                <a:schemeClr val="tx1"/>
              </a:solidFill>
            </a:endParaRPr>
          </a:p>
        </p:txBody>
      </p:sp>
      <p:sp>
        <p:nvSpPr>
          <p:cNvPr id="17" name="AutoShape 3">
            <a:extLst>
              <a:ext uri="{FF2B5EF4-FFF2-40B4-BE49-F238E27FC236}">
                <a16:creationId xmlns:a16="http://schemas.microsoft.com/office/drawing/2014/main" id="{4A37FAEC-48A6-4E46-B654-31EFE0C09616}"/>
              </a:ext>
            </a:extLst>
          </p:cNvPr>
          <p:cNvSpPr>
            <a:spLocks noChangeArrowheads="1"/>
          </p:cNvSpPr>
          <p:nvPr/>
        </p:nvSpPr>
        <p:spPr bwMode="auto">
          <a:xfrm>
            <a:off x="4655977" y="6030069"/>
            <a:ext cx="5221264" cy="442035"/>
          </a:xfrm>
          <a:prstGeom prst="homePlate">
            <a:avLst/>
          </a:prstGeom>
          <a:solidFill>
            <a:schemeClr val="bg1">
              <a:lumMod val="95000"/>
            </a:schemeClr>
          </a:solidFill>
          <a:ln>
            <a:noFill/>
          </a:ln>
          <a:effectLst/>
        </p:spPr>
        <p:txBody>
          <a:bodyPr wrap="square" lIns="72000" tIns="72000" rIns="7200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ja-JP" altLang="en-US" sz="24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この</a:t>
            </a:r>
            <a:r>
              <a:rPr kumimoji="1" lang="en-US" altLang="ja-JP" sz="24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3</a:t>
            </a:r>
            <a:r>
              <a:rPr kumimoji="1" lang="ja-JP" altLang="en-US" sz="24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つの数字は何だろう・・・</a:t>
            </a:r>
            <a:endParaRPr kumimoji="1" lang="en-US" altLang="ja-JP" sz="24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5" name="楕円 4">
            <a:extLst>
              <a:ext uri="{FF2B5EF4-FFF2-40B4-BE49-F238E27FC236}">
                <a16:creationId xmlns:a16="http://schemas.microsoft.com/office/drawing/2014/main" id="{5890738C-DECC-2A82-E92F-50BCAD6586D3}"/>
              </a:ext>
            </a:extLst>
          </p:cNvPr>
          <p:cNvSpPr/>
          <p:nvPr/>
        </p:nvSpPr>
        <p:spPr>
          <a:xfrm>
            <a:off x="1427583" y="1941396"/>
            <a:ext cx="1716833" cy="1716833"/>
          </a:xfrm>
          <a:prstGeom prst="ellipse">
            <a:avLst/>
          </a:prstGeom>
          <a:solidFill>
            <a:srgbClr val="FFCCCC"/>
          </a:solidFill>
          <a:ln w="63500">
            <a:solidFill>
              <a:srgbClr val="FBDDD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latin typeface="メイリオ" panose="020B0604030504040204" pitchFamily="50" charset="-128"/>
                <a:ea typeface="メイリオ" panose="020B0604030504040204" pitchFamily="50" charset="-128"/>
              </a:rPr>
              <a:t>△</a:t>
            </a:r>
            <a:r>
              <a:rPr kumimoji="1" lang="en-US" altLang="ja-JP" sz="2000" b="1" dirty="0">
                <a:solidFill>
                  <a:schemeClr val="tx1"/>
                </a:solidFill>
                <a:latin typeface="メイリオ" panose="020B0604030504040204" pitchFamily="50" charset="-128"/>
                <a:ea typeface="メイリオ" panose="020B0604030504040204" pitchFamily="50" charset="-128"/>
              </a:rPr>
              <a:t>3.7</a:t>
            </a:r>
            <a:r>
              <a:rPr kumimoji="1" lang="ja-JP" altLang="en-US" sz="2000" b="1" dirty="0">
                <a:solidFill>
                  <a:schemeClr val="tx1"/>
                </a:solidFill>
                <a:latin typeface="メイリオ" panose="020B0604030504040204" pitchFamily="50" charset="-128"/>
                <a:ea typeface="メイリオ" panose="020B0604030504040204" pitchFamily="50" charset="-128"/>
              </a:rPr>
              <a:t>兆</a:t>
            </a:r>
          </a:p>
        </p:txBody>
      </p:sp>
      <p:pic>
        <p:nvPicPr>
          <p:cNvPr id="3" name="図 2">
            <a:extLst>
              <a:ext uri="{FF2B5EF4-FFF2-40B4-BE49-F238E27FC236}">
                <a16:creationId xmlns:a16="http://schemas.microsoft.com/office/drawing/2014/main" id="{4E962A66-A01A-D0A4-FDC4-EE106C09F999}"/>
              </a:ext>
            </a:extLst>
          </p:cNvPr>
          <p:cNvPicPr>
            <a:picLocks noChangeAspect="1"/>
          </p:cNvPicPr>
          <p:nvPr/>
        </p:nvPicPr>
        <p:blipFill rotWithShape="1">
          <a:blip r:embed="rId2"/>
          <a:srcRect l="31314" t="75578" r="57869" b="7241"/>
          <a:stretch/>
        </p:blipFill>
        <p:spPr>
          <a:xfrm>
            <a:off x="8594090" y="4932000"/>
            <a:ext cx="1080000" cy="964926"/>
          </a:xfrm>
          <a:prstGeom prst="rect">
            <a:avLst/>
          </a:prstGeom>
        </p:spPr>
      </p:pic>
    </p:spTree>
    <p:extLst>
      <p:ext uri="{BB962C8B-B14F-4D97-AF65-F5344CB8AC3E}">
        <p14:creationId xmlns:p14="http://schemas.microsoft.com/office/powerpoint/2010/main" val="363033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par>
                          <p:cTn id="16" fill="hold">
                            <p:stCondLst>
                              <p:cond delay="1000"/>
                            </p:stCondLst>
                            <p:childTnLst>
                              <p:par>
                                <p:cTn id="17" presetID="53" presetClass="entr" presetSubtype="16"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AutoShape 3">
            <a:extLst>
              <a:ext uri="{FF2B5EF4-FFF2-40B4-BE49-F238E27FC236}">
                <a16:creationId xmlns:a16="http://schemas.microsoft.com/office/drawing/2014/main" id="{FB6BAC42-8BCA-4362-BC6E-16A4BC919D5D}"/>
              </a:ext>
            </a:extLst>
          </p:cNvPr>
          <p:cNvSpPr>
            <a:spLocks noChangeArrowheads="1"/>
          </p:cNvSpPr>
          <p:nvPr/>
        </p:nvSpPr>
        <p:spPr bwMode="auto">
          <a:xfrm>
            <a:off x="114300" y="606913"/>
            <a:ext cx="9677400"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i="0" u="none" strike="noStrike" kern="1200" cap="none" spc="0" normalizeH="0" baseline="0" noProof="0">
                <a:ln>
                  <a:noFill/>
                </a:ln>
                <a:solidFill>
                  <a:prstClr val="black"/>
                </a:solidFill>
                <a:effectLst/>
                <a:uLnTx/>
                <a:uFillTx/>
                <a:latin typeface="Arial"/>
                <a:ea typeface="メイリオ" pitchFamily="50" charset="-128"/>
                <a:cs typeface="メイリオ" pitchFamily="50" charset="-128"/>
              </a:rPr>
              <a:t>２ｰ（１）</a:t>
            </a:r>
            <a:r>
              <a:rPr kumimoji="1" lang="en-US" altLang="ja-JP"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600" b="1" dirty="0">
                <a:solidFill>
                  <a:prstClr val="black"/>
                </a:solidFill>
                <a:latin typeface="メイリオ" panose="020B0604030504040204" pitchFamily="50" charset="-128"/>
                <a:ea typeface="メイリオ" panose="020B0604030504040204" pitchFamily="50" charset="-128"/>
                <a:cs typeface="メイリオ" panose="020B0604030504040204" pitchFamily="50" charset="-128"/>
              </a:rPr>
              <a:t> 公的年金の「収支」はどうなっているでしょう！？</a:t>
            </a:r>
          </a:p>
        </p:txBody>
      </p:sp>
      <p:sp>
        <p:nvSpPr>
          <p:cNvPr id="2" name="テキスト プレースホルダー 1">
            <a:extLst>
              <a:ext uri="{FF2B5EF4-FFF2-40B4-BE49-F238E27FC236}">
                <a16:creationId xmlns:a16="http://schemas.microsoft.com/office/drawing/2014/main" id="{A27FDB27-FF91-4CF2-8FAE-AF4164541924}"/>
              </a:ext>
            </a:extLst>
          </p:cNvPr>
          <p:cNvSpPr>
            <a:spLocks noGrp="1"/>
          </p:cNvSpPr>
          <p:nvPr>
            <p:ph type="body" sz="quarter" idx="10"/>
          </p:nvPr>
        </p:nvSpPr>
        <p:spPr>
          <a:xfrm>
            <a:off x="1568918" y="186240"/>
            <a:ext cx="8235478" cy="396000"/>
          </a:xfrm>
        </p:spPr>
        <p:txBody>
          <a:bodyPr/>
          <a:lstStyle/>
          <a:p>
            <a:r>
              <a:rPr kumimoji="1" lang="en-US" altLang="ja-JP" dirty="0"/>
              <a:t>journal</a:t>
            </a:r>
            <a:endParaRPr kumimoji="1" lang="ja-JP" altLang="en-US" dirty="0"/>
          </a:p>
        </p:txBody>
      </p:sp>
      <p:sp>
        <p:nvSpPr>
          <p:cNvPr id="45" name="テキスト プレースホルダー 1">
            <a:extLst>
              <a:ext uri="{FF2B5EF4-FFF2-40B4-BE49-F238E27FC236}">
                <a16:creationId xmlns:a16="http://schemas.microsoft.com/office/drawing/2014/main" id="{80DA2C40-D00B-4593-9F07-8E19AC862FD5}"/>
              </a:ext>
            </a:extLst>
          </p:cNvPr>
          <p:cNvSpPr txBox="1">
            <a:spLocks/>
          </p:cNvSpPr>
          <p:nvPr/>
        </p:nvSpPr>
        <p:spPr>
          <a:xfrm>
            <a:off x="53312" y="125280"/>
            <a:ext cx="9843258" cy="396000"/>
          </a:xfrm>
          <a:prstGeom prst="rect">
            <a:avLst/>
          </a:prstGeom>
          <a:solidFill>
            <a:schemeClr val="bg1"/>
          </a:solidFill>
        </p:spPr>
        <p:txBody>
          <a:bodyPr lIns="0" tIns="0" rIns="0" bIns="0" anchor="ctr" anchorCtr="0"/>
          <a:lstStyle>
            <a:lvl1pPr marL="0" indent="0" algn="r" defTabSz="914400" rtl="0" eaLnBrk="1" latinLnBrk="0" hangingPunct="1">
              <a:lnSpc>
                <a:spcPct val="90000"/>
              </a:lnSpc>
              <a:spcBef>
                <a:spcPts val="1000"/>
              </a:spcBef>
              <a:buFont typeface="Arial" panose="020B0604020202020204" pitchFamily="34" charset="0"/>
              <a:buNone/>
              <a:defRPr kumimoji="1" sz="2200" b="1" kern="1200">
                <a:solidFill>
                  <a:srgbClr val="EA5550"/>
                </a:solidFill>
                <a:latin typeface="メイリオ" panose="020B0604030504040204" pitchFamily="50" charset="-128"/>
                <a:ea typeface="メイリオ" panose="020B0604030504040204" pitchFamily="50" charset="-128"/>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l"/>
            <a:r>
              <a:rPr lang="en-US" altLang="ja-JP" dirty="0">
                <a:solidFill>
                  <a:srgbClr val="002060"/>
                </a:solidFill>
              </a:rPr>
              <a:t>Ⅰ</a:t>
            </a:r>
            <a:r>
              <a:rPr lang="ja-JP" altLang="en-US" dirty="0">
                <a:solidFill>
                  <a:srgbClr val="002060"/>
                </a:solidFill>
              </a:rPr>
              <a:t>．働く必要性</a:t>
            </a:r>
            <a:endParaRPr lang="ja-JP" altLang="en-US" dirty="0">
              <a:solidFill>
                <a:srgbClr val="3E3A39"/>
              </a:solidFill>
              <a:latin typeface="Arial"/>
              <a:cs typeface="メイリオ" pitchFamily="50" charset="-128"/>
            </a:endParaRPr>
          </a:p>
        </p:txBody>
      </p:sp>
      <p:sp>
        <p:nvSpPr>
          <p:cNvPr id="46" name="スライド番号プレースホルダー 5">
            <a:extLst>
              <a:ext uri="{FF2B5EF4-FFF2-40B4-BE49-F238E27FC236}">
                <a16:creationId xmlns:a16="http://schemas.microsoft.com/office/drawing/2014/main" id="{E95E45B0-C93C-4099-AC52-96A5077F25C6}"/>
              </a:ext>
            </a:extLst>
          </p:cNvPr>
          <p:cNvSpPr txBox="1">
            <a:spLocks/>
          </p:cNvSpPr>
          <p:nvPr/>
        </p:nvSpPr>
        <p:spPr>
          <a:xfrm>
            <a:off x="9494090" y="81092"/>
            <a:ext cx="360000" cy="360000"/>
          </a:xfrm>
          <a:prstGeom prst="rect">
            <a:avLst/>
          </a:prstGeom>
          <a:ln w="19050">
            <a:solidFill>
              <a:schemeClr val="bg1">
                <a:lumMod val="85000"/>
              </a:schemeClr>
            </a:solidFill>
          </a:ln>
        </p:spPr>
        <p:txBody>
          <a:bodyPr vert="horz" lIns="0" tIns="0" rIns="0" bIns="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fld id="{16F7923E-043B-4E1B-A101-94814EC1EA3D}" type="slidenum">
              <a:rPr kumimoji="1" lang="ja-JP" altLang="en-US" sz="1200" b="1" smtClean="0">
                <a:solidFill>
                  <a:schemeClr val="tx1"/>
                </a:solidFill>
              </a:rPr>
              <a:pPr algn="ctr"/>
              <a:t>9</a:t>
            </a:fld>
            <a:endParaRPr kumimoji="1" lang="ja-JP" altLang="en-US" sz="1200" b="1" dirty="0">
              <a:solidFill>
                <a:schemeClr val="tx1"/>
              </a:solidFill>
            </a:endParaRPr>
          </a:p>
        </p:txBody>
      </p:sp>
      <p:sp>
        <p:nvSpPr>
          <p:cNvPr id="17" name="AutoShape 3">
            <a:extLst>
              <a:ext uri="{FF2B5EF4-FFF2-40B4-BE49-F238E27FC236}">
                <a16:creationId xmlns:a16="http://schemas.microsoft.com/office/drawing/2014/main" id="{4A37FAEC-48A6-4E46-B654-31EFE0C09616}"/>
              </a:ext>
            </a:extLst>
          </p:cNvPr>
          <p:cNvSpPr>
            <a:spLocks noChangeArrowheads="1"/>
          </p:cNvSpPr>
          <p:nvPr/>
        </p:nvSpPr>
        <p:spPr bwMode="auto">
          <a:xfrm>
            <a:off x="5836891" y="6104715"/>
            <a:ext cx="4040349" cy="380480"/>
          </a:xfrm>
          <a:prstGeom prst="homePlate">
            <a:avLst/>
          </a:prstGeom>
          <a:solidFill>
            <a:schemeClr val="bg1">
              <a:lumMod val="95000"/>
            </a:schemeClr>
          </a:solidFill>
          <a:ln>
            <a:noFill/>
          </a:ln>
          <a:effectLst/>
        </p:spPr>
        <p:txBody>
          <a:bodyPr wrap="square" lIns="72000" tIns="72000" rIns="72000" bIns="0">
            <a:spAutoFit/>
          </a:bodyPr>
          <a:lstStyle/>
          <a:p>
            <a:pPr marL="0" marR="0" lvl="0" indent="0" algn="r" defTabSz="914400" rtl="0" eaLnBrk="0" fontAlgn="base" latinLnBrk="0" hangingPunct="0">
              <a:lnSpc>
                <a:spcPct val="100000"/>
              </a:lnSpc>
              <a:spcBef>
                <a:spcPct val="0"/>
              </a:spcBef>
              <a:spcAft>
                <a:spcPts val="0"/>
              </a:spcAft>
              <a:buClrTx/>
              <a:buSzTx/>
              <a:buFontTx/>
              <a:buNone/>
              <a:tabLst/>
              <a:defRPr/>
            </a:pPr>
            <a:r>
              <a:rPr kumimoji="1" lang="en-US" altLang="ja-JP" sz="20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27</a:t>
            </a:r>
            <a:r>
              <a:rPr kumimoji="1" lang="ja-JP" altLang="en-US" sz="20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rPr>
              <a:t>年後って・・・</a:t>
            </a:r>
            <a:endParaRPr kumimoji="1" lang="en-US" altLang="ja-JP" sz="2000" b="1" i="0" u="none" strike="noStrike" kern="1200" cap="none" spc="0" normalizeH="0" baseline="0" noProof="0" dirty="0">
              <a:ln>
                <a:noFill/>
              </a:ln>
              <a:solidFill>
                <a:schemeClr val="bg1">
                  <a:lumMod val="50000"/>
                </a:schemeClr>
              </a:solidFill>
              <a:effectLst/>
              <a:uLnTx/>
              <a:uFillTx/>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8" name="図 7">
            <a:extLst>
              <a:ext uri="{FF2B5EF4-FFF2-40B4-BE49-F238E27FC236}">
                <a16:creationId xmlns:a16="http://schemas.microsoft.com/office/drawing/2014/main" id="{5DC6FA2A-601A-6CEC-B0D1-93CB2665615C}"/>
              </a:ext>
            </a:extLst>
          </p:cNvPr>
          <p:cNvPicPr>
            <a:picLocks noChangeAspect="1"/>
          </p:cNvPicPr>
          <p:nvPr/>
        </p:nvPicPr>
        <p:blipFill rotWithShape="1">
          <a:blip r:embed="rId2"/>
          <a:srcRect l="24396" t="30687" r="5149" b="31497"/>
          <a:stretch/>
        </p:blipFill>
        <p:spPr>
          <a:xfrm>
            <a:off x="671804" y="1141990"/>
            <a:ext cx="9208461" cy="2780227"/>
          </a:xfrm>
          <a:prstGeom prst="rect">
            <a:avLst/>
          </a:prstGeom>
        </p:spPr>
      </p:pic>
      <p:sp>
        <p:nvSpPr>
          <p:cNvPr id="9" name="二等辺三角形 8">
            <a:extLst>
              <a:ext uri="{FF2B5EF4-FFF2-40B4-BE49-F238E27FC236}">
                <a16:creationId xmlns:a16="http://schemas.microsoft.com/office/drawing/2014/main" id="{A3CD7A83-AB16-1169-0F40-F2FB65855756}"/>
              </a:ext>
            </a:extLst>
          </p:cNvPr>
          <p:cNvSpPr/>
          <p:nvPr/>
        </p:nvSpPr>
        <p:spPr>
          <a:xfrm rot="10800000">
            <a:off x="4889916" y="4002699"/>
            <a:ext cx="2333968" cy="440912"/>
          </a:xfrm>
          <a:prstGeom prst="triangle">
            <a:avLst/>
          </a:prstGeom>
          <a:pattFill prst="dkHorz">
            <a:fgClr>
              <a:schemeClr val="bg1">
                <a:lumMod val="75000"/>
              </a:schemeClr>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AutoShape 3">
            <a:extLst>
              <a:ext uri="{FF2B5EF4-FFF2-40B4-BE49-F238E27FC236}">
                <a16:creationId xmlns:a16="http://schemas.microsoft.com/office/drawing/2014/main" id="{D1DCEB1F-55A4-8FBF-CE03-E4E5FF0B7CB8}"/>
              </a:ext>
            </a:extLst>
          </p:cNvPr>
          <p:cNvSpPr>
            <a:spLocks noChangeArrowheads="1"/>
          </p:cNvSpPr>
          <p:nvPr/>
        </p:nvSpPr>
        <p:spPr bwMode="auto">
          <a:xfrm>
            <a:off x="114298" y="4107889"/>
            <a:ext cx="9776631" cy="246221"/>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600" b="1" dirty="0">
                <a:solidFill>
                  <a:srgbClr val="3E3A39"/>
                </a:solidFill>
                <a:latin typeface="Arial"/>
                <a:ea typeface="メイリオ" pitchFamily="50" charset="-128"/>
                <a:cs typeface="メイリオ" pitchFamily="50" charset="-128"/>
              </a:rPr>
              <a:t>（１）</a:t>
            </a:r>
            <a:r>
              <a:rPr kumimoji="1" lang="ja-JP" altLang="en-US" sz="1600" b="1" dirty="0">
                <a:solidFill>
                  <a:srgbClr val="3E3A39"/>
                </a:solidFill>
                <a:effectLst>
                  <a:glow rad="127000">
                    <a:schemeClr val="bg1"/>
                  </a:glow>
                </a:effectLst>
                <a:latin typeface="Arial"/>
                <a:ea typeface="メイリオ" pitchFamily="50" charset="-128"/>
                <a:cs typeface="メイリオ" pitchFamily="50" charset="-128"/>
              </a:rPr>
              <a:t>令和</a:t>
            </a:r>
            <a:r>
              <a:rPr kumimoji="1" lang="en-US" altLang="ja-JP" sz="1600" b="1" dirty="0">
                <a:solidFill>
                  <a:srgbClr val="3E3A39"/>
                </a:solidFill>
                <a:effectLst>
                  <a:glow rad="127000">
                    <a:schemeClr val="bg1"/>
                  </a:glow>
                </a:effectLst>
                <a:latin typeface="Arial"/>
                <a:ea typeface="メイリオ" pitchFamily="50" charset="-128"/>
                <a:cs typeface="メイリオ" pitchFamily="50" charset="-128"/>
              </a:rPr>
              <a:t>4</a:t>
            </a:r>
            <a:r>
              <a:rPr kumimoji="1" lang="ja-JP" altLang="en-US" sz="1600" b="1" dirty="0">
                <a:solidFill>
                  <a:srgbClr val="3E3A39"/>
                </a:solidFill>
                <a:effectLst>
                  <a:glow rad="127000">
                    <a:schemeClr val="bg1"/>
                  </a:glow>
                </a:effectLst>
                <a:latin typeface="Arial"/>
                <a:ea typeface="メイリオ" pitchFamily="50" charset="-128"/>
                <a:cs typeface="メイリオ" pitchFamily="50" charset="-128"/>
              </a:rPr>
              <a:t>年（</a:t>
            </a:r>
            <a:r>
              <a:rPr kumimoji="1" lang="en-US" altLang="ja-JP" sz="1600" b="1" dirty="0">
                <a:solidFill>
                  <a:srgbClr val="3E3A39"/>
                </a:solidFill>
                <a:effectLst>
                  <a:glow rad="127000">
                    <a:schemeClr val="bg1"/>
                  </a:glow>
                </a:effectLst>
                <a:latin typeface="Arial"/>
                <a:ea typeface="メイリオ" pitchFamily="50" charset="-128"/>
                <a:cs typeface="メイリオ" pitchFamily="50" charset="-128"/>
              </a:rPr>
              <a:t>2022</a:t>
            </a:r>
            <a:r>
              <a:rPr kumimoji="1" lang="ja-JP" altLang="en-US" sz="1600" b="1" dirty="0">
                <a:solidFill>
                  <a:srgbClr val="3E3A39"/>
                </a:solidFill>
                <a:effectLst>
                  <a:glow rad="127000">
                    <a:schemeClr val="bg1"/>
                  </a:glow>
                </a:effectLst>
                <a:latin typeface="Arial"/>
                <a:ea typeface="メイリオ" pitchFamily="50" charset="-128"/>
                <a:cs typeface="メイリオ" pitchFamily="50" charset="-128"/>
              </a:rPr>
              <a:t>年）の年金の収支は、いくらになるでしょう？</a:t>
            </a:r>
            <a:endParaRPr kumimoji="1" lang="ja-JP" altLang="en-US" sz="1600" b="1" i="0" u="none" strike="noStrike" kern="1200" cap="none" spc="0" normalizeH="0" baseline="0" noProof="0" dirty="0">
              <a:ln>
                <a:noFill/>
              </a:ln>
              <a:solidFill>
                <a:srgbClr val="3E3A39"/>
              </a:solidFill>
              <a:effectLst>
                <a:glow rad="127000">
                  <a:schemeClr val="bg1"/>
                </a:glow>
              </a:effectLst>
              <a:uLnTx/>
              <a:uFillTx/>
              <a:latin typeface="Arial"/>
              <a:ea typeface="メイリオ" pitchFamily="50" charset="-128"/>
              <a:cs typeface="メイリオ" pitchFamily="50" charset="-128"/>
            </a:endParaRPr>
          </a:p>
        </p:txBody>
      </p:sp>
      <p:sp>
        <p:nvSpPr>
          <p:cNvPr id="14" name="AutoShape 3">
            <a:extLst>
              <a:ext uri="{FF2B5EF4-FFF2-40B4-BE49-F238E27FC236}">
                <a16:creationId xmlns:a16="http://schemas.microsoft.com/office/drawing/2014/main" id="{0E0D963D-3089-68C0-A753-8BFCC605E5CF}"/>
              </a:ext>
            </a:extLst>
          </p:cNvPr>
          <p:cNvSpPr>
            <a:spLocks noChangeArrowheads="1"/>
          </p:cNvSpPr>
          <p:nvPr/>
        </p:nvSpPr>
        <p:spPr bwMode="auto">
          <a:xfrm>
            <a:off x="870004" y="4543270"/>
            <a:ext cx="191985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私たちが払う保険料</a:t>
            </a:r>
          </a:p>
        </p:txBody>
      </p:sp>
      <p:sp>
        <p:nvSpPr>
          <p:cNvPr id="15" name="AutoShape 3">
            <a:extLst>
              <a:ext uri="{FF2B5EF4-FFF2-40B4-BE49-F238E27FC236}">
                <a16:creationId xmlns:a16="http://schemas.microsoft.com/office/drawing/2014/main" id="{160D8B07-2591-9000-BA1F-47DABCB39617}"/>
              </a:ext>
            </a:extLst>
          </p:cNvPr>
          <p:cNvSpPr>
            <a:spLocks noChangeArrowheads="1"/>
          </p:cNvSpPr>
          <p:nvPr/>
        </p:nvSpPr>
        <p:spPr bwMode="auto">
          <a:xfrm>
            <a:off x="3374062" y="4543270"/>
            <a:ext cx="191985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国からの補填</a:t>
            </a:r>
          </a:p>
        </p:txBody>
      </p:sp>
      <p:sp>
        <p:nvSpPr>
          <p:cNvPr id="16" name="AutoShape 3">
            <a:extLst>
              <a:ext uri="{FF2B5EF4-FFF2-40B4-BE49-F238E27FC236}">
                <a16:creationId xmlns:a16="http://schemas.microsoft.com/office/drawing/2014/main" id="{7B1A509D-7B92-96D6-153C-9C57E4060ACE}"/>
              </a:ext>
            </a:extLst>
          </p:cNvPr>
          <p:cNvSpPr>
            <a:spLocks noChangeArrowheads="1"/>
          </p:cNvSpPr>
          <p:nvPr/>
        </p:nvSpPr>
        <p:spPr bwMode="auto">
          <a:xfrm>
            <a:off x="5637576" y="4543270"/>
            <a:ext cx="191985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支払う年金</a:t>
            </a:r>
          </a:p>
        </p:txBody>
      </p:sp>
      <p:sp>
        <p:nvSpPr>
          <p:cNvPr id="18" name="正方形/長方形 17">
            <a:extLst>
              <a:ext uri="{FF2B5EF4-FFF2-40B4-BE49-F238E27FC236}">
                <a16:creationId xmlns:a16="http://schemas.microsoft.com/office/drawing/2014/main" id="{74034EF4-5226-8D52-8754-05010C87C6B7}"/>
              </a:ext>
            </a:extLst>
          </p:cNvPr>
          <p:cNvSpPr/>
          <p:nvPr/>
        </p:nvSpPr>
        <p:spPr>
          <a:xfrm>
            <a:off x="7853679" y="5074728"/>
            <a:ext cx="108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t" anchorCtr="0"/>
          <a:lstStyle/>
          <a:p>
            <a:r>
              <a:rPr kumimoji="1" lang="ja-JP" altLang="en-US" sz="1400" dirty="0">
                <a:solidFill>
                  <a:sysClr val="windowText" lastClr="000000"/>
                </a:solidFill>
                <a:latin typeface="Meiryo UI" panose="020B0604030504040204" pitchFamily="50" charset="-128"/>
                <a:ea typeface="Meiryo UI" panose="020B0604030504040204" pitchFamily="50" charset="-128"/>
              </a:rPr>
              <a:t>⑤</a:t>
            </a:r>
          </a:p>
        </p:txBody>
      </p:sp>
      <p:sp>
        <p:nvSpPr>
          <p:cNvPr id="20" name="正方形/長方形 19">
            <a:extLst>
              <a:ext uri="{FF2B5EF4-FFF2-40B4-BE49-F238E27FC236}">
                <a16:creationId xmlns:a16="http://schemas.microsoft.com/office/drawing/2014/main" id="{29A09E5B-B953-EC8B-CB9C-20FC38DFFEE7}"/>
              </a:ext>
            </a:extLst>
          </p:cNvPr>
          <p:cNvSpPr/>
          <p:nvPr/>
        </p:nvSpPr>
        <p:spPr>
          <a:xfrm>
            <a:off x="1224141" y="5074728"/>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endParaRPr kumimoji="1" lang="ja-JP" altLang="en-US" sz="1600" b="1" dirty="0">
              <a:solidFill>
                <a:srgbClr val="EA5550"/>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B0F23050-970E-C249-B85F-0DA1BBF56412}"/>
              </a:ext>
            </a:extLst>
          </p:cNvPr>
          <p:cNvSpPr/>
          <p:nvPr/>
        </p:nvSpPr>
        <p:spPr>
          <a:xfrm>
            <a:off x="5628245" y="5074728"/>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endParaRPr kumimoji="1" lang="ja-JP" altLang="en-US" dirty="0">
              <a:solidFill>
                <a:sysClr val="windowText" lastClr="000000"/>
              </a:solidFill>
              <a:latin typeface="Meiryo UI" panose="020B0604030504040204" pitchFamily="50" charset="-128"/>
              <a:ea typeface="Meiryo UI" panose="020B0604030504040204" pitchFamily="50" charset="-128"/>
            </a:endParaRPr>
          </a:p>
        </p:txBody>
      </p:sp>
      <p:sp>
        <p:nvSpPr>
          <p:cNvPr id="22" name="正方形/長方形 21">
            <a:extLst>
              <a:ext uri="{FF2B5EF4-FFF2-40B4-BE49-F238E27FC236}">
                <a16:creationId xmlns:a16="http://schemas.microsoft.com/office/drawing/2014/main" id="{466A2E35-9DE7-EED7-B35F-2BA11077C52E}"/>
              </a:ext>
            </a:extLst>
          </p:cNvPr>
          <p:cNvSpPr/>
          <p:nvPr/>
        </p:nvSpPr>
        <p:spPr>
          <a:xfrm>
            <a:off x="3467519" y="5067826"/>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endParaRPr kumimoji="1" lang="ja-JP" altLang="en-US" dirty="0">
              <a:solidFill>
                <a:sysClr val="windowText" lastClr="000000"/>
              </a:solidFill>
              <a:latin typeface="Meiryo UI" panose="020B0604030504040204" pitchFamily="50" charset="-128"/>
              <a:ea typeface="Meiryo UI" panose="020B0604030504040204" pitchFamily="50" charset="-128"/>
            </a:endParaRPr>
          </a:p>
        </p:txBody>
      </p:sp>
      <p:sp>
        <p:nvSpPr>
          <p:cNvPr id="26" name="AutoShape 3">
            <a:extLst>
              <a:ext uri="{FF2B5EF4-FFF2-40B4-BE49-F238E27FC236}">
                <a16:creationId xmlns:a16="http://schemas.microsoft.com/office/drawing/2014/main" id="{85A300B5-30DC-64BF-38AE-6409942A264E}"/>
              </a:ext>
            </a:extLst>
          </p:cNvPr>
          <p:cNvSpPr>
            <a:spLocks noChangeArrowheads="1"/>
          </p:cNvSpPr>
          <p:nvPr/>
        </p:nvSpPr>
        <p:spPr bwMode="auto">
          <a:xfrm>
            <a:off x="7853679" y="4543270"/>
            <a:ext cx="1919850" cy="215444"/>
          </a:xfrm>
          <a:prstGeom prst="roundRect">
            <a:avLst>
              <a:gd name="adj" fmla="val 0"/>
            </a:avLst>
          </a:prstGeom>
          <a:noFill/>
          <a:ln>
            <a:noFill/>
          </a:ln>
          <a:effectLst/>
        </p:spPr>
        <p:txBody>
          <a:bodyPr wrap="square" lIns="0" tIns="0" rIns="0" bIns="0">
            <a:spAutoFit/>
          </a:bodyPr>
          <a:lstStyle/>
          <a:p>
            <a:pPr marL="0" marR="0" lvl="0" indent="0" algn="l" defTabSz="914400" rtl="0" eaLnBrk="0" fontAlgn="base" latinLnBrk="0" hangingPunct="0">
              <a:lnSpc>
                <a:spcPct val="100000"/>
              </a:lnSpc>
              <a:spcBef>
                <a:spcPct val="0"/>
              </a:spcBef>
              <a:spcAft>
                <a:spcPts val="0"/>
              </a:spcAft>
              <a:buClrTx/>
              <a:buSzTx/>
              <a:buFontTx/>
              <a:buNone/>
              <a:tabLst/>
              <a:defRPr/>
            </a:pPr>
            <a:r>
              <a:rPr kumimoji="1" lang="ja-JP" altLang="en-US" sz="1400" b="1" i="0" u="none" strike="noStrike" kern="1200" cap="none" spc="0" normalizeH="0" baseline="0" noProof="0" dirty="0">
                <a:ln>
                  <a:noFill/>
                </a:ln>
                <a:solidFill>
                  <a:srgbClr val="3E3A39"/>
                </a:solidFill>
                <a:effectLst/>
                <a:uLnTx/>
                <a:uFillTx/>
                <a:latin typeface="Arial"/>
                <a:ea typeface="メイリオ" pitchFamily="50" charset="-128"/>
                <a:cs typeface="メイリオ" pitchFamily="50" charset="-128"/>
              </a:rPr>
              <a:t>収支</a:t>
            </a:r>
          </a:p>
        </p:txBody>
      </p:sp>
      <p:sp>
        <p:nvSpPr>
          <p:cNvPr id="3" name="楕円 2">
            <a:extLst>
              <a:ext uri="{FF2B5EF4-FFF2-40B4-BE49-F238E27FC236}">
                <a16:creationId xmlns:a16="http://schemas.microsoft.com/office/drawing/2014/main" id="{D2A426BC-66C3-3A20-00CF-F54D2DE26BBE}"/>
              </a:ext>
            </a:extLst>
          </p:cNvPr>
          <p:cNvSpPr/>
          <p:nvPr/>
        </p:nvSpPr>
        <p:spPr>
          <a:xfrm>
            <a:off x="3821162" y="1141076"/>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1</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4" name="楕円 3">
            <a:extLst>
              <a:ext uri="{FF2B5EF4-FFF2-40B4-BE49-F238E27FC236}">
                <a16:creationId xmlns:a16="http://schemas.microsoft.com/office/drawing/2014/main" id="{B88EFBCD-ED4F-BCDA-140A-18C15429628C}"/>
              </a:ext>
            </a:extLst>
          </p:cNvPr>
          <p:cNvSpPr/>
          <p:nvPr/>
        </p:nvSpPr>
        <p:spPr>
          <a:xfrm>
            <a:off x="9341529" y="2482512"/>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2</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5" name="楕円 4">
            <a:extLst>
              <a:ext uri="{FF2B5EF4-FFF2-40B4-BE49-F238E27FC236}">
                <a16:creationId xmlns:a16="http://schemas.microsoft.com/office/drawing/2014/main" id="{4AE23698-B7B3-4A8C-33D8-871E71EF7040}"/>
              </a:ext>
            </a:extLst>
          </p:cNvPr>
          <p:cNvSpPr/>
          <p:nvPr/>
        </p:nvSpPr>
        <p:spPr>
          <a:xfrm>
            <a:off x="4322199" y="2778322"/>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3</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30" name="正方形/長方形 29">
            <a:extLst>
              <a:ext uri="{FF2B5EF4-FFF2-40B4-BE49-F238E27FC236}">
                <a16:creationId xmlns:a16="http://schemas.microsoft.com/office/drawing/2014/main" id="{2CEBF274-D019-0ADD-B1BD-C91D22EBAE81}"/>
              </a:ext>
            </a:extLst>
          </p:cNvPr>
          <p:cNvSpPr/>
          <p:nvPr/>
        </p:nvSpPr>
        <p:spPr>
          <a:xfrm>
            <a:off x="1224141" y="5074728"/>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kumimoji="1" lang="en-US" altLang="ja-JP" sz="1600" b="1" dirty="0">
                <a:solidFill>
                  <a:srgbClr val="EA5550"/>
                </a:solidFill>
                <a:latin typeface="Meiryo UI" panose="020B0604030504040204" pitchFamily="50" charset="-128"/>
                <a:ea typeface="Meiryo UI" panose="020B0604030504040204" pitchFamily="50" charset="-128"/>
              </a:rPr>
              <a:t>39.6</a:t>
            </a:r>
          </a:p>
          <a:p>
            <a:pPr algn="ctr"/>
            <a:r>
              <a:rPr kumimoji="1" lang="ja-JP" altLang="en-US" sz="1600" b="1" dirty="0">
                <a:solidFill>
                  <a:srgbClr val="EA5550"/>
                </a:solidFill>
                <a:latin typeface="Meiryo UI" panose="020B0604030504040204" pitchFamily="50" charset="-128"/>
                <a:ea typeface="Meiryo UI" panose="020B0604030504040204" pitchFamily="50" charset="-128"/>
              </a:rPr>
              <a:t>兆円</a:t>
            </a:r>
          </a:p>
        </p:txBody>
      </p:sp>
      <p:sp>
        <p:nvSpPr>
          <p:cNvPr id="31" name="正方形/長方形 30">
            <a:extLst>
              <a:ext uri="{FF2B5EF4-FFF2-40B4-BE49-F238E27FC236}">
                <a16:creationId xmlns:a16="http://schemas.microsoft.com/office/drawing/2014/main" id="{42F4E11D-FAB3-CBFC-F5AF-C78CE4032F70}"/>
              </a:ext>
            </a:extLst>
          </p:cNvPr>
          <p:cNvSpPr/>
          <p:nvPr/>
        </p:nvSpPr>
        <p:spPr>
          <a:xfrm>
            <a:off x="5628245" y="5074728"/>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kumimoji="1" lang="en-US" altLang="ja-JP" sz="1600" b="1" dirty="0">
                <a:solidFill>
                  <a:srgbClr val="EA5550"/>
                </a:solidFill>
                <a:latin typeface="Meiryo UI" panose="020B0604030504040204" pitchFamily="50" charset="-128"/>
                <a:ea typeface="Meiryo UI" panose="020B0604030504040204" pitchFamily="50" charset="-128"/>
              </a:rPr>
              <a:t>56.7</a:t>
            </a:r>
          </a:p>
          <a:p>
            <a:pPr algn="ctr"/>
            <a:r>
              <a:rPr kumimoji="1" lang="ja-JP" altLang="en-US" sz="1600" b="1" dirty="0">
                <a:solidFill>
                  <a:srgbClr val="EA5550"/>
                </a:solidFill>
                <a:latin typeface="Meiryo UI" panose="020B0604030504040204" pitchFamily="50" charset="-128"/>
                <a:ea typeface="Meiryo UI" panose="020B0604030504040204" pitchFamily="50" charset="-128"/>
              </a:rPr>
              <a:t>兆円</a:t>
            </a:r>
            <a:endParaRPr kumimoji="1" lang="ja-JP" altLang="en-US" dirty="0">
              <a:solidFill>
                <a:sysClr val="windowText" lastClr="000000"/>
              </a:solidFill>
              <a:latin typeface="Meiryo UI" panose="020B0604030504040204" pitchFamily="50" charset="-128"/>
              <a:ea typeface="Meiryo UI" panose="020B0604030504040204" pitchFamily="50" charset="-128"/>
            </a:endParaRPr>
          </a:p>
        </p:txBody>
      </p:sp>
      <p:sp>
        <p:nvSpPr>
          <p:cNvPr id="32" name="正方形/長方形 31">
            <a:extLst>
              <a:ext uri="{FF2B5EF4-FFF2-40B4-BE49-F238E27FC236}">
                <a16:creationId xmlns:a16="http://schemas.microsoft.com/office/drawing/2014/main" id="{C5CEBA9F-F742-03D9-B30E-356C985CC25D}"/>
              </a:ext>
            </a:extLst>
          </p:cNvPr>
          <p:cNvSpPr/>
          <p:nvPr/>
        </p:nvSpPr>
        <p:spPr>
          <a:xfrm>
            <a:off x="3467519" y="5067826"/>
            <a:ext cx="900000" cy="792000"/>
          </a:xfrm>
          <a:prstGeom prst="rect">
            <a:avLst/>
          </a:prstGeom>
          <a:solidFill>
            <a:schemeClr val="bg1"/>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0" rIns="0" bIns="0" rtlCol="0" anchor="ctr" anchorCtr="0"/>
          <a:lstStyle/>
          <a:p>
            <a:pPr algn="ctr"/>
            <a:r>
              <a:rPr kumimoji="1" lang="en-US" altLang="ja-JP" sz="1600" b="1" dirty="0">
                <a:solidFill>
                  <a:srgbClr val="EA5550"/>
                </a:solidFill>
                <a:latin typeface="Meiryo UI" panose="020B0604030504040204" pitchFamily="50" charset="-128"/>
                <a:ea typeface="Meiryo UI" panose="020B0604030504040204" pitchFamily="50" charset="-128"/>
              </a:rPr>
              <a:t>13.4</a:t>
            </a:r>
          </a:p>
          <a:p>
            <a:pPr algn="ctr"/>
            <a:r>
              <a:rPr kumimoji="1" lang="ja-JP" altLang="en-US" sz="1600" b="1" dirty="0">
                <a:solidFill>
                  <a:srgbClr val="EA5550"/>
                </a:solidFill>
                <a:latin typeface="Meiryo UI" panose="020B0604030504040204" pitchFamily="50" charset="-128"/>
                <a:ea typeface="Meiryo UI" panose="020B0604030504040204" pitchFamily="50" charset="-128"/>
              </a:rPr>
              <a:t>兆円</a:t>
            </a:r>
            <a:endParaRPr kumimoji="1" lang="ja-JP" altLang="en-US" dirty="0">
              <a:solidFill>
                <a:sysClr val="windowText" lastClr="000000"/>
              </a:solidFill>
              <a:latin typeface="Meiryo UI" panose="020B0604030504040204" pitchFamily="50" charset="-128"/>
              <a:ea typeface="Meiryo UI" panose="020B0604030504040204" pitchFamily="50" charset="-128"/>
            </a:endParaRPr>
          </a:p>
        </p:txBody>
      </p:sp>
      <p:sp>
        <p:nvSpPr>
          <p:cNvPr id="33" name="正方形/長方形 32">
            <a:extLst>
              <a:ext uri="{FF2B5EF4-FFF2-40B4-BE49-F238E27FC236}">
                <a16:creationId xmlns:a16="http://schemas.microsoft.com/office/drawing/2014/main" id="{B84D91F5-2E69-71BB-DB29-1DCDF607C87D}"/>
              </a:ext>
            </a:extLst>
          </p:cNvPr>
          <p:cNvSpPr/>
          <p:nvPr/>
        </p:nvSpPr>
        <p:spPr bwMode="auto">
          <a:xfrm>
            <a:off x="2458698" y="5191165"/>
            <a:ext cx="727528" cy="569571"/>
          </a:xfrm>
          <a:prstGeom prst="rect">
            <a:avLst/>
          </a:prstGeom>
          <a:noFill/>
          <a:ln w="4445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34" name="正方形/長方形 33">
            <a:extLst>
              <a:ext uri="{FF2B5EF4-FFF2-40B4-BE49-F238E27FC236}">
                <a16:creationId xmlns:a16="http://schemas.microsoft.com/office/drawing/2014/main" id="{1A12B511-1B4D-F9B6-5412-2FB23B507E81}"/>
              </a:ext>
            </a:extLst>
          </p:cNvPr>
          <p:cNvSpPr/>
          <p:nvPr/>
        </p:nvSpPr>
        <p:spPr bwMode="auto">
          <a:xfrm>
            <a:off x="4662647" y="5191165"/>
            <a:ext cx="727528" cy="569571"/>
          </a:xfrm>
          <a:prstGeom prst="rect">
            <a:avLst/>
          </a:prstGeom>
          <a:noFill/>
          <a:ln w="4445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ー</a:t>
            </a:r>
            <a:endParaRPr kumimoji="1" lang="en-US" altLang="ja-JP" sz="40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35" name="吹き出し: 四角形 34">
            <a:extLst>
              <a:ext uri="{FF2B5EF4-FFF2-40B4-BE49-F238E27FC236}">
                <a16:creationId xmlns:a16="http://schemas.microsoft.com/office/drawing/2014/main" id="{EC880FB5-54B3-42B8-F6C5-90A2F744A900}"/>
              </a:ext>
            </a:extLst>
          </p:cNvPr>
          <p:cNvSpPr/>
          <p:nvPr/>
        </p:nvSpPr>
        <p:spPr bwMode="auto">
          <a:xfrm>
            <a:off x="6526891" y="3830229"/>
            <a:ext cx="3246638" cy="1080000"/>
          </a:xfrm>
          <a:prstGeom prst="wedgeRectCallout">
            <a:avLst>
              <a:gd name="adj1" fmla="val -1246"/>
              <a:gd name="adj2" fmla="val 112176"/>
            </a:avLst>
          </a:prstGeom>
          <a:solidFill>
            <a:srgbClr val="FFFFCC"/>
          </a:solidFill>
          <a:ln w="44450" cap="flat" cmpd="sng" algn="ctr">
            <a:solidFill>
              <a:srgbClr val="EA5550"/>
            </a:solid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rPr>
              <a:t>年金収支は、</a:t>
            </a:r>
            <a:endParaRPr kumimoji="1" lang="en-US" altLang="ja-JP" sz="3200" b="1" i="0" u="none" strike="noStrike" cap="none" normalizeH="0" baseline="0" dirty="0">
              <a:ln>
                <a:noFill/>
              </a:ln>
              <a:effectLst/>
              <a:latin typeface="Meiryo UI" panose="020B0604030504040204" pitchFamily="50" charset="-128"/>
              <a:ea typeface="Meiryo UI" panose="020B0604030504040204" pitchFamily="50" charset="-128"/>
            </a:endParaRPr>
          </a:p>
          <a:p>
            <a:pPr marL="0" marR="0" indent="0" algn="ctr" defTabSz="914400" rtl="0" eaLnBrk="1" fontAlgn="base" latinLnBrk="0" hangingPunct="1">
              <a:lnSpc>
                <a:spcPct val="100000"/>
              </a:lnSpc>
              <a:spcBef>
                <a:spcPct val="0"/>
              </a:spcBef>
              <a:spcAft>
                <a:spcPct val="0"/>
              </a:spcAft>
              <a:buClrTx/>
              <a:buSzTx/>
              <a:buFontTx/>
              <a:buNone/>
              <a:tabLst/>
            </a:pPr>
            <a:r>
              <a:rPr kumimoji="1" lang="ja-JP" altLang="en-US" sz="3200" b="1" i="0" u="none" strike="noStrike" cap="none" normalizeH="0" baseline="0" dirty="0">
                <a:ln>
                  <a:noFill/>
                </a:ln>
                <a:effectLst/>
                <a:latin typeface="Meiryo UI" panose="020B0604030504040204" pitchFamily="50" charset="-128"/>
                <a:ea typeface="Meiryo UI" panose="020B0604030504040204" pitchFamily="50" charset="-128"/>
              </a:rPr>
              <a:t>▲</a:t>
            </a: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3.7</a:t>
            </a:r>
            <a:r>
              <a:rPr kumimoji="1" lang="ja-JP" altLang="en-US"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兆円</a:t>
            </a:r>
            <a:endPar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endParaRPr>
          </a:p>
        </p:txBody>
      </p:sp>
      <p:sp>
        <p:nvSpPr>
          <p:cNvPr id="6" name="楕円 5">
            <a:extLst>
              <a:ext uri="{FF2B5EF4-FFF2-40B4-BE49-F238E27FC236}">
                <a16:creationId xmlns:a16="http://schemas.microsoft.com/office/drawing/2014/main" id="{49C11FF6-9313-47D8-5508-94B7FBCD3F78}"/>
              </a:ext>
            </a:extLst>
          </p:cNvPr>
          <p:cNvSpPr/>
          <p:nvPr/>
        </p:nvSpPr>
        <p:spPr>
          <a:xfrm>
            <a:off x="967138" y="4860616"/>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1</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7" name="楕円 6">
            <a:extLst>
              <a:ext uri="{FF2B5EF4-FFF2-40B4-BE49-F238E27FC236}">
                <a16:creationId xmlns:a16="http://schemas.microsoft.com/office/drawing/2014/main" id="{69E327E7-CA57-6CB2-14CA-BC89C067CC94}"/>
              </a:ext>
            </a:extLst>
          </p:cNvPr>
          <p:cNvSpPr/>
          <p:nvPr/>
        </p:nvSpPr>
        <p:spPr>
          <a:xfrm>
            <a:off x="5404892" y="4858728"/>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3</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27" name="楕円 26">
            <a:extLst>
              <a:ext uri="{FF2B5EF4-FFF2-40B4-BE49-F238E27FC236}">
                <a16:creationId xmlns:a16="http://schemas.microsoft.com/office/drawing/2014/main" id="{A8FEB84B-ACA3-DF06-EB6C-2B812906D0E0}"/>
              </a:ext>
            </a:extLst>
          </p:cNvPr>
          <p:cNvSpPr/>
          <p:nvPr/>
        </p:nvSpPr>
        <p:spPr>
          <a:xfrm>
            <a:off x="3251519" y="4873645"/>
            <a:ext cx="432000" cy="432000"/>
          </a:xfrm>
          <a:prstGeom prst="ellipse">
            <a:avLst/>
          </a:prstGeom>
          <a:solidFill>
            <a:srgbClr val="EA5550"/>
          </a:solidFill>
          <a:ln w="28575">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nchorCtr="0"/>
          <a:lstStyle/>
          <a:p>
            <a:pPr algn="ctr"/>
            <a:r>
              <a:rPr kumimoji="1" lang="en-US" altLang="ja-JP" sz="2400" b="1" dirty="0">
                <a:solidFill>
                  <a:schemeClr val="bg1"/>
                </a:solidFill>
                <a:latin typeface="Meiryo UI" panose="020B0604030504040204" pitchFamily="50" charset="-128"/>
                <a:ea typeface="Meiryo UI" panose="020B0604030504040204" pitchFamily="50" charset="-128"/>
              </a:rPr>
              <a:t>2</a:t>
            </a:r>
            <a:endParaRPr kumimoji="1" lang="ja-JP" altLang="en-US" sz="2400" b="1" dirty="0">
              <a:solidFill>
                <a:schemeClr val="bg1"/>
              </a:solidFill>
              <a:latin typeface="Meiryo UI" panose="020B0604030504040204" pitchFamily="50" charset="-128"/>
              <a:ea typeface="Meiryo UI" panose="020B0604030504040204" pitchFamily="50" charset="-128"/>
            </a:endParaRPr>
          </a:p>
        </p:txBody>
      </p:sp>
      <p:sp>
        <p:nvSpPr>
          <p:cNvPr id="36" name="正方形/長方形 35">
            <a:extLst>
              <a:ext uri="{FF2B5EF4-FFF2-40B4-BE49-F238E27FC236}">
                <a16:creationId xmlns:a16="http://schemas.microsoft.com/office/drawing/2014/main" id="{89399787-DEFA-11F9-6448-EE19B93947CB}"/>
              </a:ext>
            </a:extLst>
          </p:cNvPr>
          <p:cNvSpPr/>
          <p:nvPr/>
        </p:nvSpPr>
        <p:spPr bwMode="auto">
          <a:xfrm>
            <a:off x="6878090" y="5191165"/>
            <a:ext cx="727528" cy="569571"/>
          </a:xfrm>
          <a:prstGeom prst="rect">
            <a:avLst/>
          </a:prstGeom>
          <a:noFill/>
          <a:ln w="44450" cap="flat" cmpd="sng" algn="ctr">
            <a:noFill/>
            <a:prstDash val="solid"/>
            <a:round/>
            <a:headEnd type="none" w="med" len="med"/>
            <a:tailEnd type="none" w="med" len="med"/>
          </a:ln>
          <a:effectLst/>
        </p:spPr>
        <p:txBody>
          <a:bodyPr rot="0" spcFirstLastPara="0" vertOverflow="overflow" horzOverflow="overflow" vert="horz" wrap="none" lIns="36000" tIns="36000" rIns="36000" bIns="36000" numCol="1" spcCol="0" rtlCol="0" fromWordArt="0" anchor="ctr" anchorCtr="1" forceAA="0" compatLnSpc="1">
            <a:prstTxWarp prst="textNoShape">
              <a:avLst/>
            </a:prstTxWarp>
            <a:noAutofit/>
          </a:bodyPr>
          <a:lstStyle/>
          <a:p>
            <a:pPr marL="0" marR="0" indent="0" algn="ctr" defTabSz="914400" rtl="0" eaLnBrk="1" fontAlgn="base" latinLnBrk="0" hangingPunct="1">
              <a:lnSpc>
                <a:spcPct val="100000"/>
              </a:lnSpc>
              <a:spcBef>
                <a:spcPct val="0"/>
              </a:spcBef>
              <a:spcAft>
                <a:spcPct val="0"/>
              </a:spcAft>
              <a:buClrTx/>
              <a:buSzTx/>
              <a:buFontTx/>
              <a:buNone/>
              <a:tabLst/>
            </a:pPr>
            <a:r>
              <a:rPr kumimoji="1" lang="en-US" altLang="ja-JP" sz="3200" b="1" i="0" u="none" strike="noStrike" cap="none" normalizeH="0" baseline="0" dirty="0">
                <a:ln>
                  <a:noFill/>
                </a:ln>
                <a:solidFill>
                  <a:srgbClr val="EA5550"/>
                </a:solidFill>
                <a:effectLst/>
                <a:latin typeface="Meiryo UI" panose="020B0604030504040204" pitchFamily="50" charset="-128"/>
                <a:ea typeface="Meiryo UI" panose="020B0604030504040204" pitchFamily="50" charset="-128"/>
              </a:rPr>
              <a:t>=</a:t>
            </a:r>
          </a:p>
        </p:txBody>
      </p:sp>
    </p:spTree>
    <p:extLst>
      <p:ext uri="{BB962C8B-B14F-4D97-AF65-F5344CB8AC3E}">
        <p14:creationId xmlns:p14="http://schemas.microsoft.com/office/powerpoint/2010/main" val="351003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wipe(left)">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7" presetClass="entr" presetSubtype="10" fill="hold" grpId="0" nodeType="clickEffect">
                                  <p:stCondLst>
                                    <p:cond delay="0"/>
                                  </p:stCondLst>
                                  <p:childTnLst>
                                    <p:set>
                                      <p:cBhvr>
                                        <p:cTn id="11" dur="1" fill="hold">
                                          <p:stCondLst>
                                            <p:cond delay="0"/>
                                          </p:stCondLst>
                                        </p:cTn>
                                        <p:tgtEl>
                                          <p:spTgt spid="33"/>
                                        </p:tgtEl>
                                        <p:attrNameLst>
                                          <p:attrName>style.visibility</p:attrName>
                                        </p:attrNameLst>
                                      </p:cBhvr>
                                      <p:to>
                                        <p:strVal val="visible"/>
                                      </p:to>
                                    </p:set>
                                    <p:anim calcmode="lin" valueType="num">
                                      <p:cBhvr>
                                        <p:cTn id="12" dur="500" fill="hold"/>
                                        <p:tgtEl>
                                          <p:spTgt spid="33"/>
                                        </p:tgtEl>
                                        <p:attrNameLst>
                                          <p:attrName>ppt_w</p:attrName>
                                        </p:attrNameLst>
                                      </p:cBhvr>
                                      <p:tavLst>
                                        <p:tav tm="0">
                                          <p:val>
                                            <p:fltVal val="0"/>
                                          </p:val>
                                        </p:tav>
                                        <p:tav tm="100000">
                                          <p:val>
                                            <p:strVal val="#ppt_w"/>
                                          </p:val>
                                        </p:tav>
                                      </p:tavLst>
                                    </p:anim>
                                    <p:anim calcmode="lin" valueType="num">
                                      <p:cBhvr>
                                        <p:cTn id="13" dur="500" fill="hold"/>
                                        <p:tgtEl>
                                          <p:spTgt spid="33"/>
                                        </p:tgtEl>
                                        <p:attrNameLst>
                                          <p:attrName>ppt_h</p:attrName>
                                        </p:attrNameLst>
                                      </p:cBhvr>
                                      <p:tavLst>
                                        <p:tav tm="0">
                                          <p:val>
                                            <p:strVal val="#ppt_h"/>
                                          </p:val>
                                        </p:tav>
                                        <p:tav tm="100000">
                                          <p:val>
                                            <p:strVal val="#ppt_h"/>
                                          </p:val>
                                        </p:tav>
                                      </p:tavLst>
                                    </p:anim>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ipe(left)">
                                      <p:cBhvr>
                                        <p:cTn id="17" dur="5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17" presetClass="entr" presetSubtype="10" fill="hold" grpId="0" nodeType="clickEffect">
                                  <p:stCondLst>
                                    <p:cond delay="0"/>
                                  </p:stCondLst>
                                  <p:childTnLst>
                                    <p:set>
                                      <p:cBhvr>
                                        <p:cTn id="21" dur="1" fill="hold">
                                          <p:stCondLst>
                                            <p:cond delay="0"/>
                                          </p:stCondLst>
                                        </p:cTn>
                                        <p:tgtEl>
                                          <p:spTgt spid="34"/>
                                        </p:tgtEl>
                                        <p:attrNameLst>
                                          <p:attrName>style.visibility</p:attrName>
                                        </p:attrNameLst>
                                      </p:cBhvr>
                                      <p:to>
                                        <p:strVal val="visible"/>
                                      </p:to>
                                    </p:set>
                                    <p:anim calcmode="lin" valueType="num">
                                      <p:cBhvr>
                                        <p:cTn id="22" dur="500" fill="hold"/>
                                        <p:tgtEl>
                                          <p:spTgt spid="34"/>
                                        </p:tgtEl>
                                        <p:attrNameLst>
                                          <p:attrName>ppt_w</p:attrName>
                                        </p:attrNameLst>
                                      </p:cBhvr>
                                      <p:tavLst>
                                        <p:tav tm="0">
                                          <p:val>
                                            <p:fltVal val="0"/>
                                          </p:val>
                                        </p:tav>
                                        <p:tav tm="100000">
                                          <p:val>
                                            <p:strVal val="#ppt_w"/>
                                          </p:val>
                                        </p:tav>
                                      </p:tavLst>
                                    </p:anim>
                                    <p:anim calcmode="lin" valueType="num">
                                      <p:cBhvr>
                                        <p:cTn id="23" dur="500" fill="hold"/>
                                        <p:tgtEl>
                                          <p:spTgt spid="34"/>
                                        </p:tgtEl>
                                        <p:attrNameLst>
                                          <p:attrName>ppt_h</p:attrName>
                                        </p:attrNameLst>
                                      </p:cBhvr>
                                      <p:tavLst>
                                        <p:tav tm="0">
                                          <p:val>
                                            <p:strVal val="#ppt_h"/>
                                          </p:val>
                                        </p:tav>
                                        <p:tav tm="100000">
                                          <p:val>
                                            <p:strVal val="#ppt_h"/>
                                          </p:val>
                                        </p:tav>
                                      </p:tavLst>
                                    </p:anim>
                                  </p:childTnLst>
                                </p:cTn>
                              </p:par>
                            </p:childTnLst>
                          </p:cTn>
                        </p:par>
                        <p:par>
                          <p:cTn id="24" fill="hold">
                            <p:stCondLst>
                              <p:cond delay="500"/>
                            </p:stCondLst>
                            <p:childTnLst>
                              <p:par>
                                <p:cTn id="25" presetID="22" presetClass="entr" presetSubtype="8" fill="hold" grpId="0" nodeType="afterEffect">
                                  <p:stCondLst>
                                    <p:cond delay="0"/>
                                  </p:stCondLst>
                                  <p:childTnLst>
                                    <p:set>
                                      <p:cBhvr>
                                        <p:cTn id="26" dur="1" fill="hold">
                                          <p:stCondLst>
                                            <p:cond delay="0"/>
                                          </p:stCondLst>
                                        </p:cTn>
                                        <p:tgtEl>
                                          <p:spTgt spid="31"/>
                                        </p:tgtEl>
                                        <p:attrNameLst>
                                          <p:attrName>style.visibility</p:attrName>
                                        </p:attrNameLst>
                                      </p:cBhvr>
                                      <p:to>
                                        <p:strVal val="visible"/>
                                      </p:to>
                                    </p:set>
                                    <p:animEffect transition="in" filter="wipe(left)">
                                      <p:cBhvr>
                                        <p:cTn id="27" dur="500"/>
                                        <p:tgtEl>
                                          <p:spTgt spid="31"/>
                                        </p:tgtEl>
                                      </p:cBhvr>
                                    </p:animEffect>
                                  </p:childTnLst>
                                </p:cTn>
                              </p:par>
                            </p:childTnLst>
                          </p:cTn>
                        </p:par>
                      </p:childTnLst>
                    </p:cTn>
                  </p:par>
                  <p:par>
                    <p:cTn id="28" fill="hold">
                      <p:stCondLst>
                        <p:cond delay="indefinite"/>
                      </p:stCondLst>
                      <p:childTnLst>
                        <p:par>
                          <p:cTn id="29" fill="hold">
                            <p:stCondLst>
                              <p:cond delay="0"/>
                            </p:stCondLst>
                            <p:childTnLst>
                              <p:par>
                                <p:cTn id="30" presetID="17" presetClass="entr" presetSubtype="10" fill="hold" grpId="0" nodeType="clickEffect">
                                  <p:stCondLst>
                                    <p:cond delay="0"/>
                                  </p:stCondLst>
                                  <p:childTnLst>
                                    <p:set>
                                      <p:cBhvr>
                                        <p:cTn id="31" dur="1" fill="hold">
                                          <p:stCondLst>
                                            <p:cond delay="0"/>
                                          </p:stCondLst>
                                        </p:cTn>
                                        <p:tgtEl>
                                          <p:spTgt spid="36"/>
                                        </p:tgtEl>
                                        <p:attrNameLst>
                                          <p:attrName>style.visibility</p:attrName>
                                        </p:attrNameLst>
                                      </p:cBhvr>
                                      <p:to>
                                        <p:strVal val="visible"/>
                                      </p:to>
                                    </p:set>
                                    <p:anim calcmode="lin" valueType="num">
                                      <p:cBhvr>
                                        <p:cTn id="32" dur="500" fill="hold"/>
                                        <p:tgtEl>
                                          <p:spTgt spid="36"/>
                                        </p:tgtEl>
                                        <p:attrNameLst>
                                          <p:attrName>ppt_w</p:attrName>
                                        </p:attrNameLst>
                                      </p:cBhvr>
                                      <p:tavLst>
                                        <p:tav tm="0">
                                          <p:val>
                                            <p:fltVal val="0"/>
                                          </p:val>
                                        </p:tav>
                                        <p:tav tm="100000">
                                          <p:val>
                                            <p:strVal val="#ppt_w"/>
                                          </p:val>
                                        </p:tav>
                                      </p:tavLst>
                                    </p:anim>
                                    <p:anim calcmode="lin" valueType="num">
                                      <p:cBhvr>
                                        <p:cTn id="33" dur="500" fill="hold"/>
                                        <p:tgtEl>
                                          <p:spTgt spid="36"/>
                                        </p:tgtEl>
                                        <p:attrNameLst>
                                          <p:attrName>ppt_h</p:attrName>
                                        </p:attrNameLst>
                                      </p:cBhvr>
                                      <p:tavLst>
                                        <p:tav tm="0">
                                          <p:val>
                                            <p:strVal val="#ppt_h"/>
                                          </p:val>
                                        </p:tav>
                                        <p:tav tm="100000">
                                          <p:val>
                                            <p:strVal val="#ppt_h"/>
                                          </p:val>
                                        </p:tav>
                                      </p:tavLst>
                                    </p:anim>
                                  </p:childTnLst>
                                </p:cTn>
                              </p:par>
                            </p:childTnLst>
                          </p:cTn>
                        </p:par>
                        <p:par>
                          <p:cTn id="34" fill="hold">
                            <p:stCondLst>
                              <p:cond delay="500"/>
                            </p:stCondLst>
                            <p:childTnLst>
                              <p:par>
                                <p:cTn id="35" presetID="22" presetClass="entr" presetSubtype="4" fill="hold" grpId="0" nodeType="afterEffect">
                                  <p:stCondLst>
                                    <p:cond delay="0"/>
                                  </p:stCondLst>
                                  <p:childTnLst>
                                    <p:set>
                                      <p:cBhvr>
                                        <p:cTn id="36" dur="1" fill="hold">
                                          <p:stCondLst>
                                            <p:cond delay="0"/>
                                          </p:stCondLst>
                                        </p:cTn>
                                        <p:tgtEl>
                                          <p:spTgt spid="35"/>
                                        </p:tgtEl>
                                        <p:attrNameLst>
                                          <p:attrName>style.visibility</p:attrName>
                                        </p:attrNameLst>
                                      </p:cBhvr>
                                      <p:to>
                                        <p:strVal val="visible"/>
                                      </p:to>
                                    </p:set>
                                    <p:animEffect transition="in" filter="wipe(down)">
                                      <p:cBhvr>
                                        <p:cTn id="37"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P spid="31" grpId="0" animBg="1"/>
      <p:bldP spid="32" grpId="0" animBg="1"/>
      <p:bldP spid="33" grpId="0" animBg="1"/>
      <p:bldP spid="34" grpId="0" animBg="1"/>
      <p:bldP spid="35" grpId="0" animBg="1"/>
      <p:bldP spid="36" grpId="0" animBg="1"/>
    </p:bldLst>
  </p:timing>
</p:sld>
</file>

<file path=ppt/theme/theme1.xml><?xml version="1.0" encoding="utf-8"?>
<a:theme xmlns:a="http://schemas.openxmlformats.org/drawingml/2006/main" name="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2.xml><?xml version="1.0" encoding="utf-8"?>
<a:theme xmlns:a="http://schemas.openxmlformats.org/drawingml/2006/main" name="1_k'sらぼ">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プレゼンテーション9" id="{FB44D191-F37E-47CC-A288-54B10B78097E}" vid="{404ED320-B550-4266-BA3D-41BFA1503BA3}"/>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16840</TotalTime>
  <Words>11271</Words>
  <Application>Microsoft Office PowerPoint</Application>
  <PresentationFormat>A4 210 x 297 mm</PresentationFormat>
  <Paragraphs>1801</Paragraphs>
  <Slides>30</Slides>
  <Notes>0</Notes>
  <HiddenSlides>0</HiddenSlides>
  <MMClips>0</MMClips>
  <ScaleCrop>false</ScaleCrop>
  <HeadingPairs>
    <vt:vector size="6" baseType="variant">
      <vt:variant>
        <vt:lpstr>使用されているフォント</vt:lpstr>
      </vt:variant>
      <vt:variant>
        <vt:i4>10</vt:i4>
      </vt:variant>
      <vt:variant>
        <vt:lpstr>テーマ</vt:lpstr>
      </vt:variant>
      <vt:variant>
        <vt:i4>2</vt:i4>
      </vt:variant>
      <vt:variant>
        <vt:lpstr>スライド タイトル</vt:lpstr>
      </vt:variant>
      <vt:variant>
        <vt:i4>30</vt:i4>
      </vt:variant>
    </vt:vector>
  </HeadingPairs>
  <TitlesOfParts>
    <vt:vector size="42" baseType="lpstr">
      <vt:lpstr>HGPｺﾞｼｯｸM</vt:lpstr>
      <vt:lpstr>Meiryo UI</vt:lpstr>
      <vt:lpstr>ＭＳ Ｐゴシック</vt:lpstr>
      <vt:lpstr>メイリオ</vt:lpstr>
      <vt:lpstr>メイリオ</vt:lpstr>
      <vt:lpstr>Yu Gothic</vt:lpstr>
      <vt:lpstr>Yu Gothic</vt:lpstr>
      <vt:lpstr>Arial</vt:lpstr>
      <vt:lpstr>Arial Black</vt:lpstr>
      <vt:lpstr>Calibri</vt:lpstr>
      <vt:lpstr>k'sらぼ</vt:lpstr>
      <vt:lpstr>1_k'sらぼ</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小板橋 孝司</dc:creator>
  <cp:lastModifiedBy>小板橋 孝司</cp:lastModifiedBy>
  <cp:revision>944</cp:revision>
  <cp:lastPrinted>2025-04-01T11:09:40Z</cp:lastPrinted>
  <dcterms:created xsi:type="dcterms:W3CDTF">2021-03-01T09:47:19Z</dcterms:created>
  <dcterms:modified xsi:type="dcterms:W3CDTF">2025-09-29T07:31:25Z</dcterms:modified>
</cp:coreProperties>
</file>