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5"/>
  </p:handoutMasterIdLst>
  <p:sldIdLst>
    <p:sldId id="2727" r:id="rId2"/>
    <p:sldId id="2147474610" r:id="rId3"/>
    <p:sldId id="2147474607" r:id="rId4"/>
    <p:sldId id="2823" r:id="rId5"/>
    <p:sldId id="2711" r:id="rId6"/>
    <p:sldId id="2710" r:id="rId7"/>
    <p:sldId id="2713" r:id="rId8"/>
    <p:sldId id="2712" r:id="rId9"/>
    <p:sldId id="2759" r:id="rId10"/>
    <p:sldId id="2703" r:id="rId11"/>
    <p:sldId id="2715" r:id="rId12"/>
    <p:sldId id="2718" r:id="rId13"/>
    <p:sldId id="2768" r:id="rId14"/>
    <p:sldId id="2752" r:id="rId15"/>
    <p:sldId id="2778" r:id="rId16"/>
    <p:sldId id="609" r:id="rId17"/>
    <p:sldId id="2824" r:id="rId18"/>
    <p:sldId id="2147474613" r:id="rId19"/>
    <p:sldId id="602" r:id="rId20"/>
    <p:sldId id="2147474598" r:id="rId21"/>
    <p:sldId id="2147474615" r:id="rId22"/>
    <p:sldId id="2147474614" r:id="rId23"/>
    <p:sldId id="2796" r:id="rId24"/>
    <p:sldId id="2147474622" r:id="rId25"/>
    <p:sldId id="2147474618" r:id="rId26"/>
    <p:sldId id="2147474619" r:id="rId27"/>
    <p:sldId id="2147474617" r:id="rId28"/>
    <p:sldId id="560" r:id="rId29"/>
    <p:sldId id="2147474621" r:id="rId30"/>
    <p:sldId id="2147474611" r:id="rId31"/>
    <p:sldId id="607" r:id="rId32"/>
    <p:sldId id="2147474578" r:id="rId33"/>
    <p:sldId id="2676" r:id="rId34"/>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550"/>
    <a:srgbClr val="B01F24"/>
    <a:srgbClr val="FBDDDC"/>
    <a:srgbClr val="BFBFBF"/>
    <a:srgbClr val="CCCCFF"/>
    <a:srgbClr val="FF9999"/>
    <a:srgbClr val="FFFFCC"/>
    <a:srgbClr val="FFCC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91" autoAdjust="0"/>
    <p:restoredTop sz="93784" autoAdjust="0"/>
  </p:normalViewPr>
  <p:slideViewPr>
    <p:cSldViewPr snapToGrid="0">
      <p:cViewPr varScale="1">
        <p:scale>
          <a:sx n="61" d="100"/>
          <a:sy n="61" d="100"/>
        </p:scale>
        <p:origin x="1472" y="52"/>
      </p:cViewPr>
      <p:guideLst/>
    </p:cSldViewPr>
  </p:slideViewPr>
  <p:notesTextViewPr>
    <p:cViewPr>
      <p:scale>
        <a:sx n="1" d="1"/>
        <a:sy n="1" d="1"/>
      </p:scale>
      <p:origin x="0" y="0"/>
    </p:cViewPr>
  </p:notesTextViewPr>
  <p:notesViewPr>
    <p:cSldViewPr snapToGrid="0">
      <p:cViewPr varScale="1">
        <p:scale>
          <a:sx n="64" d="100"/>
          <a:sy n="64" d="100"/>
        </p:scale>
        <p:origin x="102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7665;&#38291;&#32102;&#19982;&#23455;&#24907;&#32113;&#35336;&#35519;&#26619;&#32080;&#26524;&#65288;&#31532;17&#34920;&#12288;&#32102;&#19982;&#38542;&#32026;&#21029;&#12398;&#35576;&#25511;&#38500;_&#12381;&#12398;2&#12288;&#25206;&#39178;&#20154;&#21729;&#21029;&#12398;&#31038;&#20250;&#20445;&#38522;&#26009;&#21450;&#12403;&#29983;&#21629;&#20445;&#38522;&#26009;&#25511;&#38500;&#6528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7665;&#38291;&#32102;&#19982;&#23455;&#24907;&#32113;&#35336;&#35519;&#26619;&#32080;&#26524;&#65288;&#31532;17&#34920;&#12288;&#32102;&#19982;&#38542;&#32026;&#21029;&#12398;&#35576;&#25511;&#38500;_&#12381;&#12398;2&#12288;&#25206;&#39178;&#20154;&#21729;&#21029;&#12398;&#31038;&#20250;&#20445;&#38522;&#26009;&#21450;&#12403;&#29983;&#21629;&#20445;&#38522;&#26009;&#25511;&#38500;&#6528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Sheet1!$C$30</c:f>
              <c:strCache>
                <c:ptCount val="1"/>
                <c:pt idx="0">
                  <c:v>2021</c:v>
                </c:pt>
              </c:strCache>
            </c:strRef>
          </c:tx>
          <c:spPr>
            <a:solidFill>
              <a:schemeClr val="bg1">
                <a:lumMod val="85000"/>
              </a:schemeClr>
            </a:solidFill>
            <a:ln>
              <a:noFill/>
            </a:ln>
            <a:effectLst/>
          </c:spPr>
          <c:invertIfNegative val="0"/>
          <c:dLbls>
            <c:dLbl>
              <c:idx val="0"/>
              <c:layout>
                <c:manualLayout>
                  <c:x val="-2.672558922558947E-3"/>
                  <c:y val="0"/>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1FD-4CCA-B3A5-CF201EBC3760}"/>
                </c:ext>
              </c:extLst>
            </c:dLbl>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C1FD-4CCA-B3A5-CF201EBC3760}"/>
                </c:ext>
              </c:extLst>
            </c:dLbl>
            <c:dLbl>
              <c:idx val="2"/>
              <c:layout>
                <c:manualLayout>
                  <c:x val="-1.0690235690235691E-2"/>
                  <c:y val="-5.5754464476501343E-17"/>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1FD-4CCA-B3A5-CF201EBC3760}"/>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Sheet1!$D$29:$F$29</c:f>
              <c:strCache>
                <c:ptCount val="3"/>
                <c:pt idx="0">
                  <c:v>うち一般</c:v>
                </c:pt>
                <c:pt idx="1">
                  <c:v>うち介護医療</c:v>
                </c:pt>
                <c:pt idx="2">
                  <c:v>うち個人年金</c:v>
                </c:pt>
              </c:strCache>
            </c:strRef>
          </c:cat>
          <c:val>
            <c:numRef>
              <c:f>Sheet1!$D$30:$F$30</c:f>
              <c:numCache>
                <c:formatCode>0.0%</c:formatCode>
                <c:ptCount val="3"/>
                <c:pt idx="0">
                  <c:v>0.94590874761134125</c:v>
                </c:pt>
                <c:pt idx="1">
                  <c:v>0.73874685713533006</c:v>
                </c:pt>
                <c:pt idx="2">
                  <c:v>0.22268719606637899</c:v>
                </c:pt>
              </c:numCache>
            </c:numRef>
          </c:val>
          <c:extLst>
            <c:ext xmlns:c16="http://schemas.microsoft.com/office/drawing/2014/chart" uri="{C3380CC4-5D6E-409C-BE32-E72D297353CC}">
              <c16:uniqueId val="{00000003-C1FD-4CCA-B3A5-CF201EBC3760}"/>
            </c:ext>
          </c:extLst>
        </c:ser>
        <c:ser>
          <c:idx val="1"/>
          <c:order val="1"/>
          <c:tx>
            <c:strRef>
              <c:f>Sheet1!$C$31</c:f>
              <c:strCache>
                <c:ptCount val="1"/>
                <c:pt idx="0">
                  <c:v>2023</c:v>
                </c:pt>
              </c:strCache>
            </c:strRef>
          </c:tx>
          <c:spPr>
            <a:solidFill>
              <a:srgbClr val="EA5550"/>
            </a:solidFill>
            <a:ln>
              <a:noFill/>
            </a:ln>
            <a:effectLst/>
          </c:spPr>
          <c:invertIfNegative val="0"/>
          <c:dLbls>
            <c:dLbl>
              <c:idx val="0"/>
              <c:layout>
                <c:manualLayout>
                  <c:x val="1.33627946127946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1FD-4CCA-B3A5-CF201EBC3760}"/>
                </c:ext>
              </c:extLst>
            </c:dLbl>
            <c:dLbl>
              <c:idx val="2"/>
              <c:layout>
                <c:manualLayout>
                  <c:x val="1.0690235690235592E-2"/>
                  <c:y val="3.6494252873563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1FD-4CCA-B3A5-CF201EBC3760}"/>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Sheet1!$D$29:$F$29</c:f>
              <c:strCache>
                <c:ptCount val="3"/>
                <c:pt idx="0">
                  <c:v>うち一般</c:v>
                </c:pt>
                <c:pt idx="1">
                  <c:v>うち介護医療</c:v>
                </c:pt>
                <c:pt idx="2">
                  <c:v>うち個人年金</c:v>
                </c:pt>
              </c:strCache>
            </c:strRef>
          </c:cat>
          <c:val>
            <c:numRef>
              <c:f>Sheet1!$D$31:$F$31</c:f>
              <c:numCache>
                <c:formatCode>0.0%</c:formatCode>
                <c:ptCount val="3"/>
                <c:pt idx="0">
                  <c:v>0.93331827444609561</c:v>
                </c:pt>
                <c:pt idx="1">
                  <c:v>0.77960309744295597</c:v>
                </c:pt>
                <c:pt idx="2">
                  <c:v>0.21574968521189053</c:v>
                </c:pt>
              </c:numCache>
            </c:numRef>
          </c:val>
          <c:extLst>
            <c:ext xmlns:c16="http://schemas.microsoft.com/office/drawing/2014/chart" uri="{C3380CC4-5D6E-409C-BE32-E72D297353CC}">
              <c16:uniqueId val="{00000006-C1FD-4CCA-B3A5-CF201EBC3760}"/>
            </c:ext>
          </c:extLst>
        </c:ser>
        <c:dLbls>
          <c:showLegendKey val="0"/>
          <c:showVal val="0"/>
          <c:showCatName val="0"/>
          <c:showSerName val="0"/>
          <c:showPercent val="0"/>
          <c:showBubbleSize val="0"/>
        </c:dLbls>
        <c:gapWidth val="219"/>
        <c:overlap val="-27"/>
        <c:axId val="1292799120"/>
        <c:axId val="1292792464"/>
      </c:barChart>
      <c:catAx>
        <c:axId val="129279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92792464"/>
        <c:crosses val="autoZero"/>
        <c:auto val="1"/>
        <c:lblAlgn val="ctr"/>
        <c:lblOffset val="0"/>
        <c:noMultiLvlLbl val="0"/>
      </c:catAx>
      <c:valAx>
        <c:axId val="1292792464"/>
        <c:scaling>
          <c:orientation val="minMax"/>
          <c:max val="1"/>
          <c:min val="0"/>
        </c:scaling>
        <c:delete val="0"/>
        <c:axPos val="l"/>
        <c:majorGridlines>
          <c:spPr>
            <a:ln w="9525" cap="flat" cmpd="sng" algn="ctr">
              <a:solidFill>
                <a:schemeClr val="bg1">
                  <a:lumMod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92799120"/>
        <c:crosses val="autoZero"/>
        <c:crossBetween val="between"/>
        <c:majorUnit val="0.2"/>
      </c:valAx>
      <c:spPr>
        <a:noFill/>
        <a:ln>
          <a:noFill/>
        </a:ln>
        <a:effectLst/>
      </c:spPr>
    </c:plotArea>
    <c:legend>
      <c:legendPos val="b"/>
      <c:layout>
        <c:manualLayout>
          <c:xMode val="edge"/>
          <c:yMode val="edge"/>
          <c:x val="0.37786994949494956"/>
          <c:y val="0.79805555555555541"/>
          <c:w val="0.24426010101010101"/>
          <c:h val="0.11679118773946361"/>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Sheet1!$C$26</c:f>
              <c:strCache>
                <c:ptCount val="1"/>
                <c:pt idx="0">
                  <c:v>2021</c:v>
                </c:pt>
              </c:strCache>
            </c:strRef>
          </c:tx>
          <c:spPr>
            <a:solidFill>
              <a:schemeClr val="bg1">
                <a:lumMod val="85000"/>
              </a:schemeClr>
            </a:solidFill>
            <a:ln>
              <a:noFill/>
            </a:ln>
            <a:effectLst/>
          </c:spPr>
          <c:invertIfNegative val="0"/>
          <c:dLbls>
            <c:dLbl>
              <c:idx val="0"/>
              <c:layout>
                <c:manualLayout>
                  <c:x val="-1.0690235690235715E-2"/>
                  <c:y val="-3.135983659302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6B-4715-98F0-89F95861A65D}"/>
                </c:ext>
              </c:extLst>
            </c:dLbl>
            <c:dLbl>
              <c:idx val="2"/>
              <c:layout>
                <c:manualLayout>
                  <c:x val="-8.0176767676768661E-3"/>
                  <c:y val="1.88159019558167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E6B-4715-98F0-89F95861A65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Sheet1!$D$25:$F$25</c:f>
              <c:strCache>
                <c:ptCount val="3"/>
                <c:pt idx="0">
                  <c:v>生命保険料控除申告者</c:v>
                </c:pt>
                <c:pt idx="1">
                  <c:v>小規模企業共済等掛金控除</c:v>
                </c:pt>
                <c:pt idx="2">
                  <c:v>地震保険料控除</c:v>
                </c:pt>
              </c:strCache>
            </c:strRef>
          </c:cat>
          <c:val>
            <c:numRef>
              <c:f>Sheet1!$D$26:$F$26</c:f>
              <c:numCache>
                <c:formatCode>0.0%</c:formatCode>
                <c:ptCount val="3"/>
                <c:pt idx="0">
                  <c:v>0.70119242147680771</c:v>
                </c:pt>
                <c:pt idx="1">
                  <c:v>5.6279551402594871E-2</c:v>
                </c:pt>
                <c:pt idx="2">
                  <c:v>0.19225865513755191</c:v>
                </c:pt>
              </c:numCache>
            </c:numRef>
          </c:val>
          <c:extLst>
            <c:ext xmlns:c16="http://schemas.microsoft.com/office/drawing/2014/chart" uri="{C3380CC4-5D6E-409C-BE32-E72D297353CC}">
              <c16:uniqueId val="{00000002-AE6B-4715-98F0-89F95861A65D}"/>
            </c:ext>
          </c:extLst>
        </c:ser>
        <c:ser>
          <c:idx val="1"/>
          <c:order val="1"/>
          <c:tx>
            <c:strRef>
              <c:f>Sheet1!$C$27</c:f>
              <c:strCache>
                <c:ptCount val="1"/>
                <c:pt idx="0">
                  <c:v>2023</c:v>
                </c:pt>
              </c:strCache>
            </c:strRef>
          </c:tx>
          <c:spPr>
            <a:solidFill>
              <a:srgbClr val="EA5550"/>
            </a:solidFill>
            <a:ln>
              <a:noFill/>
            </a:ln>
            <a:effectLst/>
          </c:spPr>
          <c:invertIfNegative val="0"/>
          <c:dLbls>
            <c:dLbl>
              <c:idx val="0"/>
              <c:layout>
                <c:manualLayout>
                  <c:x val="2.1380471380471382E-2"/>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6B-4715-98F0-89F95861A65D}"/>
                </c:ext>
              </c:extLst>
            </c:dLbl>
            <c:dLbl>
              <c:idx val="1"/>
              <c:layout>
                <c:manualLayout>
                  <c:x val="8.0176767676767673E-3"/>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E6B-4715-98F0-89F95861A65D}"/>
                </c:ext>
              </c:extLst>
            </c:dLbl>
            <c:dLbl>
              <c:idx val="2"/>
              <c:layout>
                <c:manualLayout>
                  <c:x val="-9.7992695140517524E-17"/>
                  <c:y val="-6.2719673186056261E-3"/>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E6B-4715-98F0-89F95861A65D}"/>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Sheet1!$D$25:$F$25</c:f>
              <c:strCache>
                <c:ptCount val="3"/>
                <c:pt idx="0">
                  <c:v>生命保険料控除申告者</c:v>
                </c:pt>
                <c:pt idx="1">
                  <c:v>小規模企業共済等掛金控除</c:v>
                </c:pt>
                <c:pt idx="2">
                  <c:v>地震保険料控除</c:v>
                </c:pt>
              </c:strCache>
            </c:strRef>
          </c:cat>
          <c:val>
            <c:numRef>
              <c:f>Sheet1!$D$27:$F$27</c:f>
              <c:numCache>
                <c:formatCode>0.0%</c:formatCode>
                <c:ptCount val="3"/>
                <c:pt idx="0">
                  <c:v>0.63988350593664844</c:v>
                </c:pt>
                <c:pt idx="1">
                  <c:v>5.9555703612105937E-2</c:v>
                </c:pt>
                <c:pt idx="2">
                  <c:v>0.18135216365747309</c:v>
                </c:pt>
              </c:numCache>
            </c:numRef>
          </c:val>
          <c:extLst>
            <c:ext xmlns:c16="http://schemas.microsoft.com/office/drawing/2014/chart" uri="{C3380CC4-5D6E-409C-BE32-E72D297353CC}">
              <c16:uniqueId val="{00000006-AE6B-4715-98F0-89F95861A65D}"/>
            </c:ext>
          </c:extLst>
        </c:ser>
        <c:dLbls>
          <c:showLegendKey val="0"/>
          <c:showVal val="0"/>
          <c:showCatName val="0"/>
          <c:showSerName val="0"/>
          <c:showPercent val="0"/>
          <c:showBubbleSize val="0"/>
        </c:dLbls>
        <c:gapWidth val="219"/>
        <c:overlap val="-27"/>
        <c:axId val="1401808320"/>
        <c:axId val="1401807488"/>
      </c:barChart>
      <c:catAx>
        <c:axId val="140180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01807488"/>
        <c:crosses val="autoZero"/>
        <c:auto val="1"/>
        <c:lblAlgn val="ctr"/>
        <c:lblOffset val="0"/>
        <c:noMultiLvlLbl val="0"/>
      </c:catAx>
      <c:valAx>
        <c:axId val="1401807488"/>
        <c:scaling>
          <c:orientation val="minMax"/>
          <c:max val="1"/>
        </c:scaling>
        <c:delete val="0"/>
        <c:axPos val="l"/>
        <c:majorGridlines>
          <c:spPr>
            <a:ln w="9525" cap="flat" cmpd="sng" algn="ctr">
              <a:solidFill>
                <a:schemeClr val="bg1">
                  <a:lumMod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01808320"/>
        <c:crosses val="autoZero"/>
        <c:crossBetween val="between"/>
        <c:majorUnit val="0.2"/>
      </c:valAx>
      <c:spPr>
        <a:noFill/>
        <a:ln>
          <a:noFill/>
        </a:ln>
        <a:effectLst/>
      </c:spPr>
    </c:plotArea>
    <c:legend>
      <c:legendPos val="b"/>
      <c:layout>
        <c:manualLayout>
          <c:xMode val="edge"/>
          <c:yMode val="edge"/>
          <c:x val="0.34832744107744112"/>
          <c:y val="0.8675861581920904"/>
          <c:w val="0.39421212121212124"/>
          <c:h val="0.1026408045977011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spPr>
            <a:solidFill>
              <a:srgbClr val="EA5550"/>
            </a:solidFill>
          </c:spPr>
          <c:dPt>
            <c:idx val="0"/>
            <c:bubble3D val="0"/>
            <c:spPr>
              <a:solidFill>
                <a:srgbClr val="EA5550"/>
              </a:solidFill>
              <a:ln w="19050">
                <a:solidFill>
                  <a:schemeClr val="lt1"/>
                </a:solidFill>
              </a:ln>
              <a:effectLst/>
            </c:spPr>
            <c:extLst>
              <c:ext xmlns:c16="http://schemas.microsoft.com/office/drawing/2014/chart" uri="{C3380CC4-5D6E-409C-BE32-E72D297353CC}">
                <c16:uniqueId val="{00000001-F14C-4FB9-A93D-D9DE5672FCBE}"/>
              </c:ext>
            </c:extLst>
          </c:dPt>
          <c:dPt>
            <c:idx val="1"/>
            <c:bubble3D val="0"/>
            <c:spPr>
              <a:solidFill>
                <a:srgbClr val="FFCCCC"/>
              </a:solidFill>
              <a:ln w="19050">
                <a:solidFill>
                  <a:schemeClr val="lt1"/>
                </a:solidFill>
              </a:ln>
              <a:effectLst/>
            </c:spPr>
            <c:extLst>
              <c:ext xmlns:c16="http://schemas.microsoft.com/office/drawing/2014/chart" uri="{C3380CC4-5D6E-409C-BE32-E72D297353CC}">
                <c16:uniqueId val="{00000003-F14C-4FB9-A93D-D9DE5672FCBE}"/>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F14C-4FB9-A93D-D9DE5672FCBE}"/>
              </c:ext>
            </c:extLst>
          </c:dPt>
          <c:dLbls>
            <c:dLbl>
              <c:idx val="0"/>
              <c:layout>
                <c:manualLayout>
                  <c:x val="0.22169269216346751"/>
                  <c:y val="2.2995691211985733E-2"/>
                </c:manualLayout>
              </c:layout>
              <c:tx>
                <c:rich>
                  <a:bodyPr rot="0" spcFirstLastPara="1" vertOverflow="ellipsis" vert="horz" wrap="square" anchor="ctr" anchorCtr="1"/>
                  <a:lstStyle/>
                  <a:p>
                    <a:pPr>
                      <a:defRPr sz="1600" b="1" i="0" u="none" strike="noStrike" kern="1200" baseline="0">
                        <a:solidFill>
                          <a:schemeClr val="tx1">
                            <a:lumMod val="75000"/>
                            <a:lumOff val="25000"/>
                          </a:schemeClr>
                        </a:solidFill>
                        <a:latin typeface="+mn-ea"/>
                        <a:ea typeface="+mn-ea"/>
                        <a:cs typeface="+mn-cs"/>
                      </a:defRPr>
                    </a:pPr>
                    <a:fld id="{D192F2A8-1FE4-4B7D-9066-17898C4B0E22}" type="CATEGORYNAME">
                      <a:rPr lang="ja-JP" altLang="en-US" sz="1600"/>
                      <a:pPr>
                        <a:defRPr sz="1600"/>
                      </a:pPr>
                      <a:t>[分類名]</a:t>
                    </a:fld>
                    <a:r>
                      <a:rPr lang="en-US" altLang="ja-JP" sz="1600" baseline="0" dirty="0"/>
                      <a:t>,</a:t>
                    </a:r>
                  </a:p>
                  <a:p>
                    <a:pPr>
                      <a:defRPr sz="1600"/>
                    </a:pPr>
                    <a:r>
                      <a:rPr lang="en-US" altLang="ja-JP" sz="1600" baseline="0" dirty="0"/>
                      <a:t> </a:t>
                    </a:r>
                    <a:fld id="{3E580AC8-67F2-4DCA-A826-DCAF2813C13B}" type="VALUE">
                      <a:rPr lang="en-US" altLang="ja-JP" sz="1800" baseline="0" smtClean="0">
                        <a:solidFill>
                          <a:srgbClr val="EA5550"/>
                        </a:solidFill>
                      </a:rPr>
                      <a:pPr>
                        <a:defRPr sz="1600"/>
                      </a:pPr>
                      <a:t>[値]</a:t>
                    </a:fld>
                    <a:r>
                      <a:rPr lang="en-US" altLang="ja-JP" sz="1600" baseline="0" dirty="0"/>
                      <a:t>%</a:t>
                    </a:r>
                  </a:p>
                </c:rich>
              </c:tx>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36269150930008021"/>
                      <c:h val="0.36772372215248073"/>
                    </c:manualLayout>
                  </c15:layout>
                  <c15:dlblFieldTable/>
                  <c15:showDataLabelsRange val="0"/>
                </c:ext>
                <c:ext xmlns:c16="http://schemas.microsoft.com/office/drawing/2014/chart" uri="{C3380CC4-5D6E-409C-BE32-E72D297353CC}">
                  <c16:uniqueId val="{00000001-F14C-4FB9-A93D-D9DE5672FCBE}"/>
                </c:ext>
              </c:extLst>
            </c:dLbl>
            <c:dLbl>
              <c:idx val="1"/>
              <c:layout>
                <c:manualLayout>
                  <c:x val="-0.15141997329085388"/>
                  <c:y val="0.23203758590002899"/>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fld id="{4683C4F1-C259-47CE-A55B-A7DF03A9D587}" type="CATEGORYNAME">
                      <a:rPr lang="ja-JP" altLang="en-US" b="0"/>
                      <a:pPr>
                        <a:defRPr b="0"/>
                      </a:pPr>
                      <a:t>[分類名]</a:t>
                    </a:fld>
                    <a:r>
                      <a:rPr lang="en-US" altLang="ja-JP" b="0" baseline="0" dirty="0"/>
                      <a:t>,</a:t>
                    </a:r>
                  </a:p>
                  <a:p>
                    <a:pPr>
                      <a:defRPr b="0"/>
                    </a:pPr>
                    <a:r>
                      <a:rPr lang="en-US" altLang="ja-JP" b="0" baseline="0" dirty="0"/>
                      <a:t> </a:t>
                    </a:r>
                    <a:fld id="{31849E70-FC8A-4629-8536-D97C663FEF7B}" type="VALUE">
                      <a:rPr lang="en-US" altLang="ja-JP" b="0" baseline="0" smtClean="0"/>
                      <a:pPr>
                        <a:defRPr b="0"/>
                      </a:pPr>
                      <a:t>[値]</a:t>
                    </a:fld>
                    <a:r>
                      <a:rPr lang="en-US" altLang="ja-JP" b="0" baseline="0" dirty="0"/>
                      <a:t>%</a:t>
                    </a:r>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31820844269466314"/>
                      <c:h val="0.28184077506881583"/>
                    </c:manualLayout>
                  </c15:layout>
                  <c15:dlblFieldTable/>
                  <c15:showDataLabelsRange val="0"/>
                </c:ext>
                <c:ext xmlns:c16="http://schemas.microsoft.com/office/drawing/2014/chart" uri="{C3380CC4-5D6E-409C-BE32-E72D297353CC}">
                  <c16:uniqueId val="{00000003-F14C-4FB9-A93D-D9DE5672FCBE}"/>
                </c:ext>
              </c:extLst>
            </c:dLbl>
            <c:dLbl>
              <c:idx val="2"/>
              <c:layout>
                <c:manualLayout>
                  <c:x val="-0.17423034037558685"/>
                  <c:y val="6.8377777777777773E-2"/>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fld id="{B7EF8441-19E3-4DB6-900F-7E7A2D2A7A0F}" type="CATEGORYNAME">
                      <a:rPr lang="ja-JP" altLang="en-US" b="0"/>
                      <a:pPr>
                        <a:defRPr b="0"/>
                      </a:pPr>
                      <a:t>[分類名]</a:t>
                    </a:fld>
                    <a:r>
                      <a:rPr lang="en-US" altLang="ja-JP" b="0" baseline="0" dirty="0"/>
                      <a:t>, </a:t>
                    </a:r>
                  </a:p>
                  <a:p>
                    <a:pPr>
                      <a:defRPr b="0"/>
                    </a:pPr>
                    <a:fld id="{9F730C24-427B-4317-BC8B-3DBA3CB04879}" type="VALUE">
                      <a:rPr lang="en-US" altLang="ja-JP" b="0" baseline="0" smtClean="0"/>
                      <a:pPr>
                        <a:defRPr b="0"/>
                      </a:pPr>
                      <a:t>[値]</a:t>
                    </a:fld>
                    <a:r>
                      <a:rPr lang="en-US" altLang="ja-JP" b="0" baseline="0" dirty="0"/>
                      <a:t>%</a:t>
                    </a:r>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42131955380577435"/>
                      <c:h val="0.28184077506881583"/>
                    </c:manualLayout>
                  </c15:layout>
                  <c15:dlblFieldTable/>
                  <c15:showDataLabelsRange val="0"/>
                </c:ext>
                <c:ext xmlns:c16="http://schemas.microsoft.com/office/drawing/2014/chart" uri="{C3380CC4-5D6E-409C-BE32-E72D297353CC}">
                  <c16:uniqueId val="{00000005-F14C-4FB9-A93D-D9DE5672FCB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Sheet1!$C$2:$C$4</c:f>
              <c:strCache>
                <c:ptCount val="3"/>
                <c:pt idx="0">
                  <c:v>支給される予定</c:v>
                </c:pt>
                <c:pt idx="1">
                  <c:v>支給されない予定</c:v>
                </c:pt>
                <c:pt idx="2">
                  <c:v>ボーナスは無い</c:v>
                </c:pt>
              </c:strCache>
            </c:strRef>
          </c:cat>
          <c:val>
            <c:numRef>
              <c:f>Sheet1!$D$2:$D$4</c:f>
              <c:numCache>
                <c:formatCode>General</c:formatCode>
                <c:ptCount val="3"/>
                <c:pt idx="0">
                  <c:v>73.599999999999994</c:v>
                </c:pt>
                <c:pt idx="1">
                  <c:v>8.6999999999999993</c:v>
                </c:pt>
                <c:pt idx="2">
                  <c:v>17.7</c:v>
                </c:pt>
              </c:numCache>
            </c:numRef>
          </c:val>
          <c:extLst>
            <c:ext xmlns:c16="http://schemas.microsoft.com/office/drawing/2014/chart" uri="{C3380CC4-5D6E-409C-BE32-E72D297353CC}">
              <c16:uniqueId val="{00000006-F14C-4FB9-A93D-D9DE5672FCBE}"/>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latin typeface="+mn-ea"/>
          <a:ea typeface="+mn-ea"/>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bg1">
                <a:lumMod val="85000"/>
              </a:schemeClr>
            </a:solidFill>
            <a:ln>
              <a:noFill/>
            </a:ln>
            <a:effectLst/>
          </c:spPr>
          <c:invertIfNegative val="0"/>
          <c:dPt>
            <c:idx val="0"/>
            <c:invertIfNegative val="0"/>
            <c:bubble3D val="0"/>
            <c:spPr>
              <a:solidFill>
                <a:srgbClr val="FBDDDC"/>
              </a:solidFill>
              <a:ln>
                <a:noFill/>
              </a:ln>
              <a:effectLst/>
            </c:spPr>
            <c:extLst>
              <c:ext xmlns:c16="http://schemas.microsoft.com/office/drawing/2014/chart" uri="{C3380CC4-5D6E-409C-BE32-E72D297353CC}">
                <c16:uniqueId val="{00000001-34E1-47F7-B216-FD1C07450A62}"/>
              </c:ext>
            </c:extLst>
          </c:dPt>
          <c:dPt>
            <c:idx val="1"/>
            <c:invertIfNegative val="0"/>
            <c:bubble3D val="0"/>
            <c:spPr>
              <a:solidFill>
                <a:srgbClr val="EA5550"/>
              </a:solidFill>
              <a:ln>
                <a:noFill/>
              </a:ln>
              <a:effectLst/>
            </c:spPr>
            <c:extLst>
              <c:ext xmlns:c16="http://schemas.microsoft.com/office/drawing/2014/chart" uri="{C3380CC4-5D6E-409C-BE32-E72D297353CC}">
                <c16:uniqueId val="{00000003-34E1-47F7-B216-FD1C07450A62}"/>
              </c:ext>
            </c:extLst>
          </c:dPt>
          <c:dLbls>
            <c:dLbl>
              <c:idx val="0"/>
              <c:spPr>
                <a:noFill/>
                <a:ln>
                  <a:noFill/>
                </a:ln>
                <a:effectLst/>
              </c:spPr>
              <c:txPr>
                <a:bodyPr rot="0" spcFirstLastPara="1" vertOverflow="ellipsis" vert="horz" wrap="square" anchor="ctr" anchorCtr="1"/>
                <a:lstStyle/>
                <a:p>
                  <a:pPr>
                    <a:defRPr sz="1400" b="1" i="0" u="none" strike="noStrike" kern="1200" baseline="0">
                      <a:solidFill>
                        <a:srgbClr val="EA555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34E1-47F7-B216-FD1C07450A62}"/>
                </c:ext>
              </c:extLst>
            </c:dLbl>
            <c:dLbl>
              <c:idx val="1"/>
              <c:spPr>
                <a:noFill/>
                <a:ln>
                  <a:noFill/>
                </a:ln>
                <a:effectLst/>
              </c:spPr>
              <c:txPr>
                <a:bodyPr rot="0" spcFirstLastPara="1" vertOverflow="ellipsis" vert="horz" wrap="square" anchor="ctr" anchorCtr="1"/>
                <a:lstStyle/>
                <a:p>
                  <a:pPr>
                    <a:defRPr sz="1400" b="1" i="0" u="none" strike="noStrike" kern="1200" baseline="0">
                      <a:solidFill>
                        <a:srgbClr val="EA555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3-34E1-47F7-B216-FD1C07450A62}"/>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Sheet2!$B$4:$B$14</c:f>
              <c:strCache>
                <c:ptCount val="11"/>
                <c:pt idx="0">
                  <c:v>貯金や預金</c:v>
                </c:pt>
                <c:pt idx="1">
                  <c:v>資産形成（下記参照）</c:v>
                </c:pt>
                <c:pt idx="2">
                  <c:v>旅行や外食</c:v>
                </c:pt>
                <c:pt idx="3">
                  <c:v>日常的な生活品</c:v>
                </c:pt>
                <c:pt idx="4">
                  <c:v>子供の教育費</c:v>
                </c:pt>
                <c:pt idx="5">
                  <c:v>ローンや借入金の返済</c:v>
                </c:pt>
                <c:pt idx="6">
                  <c:v>自己投資（資格・習い事）</c:v>
                </c:pt>
                <c:pt idx="7">
                  <c:v>ファッションや美容</c:v>
                </c:pt>
                <c:pt idx="8">
                  <c:v>家電や家具など</c:v>
                </c:pt>
                <c:pt idx="9">
                  <c:v>車やバイクなどの購入</c:v>
                </c:pt>
                <c:pt idx="10">
                  <c:v>その他</c:v>
                </c:pt>
              </c:strCache>
            </c:strRef>
          </c:cat>
          <c:val>
            <c:numRef>
              <c:f>Sheet2!$C$4:$C$14</c:f>
              <c:numCache>
                <c:formatCode>##"%"</c:formatCode>
                <c:ptCount val="11"/>
                <c:pt idx="0">
                  <c:v>65</c:v>
                </c:pt>
                <c:pt idx="1">
                  <c:v>49.3</c:v>
                </c:pt>
                <c:pt idx="2">
                  <c:v>28.1</c:v>
                </c:pt>
                <c:pt idx="3">
                  <c:v>28.1</c:v>
                </c:pt>
                <c:pt idx="4">
                  <c:v>12.8</c:v>
                </c:pt>
                <c:pt idx="5">
                  <c:v>11.8</c:v>
                </c:pt>
                <c:pt idx="6">
                  <c:v>10.8</c:v>
                </c:pt>
                <c:pt idx="7">
                  <c:v>10.3</c:v>
                </c:pt>
                <c:pt idx="8">
                  <c:v>8.4</c:v>
                </c:pt>
                <c:pt idx="9">
                  <c:v>3</c:v>
                </c:pt>
                <c:pt idx="10">
                  <c:v>1</c:v>
                </c:pt>
              </c:numCache>
            </c:numRef>
          </c:val>
          <c:extLst>
            <c:ext xmlns:c16="http://schemas.microsoft.com/office/drawing/2014/chart" uri="{C3380CC4-5D6E-409C-BE32-E72D297353CC}">
              <c16:uniqueId val="{00000004-34E1-47F7-B216-FD1C07450A62}"/>
            </c:ext>
          </c:extLst>
        </c:ser>
        <c:dLbls>
          <c:showLegendKey val="0"/>
          <c:showVal val="0"/>
          <c:showCatName val="0"/>
          <c:showSerName val="0"/>
          <c:showPercent val="0"/>
          <c:showBubbleSize val="0"/>
        </c:dLbls>
        <c:gapWidth val="104"/>
        <c:axId val="1787349248"/>
        <c:axId val="1922268256"/>
      </c:barChart>
      <c:catAx>
        <c:axId val="17873492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22268256"/>
        <c:crosses val="autoZero"/>
        <c:auto val="1"/>
        <c:lblAlgn val="ctr"/>
        <c:lblOffset val="100"/>
        <c:noMultiLvlLbl val="0"/>
      </c:catAx>
      <c:valAx>
        <c:axId val="1922268256"/>
        <c:scaling>
          <c:orientation val="minMax"/>
        </c:scaling>
        <c:delete val="1"/>
        <c:axPos val="t"/>
        <c:majorGridlines>
          <c:spPr>
            <a:ln w="9525" cap="flat" cmpd="sng" algn="ctr">
              <a:solidFill>
                <a:schemeClr val="tx1">
                  <a:lumMod val="15000"/>
                  <a:lumOff val="85000"/>
                </a:schemeClr>
              </a:solidFill>
              <a:round/>
            </a:ln>
            <a:effectLst/>
          </c:spPr>
        </c:majorGridlines>
        <c:numFmt formatCode="##&quot;%&quot;" sourceLinked="1"/>
        <c:majorTickMark val="none"/>
        <c:minorTickMark val="none"/>
        <c:tickLblPos val="nextTo"/>
        <c:crossAx val="1787349248"/>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bg1">
                <a:lumMod val="85000"/>
              </a:schemeClr>
            </a:solidFill>
            <a:ln>
              <a:noFill/>
            </a:ln>
            <a:effectLst/>
          </c:spPr>
          <c:invertIfNegative val="0"/>
          <c:dPt>
            <c:idx val="3"/>
            <c:invertIfNegative val="0"/>
            <c:bubble3D val="0"/>
            <c:spPr>
              <a:solidFill>
                <a:srgbClr val="EA5550"/>
              </a:solidFill>
              <a:ln>
                <a:noFill/>
              </a:ln>
              <a:effectLst/>
            </c:spPr>
            <c:extLst>
              <c:ext xmlns:c16="http://schemas.microsoft.com/office/drawing/2014/chart" uri="{C3380CC4-5D6E-409C-BE32-E72D297353CC}">
                <c16:uniqueId val="{00000001-2BD3-4295-87C7-9B6455820635}"/>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Sheet2!$E$4:$E$11</c:f>
              <c:strCache>
                <c:ptCount val="8"/>
                <c:pt idx="0">
                  <c:v>NISA枠内での投資</c:v>
                </c:pt>
                <c:pt idx="1">
                  <c:v>株式投資（NISA以外）</c:v>
                </c:pt>
                <c:pt idx="2">
                  <c:v>投資信託</c:v>
                </c:pt>
                <c:pt idx="3">
                  <c:v>保険</c:v>
                </c:pt>
                <c:pt idx="4">
                  <c:v>暗号投資・仮想通貨</c:v>
                </c:pt>
                <c:pt idx="5">
                  <c:v>FX</c:v>
                </c:pt>
                <c:pt idx="6">
                  <c:v>不動産投資</c:v>
                </c:pt>
                <c:pt idx="7">
                  <c:v>その他</c:v>
                </c:pt>
              </c:strCache>
            </c:strRef>
          </c:cat>
          <c:val>
            <c:numRef>
              <c:f>Sheet2!$F$4:$F$11</c:f>
              <c:numCache>
                <c:formatCode>##"%"</c:formatCode>
                <c:ptCount val="8"/>
                <c:pt idx="0">
                  <c:v>86</c:v>
                </c:pt>
                <c:pt idx="1">
                  <c:v>46</c:v>
                </c:pt>
                <c:pt idx="2">
                  <c:v>31</c:v>
                </c:pt>
                <c:pt idx="3">
                  <c:v>12</c:v>
                </c:pt>
                <c:pt idx="4">
                  <c:v>12</c:v>
                </c:pt>
                <c:pt idx="5">
                  <c:v>11</c:v>
                </c:pt>
                <c:pt idx="6">
                  <c:v>10</c:v>
                </c:pt>
                <c:pt idx="7">
                  <c:v>2</c:v>
                </c:pt>
              </c:numCache>
            </c:numRef>
          </c:val>
          <c:extLst>
            <c:ext xmlns:c16="http://schemas.microsoft.com/office/drawing/2014/chart" uri="{C3380CC4-5D6E-409C-BE32-E72D297353CC}">
              <c16:uniqueId val="{00000002-2BD3-4295-87C7-9B6455820635}"/>
            </c:ext>
          </c:extLst>
        </c:ser>
        <c:dLbls>
          <c:showLegendKey val="0"/>
          <c:showVal val="0"/>
          <c:showCatName val="0"/>
          <c:showSerName val="0"/>
          <c:showPercent val="0"/>
          <c:showBubbleSize val="0"/>
        </c:dLbls>
        <c:gapWidth val="104"/>
        <c:axId val="1951944688"/>
        <c:axId val="1951698384"/>
      </c:barChart>
      <c:catAx>
        <c:axId val="19519446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51698384"/>
        <c:crosses val="autoZero"/>
        <c:auto val="1"/>
        <c:lblAlgn val="ctr"/>
        <c:lblOffset val="100"/>
        <c:noMultiLvlLbl val="0"/>
      </c:catAx>
      <c:valAx>
        <c:axId val="1951698384"/>
        <c:scaling>
          <c:orientation val="minMax"/>
        </c:scaling>
        <c:delete val="1"/>
        <c:axPos val="t"/>
        <c:majorGridlines>
          <c:spPr>
            <a:ln w="9525" cap="flat" cmpd="sng" algn="ctr">
              <a:solidFill>
                <a:schemeClr val="tx1">
                  <a:lumMod val="15000"/>
                  <a:lumOff val="85000"/>
                </a:schemeClr>
              </a:solidFill>
              <a:round/>
            </a:ln>
            <a:effectLst/>
          </c:spPr>
        </c:majorGridlines>
        <c:numFmt formatCode="##&quot;%&quot;" sourceLinked="1"/>
        <c:majorTickMark val="none"/>
        <c:minorTickMark val="none"/>
        <c:tickLblPos val="nextTo"/>
        <c:crossAx val="195194468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2025/8/5</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1167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1886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01413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51015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85828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325347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79513" y="129101"/>
            <a:ext cx="7943610" cy="31805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200"/>
              <a:buFont typeface="Arial"/>
              <a:buNone/>
              <a:defRPr sz="2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6" name="Google Shape;26;p35"/>
          <p:cNvSpPr txBox="1">
            <a:spLocks noGrp="1"/>
          </p:cNvSpPr>
          <p:nvPr>
            <p:ph type="subTitle" idx="1"/>
          </p:nvPr>
        </p:nvSpPr>
        <p:spPr>
          <a:xfrm>
            <a:off x="244336" y="650116"/>
            <a:ext cx="9426438" cy="512762"/>
          </a:xfrm>
          <a:prstGeom prst="rect">
            <a:avLst/>
          </a:prstGeom>
          <a:noFill/>
          <a:ln>
            <a:noFill/>
          </a:ln>
        </p:spPr>
        <p:txBody>
          <a:bodyPr spcFirstLastPara="1" wrap="square" lIns="91425" tIns="45700" rIns="91425" bIns="45700" anchor="t" anchorCtr="0">
            <a:noAutofit/>
          </a:bodyPr>
          <a:lstStyle>
            <a:lvl1pPr marR="0" lvl="0" algn="l" rtl="0">
              <a:lnSpc>
                <a:spcPct val="140000"/>
              </a:lnSpc>
              <a:spcBef>
                <a:spcPts val="0"/>
              </a:spcBef>
              <a:spcAft>
                <a:spcPts val="0"/>
              </a:spcAft>
              <a:buClr>
                <a:srgbClr val="554F4D"/>
              </a:buClr>
              <a:buSzPts val="1800"/>
              <a:buFont typeface="Arial"/>
              <a:buNone/>
              <a:defRPr sz="1400" b="0" i="0" u="none" strike="noStrike" cap="none">
                <a:solidFill>
                  <a:srgbClr val="554F4D"/>
                </a:solidFill>
                <a:latin typeface="メイリオ" panose="020B0604030504040204" pitchFamily="50" charset="-128"/>
                <a:ea typeface="メイリオ" panose="020B0604030504040204" pitchFamily="50" charset="-128"/>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670360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57405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5020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3909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7222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35600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293906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5408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003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203369"/>
      </p:ext>
    </p:extLst>
  </p:cSld>
  <p:clrMap bg1="lt1" tx1="dk1" bg2="lt2" tx2="dk2" accent1="accent1" accent2="accent2" accent3="accent3" accent4="accent4" accent5="accent5" accent6="accent6" hlink="hlink" folHlink="folHlink"/>
  <p:sldLayoutIdLst>
    <p:sldLayoutId id="2147483662" r:id="rId1"/>
    <p:sldLayoutId id="2147483670" r:id="rId2"/>
    <p:sldLayoutId id="2147483661" r:id="rId3"/>
    <p:sldLayoutId id="2147483665" r:id="rId4"/>
    <p:sldLayoutId id="2147483666" r:id="rId5"/>
    <p:sldLayoutId id="2147483672" r:id="rId6"/>
    <p:sldLayoutId id="2147483671" r:id="rId7"/>
    <p:sldLayoutId id="2147483673" r:id="rId8"/>
    <p:sldLayoutId id="2147483674" r:id="rId9"/>
    <p:sldLayoutId id="2147483667" r:id="rId10"/>
    <p:sldLayoutId id="2147483675" r:id="rId11"/>
    <p:sldLayoutId id="2147483676" r:id="rId12"/>
    <p:sldLayoutId id="2147483669" r:id="rId13"/>
    <p:sldLayoutId id="2147483668" r:id="rId14"/>
    <p:sldLayoutId id="2147483721"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eijiyasuda.co.jp/norapl/find/simulation/dolyourou/input.aspx"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jil.go.jp/" TargetMode="External"/><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www.jil.go.jp/kokunai/statistics/databook/2024/documents/Databook2024.pdf"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labo-ks.co.jp/premiere/2025-6-5/" TargetMode="External"/><Relationship Id="rId7" Type="http://schemas.openxmlformats.org/officeDocument/2006/relationships/image" Target="../media/image14.png"/><Relationship Id="rId2" Type="http://schemas.openxmlformats.org/officeDocument/2006/relationships/hyperlink" Target="https://labo-ks.co.jp/premiere/2024-4-21/" TargetMode="Externa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hyperlink" Target="https://labo-ks.co.jp/premiere/2024-4-24/" TargetMode="External"/><Relationship Id="rId4" Type="http://schemas.openxmlformats.org/officeDocument/2006/relationships/hyperlink" Target="https://labo-ks.co.jp/premiere/2024-4-25/" TargetMode="External"/><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labo-ks.co.jp/premiere/2024-4-24/" TargetMode="External"/><Relationship Id="rId7" Type="http://schemas.openxmlformats.org/officeDocument/2006/relationships/image" Target="../media/image19.png"/><Relationship Id="rId2" Type="http://schemas.openxmlformats.org/officeDocument/2006/relationships/hyperlink" Target="https://labo-ks.co.jp/premiere/2024-4-16/" TargetMode="Externa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labo-ks.co.jp/premiere/2024-10-3/" TargetMode="External"/><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hyperlink" Target="https://www.nta.go.jp/publication/statistics/kokuzeicho/minkan2018/minkan.htm" TargetMode="External"/><Relationship Id="rId2" Type="http://schemas.openxmlformats.org/officeDocument/2006/relationships/hyperlink" Target="https://www.nta.go.jp/publication/statistics/kokuzeicho/tokei.htm"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chart" Target="../charts/chart2.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hyperlink" Target="https://prtimes.jp/main/html/rd/p/000000238.000038217.html"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hyperlink" Target="https://www.meijiyasuda.co.jp/profile/news/release/2024/pdf/20250305_01.pdf" TargetMode="External"/><Relationship Id="rId13" Type="http://schemas.openxmlformats.org/officeDocument/2006/relationships/hyperlink" Target="https://www.prudential.co.jp/insurance/lineup/detail/pdf/usd_ichijibarai_syushin.pdf" TargetMode="External"/><Relationship Id="rId18" Type="http://schemas.openxmlformats.org/officeDocument/2006/relationships/image" Target="../media/image30.jpeg"/><Relationship Id="rId3" Type="http://schemas.openxmlformats.org/officeDocument/2006/relationships/hyperlink" Target="https://www.nissay.co.jp/kojin/shohin/seiho/ichiji_shushin/?gad=1&amp;gclid=Cj0KCQjwm66pBhDQARIsALIR2zDa5D7nWaABEKMIFd6avKru_N2_XkXOaKQmEXq2PZ9rFVQm4CltJSYaAhdjEALw_wcB" TargetMode="External"/><Relationship Id="rId21" Type="http://schemas.openxmlformats.org/officeDocument/2006/relationships/image" Target="../media/image33.png"/><Relationship Id="rId7" Type="http://schemas.openxmlformats.org/officeDocument/2006/relationships/hyperlink" Target="https://www.meijiyasuda.co.jp/find/list/yenyourou/index.html" TargetMode="External"/><Relationship Id="rId12" Type="http://schemas.openxmlformats.org/officeDocument/2006/relationships/hyperlink" Target="https://www.fukoku-life.co.jp/about/news/upload/2025030703.pdf" TargetMode="External"/><Relationship Id="rId17" Type="http://schemas.openxmlformats.org/officeDocument/2006/relationships/image" Target="../media/image29.png"/><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6" Type="http://schemas.openxmlformats.org/officeDocument/2006/relationships/image" Target="../media/image28.png"/><Relationship Id="rId20"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hyperlink" Target="https://www.meijiyasuda.co.jp/find/list/gaika_yourou/index.html?tab-1" TargetMode="External"/><Relationship Id="rId11" Type="http://schemas.openxmlformats.org/officeDocument/2006/relationships/hyperlink" Target="https://www.sumitomolife.co.jp/lineup/select/shouhin/shuushin_hoken_ichiji/" TargetMode="External"/><Relationship Id="rId5" Type="http://schemas.openxmlformats.org/officeDocument/2006/relationships/hyperlink" Target="https://www.meijiyasuda.co.jp/profile/news/release/2024/pdf/20250305_02.pdf" TargetMode="External"/><Relationship Id="rId15" Type="http://schemas.openxmlformats.org/officeDocument/2006/relationships/image" Target="../media/image27.png"/><Relationship Id="rId10" Type="http://schemas.openxmlformats.org/officeDocument/2006/relationships/hyperlink" Target="https://neth.sumitomolife.co.jp/neth/A897/A8JA97P020.xhtml?chid=cgin" TargetMode="External"/><Relationship Id="rId19" Type="http://schemas.openxmlformats.org/officeDocument/2006/relationships/image" Target="../media/image31.png"/><Relationship Id="rId4" Type="http://schemas.openxmlformats.org/officeDocument/2006/relationships/hyperlink" Target="https://www.d-frontier-life.co.jp/products/select.html?product=193" TargetMode="External"/><Relationship Id="rId9" Type="http://schemas.openxmlformats.org/officeDocument/2006/relationships/hyperlink" Target="https://neth.sumitomolife.co.jp/neth/A872/A8JA72P101.xhtml" TargetMode="External"/><Relationship Id="rId14" Type="http://schemas.openxmlformats.org/officeDocument/2006/relationships/hyperlink" Target="https://www.jp-life.japanpost.jp/information/assets/pdf/2023/1226pr-01.pdf"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sonylife.co.jp/info/popup/files/rate_01.pdf" TargetMode="External"/><Relationship Id="rId3" Type="http://schemas.openxmlformats.org/officeDocument/2006/relationships/hyperlink" Target="https://www.dai-ichi-life.co.jp/company/news/pdf/2024_048.pdf" TargetMode="External"/><Relationship Id="rId7" Type="http://schemas.openxmlformats.org/officeDocument/2006/relationships/hyperlink" Target="https://www.asahi-life.co.jp/service/riritu/index.html" TargetMode="External"/><Relationship Id="rId2" Type="http://schemas.openxmlformats.org/officeDocument/2006/relationships/hyperlink" Target="https://www.nissay.co.jp/keiyaku/oshirase/riyoritsu/" TargetMode="External"/><Relationship Id="rId1" Type="http://schemas.openxmlformats.org/officeDocument/2006/relationships/slideLayout" Target="../slideLayouts/slideLayout2.xml"/><Relationship Id="rId6" Type="http://schemas.openxmlformats.org/officeDocument/2006/relationships/hyperlink" Target="https://www.fukoku-life.co.jp/about/information/rate/?_gl=1%2a1pc2idj%2a_gcl_au%2aNTc2NTkwNzcwLjE3MzcyODA1MDQ.%2a_ga%2aMTI1MDUyMTM0NS4xNzM3MjgwNTEz%2a_ga_KSGPQP4KKC%2aMTc0MzYzMDkzOS4yMC4xLjE3NDM2MzA5NTUuNDQuMC4w" TargetMode="External"/><Relationship Id="rId5" Type="http://schemas.openxmlformats.org/officeDocument/2006/relationships/hyperlink" Target="https://www.sumitomolife.co.jp/infolist/rate/" TargetMode="External"/><Relationship Id="rId10" Type="http://schemas.openxmlformats.org/officeDocument/2006/relationships/hyperlink" Target="https://www.aflac.co.jp/reserving_loan_rate.html" TargetMode="External"/><Relationship Id="rId4" Type="http://schemas.openxmlformats.org/officeDocument/2006/relationships/hyperlink" Target="https://www.meijiyasuda.co.jp/profile/news/topics/rate.html" TargetMode="External"/><Relationship Id="rId9" Type="http://schemas.openxmlformats.org/officeDocument/2006/relationships/hyperlink" Target="https://www.prudential.co.jp/news/2025/40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nenkin.go.jp/oshirase/taisetu/2023/202304/0401.html" TargetMode="External"/><Relationship Id="rId2" Type="http://schemas.openxmlformats.org/officeDocument/2006/relationships/hyperlink" Target="https://www.mhlw.go.jp/content/12502000/001383981.pdf" TargetMode="External"/><Relationship Id="rId1" Type="http://schemas.openxmlformats.org/officeDocument/2006/relationships/slideLayout" Target="../slideLayouts/slideLayout2.xml"/><Relationship Id="rId4" Type="http://schemas.openxmlformats.org/officeDocument/2006/relationships/hyperlink" Target="https://www.nenkin.go.jp/service/jukyu/seido/roureinenkin/kakyu-hurikae/20150401.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fsa.go.jp/singi/singi_kinyu/tosin/20190603/01.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www.asahi-life.co.jp/company/intro/kessan/" TargetMode="External"/><Relationship Id="rId13" Type="http://schemas.openxmlformats.org/officeDocument/2006/relationships/image" Target="../media/image35.png"/><Relationship Id="rId3" Type="http://schemas.openxmlformats.org/officeDocument/2006/relationships/hyperlink" Target="https://www.dai-ichi-life.co.jp/company/results/kessan/index.html" TargetMode="External"/><Relationship Id="rId7" Type="http://schemas.openxmlformats.org/officeDocument/2006/relationships/hyperlink" Target="https://www.fukoku-life.co.jp/about/profile/news/" TargetMode="External"/><Relationship Id="rId12" Type="http://schemas.openxmlformats.org/officeDocument/2006/relationships/hyperlink" Target="https://www.nikkei.com/article/DGXZQOUA195210Z10C25A5000000/" TargetMode="External"/><Relationship Id="rId2" Type="http://schemas.openxmlformats.org/officeDocument/2006/relationships/hyperlink" Target="https://www.nissay.co.jp/kaisha/annai/gyoseki/kessan.html" TargetMode="External"/><Relationship Id="rId16"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hyperlink" Target="https://www.sumitomolife.co.jp/about/company/ir/settlement/" TargetMode="External"/><Relationship Id="rId11" Type="http://schemas.openxmlformats.org/officeDocument/2006/relationships/hyperlink" Target="https://www.aflac.co.jp/corp/profile/report/" TargetMode="External"/><Relationship Id="rId5" Type="http://schemas.openxmlformats.org/officeDocument/2006/relationships/hyperlink" Target="https://www.meijiyasuda.co.jp/profile/corporate_info/disclosure/account/" TargetMode="External"/><Relationship Id="rId15" Type="http://schemas.openxmlformats.org/officeDocument/2006/relationships/image" Target="../media/image37.png"/><Relationship Id="rId10" Type="http://schemas.openxmlformats.org/officeDocument/2006/relationships/hyperlink" Target="https://www.prudential.co.jp/company/achievement/achievement04.html" TargetMode="External"/><Relationship Id="rId4" Type="http://schemas.openxmlformats.org/officeDocument/2006/relationships/hyperlink" Target="https://www.jp-life.japanpost.jp/IR/news/index.html" TargetMode="External"/><Relationship Id="rId9" Type="http://schemas.openxmlformats.org/officeDocument/2006/relationships/hyperlink" Target="https://www.sonylife.co.jp/company/corporate/results/kessan/" TargetMode="External"/><Relationship Id="rId14"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hyperlink" Target="https://www.fukoku-life.co.jp/about/profile/news/" TargetMode="External"/><Relationship Id="rId3" Type="http://schemas.openxmlformats.org/officeDocument/2006/relationships/hyperlink" Target="https://www.dai-ichi-life.co.jp/company/results/kessan/index.html" TargetMode="External"/><Relationship Id="rId7" Type="http://schemas.openxmlformats.org/officeDocument/2006/relationships/hyperlink" Target="https://www.sumitomolife.co.jp/about/company/ir/settlement/" TargetMode="External"/><Relationship Id="rId2" Type="http://schemas.openxmlformats.org/officeDocument/2006/relationships/hyperlink" Target="https://www.nissay.co.jp/kaisha/annai/gyoseki/kessan.html" TargetMode="External"/><Relationship Id="rId1" Type="http://schemas.openxmlformats.org/officeDocument/2006/relationships/slideLayout" Target="../slideLayouts/slideLayout2.xml"/><Relationship Id="rId6" Type="http://schemas.openxmlformats.org/officeDocument/2006/relationships/hyperlink" Target="https://www.meijiyasuda.co.jp/profile/corporate_info/disclosure/account/" TargetMode="External"/><Relationship Id="rId5" Type="http://schemas.openxmlformats.org/officeDocument/2006/relationships/hyperlink" Target="https://www.jp-life.japanpost.jp/IR/news/index.html" TargetMode="External"/><Relationship Id="rId4" Type="http://schemas.openxmlformats.org/officeDocument/2006/relationships/hyperlink" Target="https://www.nikkei.com/article/DGXZQOUA195210Z10C25A5000000/" TargetMode="External"/><Relationship Id="rId9" Type="http://schemas.openxmlformats.org/officeDocument/2006/relationships/hyperlink" Target="https://www.asahi-life.co.jp/company/intro/kessa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faq.fukoku-life.co.jp/inquiries/6431c8e352f0d0a6081d?q=%E3%83%95%E3%82%B3%E3%82%AF%E7%94%9F%E5%91%BD%E3%81%A0%E3%82%88%E3%82%8A%E3%81%AF%E3%81%84%E3%81%A4%E3%81%94%E3%82%8D%E9%80%81%E4%BB%98%E3%81%95%E3%82%8C%E3%81%BE%E3%81%99%E3%81%8B%EF%BC%9F&amp;select_id=90d8c4b1daa0&amp;select_sid=3275822" TargetMode="External"/><Relationship Id="rId13" Type="http://schemas.openxmlformats.org/officeDocument/2006/relationships/image" Target="../media/image40.png"/><Relationship Id="rId18" Type="http://schemas.openxmlformats.org/officeDocument/2006/relationships/image" Target="../media/image43.png"/><Relationship Id="rId3" Type="http://schemas.openxmlformats.org/officeDocument/2006/relationships/hyperlink" Target="https://www.dai-ichi-life.co.jp/information/report.html" TargetMode="External"/><Relationship Id="rId21" Type="http://schemas.openxmlformats.org/officeDocument/2006/relationships/image" Target="../media/image46.png"/><Relationship Id="rId7" Type="http://schemas.openxmlformats.org/officeDocument/2006/relationships/hyperlink" Target="https://www.jp-life.japanpost.jp/customer/confirm.html" TargetMode="External"/><Relationship Id="rId12" Type="http://schemas.openxmlformats.org/officeDocument/2006/relationships/hyperlink" Target="https://www.sumitomolife.co.jp/contract/anshin/haishin.pdf" TargetMode="External"/><Relationship Id="rId17" Type="http://schemas.openxmlformats.org/officeDocument/2006/relationships/image" Target="../media/image42.png"/><Relationship Id="rId2" Type="http://schemas.openxmlformats.org/officeDocument/2006/relationships/hyperlink" Target="https://www.nissay.co.jp/keiyaku/oshirase/keiyakunaiyo/index.html" TargetMode="External"/><Relationship Id="rId16" Type="http://schemas.openxmlformats.org/officeDocument/2006/relationships/hyperlink" Target="https://www.asahi-life.co.jp/service/tax/index.html" TargetMode="External"/><Relationship Id="rId20"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hyperlink" Target="https://sumitomolife.dga.jp/faq_detail.html?id=102" TargetMode="External"/><Relationship Id="rId11" Type="http://schemas.openxmlformats.org/officeDocument/2006/relationships/image" Target="../media/image39.png"/><Relationship Id="rId5" Type="http://schemas.openxmlformats.org/officeDocument/2006/relationships/hyperlink" Target="chrome-extension://efaidnbmnnnibpcajpcglclefindmkaj/https:/www.sumitomolife.co.jp/contract/anshin/haishin.pdf" TargetMode="External"/><Relationship Id="rId15" Type="http://schemas.openxmlformats.org/officeDocument/2006/relationships/image" Target="../media/image41.png"/><Relationship Id="rId10" Type="http://schemas.openxmlformats.org/officeDocument/2006/relationships/hyperlink" Target="https://www.sonylife.co.jp/contractor/guide/benefit/confirmation.html" TargetMode="External"/><Relationship Id="rId19" Type="http://schemas.openxmlformats.org/officeDocument/2006/relationships/image" Target="../media/image44.png"/><Relationship Id="rId4" Type="http://schemas.openxmlformats.org/officeDocument/2006/relationships/hyperlink" Target="https://www.meijiyasuda.co.jp/contractor/service_topics/contract_info.html" TargetMode="External"/><Relationship Id="rId9" Type="http://schemas.openxmlformats.org/officeDocument/2006/relationships/hyperlink" Target="https://www.asahi-life.co.jp/service/tetuzuki/t14.html" TargetMode="External"/><Relationship Id="rId14" Type="http://schemas.openxmlformats.org/officeDocument/2006/relationships/hyperlink" Target="https://www.jp-life.japanpost.jp/information/news/2023/news_id001896.html?ref=rs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faq.fukoku-life.co.jp/inquiries/6431c8e352f0d0a6081d?q=%E3%83%95%E3%82%B3%E3%82%AF%E7%94%9F%E5%91%BD%E3%81%A0%E3%82%88%E3%82%8A%E3%81%AF%E3%81%84%E3%81%A4%E3%81%94%E3%82%8D%E9%80%81%E4%BB%98%E3%81%95%E3%82%8C%E3%81%BE%E3%81%99%E3%81%8B%EF%BC%9F&amp;select_id=90d8c4b1daa0&amp;select_sid=3275822"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png"/><Relationship Id="rId2" Type="http://schemas.openxmlformats.org/officeDocument/2006/relationships/image" Target="../media/image48.png"/><Relationship Id="rId1" Type="http://schemas.openxmlformats.org/officeDocument/2006/relationships/slideLayout" Target="../slideLayouts/slideLayout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hyperlink" Target="https://labo-ks.co.jp/kawasaki/"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nikkei.com/r123/" TargetMode="External"/><Relationship Id="rId2" Type="http://schemas.openxmlformats.org/officeDocument/2006/relationships/hyperlink" Target="https://www.nikkei.com/" TargetMode="External"/><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hyperlink" Target="https://www.meijiyasuda.co.jp/find/list/dolkaigoshushin/?tab-1" TargetMode="External"/><Relationship Id="rId5" Type="http://schemas.openxmlformats.org/officeDocument/2006/relationships/hyperlink" Target="https://www.meijiyasuda.co.jp/find/list/cancer_shushin/" TargetMode="External"/><Relationship Id="rId4" Type="http://schemas.openxmlformats.org/officeDocument/2006/relationships/hyperlink" Target="https://www.meijiyasuda.co.jp/find/list/lifetime_medical/"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fpsdn.net/csltg-case/cancel-dc/1123" TargetMode="External"/><Relationship Id="rId2" Type="http://schemas.openxmlformats.org/officeDocument/2006/relationships/hyperlink" Target="https://www.nikkei.com/article/DGKKZO81509500Z10C24A6EA1000/"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明治安田生命　横浜支社</a:t>
            </a: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2025</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 name="正方形/長方形 1">
            <a:extLst>
              <a:ext uri="{FF2B5EF4-FFF2-40B4-BE49-F238E27FC236}">
                <a16:creationId xmlns:a16="http://schemas.microsoft.com/office/drawing/2014/main" id="{B71252B0-019A-0EBE-9434-FAAEAAB6C7C9}"/>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en-US" altLang="ja-JP" sz="3600" b="1" dirty="0" err="1">
                <a:solidFill>
                  <a:schemeClr val="tx1"/>
                </a:solidFill>
                <a:effectLst>
                  <a:glow rad="63500">
                    <a:schemeClr val="bg1">
                      <a:lumMod val="85000"/>
                    </a:schemeClr>
                  </a:glow>
                </a:effectLst>
                <a:latin typeface="+mn-ea"/>
              </a:rPr>
              <a:t>iDeCo</a:t>
            </a:r>
            <a:r>
              <a:rPr kumimoji="1" lang="ja-JP" altLang="en-US" sz="3600" b="1" dirty="0">
                <a:solidFill>
                  <a:schemeClr val="tx1"/>
                </a:solidFill>
                <a:effectLst>
                  <a:glow rad="63500">
                    <a:schemeClr val="bg1">
                      <a:lumMod val="85000"/>
                    </a:schemeClr>
                  </a:glow>
                </a:effectLst>
                <a:latin typeface="+mn-ea"/>
              </a:rPr>
              <a:t>と新</a:t>
            </a:r>
            <a:r>
              <a:rPr kumimoji="1" lang="en-US" altLang="ja-JP" sz="3600" b="1" dirty="0">
                <a:solidFill>
                  <a:schemeClr val="tx1"/>
                </a:solidFill>
                <a:effectLst>
                  <a:glow rad="63500">
                    <a:schemeClr val="bg1">
                      <a:lumMod val="85000"/>
                    </a:schemeClr>
                  </a:glow>
                </a:effectLst>
                <a:latin typeface="+mn-ea"/>
              </a:rPr>
              <a:t>NISA</a:t>
            </a:r>
            <a:r>
              <a:rPr kumimoji="1" lang="ja-JP" altLang="en-US" sz="3600" b="1" dirty="0">
                <a:solidFill>
                  <a:schemeClr val="tx1"/>
                </a:solidFill>
                <a:effectLst>
                  <a:glow rad="63500">
                    <a:schemeClr val="bg1">
                      <a:lumMod val="85000"/>
                    </a:schemeClr>
                  </a:glow>
                </a:effectLst>
                <a:latin typeface="+mn-ea"/>
              </a:rPr>
              <a:t>と</a:t>
            </a:r>
            <a:endParaRPr kumimoji="1" lang="en-US" altLang="ja-JP" sz="3600" b="1" dirty="0">
              <a:solidFill>
                <a:schemeClr val="tx1"/>
              </a:solidFill>
              <a:effectLst>
                <a:glow rad="63500">
                  <a:schemeClr val="bg1">
                    <a:lumMod val="85000"/>
                  </a:schemeClr>
                </a:glow>
              </a:effectLst>
              <a:latin typeface="+mn-ea"/>
            </a:endParaRPr>
          </a:p>
          <a:p>
            <a:pPr algn="ctr"/>
            <a:r>
              <a:rPr kumimoji="1" lang="ja-JP" altLang="en-US" sz="3600" b="1" dirty="0">
                <a:solidFill>
                  <a:schemeClr val="tx1"/>
                </a:solidFill>
                <a:effectLst>
                  <a:glow rad="63500">
                    <a:schemeClr val="bg1">
                      <a:lumMod val="85000"/>
                    </a:schemeClr>
                  </a:glow>
                </a:effectLst>
                <a:latin typeface="+mn-ea"/>
              </a:rPr>
              <a:t>保険の積み立てと</a:t>
            </a:r>
            <a:endParaRPr kumimoji="1" lang="ja-JP" altLang="en-US" sz="4400" b="1" dirty="0">
              <a:solidFill>
                <a:schemeClr val="tx1"/>
              </a:solidFill>
              <a:effectLst>
                <a:glow rad="63500">
                  <a:schemeClr val="bg1">
                    <a:lumMod val="85000"/>
                  </a:schemeClr>
                </a:glow>
              </a:effectLst>
              <a:latin typeface="+mn-ea"/>
              <a:ea typeface="+mn-ea"/>
            </a:endParaRPr>
          </a:p>
        </p:txBody>
      </p:sp>
      <p:sp>
        <p:nvSpPr>
          <p:cNvPr id="7" name="タイトル 1">
            <a:extLst>
              <a:ext uri="{FF2B5EF4-FFF2-40B4-BE49-F238E27FC236}">
                <a16:creationId xmlns:a16="http://schemas.microsoft.com/office/drawing/2014/main" id="{79BA3BF3-14F5-5F29-DA4A-1C4411085715}"/>
              </a:ext>
            </a:extLst>
          </p:cNvPr>
          <p:cNvSpPr txBox="1">
            <a:spLocks/>
          </p:cNvSpPr>
          <p:nvPr/>
        </p:nvSpPr>
        <p:spPr>
          <a:xfrm>
            <a:off x="2792975" y="529530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2025,8,4</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ｋ‘ｓ</a:t>
            </a:r>
            <a:r>
              <a:rPr kumimoji="1" lang="ja-JP" altLang="en-US" sz="16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らぼ株式会社</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Tree>
    <p:extLst>
      <p:ext uri="{BB962C8B-B14F-4D97-AF65-F5344CB8AC3E}">
        <p14:creationId xmlns:p14="http://schemas.microsoft.com/office/powerpoint/2010/main" val="170275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 name="表 74">
            <a:extLst>
              <a:ext uri="{FF2B5EF4-FFF2-40B4-BE49-F238E27FC236}">
                <a16:creationId xmlns:a16="http://schemas.microsoft.com/office/drawing/2014/main" id="{AD2C36D4-A7EC-49CC-A094-91C86E71200D}"/>
              </a:ext>
            </a:extLst>
          </p:cNvPr>
          <p:cNvGraphicFramePr>
            <a:graphicFrameLocks noGrp="1"/>
          </p:cNvGraphicFramePr>
          <p:nvPr/>
        </p:nvGraphicFramePr>
        <p:xfrm>
          <a:off x="97130" y="1376817"/>
          <a:ext cx="9770100" cy="5119234"/>
        </p:xfrm>
        <a:graphic>
          <a:graphicData uri="http://schemas.openxmlformats.org/drawingml/2006/table">
            <a:tbl>
              <a:tblPr>
                <a:tableStyleId>{5C22544A-7EE6-4342-B048-85BDC9FD1C3A}</a:tableStyleId>
              </a:tblPr>
              <a:tblGrid>
                <a:gridCol w="108000">
                  <a:extLst>
                    <a:ext uri="{9D8B030D-6E8A-4147-A177-3AD203B41FA5}">
                      <a16:colId xmlns:a16="http://schemas.microsoft.com/office/drawing/2014/main" val="449192938"/>
                    </a:ext>
                  </a:extLst>
                </a:gridCol>
                <a:gridCol w="540000">
                  <a:extLst>
                    <a:ext uri="{9D8B030D-6E8A-4147-A177-3AD203B41FA5}">
                      <a16:colId xmlns:a16="http://schemas.microsoft.com/office/drawing/2014/main" val="3592631156"/>
                    </a:ext>
                  </a:extLst>
                </a:gridCol>
                <a:gridCol w="1824420">
                  <a:extLst>
                    <a:ext uri="{9D8B030D-6E8A-4147-A177-3AD203B41FA5}">
                      <a16:colId xmlns:a16="http://schemas.microsoft.com/office/drawing/2014/main" val="889534417"/>
                    </a:ext>
                  </a:extLst>
                </a:gridCol>
                <a:gridCol w="1824420">
                  <a:extLst>
                    <a:ext uri="{9D8B030D-6E8A-4147-A177-3AD203B41FA5}">
                      <a16:colId xmlns:a16="http://schemas.microsoft.com/office/drawing/2014/main" val="3570669131"/>
                    </a:ext>
                  </a:extLst>
                </a:gridCol>
                <a:gridCol w="1824420">
                  <a:extLst>
                    <a:ext uri="{9D8B030D-6E8A-4147-A177-3AD203B41FA5}">
                      <a16:colId xmlns:a16="http://schemas.microsoft.com/office/drawing/2014/main" val="3680383965"/>
                    </a:ext>
                  </a:extLst>
                </a:gridCol>
                <a:gridCol w="1824420">
                  <a:extLst>
                    <a:ext uri="{9D8B030D-6E8A-4147-A177-3AD203B41FA5}">
                      <a16:colId xmlns:a16="http://schemas.microsoft.com/office/drawing/2014/main" val="4176109424"/>
                    </a:ext>
                  </a:extLst>
                </a:gridCol>
                <a:gridCol w="1824420">
                  <a:extLst>
                    <a:ext uri="{9D8B030D-6E8A-4147-A177-3AD203B41FA5}">
                      <a16:colId xmlns:a16="http://schemas.microsoft.com/office/drawing/2014/main" val="877308207"/>
                    </a:ext>
                  </a:extLst>
                </a:gridCol>
              </a:tblGrid>
              <a:tr h="396000">
                <a:tc gridSpan="2">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sz="1050" b="1" u="none" strike="noStrike" dirty="0">
                          <a:effectLst/>
                          <a:latin typeface="Meiryo UI" panose="020B0604030504040204" pitchFamily="50" charset="-128"/>
                          <a:ea typeface="Meiryo UI" panose="020B0604030504040204" pitchFamily="50" charset="-128"/>
                        </a:rPr>
                        <a:t>iDeco</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新</a:t>
                      </a:r>
                      <a:r>
                        <a:rPr lang="en-US" altLang="ja-JP" sz="1050" b="1" u="none" strike="noStrike" dirty="0">
                          <a:effectLst/>
                          <a:latin typeface="Meiryo UI" panose="020B0604030504040204" pitchFamily="50" charset="-128"/>
                          <a:ea typeface="Meiryo UI" panose="020B0604030504040204" pitchFamily="50" charset="-128"/>
                        </a:rPr>
                        <a:t>NISA</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年金かけはし</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つみたてドル建終身</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外貨建・そなえてふやす</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介護終身保険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2298981"/>
                  </a:ext>
                </a:extLst>
              </a:tr>
              <a:tr h="360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目的</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老後資金</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住宅購入・教育資金・資産形成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老後資金・教育資金</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中長期の積み立て・相続対策他</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資産形成・介護の備え</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3649000"/>
                  </a:ext>
                </a:extLst>
              </a:tr>
              <a:tr h="9720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積み立て</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のイメージ</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0467180"/>
                  </a:ext>
                </a:extLst>
              </a:tr>
              <a:tr h="288000">
                <a:tc gridSpan="2">
                  <a:txBody>
                    <a:bodyPr/>
                    <a:lstStyle/>
                    <a:p>
                      <a:pPr algn="ctr" fontAlgn="ctr"/>
                      <a:r>
                        <a:rPr lang="zh-TW" altLang="en-US" sz="1050" u="none" strike="noStrike" dirty="0">
                          <a:effectLst/>
                          <a:latin typeface="Meiryo UI" panose="020B0604030504040204" pitchFamily="50" charset="-128"/>
                          <a:ea typeface="Meiryo UI" panose="020B0604030504040204" pitchFamily="50" charset="-128"/>
                        </a:rPr>
                        <a:t>投資対象商品</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zh-TW" altLang="en-US" sz="1050" u="none" strike="noStrike" dirty="0">
                          <a:effectLst/>
                          <a:latin typeface="Meiryo UI" panose="020B0604030504040204" pitchFamily="50" charset="-128"/>
                          <a:ea typeface="Meiryo UI" panose="020B0604030504040204" pitchFamily="50" charset="-128"/>
                        </a:rPr>
                        <a:t>投資信託、定期預</a:t>
                      </a:r>
                      <a:r>
                        <a:rPr lang="ja-JP" altLang="en-US" sz="1050" u="none" strike="noStrike" dirty="0">
                          <a:effectLst/>
                          <a:latin typeface="Meiryo UI" panose="020B0604030504040204" pitchFamily="50" charset="-128"/>
                          <a:ea typeface="Meiryo UI" panose="020B0604030504040204" pitchFamily="50" charset="-128"/>
                        </a:rPr>
                        <a:t>金等</a:t>
                      </a:r>
                      <a:endParaRPr lang="en-US" altLang="ja-JP" sz="1050" u="none" strike="noStrike" dirty="0">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solidFill>
                            <a:srgbClr val="002060"/>
                          </a:solidFill>
                          <a:effectLst/>
                          <a:latin typeface="Meiryo UI" panose="020B0604030504040204" pitchFamily="50" charset="-128"/>
                          <a:ea typeface="Meiryo UI" panose="020B0604030504040204" pitchFamily="50" charset="-128"/>
                        </a:rPr>
                        <a:t>つみたて投資枠</a:t>
                      </a: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長期・積立・分散投資に適した一定の投資信託</a:t>
                      </a:r>
                      <a:br>
                        <a:rPr lang="ja-JP" altLang="en-US" sz="1050" u="none" strike="noStrike" dirty="0">
                          <a:effectLst/>
                          <a:latin typeface="Meiryo UI" panose="020B0604030504040204" pitchFamily="50" charset="-128"/>
                          <a:ea typeface="Meiryo UI" panose="020B0604030504040204" pitchFamily="50" charset="-128"/>
                        </a:rPr>
                      </a:b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solidFill>
                            <a:srgbClr val="002060"/>
                          </a:solidFill>
                          <a:effectLst/>
                          <a:latin typeface="Meiryo UI" panose="020B0604030504040204" pitchFamily="50" charset="-128"/>
                          <a:ea typeface="Meiryo UI" panose="020B0604030504040204" pitchFamily="50" charset="-128"/>
                        </a:rPr>
                        <a:t>成長投資枠</a:t>
                      </a: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上場株式・投資信託等</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3530933"/>
                  </a:ext>
                </a:extLst>
              </a:tr>
              <a:tr h="288000">
                <a:tc>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商品数</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5497311"/>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対象年齢</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原則</a:t>
                      </a: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歳以上</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歳未満</a:t>
                      </a:r>
                      <a:br>
                        <a:rPr lang="ja-JP"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（条件付きで</a:t>
                      </a:r>
                      <a:r>
                        <a:rPr lang="en-US" altLang="ja-JP" sz="1050" u="none" strike="noStrike" dirty="0">
                          <a:effectLst/>
                          <a:latin typeface="Meiryo UI" panose="020B0604030504040204" pitchFamily="50" charset="-128"/>
                          <a:ea typeface="Meiryo UI" panose="020B0604030504040204" pitchFamily="50" charset="-128"/>
                        </a:rPr>
                        <a:t>65</a:t>
                      </a:r>
                      <a:r>
                        <a:rPr lang="ja-JP" altLang="en-US" sz="1050" u="none" strike="noStrike" dirty="0">
                          <a:effectLst/>
                          <a:latin typeface="Meiryo UI" panose="020B0604030504040204" pitchFamily="50" charset="-128"/>
                          <a:ea typeface="Meiryo UI" panose="020B0604030504040204" pitchFamily="50" charset="-128"/>
                        </a:rPr>
                        <a:t>歳未満も可）</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18</a:t>
                      </a:r>
                      <a:r>
                        <a:rPr lang="ja-JP" altLang="en-US" sz="1050" u="none" strike="noStrike" dirty="0">
                          <a:effectLst/>
                          <a:latin typeface="Meiryo UI" panose="020B0604030504040204" pitchFamily="50" charset="-128"/>
                          <a:ea typeface="Meiryo UI" panose="020B0604030504040204" pitchFamily="50" charset="-128"/>
                        </a:rPr>
                        <a:t>歳以上</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被保険者：</a:t>
                      </a: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歳～</a:t>
                      </a:r>
                      <a:r>
                        <a:rPr lang="en-US" altLang="ja-JP" sz="1050" u="none" strike="noStrike" dirty="0">
                          <a:effectLst/>
                          <a:latin typeface="Meiryo UI" panose="020B0604030504040204" pitchFamily="50" charset="-128"/>
                          <a:ea typeface="Meiryo UI" panose="020B0604030504040204" pitchFamily="50" charset="-128"/>
                        </a:rPr>
                        <a:t>55</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被保険者： </a:t>
                      </a:r>
                      <a:r>
                        <a:rPr lang="ja-JP" altLang="en-US" sz="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ご契約者</a:t>
                      </a:r>
                      <a:r>
                        <a:rPr lang="ja-JP" altLang="en-US" sz="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被保険者：満</a:t>
                      </a:r>
                      <a:r>
                        <a:rPr lang="en-US" altLang="ja-JP" sz="1050" u="none" strike="noStrike" dirty="0">
                          <a:effectLst/>
                          <a:latin typeface="Meiryo UI" panose="020B0604030504040204" pitchFamily="50" charset="-128"/>
                          <a:ea typeface="Meiryo UI" panose="020B0604030504040204" pitchFamily="50" charset="-128"/>
                        </a:rPr>
                        <a:t>40</a:t>
                      </a:r>
                      <a:r>
                        <a:rPr lang="ja-JP" altLang="en-US" sz="1050" u="none" strike="noStrike" dirty="0">
                          <a:effectLst/>
                          <a:latin typeface="Meiryo UI" panose="020B0604030504040204" pitchFamily="50" charset="-128"/>
                          <a:ea typeface="Meiryo UI" panose="020B0604030504040204" pitchFamily="50" charset="-128"/>
                        </a:rPr>
                        <a:t>歳～満</a:t>
                      </a:r>
                      <a:r>
                        <a:rPr lang="en-US" altLang="ja-JP" sz="1050" u="none" strike="noStrike" dirty="0">
                          <a:effectLst/>
                          <a:latin typeface="Meiryo UI" panose="020B0604030504040204" pitchFamily="50" charset="-128"/>
                          <a:ea typeface="Meiryo UI" panose="020B0604030504040204" pitchFamily="50" charset="-128"/>
                        </a:rPr>
                        <a:t>85</a:t>
                      </a:r>
                      <a:r>
                        <a:rPr lang="ja-JP" altLang="en-US" sz="1050" u="none" strike="noStrike" dirty="0">
                          <a:effectLst/>
                          <a:latin typeface="Meiryo UI" panose="020B0604030504040204" pitchFamily="50" charset="-128"/>
                          <a:ea typeface="Meiryo UI" panose="020B0604030504040204" pitchFamily="50" charset="-128"/>
                        </a:rPr>
                        <a:t>歳</a:t>
                      </a:r>
                    </a:p>
                    <a:p>
                      <a:pPr algn="ctr" fontAlgn="ctr"/>
                      <a:r>
                        <a:rPr lang="ja-JP" altLang="en-US" sz="1050" u="none" strike="noStrike" dirty="0">
                          <a:effectLst/>
                          <a:latin typeface="Meiryo UI" panose="020B0604030504040204" pitchFamily="50" charset="-128"/>
                          <a:ea typeface="Meiryo UI" panose="020B0604030504040204" pitchFamily="50" charset="-128"/>
                        </a:rPr>
                        <a:t>ご契約者</a:t>
                      </a:r>
                      <a:r>
                        <a:rPr lang="ja-JP" altLang="en-US" sz="100" u="none" strike="noStrike" dirty="0">
                          <a:effectLst/>
                          <a:latin typeface="Meiryo UI" panose="020B0604030504040204" pitchFamily="50" charset="-128"/>
                          <a:ea typeface="Meiryo UI" panose="020B0604030504040204" pitchFamily="50" charset="-128"/>
                        </a:rPr>
                        <a:t>      </a:t>
                      </a:r>
                      <a:r>
                        <a:rPr lang="ja-JP" altLang="en-US" sz="1050" u="none" strike="noStrike" dirty="0">
                          <a:effectLst/>
                          <a:latin typeface="Meiryo UI" panose="020B0604030504040204" pitchFamily="50" charset="-128"/>
                          <a:ea typeface="Meiryo UI" panose="020B0604030504040204" pitchFamily="50" charset="-128"/>
                        </a:rPr>
                        <a:t>：満</a:t>
                      </a:r>
                      <a:r>
                        <a:rPr lang="en-US" altLang="ja-JP" sz="1050" u="none" strike="noStrike" dirty="0">
                          <a:effectLst/>
                          <a:latin typeface="Meiryo UI" panose="020B0604030504040204" pitchFamily="50" charset="-128"/>
                          <a:ea typeface="Meiryo UI" panose="020B0604030504040204" pitchFamily="50" charset="-128"/>
                        </a:rPr>
                        <a:t>18</a:t>
                      </a:r>
                      <a:r>
                        <a:rPr lang="ja-JP" altLang="en-US" sz="1050" u="none" strike="noStrike" dirty="0">
                          <a:effectLst/>
                          <a:latin typeface="Meiryo UI" panose="020B0604030504040204" pitchFamily="50" charset="-128"/>
                          <a:ea typeface="Meiryo UI" panose="020B0604030504040204" pitchFamily="50" charset="-128"/>
                        </a:rPr>
                        <a:t>歳～満</a:t>
                      </a:r>
                      <a:r>
                        <a:rPr lang="en-US" altLang="ja-JP" sz="1050" u="none" strike="noStrike" dirty="0">
                          <a:effectLst/>
                          <a:latin typeface="Meiryo UI" panose="020B0604030504040204" pitchFamily="50" charset="-128"/>
                          <a:ea typeface="Meiryo UI" panose="020B0604030504040204" pitchFamily="50" charset="-128"/>
                        </a:rPr>
                        <a:t>85</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4969846"/>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運用・拠出の上限額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年間：～</a:t>
                      </a:r>
                      <a:r>
                        <a:rPr lang="en-US" altLang="ja-JP" sz="1050" u="none" strike="noStrike" dirty="0">
                          <a:effectLst/>
                          <a:latin typeface="Meiryo UI" panose="020B0604030504040204" pitchFamily="50" charset="-128"/>
                          <a:ea typeface="Meiryo UI" panose="020B0604030504040204" pitchFamily="50" charset="-128"/>
                        </a:rPr>
                        <a:t>14.4</a:t>
                      </a: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81.6</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職業や企業年金の有無により異なる</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zh-TW" altLang="en-US" sz="1050" u="none" strike="noStrike" dirty="0">
                          <a:effectLst/>
                          <a:latin typeface="Meiryo UI" panose="020B0604030504040204" pitchFamily="50" charset="-128"/>
                          <a:ea typeface="Meiryo UI" panose="020B0604030504040204" pitchFamily="50" charset="-128"/>
                        </a:rPr>
                        <a:t>年間</a:t>
                      </a: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3</a:t>
                      </a:r>
                      <a:r>
                        <a:rPr lang="en-US" altLang="zh-TW" sz="1050" u="none" strike="noStrike" dirty="0">
                          <a:effectLst/>
                          <a:latin typeface="Meiryo UI" panose="020B0604030504040204" pitchFamily="50" charset="-128"/>
                          <a:ea typeface="Meiryo UI" panose="020B0604030504040204" pitchFamily="50" charset="-128"/>
                        </a:rPr>
                        <a:t>60</a:t>
                      </a:r>
                      <a:r>
                        <a:rPr lang="zh-TW" altLang="en-US" sz="1050" u="none" strike="noStrike" dirty="0">
                          <a:effectLst/>
                          <a:latin typeface="Meiryo UI" panose="020B0604030504040204" pitchFamily="50" charset="-128"/>
                          <a:ea typeface="Meiryo UI" panose="020B0604030504040204" pitchFamily="50" charset="-128"/>
                        </a:rPr>
                        <a:t>万円</a:t>
                      </a:r>
                      <a:br>
                        <a:rPr lang="zh-TW"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累計：</a:t>
                      </a:r>
                      <a:r>
                        <a:rPr lang="en-US" altLang="zh-TW" sz="1050" u="none" strike="noStrike" dirty="0">
                          <a:effectLst/>
                          <a:latin typeface="Meiryo UI" panose="020B0604030504040204" pitchFamily="50" charset="-128"/>
                          <a:ea typeface="Meiryo UI" panose="020B0604030504040204" pitchFamily="50" charset="-128"/>
                        </a:rPr>
                        <a:t>1,800</a:t>
                      </a:r>
                      <a:r>
                        <a:rPr lang="zh-TW" altLang="en-US" sz="1050" u="none" strike="noStrike" dirty="0">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4464693"/>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引き出し</a:t>
                      </a:r>
                      <a:endParaRPr lang="en-US" altLang="ja-JP" sz="1050"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可能期間</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原則</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歳以降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いつでも可</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解約による対応可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払済年金保険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解約により対応可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解約により対応可</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25305264"/>
                  </a:ext>
                </a:extLst>
              </a:tr>
              <a:tr h="699154">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・加入・移換・還付手数料</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・口座管理手数料</a:t>
                      </a:r>
                      <a:br>
                        <a:rPr lang="ja-JP"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（投資信託の場合）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・信託報酬や信託財産留保額</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（投資信託の場合）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・信託報酬や信託財産留保額</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支払用為替レート（ドル→円）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支払用為替レート（ドル→円）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20912820"/>
                  </a:ext>
                </a:extLst>
              </a:tr>
              <a:tr h="432000">
                <a:tc gridSpan="2">
                  <a:txBody>
                    <a:bodyPr/>
                    <a:lstStyle/>
                    <a:p>
                      <a:pPr algn="ctr" fontAlgn="ctr"/>
                      <a:r>
                        <a:rPr lang="ja-JP" altLang="en-US" sz="1050" u="none" strike="noStrike">
                          <a:effectLst/>
                          <a:latin typeface="Meiryo UI" panose="020B0604030504040204" pitchFamily="50" charset="-128"/>
                          <a:ea typeface="Meiryo UI" panose="020B0604030504040204" pitchFamily="50" charset="-128"/>
                        </a:rPr>
                        <a:t>払方</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月払が原則</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（年拠出も可能だが制約多）</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月払いが原則も、年拠出上限枠の範囲内で自由</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月掛・新年掛</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月掛・新年掛</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kumimoji="1" lang="ja-JP" altLang="en-US" sz="1050" dirty="0">
                          <a:latin typeface="Meiryo UI" panose="020B0604030504040204" pitchFamily="50" charset="-128"/>
                          <a:ea typeface="Meiryo UI" panose="020B0604030504040204" pitchFamily="50" charset="-128"/>
                        </a:rPr>
                        <a:t>一時払</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4394481"/>
                  </a:ext>
                </a:extLst>
              </a:tr>
            </a:tbl>
          </a:graphicData>
        </a:graphic>
      </p:graphicFrame>
      <p:graphicFrame>
        <p:nvGraphicFramePr>
          <p:cNvPr id="13" name="表 12">
            <a:extLst>
              <a:ext uri="{FF2B5EF4-FFF2-40B4-BE49-F238E27FC236}">
                <a16:creationId xmlns:a16="http://schemas.microsoft.com/office/drawing/2014/main" id="{1448A4BA-130C-41A3-B16A-A9B5C18349CC}"/>
              </a:ext>
            </a:extLst>
          </p:cNvPr>
          <p:cNvGraphicFramePr>
            <a:graphicFrameLocks noGrp="1"/>
          </p:cNvGraphicFramePr>
          <p:nvPr>
            <p:extLst>
              <p:ext uri="{D42A27DB-BD31-4B8C-83A1-F6EECF244321}">
                <p14:modId xmlns:p14="http://schemas.microsoft.com/office/powerpoint/2010/main" val="216336698"/>
              </p:ext>
            </p:extLst>
          </p:nvPr>
        </p:nvGraphicFramePr>
        <p:xfrm>
          <a:off x="97130" y="1376817"/>
          <a:ext cx="9770100" cy="5119234"/>
        </p:xfrm>
        <a:graphic>
          <a:graphicData uri="http://schemas.openxmlformats.org/drawingml/2006/table">
            <a:tbl>
              <a:tblPr>
                <a:tableStyleId>{5C22544A-7EE6-4342-B048-85BDC9FD1C3A}</a:tableStyleId>
              </a:tblPr>
              <a:tblGrid>
                <a:gridCol w="108000">
                  <a:extLst>
                    <a:ext uri="{9D8B030D-6E8A-4147-A177-3AD203B41FA5}">
                      <a16:colId xmlns:a16="http://schemas.microsoft.com/office/drawing/2014/main" val="449192938"/>
                    </a:ext>
                  </a:extLst>
                </a:gridCol>
                <a:gridCol w="540000">
                  <a:extLst>
                    <a:ext uri="{9D8B030D-6E8A-4147-A177-3AD203B41FA5}">
                      <a16:colId xmlns:a16="http://schemas.microsoft.com/office/drawing/2014/main" val="3592631156"/>
                    </a:ext>
                  </a:extLst>
                </a:gridCol>
                <a:gridCol w="1824420">
                  <a:extLst>
                    <a:ext uri="{9D8B030D-6E8A-4147-A177-3AD203B41FA5}">
                      <a16:colId xmlns:a16="http://schemas.microsoft.com/office/drawing/2014/main" val="889534417"/>
                    </a:ext>
                  </a:extLst>
                </a:gridCol>
                <a:gridCol w="1824420">
                  <a:extLst>
                    <a:ext uri="{9D8B030D-6E8A-4147-A177-3AD203B41FA5}">
                      <a16:colId xmlns:a16="http://schemas.microsoft.com/office/drawing/2014/main" val="3570669131"/>
                    </a:ext>
                  </a:extLst>
                </a:gridCol>
                <a:gridCol w="1824420">
                  <a:extLst>
                    <a:ext uri="{9D8B030D-6E8A-4147-A177-3AD203B41FA5}">
                      <a16:colId xmlns:a16="http://schemas.microsoft.com/office/drawing/2014/main" val="3680383965"/>
                    </a:ext>
                  </a:extLst>
                </a:gridCol>
                <a:gridCol w="1824420">
                  <a:extLst>
                    <a:ext uri="{9D8B030D-6E8A-4147-A177-3AD203B41FA5}">
                      <a16:colId xmlns:a16="http://schemas.microsoft.com/office/drawing/2014/main" val="4176109424"/>
                    </a:ext>
                  </a:extLst>
                </a:gridCol>
                <a:gridCol w="1824420">
                  <a:extLst>
                    <a:ext uri="{9D8B030D-6E8A-4147-A177-3AD203B41FA5}">
                      <a16:colId xmlns:a16="http://schemas.microsoft.com/office/drawing/2014/main" val="877308207"/>
                    </a:ext>
                  </a:extLst>
                </a:gridCol>
              </a:tblGrid>
              <a:tr h="396000">
                <a:tc gridSpan="2">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sz="1050" b="1" u="none" strike="noStrike" dirty="0">
                          <a:effectLst/>
                          <a:latin typeface="Meiryo UI" panose="020B0604030504040204" pitchFamily="50" charset="-128"/>
                          <a:ea typeface="Meiryo UI" panose="020B0604030504040204" pitchFamily="50" charset="-128"/>
                        </a:rPr>
                        <a:t>iDeCo</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新</a:t>
                      </a:r>
                      <a:r>
                        <a:rPr lang="en-US" altLang="ja-JP" sz="1050" b="1" u="none" strike="noStrike" dirty="0">
                          <a:effectLst/>
                          <a:latin typeface="Meiryo UI" panose="020B0604030504040204" pitchFamily="50" charset="-128"/>
                          <a:ea typeface="Meiryo UI" panose="020B0604030504040204" pitchFamily="50" charset="-128"/>
                        </a:rPr>
                        <a:t>NISA</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年金かけはし／</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明治安田の長期運用年金</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つみたてドル建終身</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外貨建・明治安田の</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一時払養老保険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2298981"/>
                  </a:ext>
                </a:extLst>
              </a:tr>
              <a:tr h="360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目的</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老後資金</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住宅購入・教育資金・資産形成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老後資金・教育資金</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中長期の積み立て・相続対策他</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資産形成・介護の備え</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3649000"/>
                  </a:ext>
                </a:extLst>
              </a:tr>
              <a:tr h="9720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積み立て</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のイメージ</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0467180"/>
                  </a:ext>
                </a:extLst>
              </a:tr>
              <a:tr h="288000">
                <a:tc gridSpan="2">
                  <a:txBody>
                    <a:bodyPr/>
                    <a:lstStyle/>
                    <a:p>
                      <a:pPr algn="ctr" fontAlgn="ctr"/>
                      <a:r>
                        <a:rPr lang="zh-TW" altLang="en-US" sz="1050" u="none" strike="noStrike" dirty="0">
                          <a:effectLst/>
                          <a:latin typeface="Meiryo UI" panose="020B0604030504040204" pitchFamily="50" charset="-128"/>
                          <a:ea typeface="Meiryo UI" panose="020B0604030504040204" pitchFamily="50" charset="-128"/>
                        </a:rPr>
                        <a:t>投資対象商品</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zh-TW" altLang="en-US" sz="1050" u="none" strike="noStrike" dirty="0">
                          <a:effectLst/>
                          <a:latin typeface="Meiryo UI" panose="020B0604030504040204" pitchFamily="50" charset="-128"/>
                          <a:ea typeface="Meiryo UI" panose="020B0604030504040204" pitchFamily="50" charset="-128"/>
                        </a:rPr>
                        <a:t>投資信託、定期預</a:t>
                      </a:r>
                      <a:r>
                        <a:rPr lang="ja-JP" altLang="en-US" sz="1050" u="none" strike="noStrike" dirty="0">
                          <a:effectLst/>
                          <a:latin typeface="Meiryo UI" panose="020B0604030504040204" pitchFamily="50" charset="-128"/>
                          <a:ea typeface="Meiryo UI" panose="020B0604030504040204" pitchFamily="50" charset="-128"/>
                        </a:rPr>
                        <a:t>金等</a:t>
                      </a:r>
                      <a:endParaRPr lang="en-US" altLang="ja-JP" sz="1050" u="none" strike="noStrike" dirty="0">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solidFill>
                            <a:srgbClr val="002060"/>
                          </a:solidFill>
                          <a:effectLst/>
                          <a:latin typeface="Meiryo UI" panose="020B0604030504040204" pitchFamily="50" charset="-128"/>
                          <a:ea typeface="Meiryo UI" panose="020B0604030504040204" pitchFamily="50" charset="-128"/>
                        </a:rPr>
                        <a:t>つみたて投資枠</a:t>
                      </a: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長期・積立・分散投資に適した一定の投資信託</a:t>
                      </a:r>
                      <a:br>
                        <a:rPr lang="ja-JP" altLang="en-US" sz="1050" u="none" strike="noStrike" dirty="0">
                          <a:effectLst/>
                          <a:latin typeface="Meiryo UI" panose="020B0604030504040204" pitchFamily="50" charset="-128"/>
                          <a:ea typeface="Meiryo UI" panose="020B0604030504040204" pitchFamily="50" charset="-128"/>
                        </a:rPr>
                      </a:b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solidFill>
                            <a:srgbClr val="002060"/>
                          </a:solidFill>
                          <a:effectLst/>
                          <a:latin typeface="Meiryo UI" panose="020B0604030504040204" pitchFamily="50" charset="-128"/>
                          <a:ea typeface="Meiryo UI" panose="020B0604030504040204" pitchFamily="50" charset="-128"/>
                        </a:rPr>
                        <a:t>成長投資枠</a:t>
                      </a: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上場株式・投資信託等</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3530933"/>
                  </a:ext>
                </a:extLst>
              </a:tr>
              <a:tr h="288000">
                <a:tc>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商品数</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5497311"/>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対象年齢</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原則</a:t>
                      </a: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歳以上</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歳未満</a:t>
                      </a:r>
                      <a:br>
                        <a:rPr lang="ja-JP"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（条件付きで</a:t>
                      </a:r>
                      <a:r>
                        <a:rPr lang="en-US" altLang="ja-JP" sz="1050" u="none" strike="noStrike" dirty="0">
                          <a:effectLst/>
                          <a:latin typeface="Meiryo UI" panose="020B0604030504040204" pitchFamily="50" charset="-128"/>
                          <a:ea typeface="Meiryo UI" panose="020B0604030504040204" pitchFamily="50" charset="-128"/>
                        </a:rPr>
                        <a:t>65</a:t>
                      </a:r>
                      <a:r>
                        <a:rPr lang="ja-JP" altLang="en-US" sz="1050" u="none" strike="noStrike" dirty="0">
                          <a:effectLst/>
                          <a:latin typeface="Meiryo UI" panose="020B0604030504040204" pitchFamily="50" charset="-128"/>
                          <a:ea typeface="Meiryo UI" panose="020B0604030504040204" pitchFamily="50" charset="-128"/>
                        </a:rPr>
                        <a:t>歳未満も可）</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18</a:t>
                      </a:r>
                      <a:r>
                        <a:rPr lang="ja-JP" altLang="en-US" sz="1050" u="none" strike="noStrike" dirty="0">
                          <a:effectLst/>
                          <a:latin typeface="Meiryo UI" panose="020B0604030504040204" pitchFamily="50" charset="-128"/>
                          <a:ea typeface="Meiryo UI" panose="020B0604030504040204" pitchFamily="50" charset="-128"/>
                        </a:rPr>
                        <a:t>歳以上</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被保険者：</a:t>
                      </a: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歳～</a:t>
                      </a:r>
                      <a:r>
                        <a:rPr lang="en-US" altLang="ja-JP" sz="1050" u="none" strike="noStrike" dirty="0">
                          <a:effectLst/>
                          <a:latin typeface="Meiryo UI" panose="020B0604030504040204" pitchFamily="50" charset="-128"/>
                          <a:ea typeface="Meiryo UI" panose="020B0604030504040204" pitchFamily="50" charset="-128"/>
                        </a:rPr>
                        <a:t>55</a:t>
                      </a:r>
                      <a:r>
                        <a:rPr lang="ja-JP" altLang="en-US" sz="1050" u="none" strike="noStrike" dirty="0">
                          <a:effectLst/>
                          <a:latin typeface="Meiryo UI" panose="020B0604030504040204" pitchFamily="50" charset="-128"/>
                          <a:ea typeface="Meiryo UI" panose="020B0604030504040204" pitchFamily="50" charset="-128"/>
                        </a:rPr>
                        <a:t>歳／</a:t>
                      </a:r>
                      <a:endParaRPr lang="en-US" altLang="ja-JP" sz="1050" u="none" strike="noStrike" dirty="0">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（長期運用）満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被保険者： </a:t>
                      </a:r>
                      <a:r>
                        <a:rPr lang="ja-JP" altLang="en-US" sz="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ご契約者</a:t>
                      </a:r>
                      <a:r>
                        <a:rPr lang="ja-JP" altLang="en-US" sz="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被保険者：満</a:t>
                      </a:r>
                      <a:r>
                        <a:rPr lang="en-US" altLang="ja-JP" sz="1050" u="none" strike="noStrike" dirty="0">
                          <a:effectLst/>
                          <a:latin typeface="Meiryo UI" panose="020B0604030504040204" pitchFamily="50" charset="-128"/>
                          <a:ea typeface="Meiryo UI" panose="020B0604030504040204" pitchFamily="50" charset="-128"/>
                        </a:rPr>
                        <a:t>0</a:t>
                      </a:r>
                      <a:r>
                        <a:rPr lang="ja-JP" altLang="en-US" sz="1050" u="none" strike="noStrike" dirty="0">
                          <a:effectLst/>
                          <a:latin typeface="Meiryo UI" panose="020B0604030504040204" pitchFamily="50" charset="-128"/>
                          <a:ea typeface="Meiryo UI" panose="020B0604030504040204" pitchFamily="50" charset="-128"/>
                        </a:rPr>
                        <a:t>歳～満</a:t>
                      </a:r>
                      <a:r>
                        <a:rPr lang="en-US" altLang="ja-JP" sz="1050" u="none" strike="noStrike" dirty="0">
                          <a:effectLst/>
                          <a:latin typeface="Meiryo UI" panose="020B0604030504040204" pitchFamily="50" charset="-128"/>
                          <a:ea typeface="Meiryo UI" panose="020B0604030504040204" pitchFamily="50" charset="-128"/>
                        </a:rPr>
                        <a:t>88</a:t>
                      </a:r>
                      <a:r>
                        <a:rPr lang="ja-JP" altLang="en-US" sz="1050" u="none" strike="noStrike" dirty="0">
                          <a:effectLst/>
                          <a:latin typeface="Meiryo UI" panose="020B0604030504040204" pitchFamily="50" charset="-128"/>
                          <a:ea typeface="Meiryo UI" panose="020B0604030504040204" pitchFamily="50" charset="-128"/>
                        </a:rPr>
                        <a:t>歳</a:t>
                      </a:r>
                    </a:p>
                    <a:p>
                      <a:pPr algn="ctr" fontAlgn="ctr"/>
                      <a:r>
                        <a:rPr lang="ja-JP" altLang="en-US" sz="1050" u="none" strike="noStrike" dirty="0">
                          <a:effectLst/>
                          <a:latin typeface="Meiryo UI" panose="020B0604030504040204" pitchFamily="50" charset="-128"/>
                          <a:ea typeface="Meiryo UI" panose="020B0604030504040204" pitchFamily="50" charset="-128"/>
                        </a:rPr>
                        <a:t>ご契約者</a:t>
                      </a:r>
                      <a:r>
                        <a:rPr lang="ja-JP" altLang="en-US" sz="100" u="none" strike="noStrike" dirty="0">
                          <a:effectLst/>
                          <a:latin typeface="Meiryo UI" panose="020B0604030504040204" pitchFamily="50" charset="-128"/>
                          <a:ea typeface="Meiryo UI" panose="020B0604030504040204" pitchFamily="50" charset="-128"/>
                        </a:rPr>
                        <a:t>      </a:t>
                      </a:r>
                      <a:r>
                        <a:rPr lang="ja-JP" altLang="en-US" sz="1050" u="none" strike="noStrike" dirty="0">
                          <a:effectLst/>
                          <a:latin typeface="Meiryo UI" panose="020B0604030504040204" pitchFamily="50" charset="-128"/>
                          <a:ea typeface="Meiryo UI" panose="020B0604030504040204" pitchFamily="50" charset="-128"/>
                        </a:rPr>
                        <a:t>：満</a:t>
                      </a:r>
                      <a:r>
                        <a:rPr lang="en-US" altLang="ja-JP" sz="1050" u="none" strike="noStrike" dirty="0">
                          <a:effectLst/>
                          <a:latin typeface="Meiryo UI" panose="020B0604030504040204" pitchFamily="50" charset="-128"/>
                          <a:ea typeface="Meiryo UI" panose="020B0604030504040204" pitchFamily="50" charset="-128"/>
                        </a:rPr>
                        <a:t>18</a:t>
                      </a:r>
                      <a:r>
                        <a:rPr lang="ja-JP" altLang="en-US" sz="1050" u="none" strike="noStrike" dirty="0">
                          <a:effectLst/>
                          <a:latin typeface="Meiryo UI" panose="020B0604030504040204" pitchFamily="50" charset="-128"/>
                          <a:ea typeface="Meiryo UI" panose="020B0604030504040204" pitchFamily="50" charset="-128"/>
                        </a:rPr>
                        <a:t>歳～満</a:t>
                      </a:r>
                      <a:r>
                        <a:rPr lang="en-US" altLang="ja-JP" sz="1050" u="none" strike="noStrike" dirty="0">
                          <a:effectLst/>
                          <a:latin typeface="Meiryo UI" panose="020B0604030504040204" pitchFamily="50" charset="-128"/>
                          <a:ea typeface="Meiryo UI" panose="020B0604030504040204" pitchFamily="50" charset="-128"/>
                        </a:rPr>
                        <a:t>88</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4969846"/>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運用・拠出の上限額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年間：～</a:t>
                      </a:r>
                      <a:r>
                        <a:rPr lang="en-US" altLang="ja-JP" sz="1050" u="none" strike="noStrike" dirty="0">
                          <a:effectLst/>
                          <a:latin typeface="Meiryo UI" panose="020B0604030504040204" pitchFamily="50" charset="-128"/>
                          <a:ea typeface="Meiryo UI" panose="020B0604030504040204" pitchFamily="50" charset="-128"/>
                        </a:rPr>
                        <a:t>14.4</a:t>
                      </a: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81.6</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職業や企業年金の有無により異なる</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zh-TW" altLang="en-US" sz="1050" u="none" strike="noStrike" dirty="0">
                          <a:effectLst/>
                          <a:latin typeface="Meiryo UI" panose="020B0604030504040204" pitchFamily="50" charset="-128"/>
                          <a:ea typeface="Meiryo UI" panose="020B0604030504040204" pitchFamily="50" charset="-128"/>
                        </a:rPr>
                        <a:t>年間</a:t>
                      </a: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3</a:t>
                      </a:r>
                      <a:r>
                        <a:rPr lang="en-US" altLang="zh-TW" sz="1050" u="none" strike="noStrike" dirty="0">
                          <a:effectLst/>
                          <a:latin typeface="Meiryo UI" panose="020B0604030504040204" pitchFamily="50" charset="-128"/>
                          <a:ea typeface="Meiryo UI" panose="020B0604030504040204" pitchFamily="50" charset="-128"/>
                        </a:rPr>
                        <a:t>60</a:t>
                      </a:r>
                      <a:r>
                        <a:rPr lang="zh-TW" altLang="en-US" sz="1050" u="none" strike="noStrike" dirty="0">
                          <a:effectLst/>
                          <a:latin typeface="Meiryo UI" panose="020B0604030504040204" pitchFamily="50" charset="-128"/>
                          <a:ea typeface="Meiryo UI" panose="020B0604030504040204" pitchFamily="50" charset="-128"/>
                        </a:rPr>
                        <a:t>万円</a:t>
                      </a:r>
                      <a:br>
                        <a:rPr lang="zh-TW"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累計：</a:t>
                      </a:r>
                      <a:r>
                        <a:rPr lang="en-US" altLang="zh-TW" sz="1050" u="none" strike="noStrike" dirty="0">
                          <a:effectLst/>
                          <a:latin typeface="Meiryo UI" panose="020B0604030504040204" pitchFamily="50" charset="-128"/>
                          <a:ea typeface="Meiryo UI" panose="020B0604030504040204" pitchFamily="50" charset="-128"/>
                        </a:rPr>
                        <a:t>1,800</a:t>
                      </a:r>
                      <a:r>
                        <a:rPr lang="zh-TW" altLang="en-US" sz="1050" u="none" strike="noStrike" dirty="0">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年）～（年金年額</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万円分）</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（死亡保険金額の通算限度</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4464693"/>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引き出し</a:t>
                      </a:r>
                      <a:endParaRPr lang="en-US" altLang="ja-JP" sz="1050"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可能期間</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原則</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歳以降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いつでも可</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解約による対応可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払済年金保険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解約により対応可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解約により対応可</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25305264"/>
                  </a:ext>
                </a:extLst>
              </a:tr>
              <a:tr h="699154">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・加入・移換・還付手数料</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・口座管理手数料</a:t>
                      </a:r>
                      <a:br>
                        <a:rPr lang="ja-JP"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（投資信託の場合）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・信託報酬や信託財産留保額</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（投資信託の場合）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・信託報酬や信託財産留保額</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支払用為替レート（ドル→円）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支払用為替レート（ドル→円）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20912820"/>
                  </a:ext>
                </a:extLst>
              </a:tr>
              <a:tr h="432000">
                <a:tc gridSpan="2">
                  <a:txBody>
                    <a:bodyPr/>
                    <a:lstStyle/>
                    <a:p>
                      <a:pPr algn="ctr" fontAlgn="ctr"/>
                      <a:r>
                        <a:rPr lang="ja-JP" altLang="en-US" sz="1050" u="none" strike="noStrike">
                          <a:effectLst/>
                          <a:latin typeface="Meiryo UI" panose="020B0604030504040204" pitchFamily="50" charset="-128"/>
                          <a:ea typeface="Meiryo UI" panose="020B0604030504040204" pitchFamily="50" charset="-128"/>
                        </a:rPr>
                        <a:t>払方</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月払が原則</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（年拠出も可能だが制約多）</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月払いが原則も、年拠出上限枠の範囲内で自由</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月掛・新年掛</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月掛・新年掛</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kumimoji="1" lang="ja-JP" altLang="en-US" sz="1050" dirty="0">
                          <a:latin typeface="Meiryo UI" panose="020B0604030504040204" pitchFamily="50" charset="-128"/>
                          <a:ea typeface="Meiryo UI" panose="020B0604030504040204" pitchFamily="50" charset="-128"/>
                        </a:rPr>
                        <a:t>一時払</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4394481"/>
                  </a:ext>
                </a:extLst>
              </a:tr>
            </a:tbl>
          </a:graphicData>
        </a:graphic>
      </p:graphicFrame>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③．比較してみる１／２</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28" name="正方形/長方形 27">
            <a:extLst>
              <a:ext uri="{FF2B5EF4-FFF2-40B4-BE49-F238E27FC236}">
                <a16:creationId xmlns:a16="http://schemas.microsoft.com/office/drawing/2014/main" id="{2C7B5073-C555-4C44-958A-E58F7309CEAF}"/>
              </a:ext>
            </a:extLst>
          </p:cNvPr>
          <p:cNvSpPr/>
          <p:nvPr/>
        </p:nvSpPr>
        <p:spPr>
          <a:xfrm>
            <a:off x="114300" y="884143"/>
            <a:ext cx="9802205"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iDeCo</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と新</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NISA</a:t>
            </a:r>
            <a:r>
              <a:rPr kumimoji="1" lang="ja-JP" altLang="en-US" sz="1200" dirty="0">
                <a:solidFill>
                  <a:srgbClr val="000000"/>
                </a:solidFill>
                <a:latin typeface="メイリオ" panose="020B0604030504040204" pitchFamily="50" charset="-128"/>
                <a:ea typeface="メイリオ" panose="020B0604030504040204" pitchFamily="50" charset="-128"/>
              </a:rPr>
              <a:t>、そして保険の積み立てについて、ポイントを整理して比較した表をご紹介いたします。</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それぞれに特徴があります</a:t>
            </a:r>
            <a:r>
              <a:rPr kumimoji="1" lang="ja-JP" altLang="en-US" sz="1200" dirty="0">
                <a:solidFill>
                  <a:srgbClr val="000000"/>
                </a:solidFill>
                <a:latin typeface="メイリオ" panose="020B0604030504040204" pitchFamily="50" charset="-128"/>
                <a:ea typeface="メイリオ" panose="020B0604030504040204" pitchFamily="50" charset="-128"/>
              </a:rPr>
              <a:t>ので、お客さまの志向やご要望、予算等に沿った商品を訴求していきましょう！</a:t>
            </a:r>
            <a:endPar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10</a:t>
            </a:fld>
            <a:endParaRPr kumimoji="1" lang="ja-JP" altLang="en-US" sz="1200" b="1" dirty="0">
              <a:solidFill>
                <a:schemeClr val="tx1"/>
              </a:solidFill>
            </a:endParaRPr>
          </a:p>
        </p:txBody>
      </p:sp>
      <p:grpSp>
        <p:nvGrpSpPr>
          <p:cNvPr id="158" name="グループ化 157">
            <a:extLst>
              <a:ext uri="{FF2B5EF4-FFF2-40B4-BE49-F238E27FC236}">
                <a16:creationId xmlns:a16="http://schemas.microsoft.com/office/drawing/2014/main" id="{FA40910F-126E-4818-83FB-0531CB84070B}"/>
              </a:ext>
            </a:extLst>
          </p:cNvPr>
          <p:cNvGrpSpPr/>
          <p:nvPr/>
        </p:nvGrpSpPr>
        <p:grpSpPr>
          <a:xfrm>
            <a:off x="793535" y="2463519"/>
            <a:ext cx="1686775" cy="557613"/>
            <a:chOff x="793535" y="2785406"/>
            <a:chExt cx="1686775" cy="557613"/>
          </a:xfrm>
        </p:grpSpPr>
        <p:sp>
          <p:nvSpPr>
            <p:cNvPr id="57" name="正方形/長方形 56">
              <a:extLst>
                <a:ext uri="{FF2B5EF4-FFF2-40B4-BE49-F238E27FC236}">
                  <a16:creationId xmlns:a16="http://schemas.microsoft.com/office/drawing/2014/main" id="{281E80C0-B061-42BB-836F-9DD6BE53ADB8}"/>
                </a:ext>
              </a:extLst>
            </p:cNvPr>
            <p:cNvSpPr/>
            <p:nvPr/>
          </p:nvSpPr>
          <p:spPr>
            <a:xfrm flipH="1">
              <a:off x="1851374"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8F4D4879-88C4-4CFA-938A-BCBAD10ECEA1}"/>
                </a:ext>
              </a:extLst>
            </p:cNvPr>
            <p:cNvSpPr/>
            <p:nvPr/>
          </p:nvSpPr>
          <p:spPr>
            <a:xfrm flipH="1">
              <a:off x="1982691"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731ADCF5-5F57-45C5-BC4B-96D5D6834FAB}"/>
                </a:ext>
              </a:extLst>
            </p:cNvPr>
            <p:cNvSpPr/>
            <p:nvPr/>
          </p:nvSpPr>
          <p:spPr>
            <a:xfrm flipH="1">
              <a:off x="2110356"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a:extLst>
                <a:ext uri="{FF2B5EF4-FFF2-40B4-BE49-F238E27FC236}">
                  <a16:creationId xmlns:a16="http://schemas.microsoft.com/office/drawing/2014/main" id="{17984096-292E-42BC-961A-587E49C88FB3}"/>
                </a:ext>
              </a:extLst>
            </p:cNvPr>
            <p:cNvSpPr/>
            <p:nvPr/>
          </p:nvSpPr>
          <p:spPr>
            <a:xfrm flipH="1">
              <a:off x="2241674"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558FEEC4-2B60-4536-AFA5-0A54CFD5BEB7}"/>
                </a:ext>
              </a:extLst>
            </p:cNvPr>
            <p:cNvSpPr/>
            <p:nvPr/>
          </p:nvSpPr>
          <p:spPr>
            <a:xfrm flipH="1">
              <a:off x="2371105"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B547A11D-F74D-44E7-81AF-BCCD8B459402}"/>
                </a:ext>
              </a:extLst>
            </p:cNvPr>
            <p:cNvSpPr/>
            <p:nvPr/>
          </p:nvSpPr>
          <p:spPr>
            <a:xfrm flipH="1">
              <a:off x="1721486" y="2873683"/>
              <a:ext cx="109205" cy="469051"/>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直角三角形 2">
              <a:extLst>
                <a:ext uri="{FF2B5EF4-FFF2-40B4-BE49-F238E27FC236}">
                  <a16:creationId xmlns:a16="http://schemas.microsoft.com/office/drawing/2014/main" id="{671A2AAB-1B7E-4461-B745-455AF49E4A3B}"/>
                </a:ext>
              </a:extLst>
            </p:cNvPr>
            <p:cNvSpPr/>
            <p:nvPr/>
          </p:nvSpPr>
          <p:spPr>
            <a:xfrm flipH="1">
              <a:off x="793535" y="2879856"/>
              <a:ext cx="896296" cy="462879"/>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正方形/長方形 19">
              <a:extLst>
                <a:ext uri="{FF2B5EF4-FFF2-40B4-BE49-F238E27FC236}">
                  <a16:creationId xmlns:a16="http://schemas.microsoft.com/office/drawing/2014/main" id="{B001068F-1B70-44FA-9E62-597230EB2BF4}"/>
                </a:ext>
              </a:extLst>
            </p:cNvPr>
            <p:cNvSpPr/>
            <p:nvPr/>
          </p:nvSpPr>
          <p:spPr>
            <a:xfrm flipH="1">
              <a:off x="1719183" y="2785406"/>
              <a:ext cx="109205" cy="557328"/>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86805CDB-4A06-4C98-BF52-B3519481F5D2}"/>
                </a:ext>
              </a:extLst>
            </p:cNvPr>
            <p:cNvSpPr/>
            <p:nvPr/>
          </p:nvSpPr>
          <p:spPr>
            <a:xfrm flipH="1">
              <a:off x="1850130" y="3144761"/>
              <a:ext cx="109205" cy="197973"/>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2009996D-511B-426D-8D6A-22BA858FF84D}"/>
                </a:ext>
              </a:extLst>
            </p:cNvPr>
            <p:cNvSpPr/>
            <p:nvPr/>
          </p:nvSpPr>
          <p:spPr>
            <a:xfrm flipH="1">
              <a:off x="1981076" y="3145374"/>
              <a:ext cx="109205" cy="197360"/>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F9C40AFD-2E25-42FA-87E9-C967715AB494}"/>
                </a:ext>
              </a:extLst>
            </p:cNvPr>
            <p:cNvSpPr/>
            <p:nvPr/>
          </p:nvSpPr>
          <p:spPr>
            <a:xfrm flipH="1">
              <a:off x="2111065" y="3145374"/>
              <a:ext cx="109205" cy="197360"/>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E3D22650-DC3A-423D-9692-D1E519C973C7}"/>
                </a:ext>
              </a:extLst>
            </p:cNvPr>
            <p:cNvSpPr/>
            <p:nvPr/>
          </p:nvSpPr>
          <p:spPr>
            <a:xfrm flipH="1">
              <a:off x="2241054" y="3145374"/>
              <a:ext cx="109205" cy="197360"/>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AAD4595B-CAF3-4266-9F18-A7C5A43248CC}"/>
                </a:ext>
              </a:extLst>
            </p:cNvPr>
            <p:cNvSpPr/>
            <p:nvPr/>
          </p:nvSpPr>
          <p:spPr>
            <a:xfrm flipH="1">
              <a:off x="2371042" y="3145374"/>
              <a:ext cx="109205" cy="197360"/>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D6839368-70E2-4AC7-95A8-D8C2C4A859D5}"/>
                </a:ext>
              </a:extLst>
            </p:cNvPr>
            <p:cNvSpPr/>
            <p:nvPr/>
          </p:nvSpPr>
          <p:spPr>
            <a:xfrm flipH="1">
              <a:off x="1850130" y="3013070"/>
              <a:ext cx="109205" cy="178487"/>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C79035E1-737F-469A-9553-76AC77F0CE5C}"/>
                </a:ext>
              </a:extLst>
            </p:cNvPr>
            <p:cNvSpPr/>
            <p:nvPr/>
          </p:nvSpPr>
          <p:spPr>
            <a:xfrm flipH="1">
              <a:off x="1981076" y="3013070"/>
              <a:ext cx="109205" cy="132304"/>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90B45968-7FC0-4935-AABE-E8BE01AD7571}"/>
                </a:ext>
              </a:extLst>
            </p:cNvPr>
            <p:cNvSpPr/>
            <p:nvPr/>
          </p:nvSpPr>
          <p:spPr>
            <a:xfrm flipH="1">
              <a:off x="2111065" y="3013070"/>
              <a:ext cx="109205" cy="132304"/>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1DB83353-E2E4-4AF7-9F8D-8F4AA5AB290B}"/>
                </a:ext>
              </a:extLst>
            </p:cNvPr>
            <p:cNvSpPr/>
            <p:nvPr/>
          </p:nvSpPr>
          <p:spPr>
            <a:xfrm flipH="1">
              <a:off x="2242011" y="3013070"/>
              <a:ext cx="109205" cy="132304"/>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31CFB3E5-6BC4-4629-8B7F-8BD792DCCDF0}"/>
                </a:ext>
              </a:extLst>
            </p:cNvPr>
            <p:cNvSpPr/>
            <p:nvPr/>
          </p:nvSpPr>
          <p:spPr>
            <a:xfrm flipH="1">
              <a:off x="2370084" y="3013070"/>
              <a:ext cx="109205" cy="132304"/>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リーフォーム: 図形 3">
              <a:extLst>
                <a:ext uri="{FF2B5EF4-FFF2-40B4-BE49-F238E27FC236}">
                  <a16:creationId xmlns:a16="http://schemas.microsoft.com/office/drawing/2014/main" id="{9BB77F07-B68D-4AA8-BBDD-A87FCFB51DB8}"/>
                </a:ext>
              </a:extLst>
            </p:cNvPr>
            <p:cNvSpPr/>
            <p:nvPr/>
          </p:nvSpPr>
          <p:spPr>
            <a:xfrm>
              <a:off x="798215" y="2861502"/>
              <a:ext cx="891212" cy="481231"/>
            </a:xfrm>
            <a:custGeom>
              <a:avLst/>
              <a:gdLst>
                <a:gd name="connsiteX0" fmla="*/ 0 w 2644140"/>
                <a:gd name="connsiteY0" fmla="*/ 1537509 h 1537509"/>
                <a:gd name="connsiteX1" fmla="*/ 655320 w 2644140"/>
                <a:gd name="connsiteY1" fmla="*/ 1080309 h 1537509"/>
                <a:gd name="connsiteX2" fmla="*/ 1280160 w 2644140"/>
                <a:gd name="connsiteY2" fmla="*/ 1171749 h 1537509"/>
                <a:gd name="connsiteX3" fmla="*/ 1965960 w 2644140"/>
                <a:gd name="connsiteY3" fmla="*/ 28749 h 1537509"/>
                <a:gd name="connsiteX4" fmla="*/ 2644140 w 2644140"/>
                <a:gd name="connsiteY4" fmla="*/ 318309 h 1537509"/>
                <a:gd name="connsiteX5" fmla="*/ 2644140 w 2644140"/>
                <a:gd name="connsiteY5" fmla="*/ 318309 h 1537509"/>
                <a:gd name="connsiteX6" fmla="*/ 2636520 w 2644140"/>
                <a:gd name="connsiteY6" fmla="*/ 325929 h 153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4140" h="1537509">
                  <a:moveTo>
                    <a:pt x="0" y="1537509"/>
                  </a:moveTo>
                  <a:cubicBezTo>
                    <a:pt x="220980" y="1339389"/>
                    <a:pt x="441960" y="1141269"/>
                    <a:pt x="655320" y="1080309"/>
                  </a:cubicBezTo>
                  <a:cubicBezTo>
                    <a:pt x="868680" y="1019349"/>
                    <a:pt x="1061720" y="1347009"/>
                    <a:pt x="1280160" y="1171749"/>
                  </a:cubicBezTo>
                  <a:cubicBezTo>
                    <a:pt x="1498600" y="996489"/>
                    <a:pt x="1738630" y="170989"/>
                    <a:pt x="1965960" y="28749"/>
                  </a:cubicBezTo>
                  <a:cubicBezTo>
                    <a:pt x="2193290" y="-113491"/>
                    <a:pt x="2644140" y="318309"/>
                    <a:pt x="2644140" y="318309"/>
                  </a:cubicBezTo>
                  <a:lnTo>
                    <a:pt x="2644140" y="318309"/>
                  </a:lnTo>
                  <a:lnTo>
                    <a:pt x="2636520" y="325929"/>
                  </a:lnTo>
                </a:path>
              </a:pathLst>
            </a:custGeom>
            <a:noFill/>
            <a:ln w="25400">
              <a:solidFill>
                <a:srgbClr val="0070C0"/>
              </a:solidFill>
              <a:prstDash val="soli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2C81652A-FFF2-40E4-8EA0-49632D2700BE}"/>
                </a:ext>
              </a:extLst>
            </p:cNvPr>
            <p:cNvSpPr/>
            <p:nvPr/>
          </p:nvSpPr>
          <p:spPr>
            <a:xfrm flipH="1">
              <a:off x="1721486" y="2964860"/>
              <a:ext cx="109205" cy="377874"/>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図形 7">
              <a:extLst>
                <a:ext uri="{FF2B5EF4-FFF2-40B4-BE49-F238E27FC236}">
                  <a16:creationId xmlns:a16="http://schemas.microsoft.com/office/drawing/2014/main" id="{21C1E28F-D3E4-4BCC-8041-0E6C9B029469}"/>
                </a:ext>
              </a:extLst>
            </p:cNvPr>
            <p:cNvSpPr/>
            <p:nvPr/>
          </p:nvSpPr>
          <p:spPr>
            <a:xfrm>
              <a:off x="803351" y="2785406"/>
              <a:ext cx="890755" cy="557327"/>
            </a:xfrm>
            <a:custGeom>
              <a:avLst/>
              <a:gdLst>
                <a:gd name="connsiteX0" fmla="*/ 0 w 2613660"/>
                <a:gd name="connsiteY0" fmla="*/ 1760220 h 1760220"/>
                <a:gd name="connsiteX1" fmla="*/ 868680 w 2613660"/>
                <a:gd name="connsiteY1" fmla="*/ 1112520 h 1760220"/>
                <a:gd name="connsiteX2" fmla="*/ 2049780 w 2613660"/>
                <a:gd name="connsiteY2" fmla="*/ 822960 h 1760220"/>
                <a:gd name="connsiteX3" fmla="*/ 2613660 w 2613660"/>
                <a:gd name="connsiteY3" fmla="*/ 0 h 1760220"/>
              </a:gdLst>
              <a:ahLst/>
              <a:cxnLst>
                <a:cxn ang="0">
                  <a:pos x="connsiteX0" y="connsiteY0"/>
                </a:cxn>
                <a:cxn ang="0">
                  <a:pos x="connsiteX1" y="connsiteY1"/>
                </a:cxn>
                <a:cxn ang="0">
                  <a:pos x="connsiteX2" y="connsiteY2"/>
                </a:cxn>
                <a:cxn ang="0">
                  <a:pos x="connsiteX3" y="connsiteY3"/>
                </a:cxn>
              </a:cxnLst>
              <a:rect l="l" t="t" r="r" b="b"/>
              <a:pathLst>
                <a:path w="2613660" h="1760220">
                  <a:moveTo>
                    <a:pt x="0" y="1760220"/>
                  </a:moveTo>
                  <a:cubicBezTo>
                    <a:pt x="263525" y="1514475"/>
                    <a:pt x="527050" y="1268730"/>
                    <a:pt x="868680" y="1112520"/>
                  </a:cubicBezTo>
                  <a:cubicBezTo>
                    <a:pt x="1210310" y="956310"/>
                    <a:pt x="1758950" y="1008380"/>
                    <a:pt x="2049780" y="822960"/>
                  </a:cubicBezTo>
                  <a:cubicBezTo>
                    <a:pt x="2340610" y="637540"/>
                    <a:pt x="2477135" y="318770"/>
                    <a:pt x="2613660" y="0"/>
                  </a:cubicBezTo>
                </a:path>
              </a:pathLst>
            </a:custGeom>
            <a:noFill/>
            <a:ln w="25400">
              <a:solidFill>
                <a:srgbClr val="0070C0"/>
              </a:solidFill>
              <a:prstDash val="sysDash"/>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上 8">
              <a:extLst>
                <a:ext uri="{FF2B5EF4-FFF2-40B4-BE49-F238E27FC236}">
                  <a16:creationId xmlns:a16="http://schemas.microsoft.com/office/drawing/2014/main" id="{EA1F35E5-D9BC-4291-9708-3B9B2753B85C}"/>
                </a:ext>
              </a:extLst>
            </p:cNvPr>
            <p:cNvSpPr/>
            <p:nvPr/>
          </p:nvSpPr>
          <p:spPr>
            <a:xfrm>
              <a:off x="1739686" y="2785406"/>
              <a:ext cx="72803" cy="89244"/>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矢印: 上 41">
              <a:extLst>
                <a:ext uri="{FF2B5EF4-FFF2-40B4-BE49-F238E27FC236}">
                  <a16:creationId xmlns:a16="http://schemas.microsoft.com/office/drawing/2014/main" id="{E3995EED-1D8A-4890-94F7-9278F2761077}"/>
                </a:ext>
              </a:extLst>
            </p:cNvPr>
            <p:cNvSpPr/>
            <p:nvPr/>
          </p:nvSpPr>
          <p:spPr>
            <a:xfrm rot="10800000">
              <a:off x="1737788" y="2874650"/>
              <a:ext cx="72803" cy="89244"/>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矢印: 上 42">
              <a:extLst>
                <a:ext uri="{FF2B5EF4-FFF2-40B4-BE49-F238E27FC236}">
                  <a16:creationId xmlns:a16="http://schemas.microsoft.com/office/drawing/2014/main" id="{7DCADBE8-7C7B-4DBF-A7B1-2B1D773E2F49}"/>
                </a:ext>
              </a:extLst>
            </p:cNvPr>
            <p:cNvSpPr/>
            <p:nvPr/>
          </p:nvSpPr>
          <p:spPr>
            <a:xfrm>
              <a:off x="1870444" y="3013070"/>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矢印: 上 43">
              <a:extLst>
                <a:ext uri="{FF2B5EF4-FFF2-40B4-BE49-F238E27FC236}">
                  <a16:creationId xmlns:a16="http://schemas.microsoft.com/office/drawing/2014/main" id="{A0F3B4D3-5346-4D2B-8631-0C38A2F6264B}"/>
                </a:ext>
              </a:extLst>
            </p:cNvPr>
            <p:cNvSpPr/>
            <p:nvPr/>
          </p:nvSpPr>
          <p:spPr>
            <a:xfrm rot="10800000">
              <a:off x="1868546" y="3077828"/>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矢印: 上 46">
              <a:extLst>
                <a:ext uri="{FF2B5EF4-FFF2-40B4-BE49-F238E27FC236}">
                  <a16:creationId xmlns:a16="http://schemas.microsoft.com/office/drawing/2014/main" id="{163D5632-5B07-4A7A-AA09-CA2201F2BF8A}"/>
                </a:ext>
              </a:extLst>
            </p:cNvPr>
            <p:cNvSpPr/>
            <p:nvPr/>
          </p:nvSpPr>
          <p:spPr>
            <a:xfrm>
              <a:off x="2002330" y="3013069"/>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矢印: 上 47">
              <a:extLst>
                <a:ext uri="{FF2B5EF4-FFF2-40B4-BE49-F238E27FC236}">
                  <a16:creationId xmlns:a16="http://schemas.microsoft.com/office/drawing/2014/main" id="{C84C2273-0C7E-44A1-8ED8-70EB03CD735E}"/>
                </a:ext>
              </a:extLst>
            </p:cNvPr>
            <p:cNvSpPr/>
            <p:nvPr/>
          </p:nvSpPr>
          <p:spPr>
            <a:xfrm rot="10800000">
              <a:off x="2000432" y="3077828"/>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上 48">
              <a:extLst>
                <a:ext uri="{FF2B5EF4-FFF2-40B4-BE49-F238E27FC236}">
                  <a16:creationId xmlns:a16="http://schemas.microsoft.com/office/drawing/2014/main" id="{0F002B4F-03D8-4668-8A1B-4E0B39EE214F}"/>
                </a:ext>
              </a:extLst>
            </p:cNvPr>
            <p:cNvSpPr/>
            <p:nvPr/>
          </p:nvSpPr>
          <p:spPr>
            <a:xfrm>
              <a:off x="2130703" y="3012678"/>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上 49">
              <a:extLst>
                <a:ext uri="{FF2B5EF4-FFF2-40B4-BE49-F238E27FC236}">
                  <a16:creationId xmlns:a16="http://schemas.microsoft.com/office/drawing/2014/main" id="{43318245-76D5-4F6E-ADFC-7991E8240000}"/>
                </a:ext>
              </a:extLst>
            </p:cNvPr>
            <p:cNvSpPr/>
            <p:nvPr/>
          </p:nvSpPr>
          <p:spPr>
            <a:xfrm rot="10800000">
              <a:off x="2128805" y="3077437"/>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矢印: 上 50">
              <a:extLst>
                <a:ext uri="{FF2B5EF4-FFF2-40B4-BE49-F238E27FC236}">
                  <a16:creationId xmlns:a16="http://schemas.microsoft.com/office/drawing/2014/main" id="{B00B9EDE-588F-41AB-87C5-A2B46DE0311F}"/>
                </a:ext>
              </a:extLst>
            </p:cNvPr>
            <p:cNvSpPr/>
            <p:nvPr/>
          </p:nvSpPr>
          <p:spPr>
            <a:xfrm>
              <a:off x="2262589" y="3012678"/>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矢印: 上 51">
              <a:extLst>
                <a:ext uri="{FF2B5EF4-FFF2-40B4-BE49-F238E27FC236}">
                  <a16:creationId xmlns:a16="http://schemas.microsoft.com/office/drawing/2014/main" id="{514A9DB7-A2CE-44DC-B4B4-F8C3D510F1FE}"/>
                </a:ext>
              </a:extLst>
            </p:cNvPr>
            <p:cNvSpPr/>
            <p:nvPr/>
          </p:nvSpPr>
          <p:spPr>
            <a:xfrm rot="10800000">
              <a:off x="2260691" y="3077436"/>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矢印: 上 52">
              <a:extLst>
                <a:ext uri="{FF2B5EF4-FFF2-40B4-BE49-F238E27FC236}">
                  <a16:creationId xmlns:a16="http://schemas.microsoft.com/office/drawing/2014/main" id="{76CC3C71-5E87-4198-98E1-05DDC326887F}"/>
                </a:ext>
              </a:extLst>
            </p:cNvPr>
            <p:cNvSpPr/>
            <p:nvPr/>
          </p:nvSpPr>
          <p:spPr>
            <a:xfrm>
              <a:off x="2389986" y="3014852"/>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矢印: 上 53">
              <a:extLst>
                <a:ext uri="{FF2B5EF4-FFF2-40B4-BE49-F238E27FC236}">
                  <a16:creationId xmlns:a16="http://schemas.microsoft.com/office/drawing/2014/main" id="{6B4D0AA5-60B8-4762-8BC9-076D1F73FD68}"/>
                </a:ext>
              </a:extLst>
            </p:cNvPr>
            <p:cNvSpPr/>
            <p:nvPr/>
          </p:nvSpPr>
          <p:spPr>
            <a:xfrm rot="10800000">
              <a:off x="2388088" y="3079610"/>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9" name="グループ化 158">
            <a:extLst>
              <a:ext uri="{FF2B5EF4-FFF2-40B4-BE49-F238E27FC236}">
                <a16:creationId xmlns:a16="http://schemas.microsoft.com/office/drawing/2014/main" id="{05A8B582-F097-4EE0-98F1-CA8BD2DDD838}"/>
              </a:ext>
            </a:extLst>
          </p:cNvPr>
          <p:cNvGrpSpPr/>
          <p:nvPr/>
        </p:nvGrpSpPr>
        <p:grpSpPr>
          <a:xfrm>
            <a:off x="4451149" y="2445132"/>
            <a:ext cx="1688400" cy="576000"/>
            <a:chOff x="4451149" y="2783151"/>
            <a:chExt cx="1688400" cy="576000"/>
          </a:xfrm>
        </p:grpSpPr>
        <p:sp>
          <p:nvSpPr>
            <p:cNvPr id="99" name="正方形/長方形 98">
              <a:extLst>
                <a:ext uri="{FF2B5EF4-FFF2-40B4-BE49-F238E27FC236}">
                  <a16:creationId xmlns:a16="http://schemas.microsoft.com/office/drawing/2014/main" id="{156CC497-08FE-4E4F-89F6-2E54DB6AACF2}"/>
                </a:ext>
              </a:extLst>
            </p:cNvPr>
            <p:cNvSpPr/>
            <p:nvPr/>
          </p:nvSpPr>
          <p:spPr>
            <a:xfrm flipH="1">
              <a:off x="5772054"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正方形/長方形 99">
              <a:extLst>
                <a:ext uri="{FF2B5EF4-FFF2-40B4-BE49-F238E27FC236}">
                  <a16:creationId xmlns:a16="http://schemas.microsoft.com/office/drawing/2014/main" id="{F23A5FC0-D363-4F99-8FD9-01FE32FEE85A}"/>
                </a:ext>
              </a:extLst>
            </p:cNvPr>
            <p:cNvSpPr/>
            <p:nvPr/>
          </p:nvSpPr>
          <p:spPr>
            <a:xfrm flipH="1">
              <a:off x="5900806"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19C23653-4645-412A-B74B-39B5B8061675}"/>
                </a:ext>
              </a:extLst>
            </p:cNvPr>
            <p:cNvSpPr/>
            <p:nvPr/>
          </p:nvSpPr>
          <p:spPr>
            <a:xfrm flipH="1">
              <a:off x="6029556"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正方形/長方形 101">
              <a:extLst>
                <a:ext uri="{FF2B5EF4-FFF2-40B4-BE49-F238E27FC236}">
                  <a16:creationId xmlns:a16="http://schemas.microsoft.com/office/drawing/2014/main" id="{DB012BC7-3ED7-42C3-9231-D08A3B84CB30}"/>
                </a:ext>
              </a:extLst>
            </p:cNvPr>
            <p:cNvSpPr/>
            <p:nvPr/>
          </p:nvSpPr>
          <p:spPr>
            <a:xfrm flipH="1">
              <a:off x="5385798" y="2783151"/>
              <a:ext cx="109993" cy="575999"/>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直角三角形 102">
              <a:extLst>
                <a:ext uri="{FF2B5EF4-FFF2-40B4-BE49-F238E27FC236}">
                  <a16:creationId xmlns:a16="http://schemas.microsoft.com/office/drawing/2014/main" id="{ABB10C22-4485-4EEE-8095-865412E449AD}"/>
                </a:ext>
              </a:extLst>
            </p:cNvPr>
            <p:cNvSpPr/>
            <p:nvPr/>
          </p:nvSpPr>
          <p:spPr>
            <a:xfrm flipH="1">
              <a:off x="4451149" y="2883615"/>
              <a:ext cx="902766" cy="475536"/>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0" name="正方形/長方形 129">
              <a:extLst>
                <a:ext uri="{FF2B5EF4-FFF2-40B4-BE49-F238E27FC236}">
                  <a16:creationId xmlns:a16="http://schemas.microsoft.com/office/drawing/2014/main" id="{71C15701-35D1-4946-82A2-6C2CE7A2B199}"/>
                </a:ext>
              </a:extLst>
            </p:cNvPr>
            <p:cNvSpPr/>
            <p:nvPr/>
          </p:nvSpPr>
          <p:spPr>
            <a:xfrm flipH="1">
              <a:off x="5514550"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正方形/長方形 130">
              <a:extLst>
                <a:ext uri="{FF2B5EF4-FFF2-40B4-BE49-F238E27FC236}">
                  <a16:creationId xmlns:a16="http://schemas.microsoft.com/office/drawing/2014/main" id="{10921A8E-F418-445E-932F-961E24E018CD}"/>
                </a:ext>
              </a:extLst>
            </p:cNvPr>
            <p:cNvSpPr/>
            <p:nvPr/>
          </p:nvSpPr>
          <p:spPr>
            <a:xfrm flipH="1">
              <a:off x="5643302"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7FD2889E-B5CF-43A6-9F16-393E97E42F7A}"/>
                </a:ext>
              </a:extLst>
            </p:cNvPr>
            <p:cNvCxnSpPr>
              <a:stCxn id="103" idx="4"/>
            </p:cNvCxnSpPr>
            <p:nvPr/>
          </p:nvCxnSpPr>
          <p:spPr>
            <a:xfrm flipV="1">
              <a:off x="4451149" y="2783151"/>
              <a:ext cx="902766" cy="576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pSp>
      <p:grpSp>
        <p:nvGrpSpPr>
          <p:cNvPr id="14" name="グループ化 13">
            <a:extLst>
              <a:ext uri="{FF2B5EF4-FFF2-40B4-BE49-F238E27FC236}">
                <a16:creationId xmlns:a16="http://schemas.microsoft.com/office/drawing/2014/main" id="{64139742-50E9-47C1-8693-44203D0F7FCB}"/>
              </a:ext>
            </a:extLst>
          </p:cNvPr>
          <p:cNvGrpSpPr/>
          <p:nvPr/>
        </p:nvGrpSpPr>
        <p:grpSpPr>
          <a:xfrm>
            <a:off x="2678633" y="2375268"/>
            <a:ext cx="1615364" cy="645864"/>
            <a:chOff x="302857" y="1781238"/>
            <a:chExt cx="3825089" cy="1529368"/>
          </a:xfrm>
        </p:grpSpPr>
        <p:sp>
          <p:nvSpPr>
            <p:cNvPr id="145" name="二等辺三角形 144">
              <a:extLst>
                <a:ext uri="{FF2B5EF4-FFF2-40B4-BE49-F238E27FC236}">
                  <a16:creationId xmlns:a16="http://schemas.microsoft.com/office/drawing/2014/main" id="{040B9894-205C-4782-B829-0B5AD03235D3}"/>
                </a:ext>
              </a:extLst>
            </p:cNvPr>
            <p:cNvSpPr/>
            <p:nvPr/>
          </p:nvSpPr>
          <p:spPr>
            <a:xfrm rot="5400000">
              <a:off x="3252738" y="2399346"/>
              <a:ext cx="1358036" cy="392381"/>
            </a:xfrm>
            <a:prstGeom prst="triangle">
              <a:avLst/>
            </a:prstGeom>
            <a:pattFill prst="ltVert">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波線 145">
              <a:extLst>
                <a:ext uri="{FF2B5EF4-FFF2-40B4-BE49-F238E27FC236}">
                  <a16:creationId xmlns:a16="http://schemas.microsoft.com/office/drawing/2014/main" id="{395F5DDD-B2A7-4C9B-9CA5-1174A08DB186}"/>
                </a:ext>
              </a:extLst>
            </p:cNvPr>
            <p:cNvSpPr/>
            <p:nvPr/>
          </p:nvSpPr>
          <p:spPr>
            <a:xfrm flipH="1">
              <a:off x="2491811" y="1781238"/>
              <a:ext cx="1188000" cy="1046843"/>
            </a:xfrm>
            <a:prstGeom prst="wave">
              <a:avLst/>
            </a:prstGeom>
            <a:solidFill>
              <a:srgbClr val="FFC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波線 146">
              <a:extLst>
                <a:ext uri="{FF2B5EF4-FFF2-40B4-BE49-F238E27FC236}">
                  <a16:creationId xmlns:a16="http://schemas.microsoft.com/office/drawing/2014/main" id="{9D7CB3A4-F4FC-462C-85E6-6CD87B18BBAD}"/>
                </a:ext>
              </a:extLst>
            </p:cNvPr>
            <p:cNvSpPr/>
            <p:nvPr/>
          </p:nvSpPr>
          <p:spPr>
            <a:xfrm flipH="1">
              <a:off x="2491811" y="2095120"/>
              <a:ext cx="1188000" cy="1046843"/>
            </a:xfrm>
            <a:prstGeom prst="wav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直角三角形 147">
              <a:extLst>
                <a:ext uri="{FF2B5EF4-FFF2-40B4-BE49-F238E27FC236}">
                  <a16:creationId xmlns:a16="http://schemas.microsoft.com/office/drawing/2014/main" id="{22E03C9D-E9EE-43D2-A6B3-CAE7D8D1134F}"/>
                </a:ext>
              </a:extLst>
            </p:cNvPr>
            <p:cNvSpPr/>
            <p:nvPr/>
          </p:nvSpPr>
          <p:spPr>
            <a:xfrm flipH="1">
              <a:off x="302857" y="2084986"/>
              <a:ext cx="2128838" cy="1195831"/>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9" name="フリーフォーム: 図形 148">
              <a:extLst>
                <a:ext uri="{FF2B5EF4-FFF2-40B4-BE49-F238E27FC236}">
                  <a16:creationId xmlns:a16="http://schemas.microsoft.com/office/drawing/2014/main" id="{69D246D0-8FFD-4C10-806D-7667F233F0BF}"/>
                </a:ext>
              </a:extLst>
            </p:cNvPr>
            <p:cNvSpPr/>
            <p:nvPr/>
          </p:nvSpPr>
          <p:spPr>
            <a:xfrm>
              <a:off x="313972" y="2037570"/>
              <a:ext cx="2116763" cy="1243244"/>
            </a:xfrm>
            <a:custGeom>
              <a:avLst/>
              <a:gdLst>
                <a:gd name="connsiteX0" fmla="*/ 0 w 2644140"/>
                <a:gd name="connsiteY0" fmla="*/ 1537509 h 1537509"/>
                <a:gd name="connsiteX1" fmla="*/ 655320 w 2644140"/>
                <a:gd name="connsiteY1" fmla="*/ 1080309 h 1537509"/>
                <a:gd name="connsiteX2" fmla="*/ 1280160 w 2644140"/>
                <a:gd name="connsiteY2" fmla="*/ 1171749 h 1537509"/>
                <a:gd name="connsiteX3" fmla="*/ 1965960 w 2644140"/>
                <a:gd name="connsiteY3" fmla="*/ 28749 h 1537509"/>
                <a:gd name="connsiteX4" fmla="*/ 2644140 w 2644140"/>
                <a:gd name="connsiteY4" fmla="*/ 318309 h 1537509"/>
                <a:gd name="connsiteX5" fmla="*/ 2644140 w 2644140"/>
                <a:gd name="connsiteY5" fmla="*/ 318309 h 1537509"/>
                <a:gd name="connsiteX6" fmla="*/ 2636520 w 2644140"/>
                <a:gd name="connsiteY6" fmla="*/ 325929 h 153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4140" h="1537509">
                  <a:moveTo>
                    <a:pt x="0" y="1537509"/>
                  </a:moveTo>
                  <a:cubicBezTo>
                    <a:pt x="220980" y="1339389"/>
                    <a:pt x="441960" y="1141269"/>
                    <a:pt x="655320" y="1080309"/>
                  </a:cubicBezTo>
                  <a:cubicBezTo>
                    <a:pt x="868680" y="1019349"/>
                    <a:pt x="1061720" y="1347009"/>
                    <a:pt x="1280160" y="1171749"/>
                  </a:cubicBezTo>
                  <a:cubicBezTo>
                    <a:pt x="1498600" y="996489"/>
                    <a:pt x="1738630" y="170989"/>
                    <a:pt x="1965960" y="28749"/>
                  </a:cubicBezTo>
                  <a:cubicBezTo>
                    <a:pt x="2193290" y="-113491"/>
                    <a:pt x="2644140" y="318309"/>
                    <a:pt x="2644140" y="318309"/>
                  </a:cubicBezTo>
                  <a:lnTo>
                    <a:pt x="2644140" y="318309"/>
                  </a:lnTo>
                  <a:lnTo>
                    <a:pt x="2636520" y="325929"/>
                  </a:lnTo>
                </a:path>
              </a:pathLst>
            </a:custGeom>
            <a:noFill/>
            <a:ln w="25400">
              <a:solidFill>
                <a:srgbClr val="0070C0"/>
              </a:solidFill>
              <a:prstDash val="soli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フリーフォーム: 図形 149">
              <a:extLst>
                <a:ext uri="{FF2B5EF4-FFF2-40B4-BE49-F238E27FC236}">
                  <a16:creationId xmlns:a16="http://schemas.microsoft.com/office/drawing/2014/main" id="{C2D62110-DE9A-4095-BB6B-BACF571313B6}"/>
                </a:ext>
              </a:extLst>
            </p:cNvPr>
            <p:cNvSpPr/>
            <p:nvPr/>
          </p:nvSpPr>
          <p:spPr>
            <a:xfrm>
              <a:off x="326172" y="1840979"/>
              <a:ext cx="2115677" cy="1439836"/>
            </a:xfrm>
            <a:custGeom>
              <a:avLst/>
              <a:gdLst>
                <a:gd name="connsiteX0" fmla="*/ 0 w 2613660"/>
                <a:gd name="connsiteY0" fmla="*/ 1760220 h 1760220"/>
                <a:gd name="connsiteX1" fmla="*/ 868680 w 2613660"/>
                <a:gd name="connsiteY1" fmla="*/ 1112520 h 1760220"/>
                <a:gd name="connsiteX2" fmla="*/ 2049780 w 2613660"/>
                <a:gd name="connsiteY2" fmla="*/ 822960 h 1760220"/>
                <a:gd name="connsiteX3" fmla="*/ 2613660 w 2613660"/>
                <a:gd name="connsiteY3" fmla="*/ 0 h 1760220"/>
              </a:gdLst>
              <a:ahLst/>
              <a:cxnLst>
                <a:cxn ang="0">
                  <a:pos x="connsiteX0" y="connsiteY0"/>
                </a:cxn>
                <a:cxn ang="0">
                  <a:pos x="connsiteX1" y="connsiteY1"/>
                </a:cxn>
                <a:cxn ang="0">
                  <a:pos x="connsiteX2" y="connsiteY2"/>
                </a:cxn>
                <a:cxn ang="0">
                  <a:pos x="connsiteX3" y="connsiteY3"/>
                </a:cxn>
              </a:cxnLst>
              <a:rect l="l" t="t" r="r" b="b"/>
              <a:pathLst>
                <a:path w="2613660" h="1760220">
                  <a:moveTo>
                    <a:pt x="0" y="1760220"/>
                  </a:moveTo>
                  <a:cubicBezTo>
                    <a:pt x="263525" y="1514475"/>
                    <a:pt x="527050" y="1268730"/>
                    <a:pt x="868680" y="1112520"/>
                  </a:cubicBezTo>
                  <a:cubicBezTo>
                    <a:pt x="1210310" y="956310"/>
                    <a:pt x="1758950" y="1008380"/>
                    <a:pt x="2049780" y="822960"/>
                  </a:cubicBezTo>
                  <a:cubicBezTo>
                    <a:pt x="2340610" y="637540"/>
                    <a:pt x="2477135" y="318770"/>
                    <a:pt x="2613660" y="0"/>
                  </a:cubicBezTo>
                </a:path>
              </a:pathLst>
            </a:custGeom>
            <a:noFill/>
            <a:ln w="25400">
              <a:solidFill>
                <a:srgbClr val="FF9999"/>
              </a:solidFill>
              <a:prstDash val="solid"/>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フローチャート: せん孔テープ 154">
              <a:extLst>
                <a:ext uri="{FF2B5EF4-FFF2-40B4-BE49-F238E27FC236}">
                  <a16:creationId xmlns:a16="http://schemas.microsoft.com/office/drawing/2014/main" id="{D19D5BF8-1FB9-489F-A145-4B0A61E87A04}"/>
                </a:ext>
              </a:extLst>
            </p:cNvPr>
            <p:cNvSpPr/>
            <p:nvPr/>
          </p:nvSpPr>
          <p:spPr>
            <a:xfrm>
              <a:off x="2491811" y="2295514"/>
              <a:ext cx="1188000" cy="781478"/>
            </a:xfrm>
            <a:prstGeom prst="flowChartPunchedTap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6" name="正方形/長方形 155">
              <a:extLst>
                <a:ext uri="{FF2B5EF4-FFF2-40B4-BE49-F238E27FC236}">
                  <a16:creationId xmlns:a16="http://schemas.microsoft.com/office/drawing/2014/main" id="{73BFB156-9462-4066-B5EF-5FD093F3642E}"/>
                </a:ext>
              </a:extLst>
            </p:cNvPr>
            <p:cNvSpPr/>
            <p:nvPr/>
          </p:nvSpPr>
          <p:spPr>
            <a:xfrm>
              <a:off x="2491811" y="2529128"/>
              <a:ext cx="1188000" cy="781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80" name="グループ化 179">
            <a:extLst>
              <a:ext uri="{FF2B5EF4-FFF2-40B4-BE49-F238E27FC236}">
                <a16:creationId xmlns:a16="http://schemas.microsoft.com/office/drawing/2014/main" id="{F08A522C-D2DD-49FB-95D9-C55CE5B37CED}"/>
              </a:ext>
            </a:extLst>
          </p:cNvPr>
          <p:cNvGrpSpPr/>
          <p:nvPr/>
        </p:nvGrpSpPr>
        <p:grpSpPr>
          <a:xfrm>
            <a:off x="6308419" y="2260404"/>
            <a:ext cx="1652733" cy="760728"/>
            <a:chOff x="6308419" y="2598424"/>
            <a:chExt cx="1652733" cy="760728"/>
          </a:xfrm>
        </p:grpSpPr>
        <p:sp>
          <p:nvSpPr>
            <p:cNvPr id="161" name="正方形/長方形 160">
              <a:extLst>
                <a:ext uri="{FF2B5EF4-FFF2-40B4-BE49-F238E27FC236}">
                  <a16:creationId xmlns:a16="http://schemas.microsoft.com/office/drawing/2014/main" id="{A2F9C99B-A79B-4353-B705-3CF395B666A1}"/>
                </a:ext>
              </a:extLst>
            </p:cNvPr>
            <p:cNvSpPr/>
            <p:nvPr/>
          </p:nvSpPr>
          <p:spPr>
            <a:xfrm flipH="1">
              <a:off x="7629322" y="2606283"/>
              <a:ext cx="164354" cy="75286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正方形/長方形 163">
              <a:extLst>
                <a:ext uri="{FF2B5EF4-FFF2-40B4-BE49-F238E27FC236}">
                  <a16:creationId xmlns:a16="http://schemas.microsoft.com/office/drawing/2014/main" id="{712584EE-1920-44BB-855C-38546E132D3E}"/>
                </a:ext>
              </a:extLst>
            </p:cNvPr>
            <p:cNvSpPr/>
            <p:nvPr/>
          </p:nvSpPr>
          <p:spPr>
            <a:xfrm flipH="1">
              <a:off x="7211506" y="2783153"/>
              <a:ext cx="154575" cy="57599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直角三角形 164">
              <a:extLst>
                <a:ext uri="{FF2B5EF4-FFF2-40B4-BE49-F238E27FC236}">
                  <a16:creationId xmlns:a16="http://schemas.microsoft.com/office/drawing/2014/main" id="{0DCC0844-246E-4497-9F8B-9BD7008456D2}"/>
                </a:ext>
              </a:extLst>
            </p:cNvPr>
            <p:cNvSpPr/>
            <p:nvPr/>
          </p:nvSpPr>
          <p:spPr>
            <a:xfrm flipH="1">
              <a:off x="6308419" y="2883616"/>
              <a:ext cx="902766" cy="475536"/>
            </a:xfrm>
            <a:prstGeom prst="rtTriangle">
              <a:avLst/>
            </a:prstGeom>
            <a:solidFill>
              <a:schemeClr val="accent5">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6" name="正方形/長方形 165">
              <a:extLst>
                <a:ext uri="{FF2B5EF4-FFF2-40B4-BE49-F238E27FC236}">
                  <a16:creationId xmlns:a16="http://schemas.microsoft.com/office/drawing/2014/main" id="{1612179E-E78F-4A24-A449-1BFE4B87767E}"/>
                </a:ext>
              </a:extLst>
            </p:cNvPr>
            <p:cNvSpPr/>
            <p:nvPr/>
          </p:nvSpPr>
          <p:spPr>
            <a:xfrm flipH="1">
              <a:off x="7340257" y="2725414"/>
              <a:ext cx="154575" cy="633738"/>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7" name="正方形/長方形 166">
              <a:extLst>
                <a:ext uri="{FF2B5EF4-FFF2-40B4-BE49-F238E27FC236}">
                  <a16:creationId xmlns:a16="http://schemas.microsoft.com/office/drawing/2014/main" id="{F8945E4C-4FD3-48E2-B358-401C57F86A76}"/>
                </a:ext>
              </a:extLst>
            </p:cNvPr>
            <p:cNvSpPr/>
            <p:nvPr/>
          </p:nvSpPr>
          <p:spPr>
            <a:xfrm flipH="1">
              <a:off x="7476629" y="2664703"/>
              <a:ext cx="154575" cy="69444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二等辺三角形 168">
              <a:extLst>
                <a:ext uri="{FF2B5EF4-FFF2-40B4-BE49-F238E27FC236}">
                  <a16:creationId xmlns:a16="http://schemas.microsoft.com/office/drawing/2014/main" id="{0101BC68-63F0-4062-ACB7-9D72E4FCE306}"/>
                </a:ext>
              </a:extLst>
            </p:cNvPr>
            <p:cNvSpPr/>
            <p:nvPr/>
          </p:nvSpPr>
          <p:spPr>
            <a:xfrm rot="5400000">
              <a:off x="7495489" y="2896610"/>
              <a:ext cx="760728" cy="164355"/>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1" name="フリーフォーム: 図形 170">
              <a:extLst>
                <a:ext uri="{FF2B5EF4-FFF2-40B4-BE49-F238E27FC236}">
                  <a16:creationId xmlns:a16="http://schemas.microsoft.com/office/drawing/2014/main" id="{8914C23C-D0A7-4D10-894B-E1911757B72A}"/>
                </a:ext>
              </a:extLst>
            </p:cNvPr>
            <p:cNvSpPr/>
            <p:nvPr/>
          </p:nvSpPr>
          <p:spPr>
            <a:xfrm>
              <a:off x="6324600" y="2629585"/>
              <a:ext cx="1636552" cy="719405"/>
            </a:xfrm>
            <a:custGeom>
              <a:avLst/>
              <a:gdLst>
                <a:gd name="connsiteX0" fmla="*/ 0 w 1636552"/>
                <a:gd name="connsiteY0" fmla="*/ 719405 h 719405"/>
                <a:gd name="connsiteX1" fmla="*/ 548640 w 1636552"/>
                <a:gd name="connsiteY1" fmla="*/ 490805 h 719405"/>
                <a:gd name="connsiteX2" fmla="*/ 872490 w 1636552"/>
                <a:gd name="connsiteY2" fmla="*/ 269825 h 719405"/>
                <a:gd name="connsiteX3" fmla="*/ 1539240 w 1636552"/>
                <a:gd name="connsiteY3" fmla="*/ 33605 h 719405"/>
                <a:gd name="connsiteX4" fmla="*/ 1619250 w 1636552"/>
                <a:gd name="connsiteY4" fmla="*/ 6935 h 719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6552" h="719405">
                  <a:moveTo>
                    <a:pt x="0" y="719405"/>
                  </a:moveTo>
                  <a:cubicBezTo>
                    <a:pt x="201612" y="642570"/>
                    <a:pt x="403225" y="565735"/>
                    <a:pt x="548640" y="490805"/>
                  </a:cubicBezTo>
                  <a:cubicBezTo>
                    <a:pt x="694055" y="415875"/>
                    <a:pt x="707390" y="346025"/>
                    <a:pt x="872490" y="269825"/>
                  </a:cubicBezTo>
                  <a:cubicBezTo>
                    <a:pt x="1037590" y="193625"/>
                    <a:pt x="1414780" y="77420"/>
                    <a:pt x="1539240" y="33605"/>
                  </a:cubicBezTo>
                  <a:cubicBezTo>
                    <a:pt x="1663700" y="-10210"/>
                    <a:pt x="1641475" y="-1638"/>
                    <a:pt x="1619250" y="6935"/>
                  </a:cubicBezTo>
                </a:path>
              </a:pathLst>
            </a:custGeom>
            <a:noFill/>
            <a:ln w="22225">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9" name="グループ化 178">
            <a:extLst>
              <a:ext uri="{FF2B5EF4-FFF2-40B4-BE49-F238E27FC236}">
                <a16:creationId xmlns:a16="http://schemas.microsoft.com/office/drawing/2014/main" id="{B7DAB3CF-9102-4745-83DC-1B14F2E89B19}"/>
              </a:ext>
            </a:extLst>
          </p:cNvPr>
          <p:cNvGrpSpPr/>
          <p:nvPr/>
        </p:nvGrpSpPr>
        <p:grpSpPr>
          <a:xfrm>
            <a:off x="8181870" y="2268261"/>
            <a:ext cx="1503613" cy="752869"/>
            <a:chOff x="8119905" y="2600892"/>
            <a:chExt cx="1503613" cy="752869"/>
          </a:xfrm>
        </p:grpSpPr>
        <p:sp>
          <p:nvSpPr>
            <p:cNvPr id="172" name="正方形/長方形 171">
              <a:extLst>
                <a:ext uri="{FF2B5EF4-FFF2-40B4-BE49-F238E27FC236}">
                  <a16:creationId xmlns:a16="http://schemas.microsoft.com/office/drawing/2014/main" id="{99AEF737-CCA4-4A5B-92B9-D98AF921DC3B}"/>
                </a:ext>
              </a:extLst>
            </p:cNvPr>
            <p:cNvSpPr/>
            <p:nvPr/>
          </p:nvSpPr>
          <p:spPr>
            <a:xfrm flipH="1">
              <a:off x="9342781" y="2600892"/>
              <a:ext cx="280737" cy="75286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3" name="正方形/長方形 172">
              <a:extLst>
                <a:ext uri="{FF2B5EF4-FFF2-40B4-BE49-F238E27FC236}">
                  <a16:creationId xmlns:a16="http://schemas.microsoft.com/office/drawing/2014/main" id="{43EE2C4B-8B5F-4A11-BA63-D8EB88D70093}"/>
                </a:ext>
              </a:extLst>
            </p:cNvPr>
            <p:cNvSpPr/>
            <p:nvPr/>
          </p:nvSpPr>
          <p:spPr>
            <a:xfrm flipH="1">
              <a:off x="8119905" y="2777762"/>
              <a:ext cx="1222877" cy="57599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8" name="フリーフォーム: 図形 17">
            <a:extLst>
              <a:ext uri="{FF2B5EF4-FFF2-40B4-BE49-F238E27FC236}">
                <a16:creationId xmlns:a16="http://schemas.microsoft.com/office/drawing/2014/main" id="{B388FD3D-FA0D-B935-8111-6D4B45152E7C}"/>
              </a:ext>
            </a:extLst>
          </p:cNvPr>
          <p:cNvSpPr/>
          <p:nvPr/>
        </p:nvSpPr>
        <p:spPr>
          <a:xfrm>
            <a:off x="8198432" y="2276224"/>
            <a:ext cx="1198611" cy="324198"/>
          </a:xfrm>
          <a:custGeom>
            <a:avLst/>
            <a:gdLst>
              <a:gd name="connsiteX0" fmla="*/ 0 w 1198611"/>
              <a:gd name="connsiteY0" fmla="*/ 187576 h 324198"/>
              <a:gd name="connsiteX1" fmla="*/ 203200 w 1198611"/>
              <a:gd name="connsiteY1" fmla="*/ 323043 h 324198"/>
              <a:gd name="connsiteX2" fmla="*/ 499533 w 1198611"/>
              <a:gd name="connsiteY2" fmla="*/ 119843 h 324198"/>
              <a:gd name="connsiteX3" fmla="*/ 753533 w 1198611"/>
              <a:gd name="connsiteY3" fmla="*/ 289176 h 324198"/>
              <a:gd name="connsiteX4" fmla="*/ 1100666 w 1198611"/>
              <a:gd name="connsiteY4" fmla="*/ 111376 h 324198"/>
              <a:gd name="connsiteX5" fmla="*/ 1193800 w 1198611"/>
              <a:gd name="connsiteY5" fmla="*/ 9776 h 324198"/>
              <a:gd name="connsiteX6" fmla="*/ 1176866 w 1198611"/>
              <a:gd name="connsiteY6" fmla="*/ 9776 h 32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8611" h="324198">
                <a:moveTo>
                  <a:pt x="0" y="187576"/>
                </a:moveTo>
                <a:cubicBezTo>
                  <a:pt x="59972" y="260954"/>
                  <a:pt x="119945" y="334332"/>
                  <a:pt x="203200" y="323043"/>
                </a:cubicBezTo>
                <a:cubicBezTo>
                  <a:pt x="286456" y="311754"/>
                  <a:pt x="407811" y="125487"/>
                  <a:pt x="499533" y="119843"/>
                </a:cubicBezTo>
                <a:cubicBezTo>
                  <a:pt x="591255" y="114198"/>
                  <a:pt x="653344" y="290587"/>
                  <a:pt x="753533" y="289176"/>
                </a:cubicBezTo>
                <a:cubicBezTo>
                  <a:pt x="853722" y="287765"/>
                  <a:pt x="1027288" y="157943"/>
                  <a:pt x="1100666" y="111376"/>
                </a:cubicBezTo>
                <a:cubicBezTo>
                  <a:pt x="1174044" y="64809"/>
                  <a:pt x="1193800" y="9776"/>
                  <a:pt x="1193800" y="9776"/>
                </a:cubicBezTo>
                <a:cubicBezTo>
                  <a:pt x="1206500" y="-7157"/>
                  <a:pt x="1191683" y="1309"/>
                  <a:pt x="1176866" y="9776"/>
                </a:cubicBezTo>
              </a:path>
            </a:pathLst>
          </a:custGeom>
          <a:noFill/>
          <a:ln w="28575">
            <a:solidFill>
              <a:schemeClr val="accent1"/>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72350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1448A4BA-130C-41A3-B16A-A9B5C18349CC}"/>
              </a:ext>
            </a:extLst>
          </p:cNvPr>
          <p:cNvGraphicFramePr>
            <a:graphicFrameLocks noGrp="1"/>
          </p:cNvGraphicFramePr>
          <p:nvPr>
            <p:extLst>
              <p:ext uri="{D42A27DB-BD31-4B8C-83A1-F6EECF244321}">
                <p14:modId xmlns:p14="http://schemas.microsoft.com/office/powerpoint/2010/main" val="4210393024"/>
              </p:ext>
            </p:extLst>
          </p:nvPr>
        </p:nvGraphicFramePr>
        <p:xfrm>
          <a:off x="97130" y="938767"/>
          <a:ext cx="9770100" cy="5508000"/>
        </p:xfrm>
        <a:graphic>
          <a:graphicData uri="http://schemas.openxmlformats.org/drawingml/2006/table">
            <a:tbl>
              <a:tblPr>
                <a:tableStyleId>{5C22544A-7EE6-4342-B048-85BDC9FD1C3A}</a:tableStyleId>
              </a:tblPr>
              <a:tblGrid>
                <a:gridCol w="108000">
                  <a:extLst>
                    <a:ext uri="{9D8B030D-6E8A-4147-A177-3AD203B41FA5}">
                      <a16:colId xmlns:a16="http://schemas.microsoft.com/office/drawing/2014/main" val="449192938"/>
                    </a:ext>
                  </a:extLst>
                </a:gridCol>
                <a:gridCol w="540000">
                  <a:extLst>
                    <a:ext uri="{9D8B030D-6E8A-4147-A177-3AD203B41FA5}">
                      <a16:colId xmlns:a16="http://schemas.microsoft.com/office/drawing/2014/main" val="758151186"/>
                    </a:ext>
                  </a:extLst>
                </a:gridCol>
                <a:gridCol w="1824420">
                  <a:extLst>
                    <a:ext uri="{9D8B030D-6E8A-4147-A177-3AD203B41FA5}">
                      <a16:colId xmlns:a16="http://schemas.microsoft.com/office/drawing/2014/main" val="889534417"/>
                    </a:ext>
                  </a:extLst>
                </a:gridCol>
                <a:gridCol w="1824420">
                  <a:extLst>
                    <a:ext uri="{9D8B030D-6E8A-4147-A177-3AD203B41FA5}">
                      <a16:colId xmlns:a16="http://schemas.microsoft.com/office/drawing/2014/main" val="3570669131"/>
                    </a:ext>
                  </a:extLst>
                </a:gridCol>
                <a:gridCol w="1824420">
                  <a:extLst>
                    <a:ext uri="{9D8B030D-6E8A-4147-A177-3AD203B41FA5}">
                      <a16:colId xmlns:a16="http://schemas.microsoft.com/office/drawing/2014/main" val="3680383965"/>
                    </a:ext>
                  </a:extLst>
                </a:gridCol>
                <a:gridCol w="1824420">
                  <a:extLst>
                    <a:ext uri="{9D8B030D-6E8A-4147-A177-3AD203B41FA5}">
                      <a16:colId xmlns:a16="http://schemas.microsoft.com/office/drawing/2014/main" val="4176109424"/>
                    </a:ext>
                  </a:extLst>
                </a:gridCol>
                <a:gridCol w="1824420">
                  <a:extLst>
                    <a:ext uri="{9D8B030D-6E8A-4147-A177-3AD203B41FA5}">
                      <a16:colId xmlns:a16="http://schemas.microsoft.com/office/drawing/2014/main" val="877308207"/>
                    </a:ext>
                  </a:extLst>
                </a:gridCol>
              </a:tblGrid>
              <a:tr h="396000">
                <a:tc gridSpan="2">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sz="1050" b="1" u="none" strike="noStrike" dirty="0">
                          <a:effectLst/>
                          <a:latin typeface="Meiryo UI" panose="020B0604030504040204" pitchFamily="50" charset="-128"/>
                          <a:ea typeface="Meiryo UI" panose="020B0604030504040204" pitchFamily="50" charset="-128"/>
                        </a:rPr>
                        <a:t>iDeCo</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新</a:t>
                      </a:r>
                      <a:r>
                        <a:rPr lang="en-US" altLang="ja-JP" sz="1050" b="1" u="none" strike="noStrike" dirty="0">
                          <a:effectLst/>
                          <a:latin typeface="Meiryo UI" panose="020B0604030504040204" pitchFamily="50" charset="-128"/>
                          <a:ea typeface="Meiryo UI" panose="020B0604030504040204" pitchFamily="50" charset="-128"/>
                        </a:rPr>
                        <a:t>NISA</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年金かけはし／</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明治安田の長期運用年金</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つみ立てドル建て終身</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外貨建・明治安田の</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一時払養老保険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2298981"/>
                  </a:ext>
                </a:extLst>
              </a:tr>
              <a:tr h="216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税制優遇</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3649000"/>
                  </a:ext>
                </a:extLst>
              </a:tr>
              <a:tr h="288000">
                <a:tc rowSpan="2">
                  <a:txBody>
                    <a:bodyPr/>
                    <a:lstStyle/>
                    <a:p>
                      <a:pPr algn="ctr" fontAlgn="ctr"/>
                      <a:endParaRPr lang="zh-TW"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掛金</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0467180"/>
                  </a:ext>
                </a:extLst>
              </a:tr>
              <a:tr h="432000">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全額所得控除</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小規模企業共済等掛金控除</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なし</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個人年金保険料控除</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一般の生命保険料控除</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一般の生命保険料控除</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5830517"/>
                  </a:ext>
                </a:extLst>
              </a:tr>
              <a:tr h="288000">
                <a:tc>
                  <a:txBody>
                    <a:bodyPr/>
                    <a:lstStyle/>
                    <a:p>
                      <a:pPr algn="ctr" fontAlgn="ctr"/>
                      <a:endParaRPr lang="zh-TW"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8591321"/>
                  </a:ext>
                </a:extLst>
              </a:tr>
              <a:tr h="432000">
                <a:tc>
                  <a:txBody>
                    <a:bodyPr/>
                    <a:lstStyle/>
                    <a:p>
                      <a:pPr algn="ctr" fontAlgn="ctr"/>
                      <a:endParaRPr lang="zh-TW"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vMerge="1">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運用益が非課税</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・・・とはいっても・・・</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運用益や配当等が非課税</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（受取時に繰り延べ）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（受取時に繰り延べ）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a:solidFill>
                            <a:srgbClr val="000000"/>
                          </a:solidFill>
                          <a:effectLst/>
                          <a:latin typeface="Meiryo UI" panose="020B0604030504040204" pitchFamily="50" charset="-128"/>
                          <a:ea typeface="Meiryo UI" panose="020B0604030504040204" pitchFamily="50" charset="-128"/>
                        </a:rPr>
                        <a:t>（受取時に繰り延べ）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4581108"/>
                  </a:ext>
                </a:extLst>
              </a:tr>
              <a:tr h="288000">
                <a:tc rowSpan="2">
                  <a:txBody>
                    <a:bodyPr/>
                    <a:lstStyle/>
                    <a:p>
                      <a:pPr algn="ctr" fontAlgn="ctr"/>
                      <a:endParaRPr lang="zh-TW"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受取時</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5497311"/>
                  </a:ext>
                </a:extLst>
              </a:tr>
              <a:tr h="432000">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一時金：退職所得控除</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年金　 ：公的年金等控除</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一括払い：一時所得</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年金     ：雑所得</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一時所得</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一時所得</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35364190"/>
                  </a:ext>
                </a:extLst>
              </a:tr>
              <a:tr h="288000">
                <a:tc rowSpan="2">
                  <a:txBody>
                    <a:bodyPr/>
                    <a:lstStyle/>
                    <a:p>
                      <a:pPr algn="ctr" fontAlgn="ctr"/>
                      <a:endParaRPr lang="ja-JP"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死亡時</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4969846"/>
                  </a:ext>
                </a:extLst>
              </a:tr>
              <a:tr h="432000">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法定相続人の数</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相続財産に上乗せ</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法定相続人の数</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法定相続人の数</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法定相続人の数</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40865181"/>
                  </a:ext>
                </a:extLst>
              </a:tr>
              <a:tr h="10080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主な</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優位点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受取人を指定できる（手続きが必要）</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いつでも引き出し可能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受取人を指定できる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一定の期間を経過することで元本以上を保証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受取人を指定できる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一定の期間を経過することで元本以上を保証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相続対策等に活用できる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受取人を指定できる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一定の期間を経過することで元本以上を保証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4464693"/>
                  </a:ext>
                </a:extLst>
              </a:tr>
              <a:tr h="10080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主な</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留意点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71450" indent="-171450" algn="l" fontAlgn="ctr">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歳まで原則引き出し不可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掛金の上限が限られている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口座管理手数料等がある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将来にわたって元本を下回る可能性がある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商品によっては為替リスク等他</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将来にわたって元本を下回る可能性がある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商品によっては為替リスク等他</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インフレへの対応に制限</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（長期運用）配当により、インフレ対応可能</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為替リスクがある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為替リスクがある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MVA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がある</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25305264"/>
                  </a:ext>
                </a:extLst>
              </a:tr>
            </a:tbl>
          </a:graphicData>
        </a:graphic>
      </p:graphicFrame>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③．比較してみる！２／２</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11</a:t>
            </a:fld>
            <a:endParaRPr kumimoji="1" lang="ja-JP" altLang="en-US" sz="1200" b="1" dirty="0">
              <a:solidFill>
                <a:schemeClr val="tx1"/>
              </a:solidFill>
            </a:endParaRPr>
          </a:p>
        </p:txBody>
      </p:sp>
      <p:graphicFrame>
        <p:nvGraphicFramePr>
          <p:cNvPr id="3" name="表 2">
            <a:extLst>
              <a:ext uri="{FF2B5EF4-FFF2-40B4-BE49-F238E27FC236}">
                <a16:creationId xmlns:a16="http://schemas.microsoft.com/office/drawing/2014/main" id="{D2C72D44-1628-4883-9E9C-54605DE961DA}"/>
              </a:ext>
            </a:extLst>
          </p:cNvPr>
          <p:cNvGraphicFramePr>
            <a:graphicFrameLocks noGrp="1"/>
          </p:cNvGraphicFramePr>
          <p:nvPr>
            <p:extLst>
              <p:ext uri="{D42A27DB-BD31-4B8C-83A1-F6EECF244321}">
                <p14:modId xmlns:p14="http://schemas.microsoft.com/office/powerpoint/2010/main" val="1861094428"/>
              </p:ext>
            </p:extLst>
          </p:nvPr>
        </p:nvGraphicFramePr>
        <p:xfrm>
          <a:off x="745130" y="1555038"/>
          <a:ext cx="9122100" cy="288000"/>
        </p:xfrm>
        <a:graphic>
          <a:graphicData uri="http://schemas.openxmlformats.org/drawingml/2006/table">
            <a:tbl>
              <a:tblPr>
                <a:tableStyleId>{5C22544A-7EE6-4342-B048-85BDC9FD1C3A}</a:tableStyleId>
              </a:tblPr>
              <a:tblGrid>
                <a:gridCol w="1824420">
                  <a:extLst>
                    <a:ext uri="{9D8B030D-6E8A-4147-A177-3AD203B41FA5}">
                      <a16:colId xmlns:a16="http://schemas.microsoft.com/office/drawing/2014/main" val="4104277311"/>
                    </a:ext>
                  </a:extLst>
                </a:gridCol>
                <a:gridCol w="1824420">
                  <a:extLst>
                    <a:ext uri="{9D8B030D-6E8A-4147-A177-3AD203B41FA5}">
                      <a16:colId xmlns:a16="http://schemas.microsoft.com/office/drawing/2014/main" val="2856877414"/>
                    </a:ext>
                  </a:extLst>
                </a:gridCol>
                <a:gridCol w="1824420">
                  <a:extLst>
                    <a:ext uri="{9D8B030D-6E8A-4147-A177-3AD203B41FA5}">
                      <a16:colId xmlns:a16="http://schemas.microsoft.com/office/drawing/2014/main" val="1047375727"/>
                    </a:ext>
                  </a:extLst>
                </a:gridCol>
                <a:gridCol w="1824420">
                  <a:extLst>
                    <a:ext uri="{9D8B030D-6E8A-4147-A177-3AD203B41FA5}">
                      <a16:colId xmlns:a16="http://schemas.microsoft.com/office/drawing/2014/main" val="2956115341"/>
                    </a:ext>
                  </a:extLst>
                </a:gridCol>
                <a:gridCol w="1824420">
                  <a:extLst>
                    <a:ext uri="{9D8B030D-6E8A-4147-A177-3AD203B41FA5}">
                      <a16:colId xmlns:a16="http://schemas.microsoft.com/office/drawing/2014/main" val="1900510137"/>
                    </a:ext>
                  </a:extLst>
                </a:gridCol>
              </a:tblGrid>
              <a:tr h="288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2733309"/>
                  </a:ext>
                </a:extLst>
              </a:tr>
            </a:tbl>
          </a:graphicData>
        </a:graphic>
      </p:graphicFrame>
      <p:graphicFrame>
        <p:nvGraphicFramePr>
          <p:cNvPr id="4" name="表 3">
            <a:extLst>
              <a:ext uri="{FF2B5EF4-FFF2-40B4-BE49-F238E27FC236}">
                <a16:creationId xmlns:a16="http://schemas.microsoft.com/office/drawing/2014/main" id="{52AB0D4D-9540-41DF-AD07-B235DE807ED3}"/>
              </a:ext>
            </a:extLst>
          </p:cNvPr>
          <p:cNvGraphicFramePr>
            <a:graphicFrameLocks noGrp="1"/>
          </p:cNvGraphicFramePr>
          <p:nvPr/>
        </p:nvGraphicFramePr>
        <p:xfrm>
          <a:off x="745130" y="2265432"/>
          <a:ext cx="9122100" cy="288000"/>
        </p:xfrm>
        <a:graphic>
          <a:graphicData uri="http://schemas.openxmlformats.org/drawingml/2006/table">
            <a:tbl>
              <a:tblPr>
                <a:tableStyleId>{5C22544A-7EE6-4342-B048-85BDC9FD1C3A}</a:tableStyleId>
              </a:tblPr>
              <a:tblGrid>
                <a:gridCol w="1824420">
                  <a:extLst>
                    <a:ext uri="{9D8B030D-6E8A-4147-A177-3AD203B41FA5}">
                      <a16:colId xmlns:a16="http://schemas.microsoft.com/office/drawing/2014/main" val="3089722630"/>
                    </a:ext>
                  </a:extLst>
                </a:gridCol>
                <a:gridCol w="1824420">
                  <a:extLst>
                    <a:ext uri="{9D8B030D-6E8A-4147-A177-3AD203B41FA5}">
                      <a16:colId xmlns:a16="http://schemas.microsoft.com/office/drawing/2014/main" val="3602831085"/>
                    </a:ext>
                  </a:extLst>
                </a:gridCol>
                <a:gridCol w="1824420">
                  <a:extLst>
                    <a:ext uri="{9D8B030D-6E8A-4147-A177-3AD203B41FA5}">
                      <a16:colId xmlns:a16="http://schemas.microsoft.com/office/drawing/2014/main" val="1484056714"/>
                    </a:ext>
                  </a:extLst>
                </a:gridCol>
                <a:gridCol w="1824420">
                  <a:extLst>
                    <a:ext uri="{9D8B030D-6E8A-4147-A177-3AD203B41FA5}">
                      <a16:colId xmlns:a16="http://schemas.microsoft.com/office/drawing/2014/main" val="1198817142"/>
                    </a:ext>
                  </a:extLst>
                </a:gridCol>
                <a:gridCol w="1824420">
                  <a:extLst>
                    <a:ext uri="{9D8B030D-6E8A-4147-A177-3AD203B41FA5}">
                      <a16:colId xmlns:a16="http://schemas.microsoft.com/office/drawing/2014/main" val="982263715"/>
                    </a:ext>
                  </a:extLst>
                </a:gridCol>
              </a:tblGrid>
              <a:tr h="288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1121808"/>
                  </a:ext>
                </a:extLst>
              </a:tr>
            </a:tbl>
          </a:graphicData>
        </a:graphic>
      </p:graphicFrame>
      <p:graphicFrame>
        <p:nvGraphicFramePr>
          <p:cNvPr id="5" name="表 4">
            <a:extLst>
              <a:ext uri="{FF2B5EF4-FFF2-40B4-BE49-F238E27FC236}">
                <a16:creationId xmlns:a16="http://schemas.microsoft.com/office/drawing/2014/main" id="{0A4B7AE7-CFDE-400D-B151-935834D4457B}"/>
              </a:ext>
            </a:extLst>
          </p:cNvPr>
          <p:cNvGraphicFramePr>
            <a:graphicFrameLocks noGrp="1"/>
          </p:cNvGraphicFramePr>
          <p:nvPr/>
        </p:nvGraphicFramePr>
        <p:xfrm>
          <a:off x="745130" y="2994488"/>
          <a:ext cx="9122100" cy="288000"/>
        </p:xfrm>
        <a:graphic>
          <a:graphicData uri="http://schemas.openxmlformats.org/drawingml/2006/table">
            <a:tbl>
              <a:tblPr>
                <a:tableStyleId>{5C22544A-7EE6-4342-B048-85BDC9FD1C3A}</a:tableStyleId>
              </a:tblPr>
              <a:tblGrid>
                <a:gridCol w="1824420">
                  <a:extLst>
                    <a:ext uri="{9D8B030D-6E8A-4147-A177-3AD203B41FA5}">
                      <a16:colId xmlns:a16="http://schemas.microsoft.com/office/drawing/2014/main" val="1611249064"/>
                    </a:ext>
                  </a:extLst>
                </a:gridCol>
                <a:gridCol w="1824420">
                  <a:extLst>
                    <a:ext uri="{9D8B030D-6E8A-4147-A177-3AD203B41FA5}">
                      <a16:colId xmlns:a16="http://schemas.microsoft.com/office/drawing/2014/main" val="2055445226"/>
                    </a:ext>
                  </a:extLst>
                </a:gridCol>
                <a:gridCol w="1824420">
                  <a:extLst>
                    <a:ext uri="{9D8B030D-6E8A-4147-A177-3AD203B41FA5}">
                      <a16:colId xmlns:a16="http://schemas.microsoft.com/office/drawing/2014/main" val="1543009472"/>
                    </a:ext>
                  </a:extLst>
                </a:gridCol>
                <a:gridCol w="1824420">
                  <a:extLst>
                    <a:ext uri="{9D8B030D-6E8A-4147-A177-3AD203B41FA5}">
                      <a16:colId xmlns:a16="http://schemas.microsoft.com/office/drawing/2014/main" val="3041054611"/>
                    </a:ext>
                  </a:extLst>
                </a:gridCol>
                <a:gridCol w="1824420">
                  <a:extLst>
                    <a:ext uri="{9D8B030D-6E8A-4147-A177-3AD203B41FA5}">
                      <a16:colId xmlns:a16="http://schemas.microsoft.com/office/drawing/2014/main" val="806156147"/>
                    </a:ext>
                  </a:extLst>
                </a:gridCol>
              </a:tblGrid>
              <a:tr h="288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3607660"/>
                  </a:ext>
                </a:extLst>
              </a:tr>
            </a:tbl>
          </a:graphicData>
        </a:graphic>
      </p:graphicFrame>
      <p:graphicFrame>
        <p:nvGraphicFramePr>
          <p:cNvPr id="6" name="表 5">
            <a:extLst>
              <a:ext uri="{FF2B5EF4-FFF2-40B4-BE49-F238E27FC236}">
                <a16:creationId xmlns:a16="http://schemas.microsoft.com/office/drawing/2014/main" id="{1F9466E1-793E-43EC-ADF2-C60107329487}"/>
              </a:ext>
            </a:extLst>
          </p:cNvPr>
          <p:cNvGraphicFramePr>
            <a:graphicFrameLocks noGrp="1"/>
          </p:cNvGraphicFramePr>
          <p:nvPr/>
        </p:nvGraphicFramePr>
        <p:xfrm>
          <a:off x="745130" y="3712902"/>
          <a:ext cx="9122100" cy="288000"/>
        </p:xfrm>
        <a:graphic>
          <a:graphicData uri="http://schemas.openxmlformats.org/drawingml/2006/table">
            <a:tbl>
              <a:tblPr>
                <a:tableStyleId>{5C22544A-7EE6-4342-B048-85BDC9FD1C3A}</a:tableStyleId>
              </a:tblPr>
              <a:tblGrid>
                <a:gridCol w="1824420">
                  <a:extLst>
                    <a:ext uri="{9D8B030D-6E8A-4147-A177-3AD203B41FA5}">
                      <a16:colId xmlns:a16="http://schemas.microsoft.com/office/drawing/2014/main" val="4249429749"/>
                    </a:ext>
                  </a:extLst>
                </a:gridCol>
                <a:gridCol w="1824420">
                  <a:extLst>
                    <a:ext uri="{9D8B030D-6E8A-4147-A177-3AD203B41FA5}">
                      <a16:colId xmlns:a16="http://schemas.microsoft.com/office/drawing/2014/main" val="1213518594"/>
                    </a:ext>
                  </a:extLst>
                </a:gridCol>
                <a:gridCol w="1824420">
                  <a:extLst>
                    <a:ext uri="{9D8B030D-6E8A-4147-A177-3AD203B41FA5}">
                      <a16:colId xmlns:a16="http://schemas.microsoft.com/office/drawing/2014/main" val="1205653209"/>
                    </a:ext>
                  </a:extLst>
                </a:gridCol>
                <a:gridCol w="1824420">
                  <a:extLst>
                    <a:ext uri="{9D8B030D-6E8A-4147-A177-3AD203B41FA5}">
                      <a16:colId xmlns:a16="http://schemas.microsoft.com/office/drawing/2014/main" val="2463150134"/>
                    </a:ext>
                  </a:extLst>
                </a:gridCol>
                <a:gridCol w="1824420">
                  <a:extLst>
                    <a:ext uri="{9D8B030D-6E8A-4147-A177-3AD203B41FA5}">
                      <a16:colId xmlns:a16="http://schemas.microsoft.com/office/drawing/2014/main" val="3480184160"/>
                    </a:ext>
                  </a:extLst>
                </a:gridCol>
              </a:tblGrid>
              <a:tr h="288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21478845"/>
                  </a:ext>
                </a:extLst>
              </a:tr>
            </a:tbl>
          </a:graphicData>
        </a:graphic>
      </p:graphicFrame>
    </p:spTree>
    <p:extLst>
      <p:ext uri="{BB962C8B-B14F-4D97-AF65-F5344CB8AC3E}">
        <p14:creationId xmlns:p14="http://schemas.microsoft.com/office/powerpoint/2010/main" val="1632861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1">
            <a:extLst>
              <a:ext uri="{FF2B5EF4-FFF2-40B4-BE49-F238E27FC236}">
                <a16:creationId xmlns:a16="http://schemas.microsoft.com/office/drawing/2014/main" id="{A5D91455-020D-4C15-981C-48A9EC0747E2}"/>
              </a:ext>
            </a:extLst>
          </p:cNvPr>
          <p:cNvSpPr txBox="1">
            <a:spLocks/>
          </p:cNvSpPr>
          <p:nvPr/>
        </p:nvSpPr>
        <p:spPr>
          <a:xfrm>
            <a:off x="0" y="561921"/>
            <a:ext cx="9885345" cy="4514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880"/>
              </a:lnSpc>
              <a:buNone/>
            </a:pPr>
            <a:r>
              <a:rPr lang="ja-JP" altLang="en-US" sz="1800" b="1" dirty="0">
                <a:solidFill>
                  <a:srgbClr val="002060"/>
                </a:solidFill>
              </a:rPr>
              <a:t>結論１：</a:t>
            </a:r>
            <a:r>
              <a:rPr lang="ja-JP" altLang="en-US" sz="1800" b="1" dirty="0"/>
              <a:t>年代によって資産のポートフォリオを検討する！</a:t>
            </a:r>
            <a:endParaRPr lang="en-US" altLang="ja-JP" sz="1400" dirty="0"/>
          </a:p>
        </p:txBody>
      </p:sp>
      <p:sp>
        <p:nvSpPr>
          <p:cNvPr id="13" name="テキスト プレースホルダー 1">
            <a:extLst>
              <a:ext uri="{FF2B5EF4-FFF2-40B4-BE49-F238E27FC236}">
                <a16:creationId xmlns:a16="http://schemas.microsoft.com/office/drawing/2014/main" id="{E0217292-3BEE-4594-B378-4C3D8024CE08}"/>
              </a:ext>
            </a:extLst>
          </p:cNvPr>
          <p:cNvSpPr>
            <a:spLocks noGrp="1"/>
          </p:cNvSpPr>
          <p:nvPr>
            <p:ph type="body" sz="quarter" idx="10"/>
          </p:nvPr>
        </p:nvSpPr>
        <p:spPr>
          <a:xfrm>
            <a:off x="53313" y="125280"/>
            <a:ext cx="9440778" cy="396000"/>
          </a:xfrm>
        </p:spPr>
        <p:txBody>
          <a:bodyPr/>
          <a:lstStyle/>
          <a:p>
            <a:pPr algn="l"/>
            <a:r>
              <a:rPr kumimoji="1" lang="ja-JP" altLang="en-US" sz="1800" dirty="0">
                <a:solidFill>
                  <a:schemeClr val="tx1"/>
                </a:solidFill>
              </a:rPr>
              <a:t>かんたんに自己紹介</a:t>
            </a:r>
            <a:endParaRPr kumimoji="1" lang="ja-JP" altLang="en-US" dirty="0">
              <a:solidFill>
                <a:schemeClr val="tx1"/>
              </a:solidFill>
            </a:endParaRPr>
          </a:p>
        </p:txBody>
      </p:sp>
      <p:graphicFrame>
        <p:nvGraphicFramePr>
          <p:cNvPr id="2" name="表 1">
            <a:extLst>
              <a:ext uri="{FF2B5EF4-FFF2-40B4-BE49-F238E27FC236}">
                <a16:creationId xmlns:a16="http://schemas.microsoft.com/office/drawing/2014/main" id="{77E8AF84-D9A5-4879-A8D9-12A52D3C4D46}"/>
              </a:ext>
            </a:extLst>
          </p:cNvPr>
          <p:cNvGraphicFramePr>
            <a:graphicFrameLocks noGrp="1"/>
          </p:cNvGraphicFramePr>
          <p:nvPr>
            <p:extLst>
              <p:ext uri="{D42A27DB-BD31-4B8C-83A1-F6EECF244321}">
                <p14:modId xmlns:p14="http://schemas.microsoft.com/office/powerpoint/2010/main" val="3329128096"/>
              </p:ext>
            </p:extLst>
          </p:nvPr>
        </p:nvGraphicFramePr>
        <p:xfrm>
          <a:off x="214604" y="1067384"/>
          <a:ext cx="8640000" cy="25920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1611260638"/>
                    </a:ext>
                  </a:extLst>
                </a:gridCol>
                <a:gridCol w="1908000">
                  <a:extLst>
                    <a:ext uri="{9D8B030D-6E8A-4147-A177-3AD203B41FA5}">
                      <a16:colId xmlns:a16="http://schemas.microsoft.com/office/drawing/2014/main" val="3637438881"/>
                    </a:ext>
                  </a:extLst>
                </a:gridCol>
                <a:gridCol w="1908000">
                  <a:extLst>
                    <a:ext uri="{9D8B030D-6E8A-4147-A177-3AD203B41FA5}">
                      <a16:colId xmlns:a16="http://schemas.microsoft.com/office/drawing/2014/main" val="548707399"/>
                    </a:ext>
                  </a:extLst>
                </a:gridCol>
                <a:gridCol w="1908000">
                  <a:extLst>
                    <a:ext uri="{9D8B030D-6E8A-4147-A177-3AD203B41FA5}">
                      <a16:colId xmlns:a16="http://schemas.microsoft.com/office/drawing/2014/main" val="1644132175"/>
                    </a:ext>
                  </a:extLst>
                </a:gridCol>
                <a:gridCol w="1908000">
                  <a:extLst>
                    <a:ext uri="{9D8B030D-6E8A-4147-A177-3AD203B41FA5}">
                      <a16:colId xmlns:a16="http://schemas.microsoft.com/office/drawing/2014/main" val="1555143454"/>
                    </a:ext>
                  </a:extLst>
                </a:gridCol>
              </a:tblGrid>
              <a:tr h="288000">
                <a:tc rowSpan="2">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年代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zh-TW" altLang="en-US" sz="1200" b="1" u="none" strike="noStrike" dirty="0">
                          <a:effectLst/>
                          <a:latin typeface="Meiryo UI" panose="020B0604030504040204" pitchFamily="50" charset="-128"/>
                          <a:ea typeface="Meiryo UI" panose="020B0604030504040204" pitchFamily="50" charset="-128"/>
                        </a:rPr>
                        <a:t>金融資産保有額</a:t>
                      </a:r>
                      <a:endParaRPr lang="zh-TW"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gridSpan="3">
                  <a:txBody>
                    <a:bodyPr/>
                    <a:lstStyle/>
                    <a:p>
                      <a:pPr algn="ctr" fontAlgn="ct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運用のポートフォリオ</a:t>
                      </a: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hMerge="1">
                  <a:txBody>
                    <a:bodyPr/>
                    <a:lstStyle/>
                    <a:p>
                      <a:pPr algn="ctr" fontAlgn="ct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fontAlgn="ct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1781432"/>
                  </a:ext>
                </a:extLst>
              </a:tr>
              <a:tr h="288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　</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r>
                        <a:rPr lang="zh-TW" altLang="en-US" sz="1200" u="none" strike="noStrike" dirty="0">
                          <a:effectLst/>
                          <a:latin typeface="Meiryo UI" panose="020B0604030504040204" pitchFamily="50" charset="-128"/>
                          <a:ea typeface="Meiryo UI" panose="020B0604030504040204" pitchFamily="50" charset="-128"/>
                        </a:rPr>
                        <a:t>金融資産保有額</a:t>
                      </a:r>
                      <a:endParaRPr lang="zh-TW"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預貯金や保険</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投資</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07854951"/>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20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187</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57.2%</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38.5%</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069411"/>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702</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68.2%</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27.5%</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67557872"/>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40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891</a:t>
                      </a:r>
                      <a:r>
                        <a:rPr lang="ja-JP" altLang="en-US" sz="1200" u="none" strike="noStrike">
                          <a:effectLst/>
                          <a:latin typeface="Meiryo UI" panose="020B0604030504040204" pitchFamily="50" charset="-128"/>
                          <a:ea typeface="Meiryo UI" panose="020B0604030504040204" pitchFamily="50" charset="-128"/>
                        </a:rPr>
                        <a:t>万円</a:t>
                      </a:r>
                      <a:endParaRPr lang="ja-JP" altLang="en-US"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62.4%</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31.4%</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6.1%</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8745572"/>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1,305</a:t>
                      </a:r>
                      <a:r>
                        <a:rPr lang="ja-JP" altLang="en-US" sz="1200" u="none" strike="noStrike">
                          <a:effectLst/>
                          <a:latin typeface="Meiryo UI" panose="020B0604030504040204" pitchFamily="50" charset="-128"/>
                          <a:ea typeface="Meiryo UI" panose="020B0604030504040204" pitchFamily="50" charset="-128"/>
                        </a:rPr>
                        <a:t>万円</a:t>
                      </a:r>
                      <a:endParaRPr lang="ja-JP" altLang="en-US"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63.8%</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30.7%</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5.6%</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5260893"/>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60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2,265</a:t>
                      </a:r>
                      <a:r>
                        <a:rPr lang="ja-JP" altLang="en-US" sz="1200" u="none" strike="noStrike">
                          <a:effectLst/>
                          <a:latin typeface="Meiryo UI" panose="020B0604030504040204" pitchFamily="50" charset="-128"/>
                          <a:ea typeface="Meiryo UI" panose="020B0604030504040204" pitchFamily="50" charset="-128"/>
                        </a:rPr>
                        <a:t>万円</a:t>
                      </a:r>
                      <a:endParaRPr lang="ja-JP" altLang="en-US"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60.3%</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36.6%</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3.1%</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8912718"/>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2,069</a:t>
                      </a:r>
                      <a:r>
                        <a:rPr lang="ja-JP" altLang="en-US" sz="1200" u="none" strike="noStrike">
                          <a:effectLst/>
                          <a:latin typeface="Meiryo UI" panose="020B0604030504040204" pitchFamily="50" charset="-128"/>
                          <a:ea typeface="Meiryo UI" panose="020B0604030504040204" pitchFamily="50" charset="-128"/>
                        </a:rPr>
                        <a:t>万円</a:t>
                      </a:r>
                      <a:endParaRPr lang="ja-JP" altLang="en-US"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61.0%</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37.5%</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1421528"/>
                  </a:ext>
                </a:extLst>
              </a:tr>
              <a:tr h="288000">
                <a:tc gridSpan="2">
                  <a:txBody>
                    <a:bodyPr/>
                    <a:lstStyle/>
                    <a:p>
                      <a:pPr algn="ctr" fontAlgn="ct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受け皿（商品）</a:t>
                      </a: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fontAlgn="ctr"/>
                      <a:endParaRPr lang="ja-JP" altLang="en-US"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tc>
                <a:tc>
                  <a:txBody>
                    <a:bodyPr/>
                    <a:lstStyle/>
                    <a:p>
                      <a:pPr algn="l" fontAlgn="ct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つみドル・個人年金　　　</a:t>
                      </a:r>
                      <a:endParaRPr lang="en-US" altLang="ja-JP"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新</a:t>
                      </a:r>
                      <a:r>
                        <a:rPr lang="en-US" altLang="ja-JP" sz="1200" b="1" i="0" u="none" strike="noStrike" dirty="0">
                          <a:solidFill>
                            <a:srgbClr val="333333"/>
                          </a:solidFill>
                          <a:effectLst/>
                          <a:latin typeface="Meiryo UI" panose="020B0604030504040204" pitchFamily="50" charset="-128"/>
                          <a:ea typeface="Meiryo UI" panose="020B0604030504040204" pitchFamily="50" charset="-128"/>
                        </a:rPr>
                        <a:t>NISA</a:t>
                      </a: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333333"/>
                          </a:solidFill>
                          <a:effectLst/>
                          <a:latin typeface="Meiryo UI" panose="020B0604030504040204" pitchFamily="50" charset="-128"/>
                          <a:ea typeface="Meiryo UI" panose="020B0604030504040204" pitchFamily="50" charset="-128"/>
                        </a:rPr>
                        <a:t>iDeco</a:t>
                      </a: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46675033"/>
                  </a:ext>
                </a:extLst>
              </a:tr>
            </a:tbl>
          </a:graphicData>
        </a:graphic>
      </p:graphicFrame>
      <p:sp>
        <p:nvSpPr>
          <p:cNvPr id="28" name="テキスト ボックス 27">
            <a:extLst>
              <a:ext uri="{FF2B5EF4-FFF2-40B4-BE49-F238E27FC236}">
                <a16:creationId xmlns:a16="http://schemas.microsoft.com/office/drawing/2014/main" id="{B266CD77-F085-4411-90E4-40000AE318BC}"/>
              </a:ext>
            </a:extLst>
          </p:cNvPr>
          <p:cNvSpPr txBox="1"/>
          <p:nvPr/>
        </p:nvSpPr>
        <p:spPr>
          <a:xfrm>
            <a:off x="5281127" y="3641825"/>
            <a:ext cx="5015204" cy="200055"/>
          </a:xfrm>
          <a:prstGeom prst="rect">
            <a:avLst/>
          </a:prstGeom>
          <a:noFill/>
        </p:spPr>
        <p:txBody>
          <a:bodyPr wrap="square">
            <a:spAutoFit/>
          </a:bodyPr>
          <a:lstStyle/>
          <a:p>
            <a:r>
              <a:rPr lang="ja-JP" altLang="en-US" sz="700" dirty="0">
                <a:latin typeface="HGPｺﾞｼｯｸM" panose="020B0600000000000000" pitchFamily="50" charset="-128"/>
                <a:ea typeface="HGPｺﾞｼｯｸM" panose="020B0600000000000000" pitchFamily="50" charset="-128"/>
              </a:rPr>
              <a:t>参考）三菱</a:t>
            </a:r>
            <a:r>
              <a:rPr lang="en-US" altLang="ja-JP" sz="700" dirty="0">
                <a:latin typeface="HGPｺﾞｼｯｸM" panose="020B0600000000000000" pitchFamily="50" charset="-128"/>
                <a:ea typeface="HGPｺﾞｼｯｸM" panose="020B0600000000000000" pitchFamily="50" charset="-128"/>
              </a:rPr>
              <a:t>UFJ</a:t>
            </a:r>
            <a:r>
              <a:rPr lang="ja-JP" altLang="en-US" sz="700" dirty="0">
                <a:latin typeface="HGPｺﾞｼｯｸM" panose="020B0600000000000000" pitchFamily="50" charset="-128"/>
                <a:ea typeface="HGPｺﾞｼｯｸM" panose="020B0600000000000000" pitchFamily="50" charset="-128"/>
              </a:rPr>
              <a:t>銀行</a:t>
            </a:r>
            <a:r>
              <a:rPr lang="en-US" altLang="ja-JP" sz="700" dirty="0">
                <a:latin typeface="HGPｺﾞｼｯｸM" panose="020B0600000000000000" pitchFamily="50" charset="-128"/>
                <a:ea typeface="HGPｺﾞｼｯｸM" panose="020B0600000000000000" pitchFamily="50" charset="-128"/>
              </a:rPr>
              <a:t>HP</a:t>
            </a:r>
            <a:r>
              <a:rPr lang="ja-JP" altLang="en-US" sz="700" dirty="0">
                <a:latin typeface="HGPｺﾞｼｯｸM" panose="020B0600000000000000" pitchFamily="50" charset="-128"/>
                <a:ea typeface="HGPｺﾞｼｯｸM" panose="020B0600000000000000" pitchFamily="50" charset="-128"/>
              </a:rPr>
              <a:t>：https://www.bk.mufg.jp/column/shisan_unyo/b0101.html</a:t>
            </a:r>
          </a:p>
        </p:txBody>
      </p:sp>
      <p:sp>
        <p:nvSpPr>
          <p:cNvPr id="32" name="テキスト プレースホルダー 1">
            <a:extLst>
              <a:ext uri="{FF2B5EF4-FFF2-40B4-BE49-F238E27FC236}">
                <a16:creationId xmlns:a16="http://schemas.microsoft.com/office/drawing/2014/main" id="{81166006-D151-4157-9A85-EA6D56A39434}"/>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33" name="スライド番号プレースホルダー 5">
            <a:extLst>
              <a:ext uri="{FF2B5EF4-FFF2-40B4-BE49-F238E27FC236}">
                <a16:creationId xmlns:a16="http://schemas.microsoft.com/office/drawing/2014/main" id="{76C53BE2-3C96-49F7-A650-9882762CFA05}"/>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12</a:t>
            </a:fld>
            <a:endParaRPr kumimoji="1" lang="ja-JP" altLang="en-US" sz="1200" b="1" dirty="0">
              <a:solidFill>
                <a:schemeClr val="tx1"/>
              </a:solidFill>
            </a:endParaRPr>
          </a:p>
        </p:txBody>
      </p:sp>
      <p:sp>
        <p:nvSpPr>
          <p:cNvPr id="4" name="Line 5">
            <a:extLst>
              <a:ext uri="{FF2B5EF4-FFF2-40B4-BE49-F238E27FC236}">
                <a16:creationId xmlns:a16="http://schemas.microsoft.com/office/drawing/2014/main" id="{8819FBAC-2C44-2AB3-60F6-1771254A5BF8}"/>
              </a:ext>
            </a:extLst>
          </p:cNvPr>
          <p:cNvSpPr>
            <a:spLocks noChangeShapeType="1"/>
          </p:cNvSpPr>
          <p:nvPr/>
        </p:nvSpPr>
        <p:spPr bwMode="gray">
          <a:xfrm>
            <a:off x="53312" y="542967"/>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21" name="吹き出し: 四角形 20">
            <a:extLst>
              <a:ext uri="{FF2B5EF4-FFF2-40B4-BE49-F238E27FC236}">
                <a16:creationId xmlns:a16="http://schemas.microsoft.com/office/drawing/2014/main" id="{ECBEE01C-574C-039D-4604-9F1D2B2F1353}"/>
              </a:ext>
            </a:extLst>
          </p:cNvPr>
          <p:cNvSpPr/>
          <p:nvPr/>
        </p:nvSpPr>
        <p:spPr>
          <a:xfrm>
            <a:off x="217346" y="5205189"/>
            <a:ext cx="4680000" cy="468000"/>
          </a:xfrm>
          <a:prstGeom prst="wedgeRectCallout">
            <a:avLst>
              <a:gd name="adj1" fmla="val 21570"/>
              <a:gd name="adj2" fmla="val -24002"/>
            </a:avLst>
          </a:prstGeom>
          <a:solidFill>
            <a:schemeClr val="accent5">
              <a:lumMod val="40000"/>
              <a:lumOff val="60000"/>
            </a:schemeClr>
          </a:solidFill>
          <a:ln w="28575" cmpd="sng">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fontAlgn="ctr"/>
            <a:r>
              <a:rPr lang="ja-JP" altLang="en-US" sz="1400" b="1" dirty="0">
                <a:solidFill>
                  <a:srgbClr val="000000"/>
                </a:solidFill>
                <a:latin typeface="Meiryo UI" panose="020B0604030504040204" pitchFamily="50" charset="-128"/>
                <a:ea typeface="Meiryo UI" panose="020B0604030504040204" pitchFamily="50" charset="-128"/>
              </a:rPr>
              <a:t>外貨建て</a:t>
            </a:r>
            <a:endParaRPr lang="en-US" altLang="ja-JP" sz="1400" b="1" dirty="0">
              <a:solidFill>
                <a:srgbClr val="000000"/>
              </a:solidFill>
              <a:latin typeface="Meiryo UI" panose="020B0604030504040204" pitchFamily="50" charset="-128"/>
              <a:ea typeface="Meiryo UI" panose="020B0604030504040204" pitchFamily="50" charset="-128"/>
            </a:endParaRPr>
          </a:p>
          <a:p>
            <a:pPr fontAlgn="ctr"/>
            <a:r>
              <a:rPr lang="ja-JP" altLang="en-US" sz="1400" b="1" dirty="0">
                <a:solidFill>
                  <a:srgbClr val="000000"/>
                </a:solidFill>
                <a:latin typeface="Meiryo UI" panose="020B0604030504040204" pitchFamily="50" charset="-128"/>
                <a:ea typeface="Meiryo UI" panose="020B0604030504040204" pitchFamily="50" charset="-128"/>
              </a:rPr>
              <a:t>明治安田の一時払養老保険</a:t>
            </a:r>
            <a:endParaRPr lang="ja-JP" altLang="en-US" sz="140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23" name="吹き出し: 四角形 22">
            <a:extLst>
              <a:ext uri="{FF2B5EF4-FFF2-40B4-BE49-F238E27FC236}">
                <a16:creationId xmlns:a16="http://schemas.microsoft.com/office/drawing/2014/main" id="{433FF136-A366-380F-4467-7C2493B7C3DE}"/>
              </a:ext>
            </a:extLst>
          </p:cNvPr>
          <p:cNvSpPr/>
          <p:nvPr/>
        </p:nvSpPr>
        <p:spPr>
          <a:xfrm>
            <a:off x="217346" y="5818514"/>
            <a:ext cx="4680000" cy="468000"/>
          </a:xfrm>
          <a:prstGeom prst="wedgeRectCallout">
            <a:avLst>
              <a:gd name="adj1" fmla="val 21570"/>
              <a:gd name="adj2" fmla="val -24002"/>
            </a:avLst>
          </a:prstGeom>
          <a:solidFill>
            <a:schemeClr val="accent5">
              <a:lumMod val="40000"/>
              <a:lumOff val="60000"/>
            </a:schemeClr>
          </a:solidFill>
          <a:ln w="28575" cmpd="sng">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NISA</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EA358B9D-F7A6-0061-D3E5-323C94E4E25B}"/>
              </a:ext>
            </a:extLst>
          </p:cNvPr>
          <p:cNvSpPr/>
          <p:nvPr/>
        </p:nvSpPr>
        <p:spPr>
          <a:xfrm>
            <a:off x="2833537" y="5259189"/>
            <a:ext cx="1980000" cy="3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年後の返戻率</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rgbClr val="EA5550"/>
                </a:solidFill>
                <a:latin typeface="Meiryo UI" panose="020B0604030504040204" pitchFamily="50" charset="-128"/>
                <a:ea typeface="Meiryo UI" panose="020B0604030504040204" pitchFamily="50" charset="-128"/>
              </a:rPr>
              <a:t>146.7</a:t>
            </a:r>
            <a:r>
              <a:rPr kumimoji="1" lang="ja-JP" altLang="en-US" sz="1200" b="1" dirty="0">
                <a:solidFill>
                  <a:srgbClr val="EA5550"/>
                </a:solidFill>
                <a:latin typeface="Meiryo UI" panose="020B0604030504040204" pitchFamily="50" charset="-128"/>
                <a:ea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rPr>
              <a:t>※</a:t>
            </a:r>
          </a:p>
          <a:p>
            <a:pPr algn="ctr"/>
            <a:r>
              <a:rPr kumimoji="1" lang="ja-JP" altLang="en-US" sz="1200" dirty="0">
                <a:solidFill>
                  <a:schemeClr val="tx1"/>
                </a:solidFill>
                <a:latin typeface="Meiryo UI" panose="020B0604030504040204" pitchFamily="50" charset="-128"/>
                <a:ea typeface="Meiryo UI" panose="020B0604030504040204" pitchFamily="50" charset="-128"/>
              </a:rPr>
              <a:t>（予定利率：</a:t>
            </a:r>
            <a:r>
              <a:rPr kumimoji="1" lang="en-US" altLang="ja-JP" sz="1200" b="1" u="sng" dirty="0">
                <a:solidFill>
                  <a:srgbClr val="EA5550"/>
                </a:solidFill>
                <a:latin typeface="Meiryo UI" panose="020B0604030504040204" pitchFamily="50" charset="-128"/>
                <a:ea typeface="Meiryo UI" panose="020B0604030504040204" pitchFamily="50" charset="-128"/>
              </a:rPr>
              <a:t>4.42%</a:t>
            </a:r>
            <a:r>
              <a:rPr kumimoji="1" lang="en-US" altLang="ja-JP" sz="1200" dirty="0">
                <a:solidFill>
                  <a:schemeClr val="tx1"/>
                </a:solidFill>
                <a:latin typeface="Meiryo UI" panose="020B0604030504040204" pitchFamily="50" charset="-128"/>
                <a:ea typeface="Meiryo UI" panose="020B0604030504040204" pitchFamily="50" charset="-128"/>
              </a:rPr>
              <a:t>)</a:t>
            </a:r>
          </a:p>
        </p:txBody>
      </p:sp>
      <p:sp>
        <p:nvSpPr>
          <p:cNvPr id="27" name="四角形: 角を丸くする 26">
            <a:extLst>
              <a:ext uri="{FF2B5EF4-FFF2-40B4-BE49-F238E27FC236}">
                <a16:creationId xmlns:a16="http://schemas.microsoft.com/office/drawing/2014/main" id="{3158F1D3-C68A-C82B-84EF-EC28145F09A0}"/>
              </a:ext>
            </a:extLst>
          </p:cNvPr>
          <p:cNvSpPr/>
          <p:nvPr/>
        </p:nvSpPr>
        <p:spPr>
          <a:xfrm>
            <a:off x="2833537" y="5872514"/>
            <a:ext cx="1980000" cy="3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年後の株価上昇率平均</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rgbClr val="EA5550"/>
                </a:solidFill>
                <a:latin typeface="Meiryo UI" panose="020B0604030504040204" pitchFamily="50" charset="-128"/>
                <a:ea typeface="Meiryo UI" panose="020B0604030504040204" pitchFamily="50" charset="-128"/>
              </a:rPr>
              <a:t>132</a:t>
            </a:r>
            <a:r>
              <a:rPr kumimoji="1" lang="ja-JP" altLang="en-US" sz="1200" b="1" dirty="0">
                <a:solidFill>
                  <a:srgbClr val="EA5550"/>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（過去履歴から</a:t>
            </a:r>
            <a:r>
              <a:rPr kumimoji="1" lang="en-US" altLang="ja-JP" sz="1200" dirty="0">
                <a:solidFill>
                  <a:schemeClr val="tx1"/>
                </a:solidFill>
                <a:latin typeface="Meiryo UI" panose="020B0604030504040204" pitchFamily="50" charset="-128"/>
                <a:ea typeface="Meiryo UI" panose="020B0604030504040204" pitchFamily="50" charset="-128"/>
              </a:rPr>
              <a:t>/P9</a:t>
            </a:r>
            <a:r>
              <a:rPr kumimoji="1" lang="ja-JP" altLang="en-US" sz="1200" dirty="0">
                <a:solidFill>
                  <a:schemeClr val="tx1"/>
                </a:solidFill>
                <a:latin typeface="Meiryo UI" panose="020B0604030504040204" pitchFamily="50" charset="-128"/>
                <a:ea typeface="Meiryo UI" panose="020B0604030504040204" pitchFamily="50" charset="-128"/>
              </a:rPr>
              <a:t>）</a:t>
            </a:r>
          </a:p>
        </p:txBody>
      </p:sp>
      <p:sp>
        <p:nvSpPr>
          <p:cNvPr id="34" name="テキスト ボックス 33">
            <a:extLst>
              <a:ext uri="{FF2B5EF4-FFF2-40B4-BE49-F238E27FC236}">
                <a16:creationId xmlns:a16="http://schemas.microsoft.com/office/drawing/2014/main" id="{70034518-4443-7403-E197-6A9AF2FAC00D}"/>
              </a:ext>
            </a:extLst>
          </p:cNvPr>
          <p:cNvSpPr txBox="1"/>
          <p:nvPr/>
        </p:nvSpPr>
        <p:spPr>
          <a:xfrm>
            <a:off x="2742" y="6296079"/>
            <a:ext cx="5290457" cy="200055"/>
          </a:xfrm>
          <a:prstGeom prst="rect">
            <a:avLst/>
          </a:prstGeom>
          <a:noFill/>
        </p:spPr>
        <p:txBody>
          <a:bodyPr wrap="square">
            <a:spAutoFit/>
          </a:bodyPr>
          <a:lstStyle/>
          <a:p>
            <a:r>
              <a:rPr lang="ja-JP" altLang="en-US" sz="700" dirty="0">
                <a:latin typeface="HGPｺﾞｼｯｸM" panose="020B0600000000000000" pitchFamily="50" charset="-128"/>
                <a:ea typeface="HGPｺﾞｼｯｸM" panose="020B0600000000000000" pitchFamily="50" charset="-128"/>
              </a:rPr>
              <a:t>参考）外貨建て明治安田の一時払養老保険：</a:t>
            </a:r>
            <a:r>
              <a:rPr lang="en-US" altLang="ja-JP" sz="700" dirty="0">
                <a:latin typeface="HGPｺﾞｼｯｸM" panose="020B0600000000000000" pitchFamily="50" charset="-128"/>
                <a:ea typeface="HGPｺﾞｼｯｸM" panose="020B0600000000000000" pitchFamily="50" charset="-128"/>
              </a:rPr>
              <a:t>45</a:t>
            </a:r>
            <a:r>
              <a:rPr lang="ja-JP" altLang="en-US" sz="700" dirty="0">
                <a:latin typeface="HGPｺﾞｼｯｸM" panose="020B0600000000000000" pitchFamily="50" charset="-128"/>
                <a:ea typeface="HGPｺﾞｼｯｸM" panose="020B0600000000000000" pitchFamily="50" charset="-128"/>
              </a:rPr>
              <a:t>歳女性一時払保険料</a:t>
            </a:r>
            <a:r>
              <a:rPr lang="en-US" altLang="ja-JP" sz="700" dirty="0">
                <a:latin typeface="HGPｺﾞｼｯｸM" panose="020B0600000000000000" pitchFamily="50" charset="-128"/>
                <a:ea typeface="HGPｺﾞｼｯｸM" panose="020B0600000000000000" pitchFamily="50" charset="-128"/>
              </a:rPr>
              <a:t>100</a:t>
            </a:r>
            <a:r>
              <a:rPr lang="ja-JP" altLang="en-US" sz="700" dirty="0">
                <a:latin typeface="HGPｺﾞｼｯｸM" panose="020B0600000000000000" pitchFamily="50" charset="-128"/>
                <a:ea typeface="HGPｺﾞｼｯｸM" panose="020B0600000000000000" pitchFamily="50" charset="-128"/>
              </a:rPr>
              <a:t>万円（</a:t>
            </a:r>
            <a:r>
              <a:rPr lang="en-US" altLang="ja-JP" sz="700" dirty="0">
                <a:latin typeface="HGPｺﾞｼｯｸM" panose="020B0600000000000000" pitchFamily="50" charset="-128"/>
                <a:ea typeface="HGPｺﾞｼｯｸM" panose="020B0600000000000000" pitchFamily="50" charset="-128"/>
              </a:rPr>
              <a:t>2025</a:t>
            </a:r>
            <a:r>
              <a:rPr lang="ja-JP" altLang="en-US" sz="700" dirty="0">
                <a:latin typeface="HGPｺﾞｼｯｸM" panose="020B0600000000000000" pitchFamily="50" charset="-128"/>
                <a:ea typeface="HGPｺﾞｼｯｸM" panose="020B0600000000000000" pitchFamily="50" charset="-128"/>
              </a:rPr>
              <a:t>年</a:t>
            </a:r>
            <a:r>
              <a:rPr lang="en-US" altLang="ja-JP" sz="700" dirty="0">
                <a:latin typeface="HGPｺﾞｼｯｸM" panose="020B0600000000000000" pitchFamily="50" charset="-128"/>
                <a:ea typeface="HGPｺﾞｼｯｸM" panose="020B0600000000000000" pitchFamily="50" charset="-128"/>
              </a:rPr>
              <a:t>8</a:t>
            </a:r>
            <a:r>
              <a:rPr lang="ja-JP" altLang="en-US" sz="700" dirty="0">
                <a:latin typeface="HGPｺﾞｼｯｸM" panose="020B0600000000000000" pitchFamily="50" charset="-128"/>
                <a:ea typeface="HGPｺﾞｼｯｸM" panose="020B0600000000000000" pitchFamily="50" charset="-128"/>
              </a:rPr>
              <a:t>月</a:t>
            </a:r>
            <a:r>
              <a:rPr lang="en-US" altLang="ja-JP" sz="700" dirty="0">
                <a:latin typeface="HGPｺﾞｼｯｸM" panose="020B0600000000000000" pitchFamily="50" charset="-128"/>
                <a:ea typeface="HGPｺﾞｼｯｸM" panose="020B0600000000000000" pitchFamily="50" charset="-128"/>
              </a:rPr>
              <a:t>1</a:t>
            </a:r>
            <a:r>
              <a:rPr lang="ja-JP" altLang="en-US" sz="700" dirty="0">
                <a:latin typeface="HGPｺﾞｼｯｸM" panose="020B0600000000000000" pitchFamily="50" charset="-128"/>
                <a:ea typeface="HGPｺﾞｼｯｸM" panose="020B0600000000000000" pitchFamily="50" charset="-128"/>
              </a:rPr>
              <a:t>日）リンクはこちら</a:t>
            </a:r>
            <a:r>
              <a:rPr lang="ja-JP" altLang="en-US" sz="700" dirty="0">
                <a:latin typeface="HGPｺﾞｼｯｸM" panose="020B0600000000000000" pitchFamily="50" charset="-128"/>
                <a:ea typeface="HGPｺﾞｼｯｸM" panose="020B0600000000000000" pitchFamily="50" charset="-128"/>
                <a:hlinkClick r:id="rId2"/>
              </a:rPr>
              <a:t>🔗</a:t>
            </a:r>
            <a:r>
              <a:rPr lang="ja-JP" altLang="en-US" sz="700" dirty="0">
                <a:latin typeface="HGPｺﾞｼｯｸM" panose="020B0600000000000000" pitchFamily="50" charset="-128"/>
                <a:ea typeface="HGPｺﾞｼｯｸM" panose="020B0600000000000000" pitchFamily="50" charset="-128"/>
              </a:rPr>
              <a:t>。</a:t>
            </a:r>
          </a:p>
        </p:txBody>
      </p:sp>
      <p:sp>
        <p:nvSpPr>
          <p:cNvPr id="36" name="テキスト ボックス 35">
            <a:extLst>
              <a:ext uri="{FF2B5EF4-FFF2-40B4-BE49-F238E27FC236}">
                <a16:creationId xmlns:a16="http://schemas.microsoft.com/office/drawing/2014/main" id="{FF04F261-87F3-9BC5-1EAD-0EA87EE5C198}"/>
              </a:ext>
            </a:extLst>
          </p:cNvPr>
          <p:cNvSpPr txBox="1"/>
          <p:nvPr/>
        </p:nvSpPr>
        <p:spPr>
          <a:xfrm>
            <a:off x="147237" y="5638071"/>
            <a:ext cx="7304688" cy="230832"/>
          </a:xfrm>
          <a:prstGeom prst="rect">
            <a:avLst/>
          </a:prstGeom>
          <a:noFill/>
        </p:spPr>
        <p:txBody>
          <a:bodyPr wrap="square">
            <a:spAutoFit/>
          </a:bodyPr>
          <a:lstStyle/>
          <a:p>
            <a:pPr fontAlgn="ctr"/>
            <a:r>
              <a:rPr lang="en-US" altLang="ja-JP" sz="90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i="0" u="none" strike="noStrike" dirty="0">
                <a:solidFill>
                  <a:srgbClr val="000000"/>
                </a:solidFill>
                <a:effectLst/>
                <a:latin typeface="Meiryo UI" panose="020B0604030504040204" pitchFamily="50" charset="-128"/>
                <a:ea typeface="Meiryo UI" panose="020B0604030504040204" pitchFamily="50" charset="-128"/>
              </a:rPr>
              <a:t>年間</a:t>
            </a:r>
            <a:r>
              <a:rPr lang="en-US" altLang="ja-JP" sz="90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900" i="0" u="none" strike="noStrike" dirty="0">
                <a:solidFill>
                  <a:srgbClr val="000000"/>
                </a:solidFill>
                <a:effectLst/>
                <a:latin typeface="Meiryo UI" panose="020B0604030504040204" pitchFamily="50" charset="-128"/>
                <a:ea typeface="Meiryo UI" panose="020B0604030504040204" pitchFamily="50" charset="-128"/>
              </a:rPr>
              <a:t>万円ずつ貯める選択肢も</a:t>
            </a:r>
            <a:endParaRPr lang="ja-JP" altLang="en-US" sz="1100" i="0" u="none" strike="noStrike" dirty="0">
              <a:solidFill>
                <a:srgbClr val="000000"/>
              </a:solidFill>
              <a:effectLst/>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0635CC1B-2A49-8959-6188-92A2EFB14CF0}"/>
              </a:ext>
            </a:extLst>
          </p:cNvPr>
          <p:cNvPicPr>
            <a:picLocks noChangeAspect="1"/>
          </p:cNvPicPr>
          <p:nvPr/>
        </p:nvPicPr>
        <p:blipFill rotWithShape="1">
          <a:blip r:embed="rId3"/>
          <a:srcRect l="42464" t="24802" r="49552" b="59678"/>
          <a:stretch/>
        </p:blipFill>
        <p:spPr>
          <a:xfrm>
            <a:off x="8302451" y="5518506"/>
            <a:ext cx="821098" cy="897815"/>
          </a:xfrm>
          <a:prstGeom prst="rect">
            <a:avLst/>
          </a:prstGeom>
        </p:spPr>
      </p:pic>
      <p:sp>
        <p:nvSpPr>
          <p:cNvPr id="5" name="正方形/長方形 4">
            <a:extLst>
              <a:ext uri="{FF2B5EF4-FFF2-40B4-BE49-F238E27FC236}">
                <a16:creationId xmlns:a16="http://schemas.microsoft.com/office/drawing/2014/main" id="{9E0D6349-A570-7348-706E-510E12EAE09F}"/>
              </a:ext>
            </a:extLst>
          </p:cNvPr>
          <p:cNvSpPr/>
          <p:nvPr/>
        </p:nvSpPr>
        <p:spPr>
          <a:xfrm rot="857772">
            <a:off x="8926247" y="6004990"/>
            <a:ext cx="860538" cy="442035"/>
          </a:xfrm>
          <a:prstGeom prst="rect">
            <a:avLst/>
          </a:prstGeom>
        </p:spPr>
        <p:txBody>
          <a:bodyPr wrap="square">
            <a:noAutofit/>
          </a:bodyPr>
          <a:lstStyle/>
          <a:p>
            <a:pPr marR="0" lvl="0" algn="l" defTabSz="914400" rtl="0" eaLnBrk="1" fontAlgn="base" latinLnBrk="0" hangingPunct="1">
              <a:lnSpc>
                <a:spcPts val="2400"/>
              </a:lnSpc>
              <a:spcBef>
                <a:spcPct val="0"/>
              </a:spcBef>
              <a:spcAft>
                <a:spcPct val="0"/>
              </a:spcAft>
              <a:buClrTx/>
              <a:buSzTx/>
              <a:tabLst/>
              <a:defRPr/>
            </a:pPr>
            <a:r>
              <a:rPr kumimoji="1" lang="ja-JP" altLang="en-US" sz="1400" b="1"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きゃ～</a:t>
            </a:r>
            <a:endParaRPr kumimoji="1" lang="en-US" altLang="ja-JP" sz="1400" b="1"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15BDC545-021B-8614-CCEE-88DFA7202ECB}"/>
              </a:ext>
            </a:extLst>
          </p:cNvPr>
          <p:cNvSpPr txBox="1"/>
          <p:nvPr/>
        </p:nvSpPr>
        <p:spPr>
          <a:xfrm>
            <a:off x="4610100" y="3386198"/>
            <a:ext cx="2811612" cy="276999"/>
          </a:xfrm>
          <a:prstGeom prst="rect">
            <a:avLst/>
          </a:prstGeom>
          <a:noFill/>
        </p:spPr>
        <p:txBody>
          <a:bodyPr wrap="square">
            <a:spAutoFit/>
          </a:bodyPr>
          <a:lstStyle/>
          <a:p>
            <a:pPr algn="l" fontAlgn="ctr"/>
            <a:r>
              <a:rPr lang="ja-JP" altLang="en-US" sz="1200" b="1" dirty="0">
                <a:solidFill>
                  <a:srgbClr val="EA5550"/>
                </a:solidFill>
                <a:latin typeface="Meiryo UI" panose="020B0604030504040204" pitchFamily="50" charset="-128"/>
                <a:ea typeface="Meiryo UI" panose="020B0604030504040204" pitchFamily="50" charset="-128"/>
              </a:rPr>
              <a:t>外貨建商品</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p:txBody>
      </p:sp>
      <p:sp>
        <p:nvSpPr>
          <p:cNvPr id="6" name="吹き出し: 四角形 5">
            <a:extLst>
              <a:ext uri="{FF2B5EF4-FFF2-40B4-BE49-F238E27FC236}">
                <a16:creationId xmlns:a16="http://schemas.microsoft.com/office/drawing/2014/main" id="{095F0E2E-88BD-E8EA-E3D5-2726F8B213D1}"/>
              </a:ext>
            </a:extLst>
          </p:cNvPr>
          <p:cNvSpPr/>
          <p:nvPr/>
        </p:nvSpPr>
        <p:spPr bwMode="auto">
          <a:xfrm>
            <a:off x="108186" y="3965090"/>
            <a:ext cx="9745904" cy="112624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お客さまの年齢やライフステージ、志向に応じた</a:t>
            </a:r>
            <a:endParaRPr kumimoji="1" lang="en-US" altLang="ja-JP" sz="32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最適なポートフォリオをご案内！</a:t>
            </a:r>
            <a:endParaRPr kumimoji="1" lang="en-US" altLang="ja-JP" sz="1600" dirty="0">
              <a:latin typeface="Meiryo UI" panose="020B0604030504040204" pitchFamily="50" charset="-128"/>
              <a:ea typeface="Meiryo UI" panose="020B0604030504040204" pitchFamily="50" charset="-128"/>
            </a:endParaRPr>
          </a:p>
        </p:txBody>
      </p:sp>
      <p:sp>
        <p:nvSpPr>
          <p:cNvPr id="8" name="吹き出し: 四角形 7">
            <a:extLst>
              <a:ext uri="{FF2B5EF4-FFF2-40B4-BE49-F238E27FC236}">
                <a16:creationId xmlns:a16="http://schemas.microsoft.com/office/drawing/2014/main" id="{A0EAB3D3-9A1C-6603-27CF-50253DF5D99E}"/>
              </a:ext>
            </a:extLst>
          </p:cNvPr>
          <p:cNvSpPr/>
          <p:nvPr/>
        </p:nvSpPr>
        <p:spPr bwMode="auto">
          <a:xfrm>
            <a:off x="108186" y="6458018"/>
            <a:ext cx="9745904" cy="505325"/>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外貨建てに</a:t>
            </a:r>
            <a:r>
              <a:rPr kumimoji="1" lang="ja-JP" altLang="en-US" sz="3200" b="1" dirty="0">
                <a:solidFill>
                  <a:srgbClr val="FF0000"/>
                </a:solidFill>
                <a:latin typeface="Meiryo UI" panose="020B0604030504040204" pitchFamily="50" charset="-128"/>
                <a:ea typeface="Meiryo UI" panose="020B0604030504040204" pitchFamily="50" charset="-128"/>
              </a:rPr>
              <a:t>不安</a:t>
            </a:r>
            <a:r>
              <a:rPr kumimoji="1" lang="ja-JP" altLang="en-US" sz="3200" b="1" dirty="0">
                <a:latin typeface="Meiryo UI" panose="020B0604030504040204" pitchFamily="50" charset="-128"/>
                <a:ea typeface="Meiryo UI" panose="020B0604030504040204" pitchFamily="50" charset="-128"/>
              </a:rPr>
              <a:t>がある！？</a:t>
            </a:r>
            <a:endParaRPr kumimoji="1"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8813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二等辺三角形 6">
            <a:extLst>
              <a:ext uri="{FF2B5EF4-FFF2-40B4-BE49-F238E27FC236}">
                <a16:creationId xmlns:a16="http://schemas.microsoft.com/office/drawing/2014/main" id="{39E53751-45F6-2752-A8D1-5DFD671EAFD2}"/>
              </a:ext>
            </a:extLst>
          </p:cNvPr>
          <p:cNvSpPr/>
          <p:nvPr/>
        </p:nvSpPr>
        <p:spPr>
          <a:xfrm rot="5400000">
            <a:off x="7695081" y="3746477"/>
            <a:ext cx="2486740" cy="260015"/>
          </a:xfrm>
          <a:prstGeom prst="triangle">
            <a:avLst/>
          </a:prstGeom>
          <a:pattFill prst="ltVert">
            <a:fgClr>
              <a:schemeClr val="bg1">
                <a:lumMod val="6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吹き出し: 四角形 2">
            <a:extLst>
              <a:ext uri="{FF2B5EF4-FFF2-40B4-BE49-F238E27FC236}">
                <a16:creationId xmlns:a16="http://schemas.microsoft.com/office/drawing/2014/main" id="{E4609689-B8DB-B2D1-CF63-96766B14E7A4}"/>
              </a:ext>
            </a:extLst>
          </p:cNvPr>
          <p:cNvSpPr/>
          <p:nvPr/>
        </p:nvSpPr>
        <p:spPr bwMode="auto">
          <a:xfrm>
            <a:off x="690465" y="5867859"/>
            <a:ext cx="9178842" cy="540000"/>
          </a:xfrm>
          <a:prstGeom prst="wedgeRectCallout">
            <a:avLst>
              <a:gd name="adj1" fmla="val -51431"/>
              <a:gd name="adj2" fmla="val 10663"/>
            </a:avLst>
          </a:prstGeom>
          <a:solidFill>
            <a:schemeClr val="bg1"/>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国勢調査（総務省）により、改めて日本の生産年齢人口が減少している実態が明らかとなりました。超高齢化社会が身近になっている今、世界と比較しても大きな課題といえそうです。この生産年齢人口が高い国は、働き盛りの人が多いということで、これから伸びてきそう！という推測もできます。こういったデータを元にどの国に投資するかの判断にしている人もいます。外貨建て商品をおススメする際に活用するなど、参考にしていきましょう！</a:t>
            </a:r>
          </a:p>
        </p:txBody>
      </p:sp>
      <p:pic>
        <p:nvPicPr>
          <p:cNvPr id="4" name="図 3">
            <a:extLst>
              <a:ext uri="{FF2B5EF4-FFF2-40B4-BE49-F238E27FC236}">
                <a16:creationId xmlns:a16="http://schemas.microsoft.com/office/drawing/2014/main" id="{FD0F7763-B2F3-44FE-3258-B6B36E9C46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317" y="5935939"/>
            <a:ext cx="471920" cy="471920"/>
          </a:xfrm>
          <a:prstGeom prst="rect">
            <a:avLst/>
          </a:prstGeom>
        </p:spPr>
      </p:pic>
      <p:sp>
        <p:nvSpPr>
          <p:cNvPr id="6" name="AutoShape 3">
            <a:extLst>
              <a:ext uri="{FF2B5EF4-FFF2-40B4-BE49-F238E27FC236}">
                <a16:creationId xmlns:a16="http://schemas.microsoft.com/office/drawing/2014/main" id="{56164DA2-4C6E-75CE-FEA3-91509E6B3E20}"/>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④－</a:t>
            </a:r>
            <a:r>
              <a:rPr kumimoji="1" lang="ja-JP" altLang="en-US" sz="1600" b="1" dirty="0">
                <a:solidFill>
                  <a:srgbClr val="4D4D4D"/>
                </a:solidFill>
                <a:latin typeface="Arial"/>
                <a:ea typeface="メイリオ" panose="020B0604030504040204" pitchFamily="50" charset="-128"/>
                <a:cs typeface="メイリオ" pitchFamily="50" charset="-128"/>
              </a:rPr>
              <a:t>１</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．世界の生産年齢人口（</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15</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64</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歳の人口）と主要国との比較（</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2023</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年最新データ）</a:t>
            </a:r>
            <a:endPar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8" name="正方形/長方形 7">
            <a:extLst>
              <a:ext uri="{FF2B5EF4-FFF2-40B4-BE49-F238E27FC236}">
                <a16:creationId xmlns:a16="http://schemas.microsoft.com/office/drawing/2014/main" id="{B48F829C-1FBD-4D8A-5994-816DF2B9ABA0}"/>
              </a:ext>
            </a:extLst>
          </p:cNvPr>
          <p:cNvSpPr/>
          <p:nvPr/>
        </p:nvSpPr>
        <p:spPr>
          <a:xfrm>
            <a:off x="114298" y="830676"/>
            <a:ext cx="9776631"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生産年齢人口とは、生産活動の中心にいる人口層のことで、</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歳以上</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歳未満の人口がこれに該当します。日本国内の生産年齢人口は</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1990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年代がピークで、それ以降は減少傾向が続いており増加の見込みもないのが現状。また、生産年齢人口のうち、労働の意思と能力を持っている人口を労働力人口と呼びます。今日は、</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年の調査を比較し、より顕著となっている傾向を確認しましょう</a:t>
            </a:r>
            <a:r>
              <a:rPr kumimoji="0"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ja-JP" altLang="en-US"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FCADEA69-3446-7F22-07BE-4C403A4BA92E}"/>
              </a:ext>
            </a:extLst>
          </p:cNvPr>
          <p:cNvSpPr/>
          <p:nvPr/>
        </p:nvSpPr>
        <p:spPr>
          <a:xfrm>
            <a:off x="0" y="6455881"/>
            <a:ext cx="8023350"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出典）独立行政法人労働政策研究・研修機構</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https://www.jil.go.jp/</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4"/>
              </a:rPr>
              <a:t>https://www.jil.go.jp/kokunai/statistics/databook/2024/documents/Databook2024.pdf</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※2050</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年のデータは、</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2019</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年の国連調査結果</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7" name="正方形/長方形 16">
            <a:extLst>
              <a:ext uri="{FF2B5EF4-FFF2-40B4-BE49-F238E27FC236}">
                <a16:creationId xmlns:a16="http://schemas.microsoft.com/office/drawing/2014/main" id="{DA526909-6C45-C806-4CAA-3C3541DAE10F}"/>
              </a:ext>
            </a:extLst>
          </p:cNvPr>
          <p:cNvSpPr/>
          <p:nvPr/>
        </p:nvSpPr>
        <p:spPr>
          <a:xfrm>
            <a:off x="209296" y="1461150"/>
            <a:ext cx="5687651" cy="276999"/>
          </a:xfrm>
          <a:prstGeom prst="rect">
            <a:avLst/>
          </a:prstGeom>
        </p:spPr>
        <p:txBody>
          <a:bodyPr wrap="square">
            <a:spAutoFit/>
          </a:bodyPr>
          <a:lstStyle/>
          <a:p>
            <a:pPr lvl="0" defTabSz="914400" fontAlgn="base">
              <a:spcBef>
                <a:spcPct val="0"/>
              </a:spcBef>
              <a:spcAft>
                <a:spcPct val="0"/>
              </a:spcAf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❶．生産年齢人口（</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15〜64</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歳人口）</a:t>
            </a:r>
            <a:r>
              <a:rPr kumimoji="1" lang="ja-JP" altLang="en-US" sz="1200" b="1" dirty="0">
                <a:solidFill>
                  <a:srgbClr val="3E3A39"/>
                </a:solidFill>
                <a:latin typeface="メイリオ"/>
                <a:ea typeface="メイリオ"/>
              </a:rPr>
              <a:t>／</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対全人口比率</a:t>
            </a:r>
            <a:r>
              <a:rPr kumimoji="1" lang="en-US" altLang="ja-JP" sz="1200" b="1" i="0" u="none" strike="noStrike" kern="1200" cap="none" spc="0" normalizeH="0" baseline="0" noProof="0" dirty="0">
                <a:ln>
                  <a:noFill/>
                </a:ln>
                <a:solidFill>
                  <a:srgbClr val="FF0000"/>
                </a:solidFill>
                <a:effectLst/>
                <a:uLnTx/>
                <a:uFillTx/>
                <a:latin typeface="メイリオ"/>
                <a:ea typeface="メイリオ"/>
                <a:cs typeface="+mn-cs"/>
              </a:rPr>
              <a:t>2024</a:t>
            </a:r>
            <a:r>
              <a:rPr kumimoji="1" lang="ja-JP" altLang="en-US" sz="1200" b="1" dirty="0">
                <a:solidFill>
                  <a:srgbClr val="3E3A39"/>
                </a:solidFill>
                <a:latin typeface="メイリオ"/>
                <a:ea typeface="メイリオ"/>
              </a:rPr>
              <a:t>と国別</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順位</a:t>
            </a:r>
          </a:p>
        </p:txBody>
      </p:sp>
      <p:graphicFrame>
        <p:nvGraphicFramePr>
          <p:cNvPr id="18" name="表 17">
            <a:extLst>
              <a:ext uri="{FF2B5EF4-FFF2-40B4-BE49-F238E27FC236}">
                <a16:creationId xmlns:a16="http://schemas.microsoft.com/office/drawing/2014/main" id="{20EEF739-2E68-C56F-F854-6877878E545E}"/>
              </a:ext>
            </a:extLst>
          </p:cNvPr>
          <p:cNvGraphicFramePr>
            <a:graphicFrameLocks noGrp="1"/>
          </p:cNvGraphicFramePr>
          <p:nvPr/>
        </p:nvGraphicFramePr>
        <p:xfrm>
          <a:off x="9077307" y="1749156"/>
          <a:ext cx="792000" cy="4078800"/>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2229217564"/>
                    </a:ext>
                  </a:extLst>
                </a:gridCol>
                <a:gridCol w="360000">
                  <a:extLst>
                    <a:ext uri="{9D8B030D-6E8A-4147-A177-3AD203B41FA5}">
                      <a16:colId xmlns:a16="http://schemas.microsoft.com/office/drawing/2014/main" val="50475288"/>
                    </a:ext>
                  </a:extLst>
                </a:gridCol>
              </a:tblGrid>
              <a:tr h="205200">
                <a:tc gridSpan="2">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参考</a:t>
                      </a:r>
                      <a:r>
                        <a:rPr lang="en-US" altLang="ja-JP" sz="900" u="none" strike="noStrike" dirty="0">
                          <a:effectLst/>
                          <a:latin typeface="Meiryo UI" panose="020B0604030504040204" pitchFamily="50" charset="-128"/>
                          <a:ea typeface="Meiryo UI" panose="020B0604030504040204" pitchFamily="50" charset="-128"/>
                        </a:rPr>
                        <a:t>/2050※</a:t>
                      </a:r>
                      <a:endParaRPr lang="en-US" altLang="ja-JP" sz="900" b="0" i="0" u="none" strike="noStrike" dirty="0">
                        <a:solidFill>
                          <a:srgbClr val="203764"/>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1227776064"/>
                  </a:ext>
                </a:extLst>
              </a:tr>
              <a:tr h="180000">
                <a:tc gridSpan="2">
                  <a:txBody>
                    <a:bodyPr/>
                    <a:lstStyle/>
                    <a:p>
                      <a:pPr algn="ctr" fontAlgn="ctr"/>
                      <a:endParaRPr lang="en-US" altLang="ja-JP" sz="900" b="0" i="0" u="none" strike="noStrike" dirty="0">
                        <a:solidFill>
                          <a:srgbClr val="203764"/>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4180990390"/>
                  </a:ext>
                </a:extLst>
              </a:tr>
              <a:tr h="205200">
                <a:tc>
                  <a:txBody>
                    <a:bodyPr/>
                    <a:lstStyle/>
                    <a:p>
                      <a:pPr algn="r" fontAlgn="b"/>
                      <a:r>
                        <a:rPr lang="en-US" altLang="ja-JP" sz="900" b="1" u="none" strike="noStrike" dirty="0">
                          <a:solidFill>
                            <a:srgbClr val="FF0000"/>
                          </a:solidFill>
                          <a:effectLst/>
                          <a:latin typeface="Meiryo UI" panose="020B0604030504040204" pitchFamily="50" charset="-128"/>
                          <a:ea typeface="Meiryo UI" panose="020B0604030504040204" pitchFamily="50" charset="-128"/>
                        </a:rPr>
                        <a:t>50.7 </a:t>
                      </a:r>
                      <a:endParaRPr lang="en-US" altLang="ja-JP" sz="900" b="1"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b="1" u="none" strike="noStrike" dirty="0">
                          <a:solidFill>
                            <a:srgbClr val="FF0000"/>
                          </a:solidFill>
                          <a:effectLst/>
                          <a:latin typeface="Meiryo UI" panose="020B0604030504040204" pitchFamily="50" charset="-128"/>
                          <a:ea typeface="Meiryo UI" panose="020B0604030504040204" pitchFamily="50" charset="-128"/>
                        </a:rPr>
                        <a:t>18</a:t>
                      </a:r>
                      <a:r>
                        <a:rPr lang="ja-JP" altLang="en-US" sz="900" b="1" u="none" strike="noStrike" dirty="0">
                          <a:solidFill>
                            <a:srgbClr val="FF0000"/>
                          </a:solidFill>
                          <a:effectLst/>
                          <a:latin typeface="Meiryo UI" panose="020B0604030504040204" pitchFamily="50" charset="-128"/>
                          <a:ea typeface="Meiryo UI" panose="020B0604030504040204" pitchFamily="50" charset="-128"/>
                        </a:rPr>
                        <a:t>位</a:t>
                      </a:r>
                      <a:endParaRPr lang="ja-JP" altLang="en-US" sz="900" b="1"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2455815"/>
                  </a:ext>
                </a:extLst>
              </a:tr>
              <a:tr h="205200">
                <a:tc>
                  <a:txBody>
                    <a:bodyPr/>
                    <a:lstStyle/>
                    <a:p>
                      <a:pPr algn="r" fontAlgn="b"/>
                      <a:r>
                        <a:rPr lang="en-US" altLang="ja-JP" sz="900" b="1" u="none" strike="noStrike" dirty="0">
                          <a:effectLst/>
                          <a:latin typeface="Meiryo UI" panose="020B0604030504040204" pitchFamily="50" charset="-128"/>
                          <a:ea typeface="Meiryo UI" panose="020B0604030504040204" pitchFamily="50" charset="-128"/>
                        </a:rPr>
                        <a:t>61.1 </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b="1" u="none" strike="noStrike" dirty="0">
                          <a:effectLst/>
                          <a:latin typeface="Meiryo UI" panose="020B0604030504040204" pitchFamily="50" charset="-128"/>
                          <a:ea typeface="Meiryo UI" panose="020B0604030504040204" pitchFamily="50" charset="-128"/>
                        </a:rPr>
                        <a:t>6</a:t>
                      </a:r>
                      <a:r>
                        <a:rPr lang="ja-JP" altLang="en-US" sz="900" b="1" u="none" strike="noStrike" dirty="0">
                          <a:effectLst/>
                          <a:latin typeface="Meiryo UI" panose="020B0604030504040204" pitchFamily="50" charset="-128"/>
                          <a:ea typeface="Meiryo UI" panose="020B0604030504040204" pitchFamily="50" charset="-128"/>
                        </a:rPr>
                        <a:t>位</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08694958"/>
                  </a:ext>
                </a:extLst>
              </a:tr>
              <a:tr h="205200">
                <a:tc>
                  <a:txBody>
                    <a:bodyPr/>
                    <a:lstStyle/>
                    <a:p>
                      <a:pPr algn="r" fontAlgn="b"/>
                      <a:r>
                        <a:rPr lang="en-US" altLang="ja-JP" sz="900" u="none" strike="noStrike">
                          <a:effectLst/>
                          <a:latin typeface="Meiryo UI" panose="020B0604030504040204" pitchFamily="50" charset="-128"/>
                          <a:ea typeface="Meiryo UI" panose="020B0604030504040204" pitchFamily="50" charset="-128"/>
                        </a:rPr>
                        <a:t>60.6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u="none" strike="noStrike">
                          <a:effectLst/>
                          <a:latin typeface="Meiryo UI" panose="020B0604030504040204" pitchFamily="50" charset="-128"/>
                          <a:ea typeface="Meiryo UI" panose="020B0604030504040204" pitchFamily="50" charset="-128"/>
                        </a:rPr>
                        <a:t>7</a:t>
                      </a:r>
                      <a:r>
                        <a:rPr lang="ja-JP" altLang="en-US" sz="900" u="none" strike="noStrike">
                          <a:effectLst/>
                          <a:latin typeface="Meiryo UI" panose="020B0604030504040204" pitchFamily="50" charset="-128"/>
                          <a:ea typeface="Meiryo UI" panose="020B0604030504040204" pitchFamily="50" charset="-128"/>
                        </a:rPr>
                        <a:t>位</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0356588"/>
                  </a:ext>
                </a:extLst>
              </a:tr>
              <a:tr h="205200">
                <a:tc>
                  <a:txBody>
                    <a:bodyPr/>
                    <a:lstStyle/>
                    <a:p>
                      <a:pPr algn="r" fontAlgn="b"/>
                      <a:r>
                        <a:rPr lang="en-US" altLang="ja-JP" sz="900" u="none" strike="noStrike">
                          <a:effectLst/>
                          <a:latin typeface="Meiryo UI" panose="020B0604030504040204" pitchFamily="50" charset="-128"/>
                          <a:ea typeface="Meiryo UI" panose="020B0604030504040204" pitchFamily="50" charset="-128"/>
                        </a:rPr>
                        <a:t>59.0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12</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464548467"/>
                  </a:ext>
                </a:extLst>
              </a:tr>
              <a:tr h="205200">
                <a:tc>
                  <a:txBody>
                    <a:bodyPr/>
                    <a:lstStyle/>
                    <a:p>
                      <a:pPr algn="r" fontAlgn="b"/>
                      <a:r>
                        <a:rPr lang="en-US" altLang="ja-JP" sz="900" u="none" strike="noStrike">
                          <a:effectLst/>
                          <a:latin typeface="Meiryo UI" panose="020B0604030504040204" pitchFamily="50" charset="-128"/>
                          <a:ea typeface="Meiryo UI" panose="020B0604030504040204" pitchFamily="50" charset="-128"/>
                        </a:rPr>
                        <a:t>56.4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14</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75348088"/>
                  </a:ext>
                </a:extLst>
              </a:tr>
              <a:tr h="205200">
                <a:tc>
                  <a:txBody>
                    <a:bodyPr/>
                    <a:lstStyle/>
                    <a:p>
                      <a:pPr algn="r" fontAlgn="b"/>
                      <a:r>
                        <a:rPr lang="en-US" altLang="ja-JP" sz="900" u="none" strike="noStrike" dirty="0">
                          <a:effectLst/>
                          <a:latin typeface="Meiryo UI" panose="020B0604030504040204" pitchFamily="50" charset="-128"/>
                          <a:ea typeface="Meiryo UI" panose="020B0604030504040204" pitchFamily="50" charset="-128"/>
                        </a:rPr>
                        <a:t>56.4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15</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21540660"/>
                  </a:ext>
                </a:extLst>
              </a:tr>
              <a:tr h="205200">
                <a:tc>
                  <a:txBody>
                    <a:bodyPr/>
                    <a:lstStyle/>
                    <a:p>
                      <a:pPr algn="r" fontAlgn="b"/>
                      <a:r>
                        <a:rPr lang="en-US" altLang="ja-JP" sz="900" u="none" strike="noStrike">
                          <a:effectLst/>
                          <a:latin typeface="Meiryo UI" panose="020B0604030504040204" pitchFamily="50" charset="-128"/>
                          <a:ea typeface="Meiryo UI" panose="020B0604030504040204" pitchFamily="50" charset="-128"/>
                        </a:rPr>
                        <a:t>52.4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u="none" strike="noStrike">
                          <a:effectLst/>
                          <a:latin typeface="Meiryo UI" panose="020B0604030504040204" pitchFamily="50" charset="-128"/>
                          <a:ea typeface="Meiryo UI" panose="020B0604030504040204" pitchFamily="50" charset="-128"/>
                        </a:rPr>
                        <a:t>16</a:t>
                      </a:r>
                      <a:r>
                        <a:rPr lang="ja-JP" altLang="en-US" sz="900" u="none" strike="noStrike">
                          <a:effectLst/>
                          <a:latin typeface="Meiryo UI" panose="020B0604030504040204" pitchFamily="50" charset="-128"/>
                          <a:ea typeface="Meiryo UI" panose="020B0604030504040204" pitchFamily="50" charset="-128"/>
                        </a:rPr>
                        <a:t>位</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21127"/>
                  </a:ext>
                </a:extLst>
              </a:tr>
              <a:tr h="205200">
                <a:tc>
                  <a:txBody>
                    <a:bodyPr/>
                    <a:lstStyle/>
                    <a:p>
                      <a:pPr algn="r" fontAlgn="b"/>
                      <a:r>
                        <a:rPr lang="en-US" altLang="ja-JP" sz="900" u="none" strike="noStrike" dirty="0">
                          <a:effectLst/>
                          <a:latin typeface="Meiryo UI" panose="020B0604030504040204" pitchFamily="50" charset="-128"/>
                          <a:ea typeface="Meiryo UI" panose="020B0604030504040204" pitchFamily="50" charset="-128"/>
                        </a:rPr>
                        <a:t>59.3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11</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47584583"/>
                  </a:ext>
                </a:extLst>
              </a:tr>
              <a:tr h="205200">
                <a:tc>
                  <a:txBody>
                    <a:bodyPr/>
                    <a:lstStyle/>
                    <a:p>
                      <a:pPr algn="r" fontAlgn="b"/>
                      <a:r>
                        <a:rPr lang="en-US" altLang="ja-JP" sz="900" u="none" strike="noStrike">
                          <a:effectLst/>
                          <a:latin typeface="Meiryo UI" panose="020B0604030504040204" pitchFamily="50" charset="-128"/>
                          <a:ea typeface="Meiryo UI" panose="020B0604030504040204" pitchFamily="50" charset="-128"/>
                        </a:rPr>
                        <a:t>60.0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9</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4323717"/>
                  </a:ext>
                </a:extLst>
              </a:tr>
              <a:tr h="205200">
                <a:tc>
                  <a:txBody>
                    <a:bodyPr/>
                    <a:lstStyle/>
                    <a:p>
                      <a:pPr algn="r" fontAlgn="b"/>
                      <a:r>
                        <a:rPr lang="en-US" altLang="ja-JP" sz="900" u="none" strike="noStrike" dirty="0">
                          <a:effectLst/>
                          <a:latin typeface="Meiryo UI" panose="020B0604030504040204" pitchFamily="50" charset="-128"/>
                          <a:ea typeface="Meiryo UI" panose="020B0604030504040204" pitchFamily="50" charset="-128"/>
                        </a:rPr>
                        <a:t>59.8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10</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940998959"/>
                  </a:ext>
                </a:extLst>
              </a:tr>
              <a:tr h="205200">
                <a:tc>
                  <a:txBody>
                    <a:bodyPr/>
                    <a:lstStyle/>
                    <a:p>
                      <a:pPr algn="r" fontAlgn="b"/>
                      <a:r>
                        <a:rPr lang="en-US" altLang="ja-JP" sz="900" u="none" strike="noStrike">
                          <a:effectLst/>
                          <a:latin typeface="Meiryo UI" panose="020B0604030504040204" pitchFamily="50" charset="-128"/>
                          <a:ea typeface="Meiryo UI" panose="020B0604030504040204" pitchFamily="50" charset="-128"/>
                        </a:rPr>
                        <a:t>52.0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u="none" strike="noStrike">
                          <a:effectLst/>
                          <a:latin typeface="Meiryo UI" panose="020B0604030504040204" pitchFamily="50" charset="-128"/>
                          <a:ea typeface="Meiryo UI" panose="020B0604030504040204" pitchFamily="50" charset="-128"/>
                        </a:rPr>
                        <a:t>17</a:t>
                      </a:r>
                      <a:r>
                        <a:rPr lang="ja-JP" altLang="en-US" sz="900" u="none" strike="noStrike">
                          <a:effectLst/>
                          <a:latin typeface="Meiryo UI" panose="020B0604030504040204" pitchFamily="50" charset="-128"/>
                          <a:ea typeface="Meiryo UI" panose="020B0604030504040204" pitchFamily="50" charset="-128"/>
                        </a:rPr>
                        <a:t>位</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33452917"/>
                  </a:ext>
                </a:extLst>
              </a:tr>
              <a:tr h="205200">
                <a:tc>
                  <a:txBody>
                    <a:bodyPr/>
                    <a:lstStyle/>
                    <a:p>
                      <a:pPr algn="r" fontAlgn="b"/>
                      <a:r>
                        <a:rPr lang="en-US" altLang="ja-JP" sz="900" u="none" strike="noStrike" dirty="0">
                          <a:effectLst/>
                          <a:latin typeface="Meiryo UI" panose="020B0604030504040204" pitchFamily="50" charset="-128"/>
                          <a:ea typeface="Meiryo UI" panose="020B0604030504040204" pitchFamily="50" charset="-128"/>
                        </a:rPr>
                        <a:t>58.0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13</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252351477"/>
                  </a:ext>
                </a:extLst>
              </a:tr>
              <a:tr h="205200">
                <a:tc>
                  <a:txBody>
                    <a:bodyPr/>
                    <a:lstStyle/>
                    <a:p>
                      <a:pPr algn="r" fontAlgn="b"/>
                      <a:r>
                        <a:rPr lang="en-US" altLang="ja-JP" sz="900" u="none" strike="noStrike">
                          <a:effectLst/>
                          <a:latin typeface="Meiryo UI" panose="020B0604030504040204" pitchFamily="50" charset="-128"/>
                          <a:ea typeface="Meiryo UI" panose="020B0604030504040204" pitchFamily="50" charset="-128"/>
                        </a:rPr>
                        <a:t>64.7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05836600"/>
                  </a:ext>
                </a:extLst>
              </a:tr>
              <a:tr h="205200">
                <a:tc>
                  <a:txBody>
                    <a:bodyPr/>
                    <a:lstStyle/>
                    <a:p>
                      <a:pPr algn="r" fontAlgn="b"/>
                      <a:r>
                        <a:rPr lang="en-US" altLang="ja-JP" sz="900" u="none" strike="noStrike" dirty="0">
                          <a:effectLst/>
                          <a:latin typeface="Meiryo UI" panose="020B0604030504040204" pitchFamily="50" charset="-128"/>
                          <a:ea typeface="Meiryo UI" panose="020B0604030504040204" pitchFamily="50" charset="-128"/>
                        </a:rPr>
                        <a:t>66.8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660305719"/>
                  </a:ext>
                </a:extLst>
              </a:tr>
              <a:tr h="205200">
                <a:tc>
                  <a:txBody>
                    <a:bodyPr/>
                    <a:lstStyle/>
                    <a:p>
                      <a:pPr algn="r" fontAlgn="b"/>
                      <a:r>
                        <a:rPr lang="en-US" altLang="ja-JP" sz="900" b="0" u="none" strike="noStrike" dirty="0">
                          <a:solidFill>
                            <a:schemeClr val="tx1"/>
                          </a:solidFill>
                          <a:effectLst/>
                          <a:latin typeface="Meiryo UI" panose="020B0604030504040204" pitchFamily="50" charset="-128"/>
                          <a:ea typeface="Meiryo UI" panose="020B0604030504040204" pitchFamily="50" charset="-128"/>
                        </a:rPr>
                        <a:t>67.8 </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b="0" u="none" strike="noStrike" dirty="0">
                          <a:solidFill>
                            <a:schemeClr val="tx1"/>
                          </a:solidFill>
                          <a:effectLst/>
                          <a:latin typeface="Meiryo UI" panose="020B0604030504040204" pitchFamily="50" charset="-128"/>
                          <a:ea typeface="Meiryo UI" panose="020B0604030504040204" pitchFamily="50" charset="-128"/>
                        </a:rPr>
                        <a:t>1</a:t>
                      </a:r>
                      <a:r>
                        <a:rPr lang="ja-JP" altLang="en-US" sz="900" b="0" u="none" strike="noStrike" dirty="0">
                          <a:solidFill>
                            <a:schemeClr val="tx1"/>
                          </a:solidFill>
                          <a:effectLst/>
                          <a:latin typeface="Meiryo UI" panose="020B0604030504040204" pitchFamily="50" charset="-128"/>
                          <a:ea typeface="Meiryo UI" panose="020B0604030504040204" pitchFamily="50" charset="-128"/>
                        </a:rPr>
                        <a:t>位</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09133635"/>
                  </a:ext>
                </a:extLst>
              </a:tr>
              <a:tr h="205200">
                <a:tc>
                  <a:txBody>
                    <a:bodyPr/>
                    <a:lstStyle/>
                    <a:p>
                      <a:pPr algn="r" fontAlgn="b"/>
                      <a:r>
                        <a:rPr lang="en-US" altLang="ja-JP" sz="900" u="none" strike="noStrike">
                          <a:effectLst/>
                          <a:latin typeface="Meiryo UI" panose="020B0604030504040204" pitchFamily="50" charset="-128"/>
                          <a:ea typeface="Meiryo UI" panose="020B0604030504040204" pitchFamily="50" charset="-128"/>
                        </a:rPr>
                        <a:t>62.4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5</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868221644"/>
                  </a:ext>
                </a:extLst>
              </a:tr>
              <a:tr h="205200">
                <a:tc>
                  <a:txBody>
                    <a:bodyPr/>
                    <a:lstStyle/>
                    <a:p>
                      <a:pPr algn="r" fontAlgn="b"/>
                      <a:r>
                        <a:rPr lang="en-US" altLang="ja-JP" sz="900" u="none" strike="noStrike" dirty="0">
                          <a:effectLst/>
                          <a:latin typeface="Meiryo UI" panose="020B0604030504040204" pitchFamily="50" charset="-128"/>
                          <a:ea typeface="Meiryo UI" panose="020B0604030504040204" pitchFamily="50" charset="-128"/>
                        </a:rPr>
                        <a:t>60.5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8</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50737116"/>
                  </a:ext>
                </a:extLst>
              </a:tr>
              <a:tr h="205200">
                <a:tc>
                  <a:txBody>
                    <a:bodyPr/>
                    <a:lstStyle/>
                    <a:p>
                      <a:pPr algn="r" fontAlgn="b"/>
                      <a:r>
                        <a:rPr lang="en-US" altLang="ja-JP" sz="900" u="none" strike="noStrike" dirty="0">
                          <a:effectLst/>
                          <a:latin typeface="Meiryo UI" panose="020B0604030504040204" pitchFamily="50" charset="-128"/>
                          <a:ea typeface="Meiryo UI" panose="020B0604030504040204" pitchFamily="50" charset="-128"/>
                        </a:rPr>
                        <a:t>62.8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32413013"/>
                  </a:ext>
                </a:extLst>
              </a:tr>
            </a:tbl>
          </a:graphicData>
        </a:graphic>
      </p:graphicFrame>
      <p:sp>
        <p:nvSpPr>
          <p:cNvPr id="9" name="テキスト プレースホルダー 1">
            <a:extLst>
              <a:ext uri="{FF2B5EF4-FFF2-40B4-BE49-F238E27FC236}">
                <a16:creationId xmlns:a16="http://schemas.microsoft.com/office/drawing/2014/main" id="{C2D9CF9A-E8EE-0BF0-9CA1-BAF8C6328FB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10" name="スライド番号プレースホルダー 5">
            <a:extLst>
              <a:ext uri="{FF2B5EF4-FFF2-40B4-BE49-F238E27FC236}">
                <a16:creationId xmlns:a16="http://schemas.microsoft.com/office/drawing/2014/main" id="{7AF1AC3C-D898-19CE-8652-0630F7F3CF9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13</a:t>
            </a:fld>
            <a:endParaRPr kumimoji="1" lang="ja-JP" altLang="en-US" sz="1200" b="1" dirty="0">
              <a:solidFill>
                <a:schemeClr val="tx1"/>
              </a:solidFill>
            </a:endParaRPr>
          </a:p>
        </p:txBody>
      </p:sp>
      <p:graphicFrame>
        <p:nvGraphicFramePr>
          <p:cNvPr id="5" name="表 4">
            <a:extLst>
              <a:ext uri="{FF2B5EF4-FFF2-40B4-BE49-F238E27FC236}">
                <a16:creationId xmlns:a16="http://schemas.microsoft.com/office/drawing/2014/main" id="{05F97C29-04C6-5440-78DE-513BEE3FD1CF}"/>
              </a:ext>
            </a:extLst>
          </p:cNvPr>
          <p:cNvGraphicFramePr>
            <a:graphicFrameLocks noGrp="1"/>
          </p:cNvGraphicFramePr>
          <p:nvPr/>
        </p:nvGraphicFramePr>
        <p:xfrm>
          <a:off x="549237" y="1749156"/>
          <a:ext cx="8232672" cy="4078800"/>
        </p:xfrm>
        <a:graphic>
          <a:graphicData uri="http://schemas.openxmlformats.org/drawingml/2006/table">
            <a:tbl>
              <a:tblPr>
                <a:tableStyleId>{5C22544A-7EE6-4342-B048-85BDC9FD1C3A}</a:tableStyleId>
              </a:tblPr>
              <a:tblGrid>
                <a:gridCol w="756000">
                  <a:extLst>
                    <a:ext uri="{9D8B030D-6E8A-4147-A177-3AD203B41FA5}">
                      <a16:colId xmlns:a16="http://schemas.microsoft.com/office/drawing/2014/main" val="3471083445"/>
                    </a:ext>
                  </a:extLst>
                </a:gridCol>
                <a:gridCol w="502584">
                  <a:extLst>
                    <a:ext uri="{9D8B030D-6E8A-4147-A177-3AD203B41FA5}">
                      <a16:colId xmlns:a16="http://schemas.microsoft.com/office/drawing/2014/main" val="2339274321"/>
                    </a:ext>
                  </a:extLst>
                </a:gridCol>
                <a:gridCol w="432000">
                  <a:extLst>
                    <a:ext uri="{9D8B030D-6E8A-4147-A177-3AD203B41FA5}">
                      <a16:colId xmlns:a16="http://schemas.microsoft.com/office/drawing/2014/main" val="2319816967"/>
                    </a:ext>
                  </a:extLst>
                </a:gridCol>
                <a:gridCol w="502584">
                  <a:extLst>
                    <a:ext uri="{9D8B030D-6E8A-4147-A177-3AD203B41FA5}">
                      <a16:colId xmlns:a16="http://schemas.microsoft.com/office/drawing/2014/main" val="1765085726"/>
                    </a:ext>
                  </a:extLst>
                </a:gridCol>
                <a:gridCol w="432000">
                  <a:extLst>
                    <a:ext uri="{9D8B030D-6E8A-4147-A177-3AD203B41FA5}">
                      <a16:colId xmlns:a16="http://schemas.microsoft.com/office/drawing/2014/main" val="1337062225"/>
                    </a:ext>
                  </a:extLst>
                </a:gridCol>
                <a:gridCol w="502584">
                  <a:extLst>
                    <a:ext uri="{9D8B030D-6E8A-4147-A177-3AD203B41FA5}">
                      <a16:colId xmlns:a16="http://schemas.microsoft.com/office/drawing/2014/main" val="3300027830"/>
                    </a:ext>
                  </a:extLst>
                </a:gridCol>
                <a:gridCol w="432000">
                  <a:extLst>
                    <a:ext uri="{9D8B030D-6E8A-4147-A177-3AD203B41FA5}">
                      <a16:colId xmlns:a16="http://schemas.microsoft.com/office/drawing/2014/main" val="2629108986"/>
                    </a:ext>
                  </a:extLst>
                </a:gridCol>
                <a:gridCol w="502584">
                  <a:extLst>
                    <a:ext uri="{9D8B030D-6E8A-4147-A177-3AD203B41FA5}">
                      <a16:colId xmlns:a16="http://schemas.microsoft.com/office/drawing/2014/main" val="3912419254"/>
                    </a:ext>
                  </a:extLst>
                </a:gridCol>
                <a:gridCol w="432000">
                  <a:extLst>
                    <a:ext uri="{9D8B030D-6E8A-4147-A177-3AD203B41FA5}">
                      <a16:colId xmlns:a16="http://schemas.microsoft.com/office/drawing/2014/main" val="2606899567"/>
                    </a:ext>
                  </a:extLst>
                </a:gridCol>
                <a:gridCol w="502584">
                  <a:extLst>
                    <a:ext uri="{9D8B030D-6E8A-4147-A177-3AD203B41FA5}">
                      <a16:colId xmlns:a16="http://schemas.microsoft.com/office/drawing/2014/main" val="1301585013"/>
                    </a:ext>
                  </a:extLst>
                </a:gridCol>
                <a:gridCol w="432000">
                  <a:extLst>
                    <a:ext uri="{9D8B030D-6E8A-4147-A177-3AD203B41FA5}">
                      <a16:colId xmlns:a16="http://schemas.microsoft.com/office/drawing/2014/main" val="3104894651"/>
                    </a:ext>
                  </a:extLst>
                </a:gridCol>
                <a:gridCol w="502584">
                  <a:extLst>
                    <a:ext uri="{9D8B030D-6E8A-4147-A177-3AD203B41FA5}">
                      <a16:colId xmlns:a16="http://schemas.microsoft.com/office/drawing/2014/main" val="34929819"/>
                    </a:ext>
                  </a:extLst>
                </a:gridCol>
                <a:gridCol w="432000">
                  <a:extLst>
                    <a:ext uri="{9D8B030D-6E8A-4147-A177-3AD203B41FA5}">
                      <a16:colId xmlns:a16="http://schemas.microsoft.com/office/drawing/2014/main" val="2681341049"/>
                    </a:ext>
                  </a:extLst>
                </a:gridCol>
                <a:gridCol w="502584">
                  <a:extLst>
                    <a:ext uri="{9D8B030D-6E8A-4147-A177-3AD203B41FA5}">
                      <a16:colId xmlns:a16="http://schemas.microsoft.com/office/drawing/2014/main" val="4177019996"/>
                    </a:ext>
                  </a:extLst>
                </a:gridCol>
                <a:gridCol w="432000">
                  <a:extLst>
                    <a:ext uri="{9D8B030D-6E8A-4147-A177-3AD203B41FA5}">
                      <a16:colId xmlns:a16="http://schemas.microsoft.com/office/drawing/2014/main" val="781607240"/>
                    </a:ext>
                  </a:extLst>
                </a:gridCol>
                <a:gridCol w="502584">
                  <a:extLst>
                    <a:ext uri="{9D8B030D-6E8A-4147-A177-3AD203B41FA5}">
                      <a16:colId xmlns:a16="http://schemas.microsoft.com/office/drawing/2014/main" val="2048493581"/>
                    </a:ext>
                  </a:extLst>
                </a:gridCol>
                <a:gridCol w="432000">
                  <a:extLst>
                    <a:ext uri="{9D8B030D-6E8A-4147-A177-3AD203B41FA5}">
                      <a16:colId xmlns:a16="http://schemas.microsoft.com/office/drawing/2014/main" val="1300600717"/>
                    </a:ext>
                  </a:extLst>
                </a:gridCol>
              </a:tblGrid>
              <a:tr h="205200">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1980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1990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2010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2021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2022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528650359"/>
                  </a:ext>
                </a:extLst>
              </a:tr>
              <a:tr h="180000">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順位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順位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順位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順位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順位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順位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順位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順位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4269131"/>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日本</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b="1" u="none" strike="noStrike" dirty="0">
                          <a:effectLst/>
                          <a:latin typeface="Meiryo UI" panose="020B0604030504040204" pitchFamily="50" charset="-128"/>
                          <a:ea typeface="Meiryo UI" panose="020B0604030504040204" pitchFamily="50" charset="-128"/>
                        </a:rPr>
                        <a:t>1</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58.5</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b="1" u="none" strike="noStrike" dirty="0">
                          <a:solidFill>
                            <a:srgbClr val="FF0000"/>
                          </a:solidFill>
                          <a:effectLst/>
                          <a:latin typeface="Meiryo UI" panose="020B0604030504040204" pitchFamily="50" charset="-128"/>
                          <a:ea typeface="Meiryo UI" panose="020B0604030504040204" pitchFamily="50" charset="-128"/>
                        </a:rPr>
                        <a:t>18</a:t>
                      </a:r>
                      <a:endParaRPr lang="en-US" altLang="ja-JP" sz="900" b="1"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58.4</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b="1" u="none" strike="noStrike" dirty="0">
                          <a:solidFill>
                            <a:srgbClr val="FF0000"/>
                          </a:solidFill>
                          <a:effectLst/>
                          <a:latin typeface="Meiryo UI" panose="020B0604030504040204" pitchFamily="50" charset="-128"/>
                          <a:ea typeface="Meiryo UI" panose="020B0604030504040204" pitchFamily="50" charset="-128"/>
                        </a:rPr>
                        <a:t>18</a:t>
                      </a:r>
                      <a:endParaRPr lang="en-US" altLang="ja-JP" sz="900" b="1"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58.5</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b="1" u="none" strike="noStrike" dirty="0">
                          <a:solidFill>
                            <a:srgbClr val="FF0000"/>
                          </a:solidFill>
                          <a:effectLst/>
                          <a:latin typeface="Meiryo UI" panose="020B0604030504040204" pitchFamily="50" charset="-128"/>
                          <a:ea typeface="Meiryo UI" panose="020B0604030504040204" pitchFamily="50" charset="-128"/>
                        </a:rPr>
                        <a:t>18</a:t>
                      </a:r>
                      <a:endParaRPr lang="en-US" altLang="ja-JP" sz="900" b="1"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57.9</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b="1" u="none" strike="noStrike" dirty="0">
                          <a:solidFill>
                            <a:srgbClr val="FF0000"/>
                          </a:solidFill>
                          <a:effectLst/>
                          <a:latin typeface="Meiryo UI" panose="020B0604030504040204" pitchFamily="50" charset="-128"/>
                          <a:ea typeface="Meiryo UI" panose="020B0604030504040204" pitchFamily="50" charset="-128"/>
                        </a:rPr>
                        <a:t>18</a:t>
                      </a:r>
                      <a:endParaRPr lang="en-US" altLang="ja-JP" sz="900" b="1"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56750002"/>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アメリカ</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66.2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66.2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67.1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64.9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63.0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652107890"/>
                  </a:ext>
                </a:extLst>
              </a:tr>
              <a:tr h="205200">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カナダ</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896173273"/>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イギリス</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64.0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66.0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63.4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62.6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434971632"/>
                  </a:ext>
                </a:extLst>
              </a:tr>
              <a:tr h="205200">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ドイツ</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59.7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00507274"/>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フランス</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61.4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61.1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59.7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706106275"/>
                  </a:ext>
                </a:extLst>
              </a:tr>
              <a:tr h="205200">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イタリア</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60.7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31192353"/>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スウェーデン</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64.1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64.3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62.2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62.2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62.2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62.1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788078336"/>
                  </a:ext>
                </a:extLst>
              </a:tr>
              <a:tr h="205200">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ロシア</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00302959"/>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中国</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59.5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72.9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68877220"/>
                  </a:ext>
                </a:extLst>
              </a:tr>
              <a:tr h="205200">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韓国</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70.9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07573707"/>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タイ</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57.9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70.1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69389502"/>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インドネシア</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55.9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60.2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68.5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78543163"/>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フィリピン</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53.8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56.1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58.5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114781614"/>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インド</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56.5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58.0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60.5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68.9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79439421"/>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オーストラリア</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65.1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66.9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64.9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63.8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278462533"/>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メキシコ</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56.8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60.8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56862307"/>
                  </a:ext>
                </a:extLst>
              </a:tr>
              <a:tr h="2052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ブラジル</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5690" marR="5690" marT="569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57.8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60.3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64.7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68.3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68.8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955124980"/>
                  </a:ext>
                </a:extLst>
              </a:tr>
            </a:tbl>
          </a:graphicData>
        </a:graphic>
      </p:graphicFrame>
      <p:sp>
        <p:nvSpPr>
          <p:cNvPr id="2" name="矢印: 右 1">
            <a:extLst>
              <a:ext uri="{FF2B5EF4-FFF2-40B4-BE49-F238E27FC236}">
                <a16:creationId xmlns:a16="http://schemas.microsoft.com/office/drawing/2014/main" id="{93A2A47C-677C-5B8F-C25F-BB95752724BB}"/>
              </a:ext>
            </a:extLst>
          </p:cNvPr>
          <p:cNvSpPr/>
          <p:nvPr/>
        </p:nvSpPr>
        <p:spPr bwMode="auto">
          <a:xfrm>
            <a:off x="2316481" y="830676"/>
            <a:ext cx="7475220" cy="684000"/>
          </a:xfrm>
          <a:prstGeom prst="rightArrow">
            <a:avLst>
              <a:gd name="adj1" fmla="val 100000"/>
              <a:gd name="adj2" fmla="val 50000"/>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2020</a:t>
            </a:r>
            <a:r>
              <a:rPr kumimoji="1" lang="ja-JP" altLang="en-US" sz="4000" b="1" dirty="0">
                <a:latin typeface="Meiryo UI" panose="020B0604030504040204" pitchFamily="50" charset="-128"/>
                <a:ea typeface="Meiryo UI" panose="020B0604030504040204" pitchFamily="50" charset="-128"/>
              </a:rPr>
              <a:t>年以降、</a:t>
            </a:r>
            <a:r>
              <a:rPr kumimoji="1" lang="ja-JP" altLang="en-US" sz="4000" b="1" dirty="0">
                <a:solidFill>
                  <a:srgbClr val="EA5550"/>
                </a:solidFill>
                <a:latin typeface="Meiryo UI" panose="020B0604030504040204" pitchFamily="50" charset="-128"/>
                <a:ea typeface="Meiryo UI" panose="020B0604030504040204" pitchFamily="50" charset="-128"/>
              </a:rPr>
              <a:t>最下位</a:t>
            </a:r>
            <a:r>
              <a:rPr kumimoji="1" lang="ja-JP" altLang="en-US" sz="4000" b="1" dirty="0">
                <a:latin typeface="Meiryo UI" panose="020B0604030504040204" pitchFamily="50" charset="-128"/>
                <a:ea typeface="Meiryo UI" panose="020B0604030504040204" pitchFamily="50" charset="-128"/>
              </a:rPr>
              <a:t>に甘んじる</a:t>
            </a:r>
            <a:endParaRPr kumimoji="1" lang="en-US" altLang="ja-JP" sz="2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83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
            <a:extLst>
              <a:ext uri="{FF2B5EF4-FFF2-40B4-BE49-F238E27FC236}">
                <a16:creationId xmlns:a16="http://schemas.microsoft.com/office/drawing/2014/main" id="{0F015B04-6FF2-421F-9491-18FBEAF4DD20}"/>
              </a:ext>
            </a:extLst>
          </p:cNvPr>
          <p:cNvSpPr>
            <a:spLocks noChangeArrowheads="1"/>
          </p:cNvSpPr>
          <p:nvPr/>
        </p:nvSpPr>
        <p:spPr bwMode="auto">
          <a:xfrm>
            <a:off x="114300" y="576783"/>
            <a:ext cx="508334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4D4D4D"/>
                </a:solidFill>
                <a:latin typeface="Arial"/>
                <a:ea typeface="メイリオ" pitchFamily="50" charset="-128"/>
                <a:cs typeface="メイリオ" pitchFamily="50" charset="-128"/>
              </a:rPr>
              <a:t>④</a:t>
            </a: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a:t>
            </a:r>
            <a:r>
              <a:rPr kumimoji="1" lang="ja-JP" altLang="en-US" sz="1600" b="1" dirty="0">
                <a:solidFill>
                  <a:srgbClr val="4D4D4D"/>
                </a:solidFill>
                <a:latin typeface="Arial"/>
                <a:ea typeface="メイリオ" pitchFamily="50" charset="-128"/>
                <a:cs typeface="メイリオ" pitchFamily="50" charset="-128"/>
              </a:rPr>
              <a:t>２</a:t>
            </a: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．外貨建て保険に活用できる記事を</a:t>
            </a:r>
            <a:r>
              <a:rPr kumimoji="1" lang="ja-JP" altLang="en-US" sz="1600" b="1" dirty="0">
                <a:solidFill>
                  <a:srgbClr val="4D4D4D"/>
                </a:solidFill>
                <a:latin typeface="Arial"/>
                <a:ea typeface="メイリオ" pitchFamily="50" charset="-128"/>
                <a:cs typeface="メイリオ" pitchFamily="50" charset="-128"/>
              </a:rPr>
              <a:t>抜粋！</a:t>
            </a:r>
            <a:endParaRPr kumimoji="1" lang="en-US" altLang="ja-JP" sz="1600" b="1" i="0" u="none" strike="noStrike" kern="1200" cap="none" spc="0" normalizeH="0" baseline="0" noProof="0" dirty="0">
              <a:ln>
                <a:noFill/>
              </a:ln>
              <a:solidFill>
                <a:srgbClr val="EA5550"/>
              </a:solidFill>
              <a:effectLst/>
              <a:uLnTx/>
              <a:uFillTx/>
              <a:latin typeface="Arial"/>
              <a:ea typeface="メイリオ" pitchFamily="50" charset="-128"/>
              <a:cs typeface="メイリオ" pitchFamily="50" charset="-128"/>
            </a:endParaRPr>
          </a:p>
        </p:txBody>
      </p:sp>
      <p:graphicFrame>
        <p:nvGraphicFramePr>
          <p:cNvPr id="7" name="表 6">
            <a:extLst>
              <a:ext uri="{FF2B5EF4-FFF2-40B4-BE49-F238E27FC236}">
                <a16:creationId xmlns:a16="http://schemas.microsoft.com/office/drawing/2014/main" id="{8325F1B5-7BD7-5DD5-8530-A8A429E15267}"/>
              </a:ext>
            </a:extLst>
          </p:cNvPr>
          <p:cNvGraphicFramePr>
            <a:graphicFrameLocks noGrp="1"/>
          </p:cNvGraphicFramePr>
          <p:nvPr>
            <p:extLst>
              <p:ext uri="{D42A27DB-BD31-4B8C-83A1-F6EECF244321}">
                <p14:modId xmlns:p14="http://schemas.microsoft.com/office/powerpoint/2010/main" val="3492315832"/>
              </p:ext>
            </p:extLst>
          </p:nvPr>
        </p:nvGraphicFramePr>
        <p:xfrm>
          <a:off x="360302" y="1031277"/>
          <a:ext cx="9468000" cy="553794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3167633388"/>
                    </a:ext>
                  </a:extLst>
                </a:gridCol>
                <a:gridCol w="864000">
                  <a:extLst>
                    <a:ext uri="{9D8B030D-6E8A-4147-A177-3AD203B41FA5}">
                      <a16:colId xmlns:a16="http://schemas.microsoft.com/office/drawing/2014/main" val="1456397492"/>
                    </a:ext>
                  </a:extLst>
                </a:gridCol>
                <a:gridCol w="504000">
                  <a:extLst>
                    <a:ext uri="{9D8B030D-6E8A-4147-A177-3AD203B41FA5}">
                      <a16:colId xmlns:a16="http://schemas.microsoft.com/office/drawing/2014/main" val="354973154"/>
                    </a:ext>
                  </a:extLst>
                </a:gridCol>
                <a:gridCol w="1728000">
                  <a:extLst>
                    <a:ext uri="{9D8B030D-6E8A-4147-A177-3AD203B41FA5}">
                      <a16:colId xmlns:a16="http://schemas.microsoft.com/office/drawing/2014/main" val="1773722641"/>
                    </a:ext>
                  </a:extLst>
                </a:gridCol>
                <a:gridCol w="4500000">
                  <a:extLst>
                    <a:ext uri="{9D8B030D-6E8A-4147-A177-3AD203B41FA5}">
                      <a16:colId xmlns:a16="http://schemas.microsoft.com/office/drawing/2014/main" val="148355211"/>
                    </a:ext>
                  </a:extLst>
                </a:gridCol>
                <a:gridCol w="792000">
                  <a:extLst>
                    <a:ext uri="{9D8B030D-6E8A-4147-A177-3AD203B41FA5}">
                      <a16:colId xmlns:a16="http://schemas.microsoft.com/office/drawing/2014/main" val="1696765315"/>
                    </a:ext>
                  </a:extLst>
                </a:gridCol>
                <a:gridCol w="792000">
                  <a:extLst>
                    <a:ext uri="{9D8B030D-6E8A-4147-A177-3AD203B41FA5}">
                      <a16:colId xmlns:a16="http://schemas.microsoft.com/office/drawing/2014/main" val="3039731194"/>
                    </a:ext>
                  </a:extLst>
                </a:gridCol>
              </a:tblGrid>
              <a:tr h="324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日にち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記事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内容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1050" dirty="0">
                          <a:latin typeface="Meiryo UI" panose="020B0604030504040204" pitchFamily="50" charset="-128"/>
                          <a:ea typeface="Meiryo UI" panose="020B0604030504040204" pitchFamily="50" charset="-128"/>
                        </a:rPr>
                        <a:t>日経</a:t>
                      </a:r>
                      <a:r>
                        <a:rPr kumimoji="1" lang="en-US" altLang="ja-JP" sz="1050" dirty="0">
                          <a:latin typeface="Meiryo UI" panose="020B0604030504040204" pitchFamily="50" charset="-128"/>
                          <a:ea typeface="Meiryo UI" panose="020B0604030504040204" pitchFamily="50" charset="-128"/>
                        </a:rPr>
                        <a:t>URL</a:t>
                      </a:r>
                    </a:p>
                    <a:p>
                      <a:pPr algn="ct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有料会員</a:t>
                      </a:r>
                      <a:endParaRPr kumimoji="1" lang="ja-JP" altLang="en-US" sz="105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kumimoji="1" lang="en-US" altLang="ja-JP" sz="1050" dirty="0">
                          <a:latin typeface="Meiryo UI" panose="020B0604030504040204" pitchFamily="50" charset="-128"/>
                          <a:ea typeface="Meiryo UI" panose="020B0604030504040204" pitchFamily="50" charset="-128"/>
                        </a:rPr>
                        <a:t>k’s</a:t>
                      </a:r>
                      <a:r>
                        <a:rPr kumimoji="1" lang="ja-JP" altLang="en-US" sz="1050" dirty="0">
                          <a:latin typeface="Meiryo UI" panose="020B0604030504040204" pitchFamily="50" charset="-128"/>
                          <a:ea typeface="Meiryo UI" panose="020B0604030504040204" pitchFamily="50" charset="-128"/>
                        </a:rPr>
                        <a:t>らぼ</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91286938"/>
                  </a:ext>
                </a:extLst>
              </a:tr>
              <a:tr h="936000">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日（日）</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インドの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GDP</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来年日本を抜く</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円安で早まる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インドの名目</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GDP</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（国内総生産）が</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2025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年に日本を上回る見通しとなった</a:t>
                      </a:r>
                    </a:p>
                    <a:p>
                      <a:pPr marL="171450" indent="-171450" algn="l" fontAlgn="t">
                        <a:buFont typeface="Arial" panose="020B0604020202020204" pitchFamily="34" charset="0"/>
                        <a:buChar cha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国際通貨基金（</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IMF</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）の推計によると、インドの</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GDP</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は同年に</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3398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億ドル（約</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670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兆円）となり、</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3103</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億ドルの日本を抜いて世界</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位に浮上する。円安でドル換算の日本の</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GDP</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が目減りし、従来予測より逆転時期が</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年早まる</a:t>
                      </a:r>
                    </a:p>
                    <a:p>
                      <a:pPr marL="171450" indent="-171450" algn="l" fontAlgn="t">
                        <a:buFont typeface="Arial" panose="020B0604020202020204" pitchFamily="34" charset="0"/>
                        <a:buChar cha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日本の</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GDP</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は</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23</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年にドイツに逆転された。インドに抜かれれば</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位に後退する。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r>
                        <a:rPr lang="ja-JP" altLang="en-US" sz="3200" b="0" i="0" u="none" strike="noStrike" dirty="0">
                          <a:solidFill>
                            <a:schemeClr val="accent1"/>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3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0406166"/>
                  </a:ext>
                </a:extLst>
              </a:tr>
              <a:tr h="2016000">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２</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（木）</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出生数初の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万人割れ　縮む日本、揺らぐ経済基盤　昨年</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5.7%</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厚労省が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年の人口動態統計を発表。日本で生まれた日本人の子どもの数は前年比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減の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6061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人で初めて</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万人を割った。国の想定より</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年早い。</a:t>
                      </a:r>
                    </a:p>
                    <a:p>
                      <a:pPr marL="171450" indent="-171450" algn="l" fontAlgn="t">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人の女性が生涯に産む子どもの数を示す合計特殊出生率は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1.15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（前年差▲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0.05pt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年連続で過去最低。人口を維持するのに必要とされる「おおむね</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」を大きく下回る。</a:t>
                      </a:r>
                    </a:p>
                    <a:p>
                      <a:pPr marL="171450" indent="-171450" algn="l" fontAlgn="t">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年の婚姻数は前年比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5063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組。戦後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番目に低い水準。</a:t>
                      </a:r>
                    </a:p>
                    <a:p>
                      <a:pPr marL="171450" indent="-171450" algn="l" fontAlgn="t">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年の死亡数は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5298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人、出生数と死亡数の差である自然減は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9237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人で、ともに過去最多だった。香川県の人口（およそ</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万人）と同規模が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年で減った。</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社会保障制度の持続可能性も揺らぐ。今の給付水準を維持するなら現役・将来世代の負担の増加は避けられない。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3200" b="0" i="0" u="none" strike="noStrike" dirty="0">
                          <a:solidFill>
                            <a:schemeClr val="accent1"/>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ja-JP" altLang="en-US" sz="3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1119292"/>
                  </a:ext>
                </a:extLst>
              </a:tr>
              <a:tr h="1116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日（木）</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744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自治体</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「消滅可能性」</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 全国の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民間有識者でつくる「人口戦略会議」は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日、全国の市区町村のうち</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割超にあたる</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744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自治体が「消滅する可能性がある」との報告書を発表した。</a:t>
                      </a:r>
                    </a:p>
                    <a:p>
                      <a:pPr marL="171450" indent="-171450" algn="l" fontAlgn="t">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1729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自治体・地域を分析し、大きく</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つに分類した。「消滅可能性自治体」は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20-39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歳の女性人口が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年から</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年間で半減する市区町村と定義。群馬県南牧村や青森県外ケ浜町、北海道歌志内市などだ。東北は消滅可能性自治体が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165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と数も割合も最多だった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r>
                        <a:rPr lang="ja-JP" altLang="en-US" sz="3200" b="0" i="0" u="none" strike="noStrike" dirty="0">
                          <a:solidFill>
                            <a:schemeClr val="accent1"/>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ja-JP" altLang="en-US" sz="3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23423915"/>
                  </a:ext>
                </a:extLst>
              </a:tr>
              <a:tr h="1116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日（水）</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能登地震の損失</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1150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億円　</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GDP</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を下押し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内閣府は月例報告で、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日に発生した能登半島地震の経済損失を試算（石川県、富山県、新潟県の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県を対象）。</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月期の名目国内総生産（</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GDP</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1150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億円（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程度）下押しするとの結果になった</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要因は電力や水道が止まり、企業などの経済活動が停滞したためで、過去も同様の試算をしており、</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年の熊本地震では熊本県と大分県で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1270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億円の損失と試算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r>
                        <a:rPr lang="ja-JP" altLang="en-US" sz="320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ja-JP" altLang="en-US" sz="3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9860490"/>
                  </a:ext>
                </a:extLst>
              </a:tr>
            </a:tbl>
          </a:graphicData>
        </a:graphic>
      </p:graphicFrame>
      <p:pic>
        <p:nvPicPr>
          <p:cNvPr id="13" name="図 12" descr="QR コード&#10;&#10;自動的に生成された説明">
            <a:extLst>
              <a:ext uri="{FF2B5EF4-FFF2-40B4-BE49-F238E27FC236}">
                <a16:creationId xmlns:a16="http://schemas.microsoft.com/office/drawing/2014/main" id="{C63F66FC-A7CC-59E1-5FB3-717EC2273C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83873" y="5626284"/>
            <a:ext cx="720000" cy="720000"/>
          </a:xfrm>
          <a:prstGeom prst="rect">
            <a:avLst/>
          </a:prstGeom>
        </p:spPr>
      </p:pic>
      <p:pic>
        <p:nvPicPr>
          <p:cNvPr id="8" name="図 7" descr="QR コード&#10;&#10;自動的に生成された説明">
            <a:extLst>
              <a:ext uri="{FF2B5EF4-FFF2-40B4-BE49-F238E27FC236}">
                <a16:creationId xmlns:a16="http://schemas.microsoft.com/office/drawing/2014/main" id="{E94A381A-A101-12F9-6A1D-74EE4E1B98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3873" y="4535924"/>
            <a:ext cx="720000" cy="720000"/>
          </a:xfrm>
          <a:prstGeom prst="rect">
            <a:avLst/>
          </a:prstGeom>
        </p:spPr>
      </p:pic>
      <p:sp>
        <p:nvSpPr>
          <p:cNvPr id="11" name="テキスト プレースホルダー 1">
            <a:extLst>
              <a:ext uri="{FF2B5EF4-FFF2-40B4-BE49-F238E27FC236}">
                <a16:creationId xmlns:a16="http://schemas.microsoft.com/office/drawing/2014/main" id="{1B84C34A-3B7C-991C-D6E3-0532FA17E74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12" name="スライド番号プレースホルダー 5">
            <a:extLst>
              <a:ext uri="{FF2B5EF4-FFF2-40B4-BE49-F238E27FC236}">
                <a16:creationId xmlns:a16="http://schemas.microsoft.com/office/drawing/2014/main" id="{7370D2A9-E498-61E9-CAE8-60A8EFF185C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14</a:t>
            </a:fld>
            <a:endParaRPr kumimoji="1" lang="ja-JP" altLang="en-US" sz="1200" b="1" dirty="0">
              <a:solidFill>
                <a:schemeClr val="tx1"/>
              </a:solidFill>
            </a:endParaRPr>
          </a:p>
        </p:txBody>
      </p:sp>
      <p:pic>
        <p:nvPicPr>
          <p:cNvPr id="4" name="図 3" descr="QR コード&#10;&#10;自動的に生成された説明">
            <a:extLst>
              <a:ext uri="{FF2B5EF4-FFF2-40B4-BE49-F238E27FC236}">
                <a16:creationId xmlns:a16="http://schemas.microsoft.com/office/drawing/2014/main" id="{DFB33EBF-F553-E0F8-25A7-6DE38BABCE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83873" y="3030343"/>
            <a:ext cx="720000" cy="720000"/>
          </a:xfrm>
          <a:prstGeom prst="rect">
            <a:avLst/>
          </a:prstGeom>
        </p:spPr>
      </p:pic>
      <p:graphicFrame>
        <p:nvGraphicFramePr>
          <p:cNvPr id="2" name="表 1">
            <a:extLst>
              <a:ext uri="{FF2B5EF4-FFF2-40B4-BE49-F238E27FC236}">
                <a16:creationId xmlns:a16="http://schemas.microsoft.com/office/drawing/2014/main" id="{CAEBC66D-9E5D-624D-CAF4-FCC440CC4306}"/>
              </a:ext>
            </a:extLst>
          </p:cNvPr>
          <p:cNvGraphicFramePr>
            <a:graphicFrameLocks noGrp="1"/>
          </p:cNvGraphicFramePr>
          <p:nvPr>
            <p:extLst>
              <p:ext uri="{D42A27DB-BD31-4B8C-83A1-F6EECF244321}">
                <p14:modId xmlns:p14="http://schemas.microsoft.com/office/powerpoint/2010/main" val="4170842517"/>
              </p:ext>
            </p:extLst>
          </p:nvPr>
        </p:nvGraphicFramePr>
        <p:xfrm>
          <a:off x="360302" y="1031277"/>
          <a:ext cx="9468000" cy="1298235"/>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3167633388"/>
                    </a:ext>
                  </a:extLst>
                </a:gridCol>
                <a:gridCol w="864000">
                  <a:extLst>
                    <a:ext uri="{9D8B030D-6E8A-4147-A177-3AD203B41FA5}">
                      <a16:colId xmlns:a16="http://schemas.microsoft.com/office/drawing/2014/main" val="1456397492"/>
                    </a:ext>
                  </a:extLst>
                </a:gridCol>
                <a:gridCol w="504000">
                  <a:extLst>
                    <a:ext uri="{9D8B030D-6E8A-4147-A177-3AD203B41FA5}">
                      <a16:colId xmlns:a16="http://schemas.microsoft.com/office/drawing/2014/main" val="354973154"/>
                    </a:ext>
                  </a:extLst>
                </a:gridCol>
                <a:gridCol w="1728000">
                  <a:extLst>
                    <a:ext uri="{9D8B030D-6E8A-4147-A177-3AD203B41FA5}">
                      <a16:colId xmlns:a16="http://schemas.microsoft.com/office/drawing/2014/main" val="1773722641"/>
                    </a:ext>
                  </a:extLst>
                </a:gridCol>
                <a:gridCol w="4500000">
                  <a:extLst>
                    <a:ext uri="{9D8B030D-6E8A-4147-A177-3AD203B41FA5}">
                      <a16:colId xmlns:a16="http://schemas.microsoft.com/office/drawing/2014/main" val="148355211"/>
                    </a:ext>
                  </a:extLst>
                </a:gridCol>
                <a:gridCol w="792000">
                  <a:extLst>
                    <a:ext uri="{9D8B030D-6E8A-4147-A177-3AD203B41FA5}">
                      <a16:colId xmlns:a16="http://schemas.microsoft.com/office/drawing/2014/main" val="1696765315"/>
                    </a:ext>
                  </a:extLst>
                </a:gridCol>
                <a:gridCol w="792000">
                  <a:extLst>
                    <a:ext uri="{9D8B030D-6E8A-4147-A177-3AD203B41FA5}">
                      <a16:colId xmlns:a16="http://schemas.microsoft.com/office/drawing/2014/main" val="3039731194"/>
                    </a:ext>
                  </a:extLst>
                </a:gridCol>
              </a:tblGrid>
              <a:tr h="362235">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日にち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記事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内容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1050" dirty="0">
                          <a:latin typeface="Meiryo UI" panose="020B0604030504040204" pitchFamily="50" charset="-128"/>
                          <a:ea typeface="Meiryo UI" panose="020B0604030504040204" pitchFamily="50" charset="-128"/>
                        </a:rPr>
                        <a:t>日経</a:t>
                      </a:r>
                      <a:r>
                        <a:rPr kumimoji="1" lang="en-US" altLang="ja-JP" sz="1050" dirty="0">
                          <a:latin typeface="Meiryo UI" panose="020B0604030504040204" pitchFamily="50" charset="-128"/>
                          <a:ea typeface="Meiryo UI" panose="020B0604030504040204" pitchFamily="50" charset="-128"/>
                        </a:rPr>
                        <a:t>URL</a:t>
                      </a:r>
                    </a:p>
                    <a:p>
                      <a:pPr algn="ct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有料会員</a:t>
                      </a:r>
                      <a:endParaRPr kumimoji="1" lang="ja-JP" altLang="en-US" sz="105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kumimoji="1" lang="en-US" altLang="ja-JP" sz="1050" dirty="0">
                          <a:latin typeface="Meiryo UI" panose="020B0604030504040204" pitchFamily="50" charset="-128"/>
                          <a:ea typeface="Meiryo UI" panose="020B0604030504040204" pitchFamily="50" charset="-128"/>
                        </a:rPr>
                        <a:t>k’s</a:t>
                      </a:r>
                      <a:r>
                        <a:rPr kumimoji="1" lang="ja-JP" altLang="en-US" sz="1050" dirty="0">
                          <a:latin typeface="Meiryo UI" panose="020B0604030504040204" pitchFamily="50" charset="-128"/>
                          <a:ea typeface="Meiryo UI" panose="020B0604030504040204" pitchFamily="50" charset="-128"/>
                        </a:rPr>
                        <a:t>らぼ</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91286938"/>
                  </a:ext>
                </a:extLst>
              </a:tr>
              <a:tr h="936000">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日（日）</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インドの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GDP</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来年日本を抜く</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円安で早まる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インドの名目</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GDP</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（国内総生産）が</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2025</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年に日本を上回る</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見通しとなった</a:t>
                      </a:r>
                    </a:p>
                    <a:p>
                      <a:pPr marL="171450" indent="-171450" algn="l" fontAlgn="t">
                        <a:buFont typeface="Arial" panose="020B0604020202020204" pitchFamily="34" charset="0"/>
                        <a:buChar cha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国際通貨基金（</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IMF</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）の推計によると、インドの</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GDP</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は同年に</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3398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億ドル（約</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670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兆円）となり、</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3103</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億ドルの日本を抜いて世界</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位に浮上する。円安でドル換算の日本の</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GDP</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が目減りし、従来予測より逆転時期が</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年早まる</a:t>
                      </a:r>
                    </a:p>
                    <a:p>
                      <a:pPr marL="171450" indent="-171450" algn="l" fontAlgn="t">
                        <a:buFont typeface="Arial" panose="020B0604020202020204" pitchFamily="34" charset="0"/>
                        <a:buChar char="•"/>
                      </a:pP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日本の</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GDP</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は</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23</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年にドイツに逆転された。インドに抜かれれば</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5</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位に後退する。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r>
                        <a:rPr lang="ja-JP" altLang="en-US" sz="3200" b="0" i="0" u="none" strike="noStrike" dirty="0">
                          <a:solidFill>
                            <a:schemeClr val="accent1"/>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3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0406166"/>
                  </a:ext>
                </a:extLst>
              </a:tr>
            </a:tbl>
          </a:graphicData>
        </a:graphic>
      </p:graphicFrame>
      <p:graphicFrame>
        <p:nvGraphicFramePr>
          <p:cNvPr id="3" name="表 2">
            <a:extLst>
              <a:ext uri="{FF2B5EF4-FFF2-40B4-BE49-F238E27FC236}">
                <a16:creationId xmlns:a16="http://schemas.microsoft.com/office/drawing/2014/main" id="{4855CD1D-7C85-0552-614E-EC73F4133976}"/>
              </a:ext>
            </a:extLst>
          </p:cNvPr>
          <p:cNvGraphicFramePr>
            <a:graphicFrameLocks noGrp="1"/>
          </p:cNvGraphicFramePr>
          <p:nvPr>
            <p:extLst>
              <p:ext uri="{D42A27DB-BD31-4B8C-83A1-F6EECF244321}">
                <p14:modId xmlns:p14="http://schemas.microsoft.com/office/powerpoint/2010/main" val="2505268244"/>
              </p:ext>
            </p:extLst>
          </p:nvPr>
        </p:nvGraphicFramePr>
        <p:xfrm>
          <a:off x="2017773" y="5451854"/>
          <a:ext cx="6228000" cy="1116000"/>
        </p:xfrm>
        <a:graphic>
          <a:graphicData uri="http://schemas.openxmlformats.org/drawingml/2006/table">
            <a:tbl>
              <a:tblPr>
                <a:tableStyleId>{5C22544A-7EE6-4342-B048-85BDC9FD1C3A}</a:tableStyleId>
              </a:tblPr>
              <a:tblGrid>
                <a:gridCol w="1728000">
                  <a:extLst>
                    <a:ext uri="{9D8B030D-6E8A-4147-A177-3AD203B41FA5}">
                      <a16:colId xmlns:a16="http://schemas.microsoft.com/office/drawing/2014/main" val="770009931"/>
                    </a:ext>
                  </a:extLst>
                </a:gridCol>
                <a:gridCol w="4500000">
                  <a:extLst>
                    <a:ext uri="{9D8B030D-6E8A-4147-A177-3AD203B41FA5}">
                      <a16:colId xmlns:a16="http://schemas.microsoft.com/office/drawing/2014/main" val="962363437"/>
                    </a:ext>
                  </a:extLst>
                </a:gridCol>
              </a:tblGrid>
              <a:tr h="1116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能登地震の損失</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1150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億円　</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GDP</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を下押し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内閣府は月例報告で、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日に発生した</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能登半島地震の経済損失を試算</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（石川県、富山県、新潟県の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県を対象）。</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月期の名目国内総生産（</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GDP</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900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1150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0.07%</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程度）下押しする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との結果</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要因は電力や水道が止まり、企業などの経済活動が停滞したためで、過去も同様の試算をしており、</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16</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年の熊本地震では熊本県と大分県で</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900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1270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億円の損失</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と試算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28195193"/>
                  </a:ext>
                </a:extLst>
              </a:tr>
            </a:tbl>
          </a:graphicData>
        </a:graphic>
      </p:graphicFrame>
      <p:graphicFrame>
        <p:nvGraphicFramePr>
          <p:cNvPr id="6" name="表 5">
            <a:extLst>
              <a:ext uri="{FF2B5EF4-FFF2-40B4-BE49-F238E27FC236}">
                <a16:creationId xmlns:a16="http://schemas.microsoft.com/office/drawing/2014/main" id="{1CB05B55-B551-A2DA-B2D8-D2C3E91003CD}"/>
              </a:ext>
            </a:extLst>
          </p:cNvPr>
          <p:cNvGraphicFramePr>
            <a:graphicFrameLocks noGrp="1"/>
          </p:cNvGraphicFramePr>
          <p:nvPr>
            <p:extLst>
              <p:ext uri="{D42A27DB-BD31-4B8C-83A1-F6EECF244321}">
                <p14:modId xmlns:p14="http://schemas.microsoft.com/office/powerpoint/2010/main" val="3846167824"/>
              </p:ext>
            </p:extLst>
          </p:nvPr>
        </p:nvGraphicFramePr>
        <p:xfrm>
          <a:off x="2017773" y="4337217"/>
          <a:ext cx="6228000" cy="1116000"/>
        </p:xfrm>
        <a:graphic>
          <a:graphicData uri="http://schemas.openxmlformats.org/drawingml/2006/table">
            <a:tbl>
              <a:tblPr>
                <a:tableStyleId>{5C22544A-7EE6-4342-B048-85BDC9FD1C3A}</a:tableStyleId>
              </a:tblPr>
              <a:tblGrid>
                <a:gridCol w="1728000">
                  <a:extLst>
                    <a:ext uri="{9D8B030D-6E8A-4147-A177-3AD203B41FA5}">
                      <a16:colId xmlns:a16="http://schemas.microsoft.com/office/drawing/2014/main" val="1487090594"/>
                    </a:ext>
                  </a:extLst>
                </a:gridCol>
                <a:gridCol w="4500000">
                  <a:extLst>
                    <a:ext uri="{9D8B030D-6E8A-4147-A177-3AD203B41FA5}">
                      <a16:colId xmlns:a16="http://schemas.microsoft.com/office/drawing/2014/main" val="3866675919"/>
                    </a:ext>
                  </a:extLst>
                </a:gridCol>
              </a:tblGrid>
              <a:tr h="1116000">
                <a:tc>
                  <a:txBody>
                    <a:bodyPr/>
                    <a:lstStyle/>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744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自治体</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「消滅可能性」</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 全国の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民間有識者でつくる「人口戦略会議」は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全国の市区町村のうち</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割超にあたる</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744</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自治体が「消滅する可能性がある」との報告書を発表</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した。</a:t>
                      </a:r>
                    </a:p>
                    <a:p>
                      <a:pPr marL="171450" indent="-171450" algn="l" fontAlgn="t">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1729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自治体・地域を分析し、大きく</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つに分類した。</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「消滅可能性自治体」は</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20-39</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歳の女性人口が</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年から</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年間で半減する市区町村と定義</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。群馬県南牧村や青森県外ケ浜町、北海道歌志内市などだ。東北は消滅可能性自治体が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165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と数も割合も最多だった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56901130"/>
                  </a:ext>
                </a:extLst>
              </a:tr>
            </a:tbl>
          </a:graphicData>
        </a:graphic>
      </p:graphicFrame>
      <p:sp>
        <p:nvSpPr>
          <p:cNvPr id="14" name="吹き出し: 四角形 13">
            <a:extLst>
              <a:ext uri="{FF2B5EF4-FFF2-40B4-BE49-F238E27FC236}">
                <a16:creationId xmlns:a16="http://schemas.microsoft.com/office/drawing/2014/main" id="{3B895BCF-11B1-A164-5A23-2F08ED9384B6}"/>
              </a:ext>
            </a:extLst>
          </p:cNvPr>
          <p:cNvSpPr/>
          <p:nvPr/>
        </p:nvSpPr>
        <p:spPr bwMode="auto">
          <a:xfrm>
            <a:off x="108186" y="4683350"/>
            <a:ext cx="9745904" cy="720001"/>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日本の将来が万全とは言えない！！</a:t>
            </a:r>
            <a:endParaRPr kumimoji="1" lang="en-US" altLang="ja-JP" sz="1600" dirty="0">
              <a:latin typeface="Meiryo UI" panose="020B0604030504040204" pitchFamily="50" charset="-128"/>
              <a:ea typeface="Meiryo UI" panose="020B0604030504040204" pitchFamily="50" charset="-128"/>
            </a:endParaRPr>
          </a:p>
        </p:txBody>
      </p:sp>
      <p:graphicFrame>
        <p:nvGraphicFramePr>
          <p:cNvPr id="15" name="表 14">
            <a:extLst>
              <a:ext uri="{FF2B5EF4-FFF2-40B4-BE49-F238E27FC236}">
                <a16:creationId xmlns:a16="http://schemas.microsoft.com/office/drawing/2014/main" id="{8CBAC9BB-5566-32DC-DF2C-B5519DE8AE77}"/>
              </a:ext>
            </a:extLst>
          </p:cNvPr>
          <p:cNvGraphicFramePr>
            <a:graphicFrameLocks noGrp="1"/>
          </p:cNvGraphicFramePr>
          <p:nvPr>
            <p:extLst>
              <p:ext uri="{D42A27DB-BD31-4B8C-83A1-F6EECF244321}">
                <p14:modId xmlns:p14="http://schemas.microsoft.com/office/powerpoint/2010/main" val="3260075425"/>
              </p:ext>
            </p:extLst>
          </p:nvPr>
        </p:nvGraphicFramePr>
        <p:xfrm>
          <a:off x="2019575" y="2323944"/>
          <a:ext cx="6228000" cy="2016000"/>
        </p:xfrm>
        <a:graphic>
          <a:graphicData uri="http://schemas.openxmlformats.org/drawingml/2006/table">
            <a:tbl>
              <a:tblPr>
                <a:tableStyleId>{5C22544A-7EE6-4342-B048-85BDC9FD1C3A}</a:tableStyleId>
              </a:tblPr>
              <a:tblGrid>
                <a:gridCol w="1728000">
                  <a:extLst>
                    <a:ext uri="{9D8B030D-6E8A-4147-A177-3AD203B41FA5}">
                      <a16:colId xmlns:a16="http://schemas.microsoft.com/office/drawing/2014/main" val="1388422055"/>
                    </a:ext>
                  </a:extLst>
                </a:gridCol>
                <a:gridCol w="4500000">
                  <a:extLst>
                    <a:ext uri="{9D8B030D-6E8A-4147-A177-3AD203B41FA5}">
                      <a16:colId xmlns:a16="http://schemas.microsoft.com/office/drawing/2014/main" val="2732238710"/>
                    </a:ext>
                  </a:extLst>
                </a:gridCol>
              </a:tblGrid>
              <a:tr h="2016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出生数初の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万人割れ　縮む日本、揺らぐ経済基盤　昨年</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5.7%</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厚労省が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年の人口動態統計を発表。</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日本で生まれた日本人の子どもの数は前年比</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5.7%</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減の</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68</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6061</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人で初めて</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70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万人を割った。国の想定より</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15</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年早い。</a:t>
                      </a:r>
                    </a:p>
                    <a:p>
                      <a:pPr marL="171450" indent="-171450" algn="l" fontAlgn="t">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人の女性が生涯に産む子どもの数を示す合計特殊出生率は</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1.15</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（前年差▲</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0.05pt</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）で</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年連続で過去最低。人口を維持するのに必要とされる「おおむね</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2.07</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」を大きく下回る。</a:t>
                      </a:r>
                    </a:p>
                    <a:p>
                      <a:pPr marL="171450" indent="-171450" algn="l" fontAlgn="t">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年の婚姻数は前年比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5063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組。戦後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番目に低い水準。</a:t>
                      </a:r>
                    </a:p>
                    <a:p>
                      <a:pPr marL="171450" indent="-171450" algn="l" fontAlgn="t">
                        <a:buFont typeface="Arial" panose="020B0604020202020204" pitchFamily="34" charset="0"/>
                        <a:buChar char="•"/>
                      </a:pP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24</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年の死亡数は</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1.9%</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増の</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160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5298</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人、出生数と死亡数の差である自然減は</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91</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9237</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人で、ともに過去最多だった。香川県の人口（およそ</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91</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万人）と同規模が</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年で減った。</a:t>
                      </a:r>
                      <a:endPar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indent="-171450" algn="l" fontAlgn="t">
                        <a:buFont typeface="Arial" panose="020B0604020202020204" pitchFamily="34" charset="0"/>
                        <a:buChar char="•"/>
                      </a:pP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社会保障制度の持続可能性も揺らぐ</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。今の給付水準を維持するなら現役・将来世代の負担の増加は避けられない。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3076316"/>
                  </a:ext>
                </a:extLst>
              </a:tr>
            </a:tbl>
          </a:graphicData>
        </a:graphic>
      </p:graphicFrame>
      <p:pic>
        <p:nvPicPr>
          <p:cNvPr id="9" name="図 8" descr="QR コード&#10;&#10;自動的に生成された説明">
            <a:extLst>
              <a:ext uri="{FF2B5EF4-FFF2-40B4-BE49-F238E27FC236}">
                <a16:creationId xmlns:a16="http://schemas.microsoft.com/office/drawing/2014/main" id="{72F2D6DB-CA71-57F1-546B-0EA682DB42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83873" y="1524762"/>
            <a:ext cx="720000" cy="720000"/>
          </a:xfrm>
          <a:prstGeom prst="rect">
            <a:avLst/>
          </a:prstGeom>
        </p:spPr>
      </p:pic>
    </p:spTree>
    <p:extLst>
      <p:ext uri="{BB962C8B-B14F-4D97-AF65-F5344CB8AC3E}">
        <p14:creationId xmlns:p14="http://schemas.microsoft.com/office/powerpoint/2010/main" val="383833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
            <a:extLst>
              <a:ext uri="{FF2B5EF4-FFF2-40B4-BE49-F238E27FC236}">
                <a16:creationId xmlns:a16="http://schemas.microsoft.com/office/drawing/2014/main" id="{0F015B04-6FF2-421F-9491-18FBEAF4DD20}"/>
              </a:ext>
            </a:extLst>
          </p:cNvPr>
          <p:cNvSpPr>
            <a:spLocks noChangeArrowheads="1"/>
          </p:cNvSpPr>
          <p:nvPr/>
        </p:nvSpPr>
        <p:spPr bwMode="auto">
          <a:xfrm>
            <a:off x="114300" y="576783"/>
            <a:ext cx="508334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4D4D4D"/>
                </a:solidFill>
                <a:latin typeface="Arial"/>
                <a:ea typeface="メイリオ" pitchFamily="50" charset="-128"/>
                <a:cs typeface="メイリオ" pitchFamily="50" charset="-128"/>
              </a:rPr>
              <a:t>④</a:t>
            </a: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a:t>
            </a:r>
            <a:r>
              <a:rPr kumimoji="1" lang="ja-JP" altLang="en-US" sz="1600" b="1" dirty="0">
                <a:solidFill>
                  <a:srgbClr val="4D4D4D"/>
                </a:solidFill>
                <a:latin typeface="Arial"/>
                <a:ea typeface="メイリオ" pitchFamily="50" charset="-128"/>
                <a:cs typeface="メイリオ" pitchFamily="50" charset="-128"/>
              </a:rPr>
              <a:t>３</a:t>
            </a: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．積み立ての話題に活用できる記事を抜粋</a:t>
            </a:r>
            <a:endParaRPr kumimoji="1" lang="en-US" altLang="ja-JP" sz="1600" b="1" i="0" u="none" strike="noStrike" kern="1200" cap="none" spc="0" normalizeH="0" baseline="0" noProof="0" dirty="0">
              <a:ln>
                <a:noFill/>
              </a:ln>
              <a:solidFill>
                <a:srgbClr val="EA5550"/>
              </a:solidFill>
              <a:effectLst/>
              <a:uLnTx/>
              <a:uFillTx/>
              <a:latin typeface="Arial"/>
              <a:ea typeface="メイリオ" pitchFamily="50" charset="-128"/>
              <a:cs typeface="メイリオ" pitchFamily="50" charset="-128"/>
            </a:endParaRPr>
          </a:p>
        </p:txBody>
      </p:sp>
      <p:graphicFrame>
        <p:nvGraphicFramePr>
          <p:cNvPr id="7" name="表 6">
            <a:extLst>
              <a:ext uri="{FF2B5EF4-FFF2-40B4-BE49-F238E27FC236}">
                <a16:creationId xmlns:a16="http://schemas.microsoft.com/office/drawing/2014/main" id="{8325F1B5-7BD7-5DD5-8530-A8A429E15267}"/>
              </a:ext>
            </a:extLst>
          </p:cNvPr>
          <p:cNvGraphicFramePr>
            <a:graphicFrameLocks noGrp="1"/>
          </p:cNvGraphicFramePr>
          <p:nvPr/>
        </p:nvGraphicFramePr>
        <p:xfrm>
          <a:off x="360302" y="1031277"/>
          <a:ext cx="9468000" cy="562236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3167633388"/>
                    </a:ext>
                  </a:extLst>
                </a:gridCol>
                <a:gridCol w="864000">
                  <a:extLst>
                    <a:ext uri="{9D8B030D-6E8A-4147-A177-3AD203B41FA5}">
                      <a16:colId xmlns:a16="http://schemas.microsoft.com/office/drawing/2014/main" val="1456397492"/>
                    </a:ext>
                  </a:extLst>
                </a:gridCol>
                <a:gridCol w="504000">
                  <a:extLst>
                    <a:ext uri="{9D8B030D-6E8A-4147-A177-3AD203B41FA5}">
                      <a16:colId xmlns:a16="http://schemas.microsoft.com/office/drawing/2014/main" val="354973154"/>
                    </a:ext>
                  </a:extLst>
                </a:gridCol>
                <a:gridCol w="1728000">
                  <a:extLst>
                    <a:ext uri="{9D8B030D-6E8A-4147-A177-3AD203B41FA5}">
                      <a16:colId xmlns:a16="http://schemas.microsoft.com/office/drawing/2014/main" val="1773722641"/>
                    </a:ext>
                  </a:extLst>
                </a:gridCol>
                <a:gridCol w="4500000">
                  <a:extLst>
                    <a:ext uri="{9D8B030D-6E8A-4147-A177-3AD203B41FA5}">
                      <a16:colId xmlns:a16="http://schemas.microsoft.com/office/drawing/2014/main" val="148355211"/>
                    </a:ext>
                  </a:extLst>
                </a:gridCol>
                <a:gridCol w="792000">
                  <a:extLst>
                    <a:ext uri="{9D8B030D-6E8A-4147-A177-3AD203B41FA5}">
                      <a16:colId xmlns:a16="http://schemas.microsoft.com/office/drawing/2014/main" val="1696765315"/>
                    </a:ext>
                  </a:extLst>
                </a:gridCol>
                <a:gridCol w="792000">
                  <a:extLst>
                    <a:ext uri="{9D8B030D-6E8A-4147-A177-3AD203B41FA5}">
                      <a16:colId xmlns:a16="http://schemas.microsoft.com/office/drawing/2014/main" val="3039731194"/>
                    </a:ext>
                  </a:extLst>
                </a:gridCol>
              </a:tblGrid>
              <a:tr h="324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日にち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記事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内容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1050" dirty="0">
                          <a:latin typeface="Meiryo UI" panose="020B0604030504040204" pitchFamily="50" charset="-128"/>
                          <a:ea typeface="Meiryo UI" panose="020B0604030504040204" pitchFamily="50" charset="-128"/>
                        </a:rPr>
                        <a:t>日経</a:t>
                      </a:r>
                      <a:r>
                        <a:rPr kumimoji="1" lang="en-US" altLang="ja-JP" sz="1050" dirty="0">
                          <a:latin typeface="Meiryo UI" panose="020B0604030504040204" pitchFamily="50" charset="-128"/>
                          <a:ea typeface="Meiryo UI" panose="020B0604030504040204" pitchFamily="50" charset="-128"/>
                        </a:rPr>
                        <a:t>URL</a:t>
                      </a:r>
                    </a:p>
                    <a:p>
                      <a:pPr algn="ct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有料会員</a:t>
                      </a:r>
                      <a:endParaRPr kumimoji="1" lang="ja-JP" altLang="en-US" sz="105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kumimoji="1" lang="en-US" altLang="ja-JP" sz="1050" dirty="0">
                          <a:latin typeface="Meiryo UI" panose="020B0604030504040204" pitchFamily="50" charset="-128"/>
                          <a:ea typeface="Meiryo UI" panose="020B0604030504040204" pitchFamily="50" charset="-128"/>
                        </a:rPr>
                        <a:t>k’s</a:t>
                      </a:r>
                      <a:r>
                        <a:rPr kumimoji="1" lang="ja-JP" altLang="en-US" sz="1050" dirty="0">
                          <a:latin typeface="Meiryo UI" panose="020B0604030504040204" pitchFamily="50" charset="-128"/>
                          <a:ea typeface="Meiryo UI" panose="020B0604030504040204" pitchFamily="50" charset="-128"/>
                        </a:rPr>
                        <a:t>らぼ</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91286938"/>
                  </a:ext>
                </a:extLst>
              </a:tr>
              <a:tr h="1440000">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火）</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a:t>
                      </a:r>
                      <a:r>
                        <a:rPr lang="ja-JP" altLang="en-US" sz="1200" b="0" i="0" u="none" strike="noStrike">
                          <a:solidFill>
                            <a:srgbClr val="000000"/>
                          </a:solidFill>
                          <a:effectLst/>
                          <a:latin typeface="Meiryo UI" panose="020B0604030504040204" pitchFamily="50" charset="-128"/>
                          <a:ea typeface="Meiryo UI" panose="020B0604030504040204" pitchFamily="50" charset="-128"/>
                        </a:rPr>
                        <a:t>面</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地銀の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口座開設増 職場で対面説明</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京都銀、</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20-50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代が</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月に始まったことを受け、地方銀行で現役世代の口座開設が増えている</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福岡銀行では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代の口座開設が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割弱増え、全体の半分を占める。京都銀行も</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口座の新規開設件数が京銀証券との合計で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件を超え、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倍以上という。既存の投資信託を保有する顧客は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歳以上がおよそ</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割を占める一方、</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月以降の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口座の新規開設は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代が約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割を占める</a:t>
                      </a:r>
                    </a:p>
                    <a:p>
                      <a:pPr marL="171450" indent="-171450" algn="l" fontAlgn="t">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代が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割。これまで地銀は資産運用の主なターゲットを退職前後の年代に置くことが多かったが、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に関心があっても行動を起こしにくい層に地銀がアプローチを強める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r>
                        <a:rPr lang="ja-JP" altLang="en-US" sz="3200" b="0" i="0" u="none" strike="noStrike" dirty="0">
                          <a:solidFill>
                            <a:schemeClr val="accent1"/>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3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0406166"/>
                  </a:ext>
                </a:extLst>
              </a:tr>
              <a:tr h="1764000">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２</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日（水）</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投資一任サービス</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「ロボアド」、</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追い風に急伸</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を追い風に、投資一任サービスのロボットアドバイザー（ロボアド）の利用者が増えている。最大手のウェルスナビは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月の口座開設数が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年までの単月ベースの約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倍に</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商品選択の余地が限られるロボアド業界にとって新</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は逆風との見方があったが、投資先を選ぶ時間に余裕のない現役世代などのニーズを捉えている。</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ロボアドはプログラム（アルゴリズム）が顧客の資金の投資先を自動的に決めて運用するサービスで、楽である一方、運用会社に任せきりの商品でネット証券のように数多くの投資信託や株式の中から自由に投資先を選ぶことができない。主要</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社のロボアドの手数料は最大で運用残高の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程度と、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を下回る海外株のインデックス投信と比べても割高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r>
                        <a:rPr lang="ja-JP" altLang="en-US" sz="3200" b="0" i="0" u="none" strike="noStrike" dirty="0">
                          <a:solidFill>
                            <a:schemeClr val="accent1"/>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ja-JP" altLang="en-US" sz="3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1119292"/>
                  </a:ext>
                </a:extLst>
              </a:tr>
              <a:tr h="1764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日（水）</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コピペで「バフェット投資」</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プロの資産構成を</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クリックで　スマホ完結、</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若者気軽に</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も背景に投資家層としての若者の存在感が高まる。</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アップル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、バンク・オブ・アメリカ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、アメリカン・エキスプレス</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スマホのアプリの画面上に「投資の神様」の異名をとるウォーレン・バフェット氏の資産ポートフォリオが表示される。これはスマホ専業証券のブルーモ証券が開発したアプリ。特徴は著名投資家の資産ポートフォリオを真似（まね）できる点で、例えばバフェット氏のポートフォリオを選んで「すべてコピーする」をクリックすると、同氏の投資銘柄と比率をなぞるかたちで資産運用できる。</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利用者の半数超が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代以下で、単純にコピーするだけでなく、銘柄を加えたり、比率の変更等もでき、すべて自動化されているのが特徴。一方、手数料率は年率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0.55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％と高め。</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資産形成をしたいが、何をすればいいのか分からないといった若者層を捉えている。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r>
                        <a:rPr lang="ja-JP" altLang="en-US" sz="3200" b="0" i="0" u="none" strike="noStrike" dirty="0">
                          <a:solidFill>
                            <a:schemeClr val="accent1"/>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ja-JP" altLang="en-US" sz="3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5487237"/>
                  </a:ext>
                </a:extLst>
              </a:tr>
            </a:tbl>
          </a:graphicData>
        </a:graphic>
      </p:graphicFrame>
      <p:pic>
        <p:nvPicPr>
          <p:cNvPr id="6" name="図 5" descr="QR コード&#10;&#10;自動的に生成された説明">
            <a:extLst>
              <a:ext uri="{FF2B5EF4-FFF2-40B4-BE49-F238E27FC236}">
                <a16:creationId xmlns:a16="http://schemas.microsoft.com/office/drawing/2014/main" id="{DD8968B4-6AC1-5082-D048-C4E940E327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1517" y="1895602"/>
            <a:ext cx="720000" cy="720000"/>
          </a:xfrm>
          <a:prstGeom prst="rect">
            <a:avLst/>
          </a:prstGeom>
        </p:spPr>
      </p:pic>
      <p:pic>
        <p:nvPicPr>
          <p:cNvPr id="9" name="図 8" descr="QR コード&#10;&#10;自動的に生成された説明">
            <a:extLst>
              <a:ext uri="{FF2B5EF4-FFF2-40B4-BE49-F238E27FC236}">
                <a16:creationId xmlns:a16="http://schemas.microsoft.com/office/drawing/2014/main" id="{3BD36B5D-0D2F-1F63-58AF-78046DEBD2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71517" y="3500463"/>
            <a:ext cx="720000" cy="720000"/>
          </a:xfrm>
          <a:prstGeom prst="rect">
            <a:avLst/>
          </a:prstGeom>
        </p:spPr>
      </p:pic>
      <p:sp>
        <p:nvSpPr>
          <p:cNvPr id="4" name="テキスト プレースホルダー 1">
            <a:extLst>
              <a:ext uri="{FF2B5EF4-FFF2-40B4-BE49-F238E27FC236}">
                <a16:creationId xmlns:a16="http://schemas.microsoft.com/office/drawing/2014/main" id="{D8DC209C-A787-41F7-11F8-C529B96AE6B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8" name="スライド番号プレースホルダー 5">
            <a:extLst>
              <a:ext uri="{FF2B5EF4-FFF2-40B4-BE49-F238E27FC236}">
                <a16:creationId xmlns:a16="http://schemas.microsoft.com/office/drawing/2014/main" id="{3437FDEC-48E7-6893-6807-19A4E24AA36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15</a:t>
            </a:fld>
            <a:endParaRPr kumimoji="1" lang="ja-JP" altLang="en-US" sz="1200" b="1" dirty="0">
              <a:solidFill>
                <a:schemeClr val="tx1"/>
              </a:solidFill>
            </a:endParaRPr>
          </a:p>
        </p:txBody>
      </p:sp>
      <p:pic>
        <p:nvPicPr>
          <p:cNvPr id="3" name="図 2" descr="QR コード&#10;&#10;自動的に生成された説明">
            <a:extLst>
              <a:ext uri="{FF2B5EF4-FFF2-40B4-BE49-F238E27FC236}">
                <a16:creationId xmlns:a16="http://schemas.microsoft.com/office/drawing/2014/main" id="{00D72108-ADD6-FFB0-7D12-90ECBB57FC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71517" y="5338595"/>
            <a:ext cx="720000" cy="720000"/>
          </a:xfrm>
          <a:prstGeom prst="rect">
            <a:avLst/>
          </a:prstGeom>
        </p:spPr>
      </p:pic>
      <p:graphicFrame>
        <p:nvGraphicFramePr>
          <p:cNvPr id="11" name="表 10">
            <a:extLst>
              <a:ext uri="{FF2B5EF4-FFF2-40B4-BE49-F238E27FC236}">
                <a16:creationId xmlns:a16="http://schemas.microsoft.com/office/drawing/2014/main" id="{CC7824A5-FE05-0DA4-ADD7-ACCB2B350847}"/>
              </a:ext>
            </a:extLst>
          </p:cNvPr>
          <p:cNvGraphicFramePr>
            <a:graphicFrameLocks noGrp="1"/>
          </p:cNvGraphicFramePr>
          <p:nvPr>
            <p:extLst>
              <p:ext uri="{D42A27DB-BD31-4B8C-83A1-F6EECF244321}">
                <p14:modId xmlns:p14="http://schemas.microsoft.com/office/powerpoint/2010/main" val="2234248350"/>
              </p:ext>
            </p:extLst>
          </p:nvPr>
        </p:nvGraphicFramePr>
        <p:xfrm>
          <a:off x="2020657" y="1386341"/>
          <a:ext cx="6228000" cy="1672200"/>
        </p:xfrm>
        <a:graphic>
          <a:graphicData uri="http://schemas.openxmlformats.org/drawingml/2006/table">
            <a:tbl>
              <a:tblPr>
                <a:tableStyleId>{5C22544A-7EE6-4342-B048-85BDC9FD1C3A}</a:tableStyleId>
              </a:tblPr>
              <a:tblGrid>
                <a:gridCol w="1728000">
                  <a:extLst>
                    <a:ext uri="{9D8B030D-6E8A-4147-A177-3AD203B41FA5}">
                      <a16:colId xmlns:a16="http://schemas.microsoft.com/office/drawing/2014/main" val="1839141255"/>
                    </a:ext>
                  </a:extLst>
                </a:gridCol>
                <a:gridCol w="4500000">
                  <a:extLst>
                    <a:ext uri="{9D8B030D-6E8A-4147-A177-3AD203B41FA5}">
                      <a16:colId xmlns:a16="http://schemas.microsoft.com/office/drawing/2014/main" val="3536041658"/>
                    </a:ext>
                  </a:extLst>
                </a:gridCol>
              </a:tblGrid>
              <a:tr h="1440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地銀の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口座開設増 職場で対面説明</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京都銀、</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20-50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代が</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月に始まったことを受け、</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地方銀行で現役世代の口座開設が増えている</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福岡銀行では</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代の口座開設が</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割弱増え、全体の半分を占める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。京都銀行も</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口座の新規開設件数が京銀証券との合計で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件を超え、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倍以上という。既存の投資信託を保有する顧客は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歳以上がおよそ</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割を占める一方、</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月以降の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口座の新規開設は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代が約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割を占める</a:t>
                      </a:r>
                    </a:p>
                    <a:p>
                      <a:pPr marL="171450" indent="-171450" algn="l" fontAlgn="t">
                        <a:buFont typeface="Arial" panose="020B0604020202020204" pitchFamily="34" charset="0"/>
                        <a:buChar char="•"/>
                      </a:pP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20-50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代が</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7</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割</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。これまで地銀は資産運用の主なターゲットを退職前後の年代に置くことが多かったが、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に関心があっても行動を起こしにくい層に地銀がアプローチを強める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79530570"/>
                  </a:ext>
                </a:extLst>
              </a:tr>
            </a:tbl>
          </a:graphicData>
        </a:graphic>
      </p:graphicFrame>
      <p:graphicFrame>
        <p:nvGraphicFramePr>
          <p:cNvPr id="12" name="表 11">
            <a:extLst>
              <a:ext uri="{FF2B5EF4-FFF2-40B4-BE49-F238E27FC236}">
                <a16:creationId xmlns:a16="http://schemas.microsoft.com/office/drawing/2014/main" id="{916FD5F1-2005-9793-2F0F-61B57FC6BF4D}"/>
              </a:ext>
            </a:extLst>
          </p:cNvPr>
          <p:cNvGraphicFramePr>
            <a:graphicFrameLocks noGrp="1"/>
          </p:cNvGraphicFramePr>
          <p:nvPr>
            <p:extLst>
              <p:ext uri="{D42A27DB-BD31-4B8C-83A1-F6EECF244321}">
                <p14:modId xmlns:p14="http://schemas.microsoft.com/office/powerpoint/2010/main" val="3378438976"/>
              </p:ext>
            </p:extLst>
          </p:nvPr>
        </p:nvGraphicFramePr>
        <p:xfrm>
          <a:off x="2020657" y="3057979"/>
          <a:ext cx="6228000" cy="1764000"/>
        </p:xfrm>
        <a:graphic>
          <a:graphicData uri="http://schemas.openxmlformats.org/drawingml/2006/table">
            <a:tbl>
              <a:tblPr>
                <a:tableStyleId>{5C22544A-7EE6-4342-B048-85BDC9FD1C3A}</a:tableStyleId>
              </a:tblPr>
              <a:tblGrid>
                <a:gridCol w="1728000">
                  <a:extLst>
                    <a:ext uri="{9D8B030D-6E8A-4147-A177-3AD203B41FA5}">
                      <a16:colId xmlns:a16="http://schemas.microsoft.com/office/drawing/2014/main" val="3701621126"/>
                    </a:ext>
                  </a:extLst>
                </a:gridCol>
                <a:gridCol w="4500000">
                  <a:extLst>
                    <a:ext uri="{9D8B030D-6E8A-4147-A177-3AD203B41FA5}">
                      <a16:colId xmlns:a16="http://schemas.microsoft.com/office/drawing/2014/main" val="2425170465"/>
                    </a:ext>
                  </a:extLst>
                </a:gridCol>
              </a:tblGrid>
              <a:tr h="1764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投資一任サービス</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「ロボアド」、</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追い風に急伸</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NISA</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を追い風に、投資一任サービスのロボットアドバイザー（ロボアド）の利用者が増えている。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最大手のウェルスナビは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月の口座開設数が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年までの</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単月ベースの約</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倍</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に</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商品選択の余地が限られるロボアド業界にとって新</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は逆風との見方があったが、</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投資先を選ぶ時間に余裕のない現役世代などのニーズを捉えている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ロボアドはプログラム（アルゴリズム）が顧客の資金の投資先を自動的に決めて運用するサービスで、</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楽である一方、</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運用会社に任せきりの商品でネット証券のように数多くの投資信託や株式の中から</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自由に投資先を選ぶことができない</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。主要</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社のロボアドの</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手数料は最大で運用残高の</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程度と、</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0.1%</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を下回る海外株のインデックス投信と比べても割高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30321421"/>
                  </a:ext>
                </a:extLst>
              </a:tr>
            </a:tbl>
          </a:graphicData>
        </a:graphic>
      </p:graphicFrame>
      <p:graphicFrame>
        <p:nvGraphicFramePr>
          <p:cNvPr id="13" name="表 12">
            <a:extLst>
              <a:ext uri="{FF2B5EF4-FFF2-40B4-BE49-F238E27FC236}">
                <a16:creationId xmlns:a16="http://schemas.microsoft.com/office/drawing/2014/main" id="{F9F26EA2-1DA4-35F1-38CF-2F7C3A8EC6C5}"/>
              </a:ext>
            </a:extLst>
          </p:cNvPr>
          <p:cNvGraphicFramePr>
            <a:graphicFrameLocks noGrp="1"/>
          </p:cNvGraphicFramePr>
          <p:nvPr>
            <p:extLst>
              <p:ext uri="{D42A27DB-BD31-4B8C-83A1-F6EECF244321}">
                <p14:modId xmlns:p14="http://schemas.microsoft.com/office/powerpoint/2010/main" val="1534937133"/>
              </p:ext>
            </p:extLst>
          </p:nvPr>
        </p:nvGraphicFramePr>
        <p:xfrm>
          <a:off x="2020657" y="4821698"/>
          <a:ext cx="6228000" cy="1832220"/>
        </p:xfrm>
        <a:graphic>
          <a:graphicData uri="http://schemas.openxmlformats.org/drawingml/2006/table">
            <a:tbl>
              <a:tblPr>
                <a:tableStyleId>{5C22544A-7EE6-4342-B048-85BDC9FD1C3A}</a:tableStyleId>
              </a:tblPr>
              <a:tblGrid>
                <a:gridCol w="1728000">
                  <a:extLst>
                    <a:ext uri="{9D8B030D-6E8A-4147-A177-3AD203B41FA5}">
                      <a16:colId xmlns:a16="http://schemas.microsoft.com/office/drawing/2014/main" val="674501196"/>
                    </a:ext>
                  </a:extLst>
                </a:gridCol>
                <a:gridCol w="4500000">
                  <a:extLst>
                    <a:ext uri="{9D8B030D-6E8A-4147-A177-3AD203B41FA5}">
                      <a16:colId xmlns:a16="http://schemas.microsoft.com/office/drawing/2014/main" val="1411129266"/>
                    </a:ext>
                  </a:extLst>
                </a:gridCol>
              </a:tblGrid>
              <a:tr h="1764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コピペで「バフェット投資」</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プロの資産構成を</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クリックで　スマホ完結、</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若者気軽に</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も背景に</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投資家層としての若者の存在感が高まる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p>
                      <a:pPr marL="171450" indent="-171450" algn="l" fontAlgn="t">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アップル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、バンク・オブ・アメリカ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、アメリカン・エキスプレス</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。スマホのアプリの画面上に「投資の神様」の異名をとるウォーレン・バフェット氏の資産ポートフォリオが表示される。これはスマホ専業証券の</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ブルーモ証券が開発したアプリ。特徴は著名投資家の資産ポートフォリオを真似（まね）できる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点で、例えばバフェット氏のポートフォリオを選んで「すべてコピーする」をクリックすると、同氏の投資銘柄と比率をなぞるかたちで資産運用できる。</a:t>
                      </a:r>
                    </a:p>
                    <a:p>
                      <a:pPr marL="171450" indent="-171450" algn="l" fontAlgn="t">
                        <a:buFont typeface="Arial" panose="020B0604020202020204" pitchFamily="34" charset="0"/>
                        <a:buChar char="•"/>
                      </a:pP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利用者の半数超が</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30</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代以下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で、単純にコピーするだけでなく、銘柄を加えたり、比率の変更等もでき、すべて自動化されているのが特徴。一方、</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手数料率は年率</a:t>
                      </a:r>
                      <a:r>
                        <a:rPr lang="en-US" altLang="ja-JP"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0.55</a:t>
                      </a: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％と高め</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p>
                      <a:pPr marL="171450" indent="-171450" algn="l" fontAlgn="t">
                        <a:buFont typeface="Arial" panose="020B0604020202020204" pitchFamily="34" charset="0"/>
                        <a:buChar char="•"/>
                      </a:pPr>
                      <a:r>
                        <a:rPr lang="ja-JP" altLang="en-US" sz="105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資産形成をしたいが、何をすればいいのか分からないいった若者層を捉えている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4227236"/>
                  </a:ext>
                </a:extLst>
              </a:tr>
            </a:tbl>
          </a:graphicData>
        </a:graphic>
      </p:graphicFrame>
      <p:pic>
        <p:nvPicPr>
          <p:cNvPr id="14" name="図 13">
            <a:extLst>
              <a:ext uri="{FF2B5EF4-FFF2-40B4-BE49-F238E27FC236}">
                <a16:creationId xmlns:a16="http://schemas.microsoft.com/office/drawing/2014/main" id="{F256BC79-5C39-0CCE-C082-A78FD99E8BCA}"/>
              </a:ext>
            </a:extLst>
          </p:cNvPr>
          <p:cNvPicPr>
            <a:picLocks noChangeAspect="1"/>
          </p:cNvPicPr>
          <p:nvPr/>
        </p:nvPicPr>
        <p:blipFill rotWithShape="1">
          <a:blip r:embed="rId8"/>
          <a:srcRect t="15044" b="26738"/>
          <a:stretch/>
        </p:blipFill>
        <p:spPr>
          <a:xfrm>
            <a:off x="667010" y="93780"/>
            <a:ext cx="8894442" cy="3023765"/>
          </a:xfrm>
          <a:prstGeom prst="rect">
            <a:avLst/>
          </a:prstGeom>
          <a:ln w="57150">
            <a:solidFill>
              <a:schemeClr val="bg1">
                <a:lumMod val="85000"/>
              </a:schemeClr>
            </a:solidFill>
          </a:ln>
        </p:spPr>
      </p:pic>
      <p:grpSp>
        <p:nvGrpSpPr>
          <p:cNvPr id="15" name="グループ化 14">
            <a:extLst>
              <a:ext uri="{FF2B5EF4-FFF2-40B4-BE49-F238E27FC236}">
                <a16:creationId xmlns:a16="http://schemas.microsoft.com/office/drawing/2014/main" id="{38FB4AF5-DB3C-E839-A410-E50852E3C6E3}"/>
              </a:ext>
            </a:extLst>
          </p:cNvPr>
          <p:cNvGrpSpPr/>
          <p:nvPr/>
        </p:nvGrpSpPr>
        <p:grpSpPr>
          <a:xfrm>
            <a:off x="198372" y="82740"/>
            <a:ext cx="4689531" cy="1736697"/>
            <a:chOff x="-1049212" y="4927391"/>
            <a:chExt cx="4689531" cy="1736697"/>
          </a:xfrm>
        </p:grpSpPr>
        <p:sp>
          <p:nvSpPr>
            <p:cNvPr id="16" name="吹き出し: 四角形 15">
              <a:extLst>
                <a:ext uri="{FF2B5EF4-FFF2-40B4-BE49-F238E27FC236}">
                  <a16:creationId xmlns:a16="http://schemas.microsoft.com/office/drawing/2014/main" id="{48429BB8-F9FC-52A9-9A35-1E0444C0F543}"/>
                </a:ext>
              </a:extLst>
            </p:cNvPr>
            <p:cNvSpPr/>
            <p:nvPr/>
          </p:nvSpPr>
          <p:spPr bwMode="auto">
            <a:xfrm>
              <a:off x="-1049212" y="4927391"/>
              <a:ext cx="4689531" cy="1270832"/>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100</a:t>
              </a:r>
              <a:r>
                <a:rPr kumimoji="1" lang="ja-JP" altLang="en-US" sz="4000" b="1" dirty="0">
                  <a:latin typeface="Meiryo UI" panose="020B0604030504040204" pitchFamily="50" charset="-128"/>
                  <a:ea typeface="Meiryo UI" panose="020B0604030504040204" pitchFamily="50" charset="-128"/>
                </a:rPr>
                <a:t>万円／</a:t>
              </a:r>
              <a:r>
                <a:rPr kumimoji="1" lang="en-US" altLang="ja-JP" sz="4000" b="1" dirty="0">
                  <a:latin typeface="Meiryo UI" panose="020B0604030504040204" pitchFamily="50" charset="-128"/>
                  <a:ea typeface="Meiryo UI" panose="020B0604030504040204" pitchFamily="50" charset="-128"/>
                </a:rPr>
                <a:t>20</a:t>
              </a:r>
              <a:r>
                <a:rPr kumimoji="1" lang="ja-JP" altLang="en-US" sz="4000" b="1" dirty="0">
                  <a:latin typeface="Meiryo UI" panose="020B0604030504040204" pitchFamily="50" charset="-128"/>
                  <a:ea typeface="Meiryo UI" panose="020B0604030504040204" pitchFamily="50" charset="-128"/>
                </a:rPr>
                <a:t>年</a:t>
              </a:r>
              <a:r>
                <a:rPr kumimoji="1" lang="ja-JP" altLang="en-US" sz="3200" b="1" dirty="0">
                  <a:latin typeface="Meiryo UI" panose="020B0604030504040204" pitchFamily="50" charset="-128"/>
                  <a:ea typeface="Meiryo UI" panose="020B0604030504040204" pitchFamily="50" charset="-128"/>
                </a:rPr>
                <a:t>だと</a:t>
              </a:r>
              <a:r>
                <a:rPr kumimoji="1" lang="ja-JP" altLang="en-US" sz="4000" b="1" dirty="0">
                  <a:latin typeface="Meiryo UI" panose="020B0604030504040204" pitchFamily="50" charset="-128"/>
                  <a:ea typeface="Meiryo UI" panose="020B0604030504040204" pitchFamily="50" charset="-128"/>
                </a:rPr>
                <a:t>　</a:t>
              </a:r>
              <a:r>
                <a:rPr kumimoji="1" lang="ja-JP" altLang="en-US" sz="4000" b="1" dirty="0">
                  <a:solidFill>
                    <a:srgbClr val="EA5550"/>
                  </a:solidFill>
                  <a:latin typeface="Meiryo UI" panose="020B0604030504040204" pitchFamily="50" charset="-128"/>
                  <a:ea typeface="Meiryo UI" panose="020B0604030504040204" pitchFamily="50" charset="-128"/>
                </a:rPr>
                <a:t>手数料</a:t>
              </a:r>
              <a:r>
                <a:rPr kumimoji="1" lang="ja-JP" altLang="en-US" sz="3200" b="1" dirty="0">
                  <a:solidFill>
                    <a:srgbClr val="EA5550"/>
                  </a:solidFill>
                  <a:latin typeface="Meiryo UI" panose="020B0604030504040204" pitchFamily="50" charset="-128"/>
                  <a:ea typeface="Meiryo UI" panose="020B0604030504040204" pitchFamily="50" charset="-128"/>
                </a:rPr>
                <a:t>だけで</a:t>
              </a:r>
              <a:r>
                <a:rPr kumimoji="1" lang="ja-JP" altLang="en-US" sz="4000" b="1" dirty="0">
                  <a:solidFill>
                    <a:srgbClr val="EA5550"/>
                  </a:solidFill>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11</a:t>
              </a:r>
              <a:r>
                <a:rPr kumimoji="1" lang="ja-JP" altLang="en-US" sz="3200" b="1" dirty="0">
                  <a:solidFill>
                    <a:srgbClr val="EA5550"/>
                  </a:solidFill>
                  <a:latin typeface="Meiryo UI" panose="020B0604030504040204" pitchFamily="50" charset="-128"/>
                  <a:ea typeface="Meiryo UI" panose="020B0604030504040204" pitchFamily="50" charset="-128"/>
                </a:rPr>
                <a:t>万円</a:t>
              </a:r>
              <a:endParaRPr kumimoji="1" lang="en-US" altLang="ja-JP" sz="2000" dirty="0">
                <a:solidFill>
                  <a:srgbClr val="EA5550"/>
                </a:solidFill>
                <a:latin typeface="Meiryo UI" panose="020B0604030504040204" pitchFamily="50" charset="-128"/>
                <a:ea typeface="Meiryo UI" panose="020B0604030504040204" pitchFamily="50" charset="-128"/>
              </a:endParaRPr>
            </a:p>
          </p:txBody>
        </p:sp>
        <p:cxnSp>
          <p:nvCxnSpPr>
            <p:cNvPr id="17" name="直線矢印コネクタ 16">
              <a:extLst>
                <a:ext uri="{FF2B5EF4-FFF2-40B4-BE49-F238E27FC236}">
                  <a16:creationId xmlns:a16="http://schemas.microsoft.com/office/drawing/2014/main" id="{DB6821D1-DBB7-C681-F20F-2A3EB763FA71}"/>
                </a:ext>
              </a:extLst>
            </p:cNvPr>
            <p:cNvCxnSpPr>
              <a:cxnSpLocks/>
            </p:cNvCxnSpPr>
            <p:nvPr/>
          </p:nvCxnSpPr>
          <p:spPr>
            <a:xfrm>
              <a:off x="3063517" y="6198223"/>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グループ化 17">
            <a:extLst>
              <a:ext uri="{FF2B5EF4-FFF2-40B4-BE49-F238E27FC236}">
                <a16:creationId xmlns:a16="http://schemas.microsoft.com/office/drawing/2014/main" id="{5187B3D0-9DDA-53B5-053E-E498DB28818A}"/>
              </a:ext>
            </a:extLst>
          </p:cNvPr>
          <p:cNvGrpSpPr/>
          <p:nvPr/>
        </p:nvGrpSpPr>
        <p:grpSpPr>
          <a:xfrm>
            <a:off x="5140019" y="82740"/>
            <a:ext cx="4689531" cy="1755364"/>
            <a:chOff x="5030742" y="14021"/>
            <a:chExt cx="4689531" cy="1755364"/>
          </a:xfrm>
        </p:grpSpPr>
        <p:sp>
          <p:nvSpPr>
            <p:cNvPr id="19" name="吹き出し: 四角形 18">
              <a:extLst>
                <a:ext uri="{FF2B5EF4-FFF2-40B4-BE49-F238E27FC236}">
                  <a16:creationId xmlns:a16="http://schemas.microsoft.com/office/drawing/2014/main" id="{E7A4765E-F318-8253-866B-7A1949118F13}"/>
                </a:ext>
              </a:extLst>
            </p:cNvPr>
            <p:cNvSpPr/>
            <p:nvPr/>
          </p:nvSpPr>
          <p:spPr bwMode="auto">
            <a:xfrm>
              <a:off x="5030742" y="14021"/>
              <a:ext cx="4689531" cy="1270832"/>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100</a:t>
              </a:r>
              <a:r>
                <a:rPr kumimoji="1" lang="ja-JP" altLang="en-US" sz="4000" b="1" dirty="0">
                  <a:latin typeface="Meiryo UI" panose="020B0604030504040204" pitchFamily="50" charset="-128"/>
                  <a:ea typeface="Meiryo UI" panose="020B0604030504040204" pitchFamily="50" charset="-128"/>
                </a:rPr>
                <a:t>万円／</a:t>
              </a:r>
              <a:r>
                <a:rPr kumimoji="1" lang="en-US" altLang="ja-JP" sz="4000" b="1" dirty="0">
                  <a:latin typeface="Meiryo UI" panose="020B0604030504040204" pitchFamily="50" charset="-128"/>
                  <a:ea typeface="Meiryo UI" panose="020B0604030504040204" pitchFamily="50" charset="-128"/>
                </a:rPr>
                <a:t>20</a:t>
              </a:r>
              <a:r>
                <a:rPr kumimoji="1" lang="ja-JP" altLang="en-US" sz="4000" b="1" dirty="0">
                  <a:latin typeface="Meiryo UI" panose="020B0604030504040204" pitchFamily="50" charset="-128"/>
                  <a:ea typeface="Meiryo UI" panose="020B0604030504040204" pitchFamily="50" charset="-128"/>
                </a:rPr>
                <a:t>年</a:t>
              </a:r>
              <a:r>
                <a:rPr kumimoji="1" lang="ja-JP" altLang="en-US" sz="3200" b="1" dirty="0">
                  <a:latin typeface="Meiryo UI" panose="020B0604030504040204" pitchFamily="50" charset="-128"/>
                  <a:ea typeface="Meiryo UI" panose="020B0604030504040204" pitchFamily="50" charset="-128"/>
                </a:rPr>
                <a:t>だと</a:t>
              </a:r>
              <a:r>
                <a:rPr kumimoji="1" lang="ja-JP" altLang="en-US" sz="4000" b="1" dirty="0">
                  <a:latin typeface="Meiryo UI" panose="020B0604030504040204" pitchFamily="50" charset="-128"/>
                  <a:ea typeface="Meiryo UI" panose="020B0604030504040204" pitchFamily="50" charset="-128"/>
                </a:rPr>
                <a:t>　</a:t>
              </a:r>
              <a:r>
                <a:rPr kumimoji="1" lang="ja-JP" altLang="en-US" sz="4000" b="1" dirty="0">
                  <a:solidFill>
                    <a:srgbClr val="EA5550"/>
                  </a:solidFill>
                  <a:latin typeface="Meiryo UI" panose="020B0604030504040204" pitchFamily="50" charset="-128"/>
                  <a:ea typeface="Meiryo UI" panose="020B0604030504040204" pitchFamily="50" charset="-128"/>
                </a:rPr>
                <a:t>手数料</a:t>
              </a:r>
              <a:r>
                <a:rPr kumimoji="1" lang="ja-JP" altLang="en-US" sz="3200" b="1" dirty="0">
                  <a:solidFill>
                    <a:srgbClr val="EA5550"/>
                  </a:solidFill>
                  <a:latin typeface="Meiryo UI" panose="020B0604030504040204" pitchFamily="50" charset="-128"/>
                  <a:ea typeface="Meiryo UI" panose="020B0604030504040204" pitchFamily="50" charset="-128"/>
                </a:rPr>
                <a:t>だけで</a:t>
              </a:r>
              <a:r>
                <a:rPr kumimoji="1" lang="ja-JP" altLang="en-US" sz="4000" b="1" dirty="0">
                  <a:solidFill>
                    <a:srgbClr val="EA5550"/>
                  </a:solidFill>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22</a:t>
              </a:r>
              <a:r>
                <a:rPr kumimoji="1" lang="ja-JP" altLang="en-US" sz="3200" b="1" dirty="0">
                  <a:solidFill>
                    <a:srgbClr val="EA5550"/>
                  </a:solidFill>
                  <a:latin typeface="Meiryo UI" panose="020B0604030504040204" pitchFamily="50" charset="-128"/>
                  <a:ea typeface="Meiryo UI" panose="020B0604030504040204" pitchFamily="50" charset="-128"/>
                </a:rPr>
                <a:t>万円</a:t>
              </a:r>
              <a:endParaRPr kumimoji="1" lang="en-US" altLang="ja-JP" sz="2000" dirty="0">
                <a:solidFill>
                  <a:srgbClr val="EA5550"/>
                </a:solidFill>
                <a:latin typeface="Meiryo UI" panose="020B0604030504040204" pitchFamily="50" charset="-128"/>
                <a:ea typeface="Meiryo UI" panose="020B0604030504040204" pitchFamily="50" charset="-128"/>
              </a:endParaRPr>
            </a:p>
          </p:txBody>
        </p:sp>
        <p:cxnSp>
          <p:nvCxnSpPr>
            <p:cNvPr id="20" name="直線矢印コネクタ 19">
              <a:extLst>
                <a:ext uri="{FF2B5EF4-FFF2-40B4-BE49-F238E27FC236}">
                  <a16:creationId xmlns:a16="http://schemas.microsoft.com/office/drawing/2014/main" id="{91C72E28-CA2B-81C8-779A-5695B2A9B803}"/>
                </a:ext>
              </a:extLst>
            </p:cNvPr>
            <p:cNvCxnSpPr>
              <a:cxnSpLocks/>
            </p:cNvCxnSpPr>
            <p:nvPr/>
          </p:nvCxnSpPr>
          <p:spPr>
            <a:xfrm>
              <a:off x="6294992" y="1303520"/>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pic>
        <p:nvPicPr>
          <p:cNvPr id="10" name="図 9">
            <a:extLst>
              <a:ext uri="{FF2B5EF4-FFF2-40B4-BE49-F238E27FC236}">
                <a16:creationId xmlns:a16="http://schemas.microsoft.com/office/drawing/2014/main" id="{37C3167D-B69C-97BA-285A-83D1EEF4C3E8}"/>
              </a:ext>
            </a:extLst>
          </p:cNvPr>
          <p:cNvPicPr>
            <a:picLocks noChangeAspect="1"/>
          </p:cNvPicPr>
          <p:nvPr/>
        </p:nvPicPr>
        <p:blipFill>
          <a:blip r:embed="rId9"/>
          <a:stretch>
            <a:fillRect/>
          </a:stretch>
        </p:blipFill>
        <p:spPr>
          <a:xfrm>
            <a:off x="113052" y="93780"/>
            <a:ext cx="7442644" cy="6434341"/>
          </a:xfrm>
          <a:prstGeom prst="rect">
            <a:avLst/>
          </a:prstGeom>
          <a:ln w="57150">
            <a:solidFill>
              <a:srgbClr val="EA5550"/>
            </a:solidFill>
          </a:ln>
        </p:spPr>
      </p:pic>
      <p:sp>
        <p:nvSpPr>
          <p:cNvPr id="22" name="吹き出し: 四角形 21">
            <a:extLst>
              <a:ext uri="{FF2B5EF4-FFF2-40B4-BE49-F238E27FC236}">
                <a16:creationId xmlns:a16="http://schemas.microsoft.com/office/drawing/2014/main" id="{0C714BB2-0AAF-BC52-12DC-1DB983C6AD82}"/>
              </a:ext>
            </a:extLst>
          </p:cNvPr>
          <p:cNvSpPr/>
          <p:nvPr/>
        </p:nvSpPr>
        <p:spPr bwMode="auto">
          <a:xfrm>
            <a:off x="82398" y="4333222"/>
            <a:ext cx="9745904" cy="1080000"/>
          </a:xfrm>
          <a:prstGeom prst="wedgeRectCallout">
            <a:avLst>
              <a:gd name="adj1" fmla="val -3451"/>
              <a:gd name="adj2" fmla="val -7846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人（社会人）として未熟で、</a:t>
            </a:r>
            <a:endParaRPr kumimoji="1" lang="en-US" altLang="ja-JP" sz="32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ja-JP" altLang="en-US" sz="3200" b="1" dirty="0">
                <a:solidFill>
                  <a:srgbClr val="EA5550"/>
                </a:solidFill>
                <a:latin typeface="Meiryo UI" panose="020B0604030504040204" pitchFamily="50" charset="-128"/>
                <a:ea typeface="Meiryo UI" panose="020B0604030504040204" pitchFamily="50" charset="-128"/>
              </a:rPr>
              <a:t>できない責任を他者に押し付ける</a:t>
            </a:r>
            <a:r>
              <a:rPr kumimoji="1" lang="ja-JP" altLang="en-US" sz="3200" b="1" dirty="0">
                <a:latin typeface="Meiryo UI" panose="020B0604030504040204" pitchFamily="50" charset="-128"/>
                <a:ea typeface="Meiryo UI" panose="020B0604030504040204" pitchFamily="50" charset="-128"/>
              </a:rPr>
              <a:t>思考</a:t>
            </a:r>
            <a:r>
              <a:rPr kumimoji="1" lang="ja-JP" altLang="en-US" sz="2800" b="1" dirty="0">
                <a:latin typeface="Meiryo UI" panose="020B0604030504040204" pitchFamily="50" charset="-128"/>
                <a:ea typeface="Meiryo UI" panose="020B0604030504040204" pitchFamily="50" charset="-128"/>
              </a:rPr>
              <a:t>（</a:t>
            </a:r>
            <a:r>
              <a:rPr kumimoji="1" lang="en-US" altLang="ja-JP" sz="2800" b="1" dirty="0">
                <a:latin typeface="Meiryo UI" panose="020B0604030504040204" pitchFamily="50" charset="-128"/>
                <a:ea typeface="Meiryo UI" panose="020B0604030504040204" pitchFamily="50" charset="-128"/>
              </a:rPr>
              <a:t>W.</a:t>
            </a:r>
            <a:r>
              <a:rPr kumimoji="1" lang="ja-JP" altLang="en-US" sz="2800" b="1" dirty="0">
                <a:latin typeface="Meiryo UI" panose="020B0604030504040204" pitchFamily="50" charset="-128"/>
                <a:ea typeface="Meiryo UI" panose="020B0604030504040204" pitchFamily="50" charset="-128"/>
              </a:rPr>
              <a:t>バフェット）</a:t>
            </a:r>
            <a:endParaRPr kumimoji="1" lang="en-US" altLang="ja-JP" sz="1600" dirty="0">
              <a:latin typeface="Meiryo UI" panose="020B0604030504040204" pitchFamily="50" charset="-128"/>
              <a:ea typeface="Meiryo UI" panose="020B0604030504040204" pitchFamily="50" charset="-128"/>
            </a:endParaRPr>
          </a:p>
        </p:txBody>
      </p:sp>
      <p:sp>
        <p:nvSpPr>
          <p:cNvPr id="24" name="吹き出し: 四角形 23">
            <a:extLst>
              <a:ext uri="{FF2B5EF4-FFF2-40B4-BE49-F238E27FC236}">
                <a16:creationId xmlns:a16="http://schemas.microsoft.com/office/drawing/2014/main" id="{8E0ECC61-1CE6-E719-EBB3-1AA65C1AEBA8}"/>
              </a:ext>
            </a:extLst>
          </p:cNvPr>
          <p:cNvSpPr/>
          <p:nvPr/>
        </p:nvSpPr>
        <p:spPr bwMode="auto">
          <a:xfrm>
            <a:off x="80048" y="4333222"/>
            <a:ext cx="9745904" cy="2519022"/>
          </a:xfrm>
          <a:prstGeom prst="wedgeRectCallout">
            <a:avLst>
              <a:gd name="adj1" fmla="val -3253"/>
              <a:gd name="adj2" fmla="val -63567"/>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人（社会人）として未熟で、</a:t>
            </a:r>
            <a:endParaRPr kumimoji="1" lang="en-US" altLang="ja-JP" sz="32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3200" b="1" dirty="0">
                <a:solidFill>
                  <a:srgbClr val="EA5550"/>
                </a:solidFill>
                <a:latin typeface="Meiryo UI" panose="020B0604030504040204" pitchFamily="50" charset="-128"/>
                <a:ea typeface="Meiryo UI" panose="020B0604030504040204" pitchFamily="50" charset="-128"/>
              </a:rPr>
              <a:t>できない責任を他者に押し付ける</a:t>
            </a:r>
            <a:r>
              <a:rPr kumimoji="1" lang="ja-JP" altLang="en-US" sz="3200" b="1" dirty="0">
                <a:latin typeface="Meiryo UI" panose="020B0604030504040204" pitchFamily="50" charset="-128"/>
                <a:ea typeface="Meiryo UI" panose="020B0604030504040204" pitchFamily="50" charset="-128"/>
              </a:rPr>
              <a:t>思考</a:t>
            </a:r>
            <a:r>
              <a:rPr kumimoji="1" lang="ja-JP" altLang="en-US" sz="2800" b="1" dirty="0">
                <a:latin typeface="Meiryo UI" panose="020B0604030504040204" pitchFamily="50" charset="-128"/>
                <a:ea typeface="Meiryo UI" panose="020B0604030504040204" pitchFamily="50" charset="-128"/>
              </a:rPr>
              <a:t>（</a:t>
            </a:r>
            <a:r>
              <a:rPr kumimoji="1" lang="en-US" altLang="ja-JP" sz="2800" b="1" dirty="0">
                <a:latin typeface="Meiryo UI" panose="020B0604030504040204" pitchFamily="50" charset="-128"/>
                <a:ea typeface="Meiryo UI" panose="020B0604030504040204" pitchFamily="50" charset="-128"/>
              </a:rPr>
              <a:t>W.</a:t>
            </a:r>
            <a:r>
              <a:rPr kumimoji="1" lang="ja-JP" altLang="en-US" sz="2800" b="1" dirty="0">
                <a:latin typeface="Meiryo UI" panose="020B0604030504040204" pitchFamily="50" charset="-128"/>
                <a:ea typeface="Meiryo UI" panose="020B0604030504040204" pitchFamily="50" charset="-128"/>
              </a:rPr>
              <a:t>バフェット）</a:t>
            </a:r>
            <a:endParaRPr kumimoji="1" lang="en-US" altLang="ja-JP" sz="28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endParaRPr kumimoji="1" lang="en-US" altLang="ja-JP" sz="32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どうぞ、</a:t>
            </a:r>
            <a:r>
              <a:rPr kumimoji="1" lang="ja-JP" altLang="en-US" sz="3200" b="1" dirty="0">
                <a:solidFill>
                  <a:srgbClr val="EA5550"/>
                </a:solidFill>
                <a:latin typeface="Meiryo UI" panose="020B0604030504040204" pitchFamily="50" charset="-128"/>
                <a:ea typeface="Meiryo UI" panose="020B0604030504040204" pitchFamily="50" charset="-128"/>
              </a:rPr>
              <a:t>明治安田生命</a:t>
            </a:r>
            <a:r>
              <a:rPr kumimoji="1" lang="ja-JP" altLang="en-US" sz="3200" b="1" dirty="0">
                <a:latin typeface="Meiryo UI" panose="020B0604030504040204" pitchFamily="50" charset="-128"/>
                <a:ea typeface="Meiryo UI" panose="020B0604030504040204" pitchFamily="50" charset="-128"/>
              </a:rPr>
              <a:t>に</a:t>
            </a:r>
            <a:endParaRPr kumimoji="1" lang="en-US" altLang="ja-JP" sz="32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en-US" altLang="ja-JP" sz="2000" b="1" dirty="0">
                <a:latin typeface="Meiryo UI" panose="020B0604030504040204" pitchFamily="50" charset="-128"/>
                <a:ea typeface="Meiryo UI" panose="020B0604030504040204" pitchFamily="50" charset="-128"/>
              </a:rPr>
              <a:t>100</a:t>
            </a:r>
            <a:r>
              <a:rPr kumimoji="1" lang="ja-JP" altLang="en-US" sz="2000" b="1" dirty="0">
                <a:latin typeface="Meiryo UI" panose="020B0604030504040204" pitchFamily="50" charset="-128"/>
                <a:ea typeface="Meiryo UI" panose="020B0604030504040204" pitchFamily="50" charset="-128"/>
              </a:rPr>
              <a:t>年超の信頼感、社会の公器としての必要性、直近の業績、生命保険保護機構</a:t>
            </a:r>
            <a:endParaRPr kumimoji="1" lang="en-US" altLang="ja-JP" sz="3200" b="1" dirty="0">
              <a:latin typeface="Meiryo UI" panose="020B0604030504040204" pitchFamily="50" charset="-128"/>
              <a:ea typeface="Meiryo UI" panose="020B0604030504040204" pitchFamily="50" charset="-128"/>
            </a:endParaRPr>
          </a:p>
        </p:txBody>
      </p:sp>
      <p:sp>
        <p:nvSpPr>
          <p:cNvPr id="25" name="二等辺三角形 24">
            <a:extLst>
              <a:ext uri="{FF2B5EF4-FFF2-40B4-BE49-F238E27FC236}">
                <a16:creationId xmlns:a16="http://schemas.microsoft.com/office/drawing/2014/main" id="{A3E0307A-0869-AABE-E6C2-77FB399D4434}"/>
              </a:ext>
            </a:extLst>
          </p:cNvPr>
          <p:cNvSpPr/>
          <p:nvPr/>
        </p:nvSpPr>
        <p:spPr>
          <a:xfrm rot="10800000">
            <a:off x="3892254" y="5394070"/>
            <a:ext cx="2165684" cy="397326"/>
          </a:xfrm>
          <a:prstGeom prst="triangle">
            <a:avLst/>
          </a:prstGeom>
          <a:pattFill prst="ltHorz">
            <a:fgClr>
              <a:schemeClr val="bg1">
                <a:lumMod val="5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74821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up)">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500"/>
                                        <p:tgtEl>
                                          <p:spTgt spid="24"/>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677400" cy="492443"/>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Arial"/>
                <a:cs typeface="メイリオ" pitchFamily="50" charset="-128"/>
              </a:rPr>
              <a:t>④ー４．みんなは活用していますか？各種（一般・介護医療・個人年金）生命保険料控除制度！</a:t>
            </a:r>
          </a:p>
          <a:p>
            <a:pPr defTabSz="914400" eaLnBrk="0" fontAlgn="base" hangingPunct="0">
              <a:spcBef>
                <a:spcPct val="0"/>
              </a:spcBef>
              <a:defRPr/>
            </a:pPr>
            <a:endParaRPr kumimoji="1" lang="en-US" altLang="ja-JP" sz="1600" dirty="0">
              <a:solidFill>
                <a:srgbClr val="4D4D4D"/>
              </a:solidFill>
              <a:latin typeface="Arial"/>
              <a:cs typeface="メイリオ" pitchFamily="50" charset="-128"/>
            </a:endParaRPr>
          </a:p>
        </p:txBody>
      </p:sp>
      <p:sp>
        <p:nvSpPr>
          <p:cNvPr id="28" name="テキスト ボックス 27">
            <a:extLst>
              <a:ext uri="{FF2B5EF4-FFF2-40B4-BE49-F238E27FC236}">
                <a16:creationId xmlns:a16="http://schemas.microsoft.com/office/drawing/2014/main" id="{EE13B984-64DF-4274-A3E8-6C0E362051F5}"/>
              </a:ext>
            </a:extLst>
          </p:cNvPr>
          <p:cNvSpPr txBox="1"/>
          <p:nvPr/>
        </p:nvSpPr>
        <p:spPr>
          <a:xfrm>
            <a:off x="214603" y="842719"/>
            <a:ext cx="9577097"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a:t>
            </a:r>
            <a:r>
              <a:rPr kumimoji="1" lang="ja-JP" altLang="en-US" sz="1200" dirty="0">
                <a:solidFill>
                  <a:srgbClr val="000000"/>
                </a:solidFill>
                <a:latin typeface="メイリオ" panose="020B0604030504040204" pitchFamily="50" charset="-128"/>
                <a:ea typeface="メイリオ" panose="020B0604030504040204" pitchFamily="50" charset="-128"/>
              </a:rPr>
              <a:t>これは、「生命保険」が社会保障制度の補完として、重要な役割を担っているという証明でもあります。その「生命保険料控除制度」に対し、制度を有効にご活用されているか、保障とともに確認しましょう！（今日は、</a:t>
            </a:r>
            <a:r>
              <a:rPr kumimoji="1" lang="en-US" altLang="ja-JP" sz="1200" dirty="0">
                <a:solidFill>
                  <a:srgbClr val="000000"/>
                </a:solidFill>
                <a:latin typeface="メイリオ" panose="020B0604030504040204" pitchFamily="50" charset="-128"/>
                <a:ea typeface="メイリオ" panose="020B0604030504040204" pitchFamily="50" charset="-128"/>
              </a:rPr>
              <a:t>2025</a:t>
            </a:r>
            <a:r>
              <a:rPr kumimoji="1" lang="ja-JP" altLang="en-US" sz="1200" dirty="0">
                <a:solidFill>
                  <a:srgbClr val="000000"/>
                </a:solidFill>
                <a:latin typeface="メイリオ" panose="020B0604030504040204" pitchFamily="50" charset="-128"/>
                <a:ea typeface="メイリオ" panose="020B0604030504040204" pitchFamily="50" charset="-128"/>
              </a:rPr>
              <a:t>年</a:t>
            </a:r>
            <a:r>
              <a:rPr kumimoji="1" lang="en-US" altLang="ja-JP" sz="1200" dirty="0">
                <a:solidFill>
                  <a:srgbClr val="000000"/>
                </a:solidFill>
                <a:latin typeface="メイリオ" panose="020B0604030504040204" pitchFamily="50" charset="-128"/>
                <a:ea typeface="メイリオ" panose="020B0604030504040204" pitchFamily="50" charset="-128"/>
              </a:rPr>
              <a:t>6</a:t>
            </a:r>
            <a:r>
              <a:rPr kumimoji="1" lang="ja-JP" altLang="en-US" sz="1200" dirty="0">
                <a:solidFill>
                  <a:srgbClr val="000000"/>
                </a:solidFill>
                <a:latin typeface="メイリオ" panose="020B0604030504040204" pitchFamily="50" charset="-128"/>
                <a:ea typeface="メイリオ" panose="020B0604030504040204" pitchFamily="50" charset="-128"/>
              </a:rPr>
              <a:t>月</a:t>
            </a:r>
            <a:r>
              <a:rPr kumimoji="1" lang="en-US" altLang="ja-JP" sz="1200" dirty="0">
                <a:solidFill>
                  <a:srgbClr val="000000"/>
                </a:solidFill>
                <a:latin typeface="メイリオ" panose="020B0604030504040204" pitchFamily="50" charset="-128"/>
                <a:ea typeface="メイリオ" panose="020B0604030504040204" pitchFamily="50" charset="-128"/>
              </a:rPr>
              <a:t>27</a:t>
            </a:r>
            <a:r>
              <a:rPr kumimoji="1" lang="ja-JP" altLang="en-US" sz="1200" dirty="0">
                <a:solidFill>
                  <a:srgbClr val="000000"/>
                </a:solidFill>
                <a:latin typeface="メイリオ" panose="020B0604030504040204" pitchFamily="50" charset="-128"/>
                <a:ea typeface="メイリオ" panose="020B0604030504040204" pitchFamily="50" charset="-128"/>
              </a:rPr>
              <a:t>日に国税庁が公表した、令和</a:t>
            </a:r>
            <a:r>
              <a:rPr kumimoji="1" lang="en-US" altLang="ja-JP" sz="1200" dirty="0">
                <a:solidFill>
                  <a:srgbClr val="000000"/>
                </a:solidFill>
                <a:latin typeface="メイリオ" panose="020B0604030504040204" pitchFamily="50" charset="-128"/>
                <a:ea typeface="メイリオ" panose="020B0604030504040204" pitchFamily="50" charset="-128"/>
              </a:rPr>
              <a:t>5</a:t>
            </a:r>
            <a:r>
              <a:rPr kumimoji="1" lang="ja-JP" altLang="en-US" sz="1200" dirty="0">
                <a:solidFill>
                  <a:srgbClr val="000000"/>
                </a:solidFill>
                <a:latin typeface="メイリオ" panose="020B0604030504040204" pitchFamily="50" charset="-128"/>
                <a:ea typeface="メイリオ" panose="020B0604030504040204" pitchFamily="50" charset="-128"/>
              </a:rPr>
              <a:t>年度（</a:t>
            </a:r>
            <a:r>
              <a:rPr kumimoji="1" lang="en-US" altLang="ja-JP" sz="1200" dirty="0">
                <a:solidFill>
                  <a:srgbClr val="000000"/>
                </a:solidFill>
                <a:latin typeface="メイリオ" panose="020B0604030504040204" pitchFamily="50" charset="-128"/>
                <a:ea typeface="メイリオ" panose="020B0604030504040204" pitchFamily="50" charset="-128"/>
              </a:rPr>
              <a:t>2023</a:t>
            </a:r>
            <a:r>
              <a:rPr kumimoji="1" lang="ja-JP" altLang="en-US" sz="1200" dirty="0">
                <a:solidFill>
                  <a:srgbClr val="000000"/>
                </a:solidFill>
                <a:latin typeface="メイリオ" panose="020B0604030504040204" pitchFamily="50" charset="-128"/>
                <a:ea typeface="メイリオ" panose="020B0604030504040204" pitchFamily="50" charset="-128"/>
              </a:rPr>
              <a:t>年度）の統計情報からご紹介！）</a:t>
            </a:r>
            <a:endPar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30" name="正方形/長方形 29">
            <a:extLst>
              <a:ext uri="{FF2B5EF4-FFF2-40B4-BE49-F238E27FC236}">
                <a16:creationId xmlns:a16="http://schemas.microsoft.com/office/drawing/2014/main" id="{753D808E-4219-4250-806B-9C243865BD5A}"/>
              </a:ext>
            </a:extLst>
          </p:cNvPr>
          <p:cNvSpPr/>
          <p:nvPr/>
        </p:nvSpPr>
        <p:spPr>
          <a:xfrm>
            <a:off x="0" y="6341312"/>
            <a:ext cx="9921190" cy="20005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a:t>
            </a:r>
            <a:r>
              <a:rPr kumimoji="1" lang="zh-TW"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民間給与実態統計調査</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結果／国税庁（令和</a:t>
            </a:r>
            <a:r>
              <a:rPr kumimoji="1" lang="en-US" altLang="ja-JP" sz="700" dirty="0">
                <a:solidFill>
                  <a:prstClr val="black"/>
                </a:solidFill>
                <a:latin typeface="HGPｺﾞｼｯｸM" panose="020B0600000000000000" pitchFamily="50" charset="-128"/>
                <a:ea typeface="HGPｺﾞｼｯｸM" panose="020B0600000000000000" pitchFamily="50" charset="-128"/>
              </a:rPr>
              <a:t>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https://www.nta.go.jp/publication/statistics/kokuzeicho/tokei.htm</a:t>
            </a:r>
            <a:r>
              <a:rPr kumimoji="1" lang="ja-JP" altLang="en-US" sz="700" dirty="0">
                <a:solidFill>
                  <a:prstClr val="black"/>
                </a:solidFill>
                <a:latin typeface="HGPｺﾞｼｯｸM" panose="020B0600000000000000" pitchFamily="50" charset="-128"/>
                <a:ea typeface="HGPｺﾞｼｯｸM" panose="020B0600000000000000" pitchFamily="50" charset="-128"/>
              </a:rPr>
              <a:t>　</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平成</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30</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https://www.nta.go.jp/publication/statistics/kokuzeicho/minkan2018/minkan.htm</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31" name="正方形/長方形 30">
            <a:extLst>
              <a:ext uri="{FF2B5EF4-FFF2-40B4-BE49-F238E27FC236}">
                <a16:creationId xmlns:a16="http://schemas.microsoft.com/office/drawing/2014/main" id="{7FEFE00F-F066-49EC-B273-FA3DBF65FFA3}"/>
              </a:ext>
            </a:extLst>
          </p:cNvPr>
          <p:cNvSpPr/>
          <p:nvPr/>
        </p:nvSpPr>
        <p:spPr>
          <a:xfrm>
            <a:off x="-12033" y="1512766"/>
            <a:ext cx="8596196"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solidFill>
                  <a:srgbClr val="3E3A39"/>
                </a:solidFill>
                <a:latin typeface="メイリオ"/>
                <a:ea typeface="メイリオ"/>
              </a:rPr>
              <a:t>１</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400" b="1" dirty="0">
                <a:solidFill>
                  <a:srgbClr val="3E3A39"/>
                </a:solidFill>
                <a:latin typeface="メイリオ"/>
                <a:ea typeface="メイリオ"/>
              </a:rPr>
              <a:t>各種</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生命保険料控除制度の利用状況</a:t>
            </a:r>
            <a:r>
              <a:rPr kumimoji="1" lang="ja-JP" altLang="en-US" sz="1050" i="0" u="none" strike="noStrike" kern="1200" cap="none" spc="0" normalizeH="0" baseline="0" noProof="0" dirty="0">
                <a:ln>
                  <a:noFill/>
                </a:ln>
                <a:solidFill>
                  <a:srgbClr val="3E3A39"/>
                </a:solidFill>
                <a:effectLst/>
                <a:uLnTx/>
                <a:uFillTx/>
                <a:latin typeface="メイリオ"/>
                <a:ea typeface="メイリオ"/>
                <a:cs typeface="+mn-cs"/>
              </a:rPr>
              <a:t>（年末調整を行った１年を通じて勤務した給与所得者を対象／国税庁）</a:t>
            </a:r>
            <a:endParaRPr kumimoji="1" lang="ja-JP" altLang="en-US" sz="140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39" name="表 38">
            <a:extLst>
              <a:ext uri="{FF2B5EF4-FFF2-40B4-BE49-F238E27FC236}">
                <a16:creationId xmlns:a16="http://schemas.microsoft.com/office/drawing/2014/main" id="{5CB64577-2434-4EC8-AE88-F8B75D990944}"/>
              </a:ext>
            </a:extLst>
          </p:cNvPr>
          <p:cNvGraphicFramePr>
            <a:graphicFrameLocks noGrp="1"/>
          </p:cNvGraphicFramePr>
          <p:nvPr/>
        </p:nvGraphicFramePr>
        <p:xfrm>
          <a:off x="242596" y="1807912"/>
          <a:ext cx="9635966" cy="1389780"/>
        </p:xfrm>
        <a:graphic>
          <a:graphicData uri="http://schemas.openxmlformats.org/drawingml/2006/table">
            <a:tbl>
              <a:tblPr>
                <a:tableStyleId>{5C22544A-7EE6-4342-B048-85BDC9FD1C3A}</a:tableStyleId>
              </a:tblPr>
              <a:tblGrid>
                <a:gridCol w="563966">
                  <a:extLst>
                    <a:ext uri="{9D8B030D-6E8A-4147-A177-3AD203B41FA5}">
                      <a16:colId xmlns:a16="http://schemas.microsoft.com/office/drawing/2014/main" val="861135116"/>
                    </a:ext>
                  </a:extLst>
                </a:gridCol>
                <a:gridCol w="1008000">
                  <a:extLst>
                    <a:ext uri="{9D8B030D-6E8A-4147-A177-3AD203B41FA5}">
                      <a16:colId xmlns:a16="http://schemas.microsoft.com/office/drawing/2014/main" val="4086100854"/>
                    </a:ext>
                  </a:extLst>
                </a:gridCol>
                <a:gridCol w="828000">
                  <a:extLst>
                    <a:ext uri="{9D8B030D-6E8A-4147-A177-3AD203B41FA5}">
                      <a16:colId xmlns:a16="http://schemas.microsoft.com/office/drawing/2014/main" val="2293633411"/>
                    </a:ext>
                  </a:extLst>
                </a:gridCol>
                <a:gridCol w="612000">
                  <a:extLst>
                    <a:ext uri="{9D8B030D-6E8A-4147-A177-3AD203B41FA5}">
                      <a16:colId xmlns:a16="http://schemas.microsoft.com/office/drawing/2014/main" val="1840542000"/>
                    </a:ext>
                  </a:extLst>
                </a:gridCol>
                <a:gridCol w="576000">
                  <a:extLst>
                    <a:ext uri="{9D8B030D-6E8A-4147-A177-3AD203B41FA5}">
                      <a16:colId xmlns:a16="http://schemas.microsoft.com/office/drawing/2014/main" val="1168593639"/>
                    </a:ext>
                  </a:extLst>
                </a:gridCol>
                <a:gridCol w="828000">
                  <a:extLst>
                    <a:ext uri="{9D8B030D-6E8A-4147-A177-3AD203B41FA5}">
                      <a16:colId xmlns:a16="http://schemas.microsoft.com/office/drawing/2014/main" val="2743796781"/>
                    </a:ext>
                  </a:extLst>
                </a:gridCol>
                <a:gridCol w="612000">
                  <a:extLst>
                    <a:ext uri="{9D8B030D-6E8A-4147-A177-3AD203B41FA5}">
                      <a16:colId xmlns:a16="http://schemas.microsoft.com/office/drawing/2014/main" val="621540995"/>
                    </a:ext>
                  </a:extLst>
                </a:gridCol>
                <a:gridCol w="576000">
                  <a:extLst>
                    <a:ext uri="{9D8B030D-6E8A-4147-A177-3AD203B41FA5}">
                      <a16:colId xmlns:a16="http://schemas.microsoft.com/office/drawing/2014/main" val="1576659073"/>
                    </a:ext>
                  </a:extLst>
                </a:gridCol>
                <a:gridCol w="828000">
                  <a:extLst>
                    <a:ext uri="{9D8B030D-6E8A-4147-A177-3AD203B41FA5}">
                      <a16:colId xmlns:a16="http://schemas.microsoft.com/office/drawing/2014/main" val="2308959706"/>
                    </a:ext>
                  </a:extLst>
                </a:gridCol>
                <a:gridCol w="612000">
                  <a:extLst>
                    <a:ext uri="{9D8B030D-6E8A-4147-A177-3AD203B41FA5}">
                      <a16:colId xmlns:a16="http://schemas.microsoft.com/office/drawing/2014/main" val="1886343890"/>
                    </a:ext>
                  </a:extLst>
                </a:gridCol>
                <a:gridCol w="576000">
                  <a:extLst>
                    <a:ext uri="{9D8B030D-6E8A-4147-A177-3AD203B41FA5}">
                      <a16:colId xmlns:a16="http://schemas.microsoft.com/office/drawing/2014/main" val="4038109132"/>
                    </a:ext>
                  </a:extLst>
                </a:gridCol>
                <a:gridCol w="828000">
                  <a:extLst>
                    <a:ext uri="{9D8B030D-6E8A-4147-A177-3AD203B41FA5}">
                      <a16:colId xmlns:a16="http://schemas.microsoft.com/office/drawing/2014/main" val="1281207778"/>
                    </a:ext>
                  </a:extLst>
                </a:gridCol>
                <a:gridCol w="612000">
                  <a:extLst>
                    <a:ext uri="{9D8B030D-6E8A-4147-A177-3AD203B41FA5}">
                      <a16:colId xmlns:a16="http://schemas.microsoft.com/office/drawing/2014/main" val="1452323193"/>
                    </a:ext>
                  </a:extLst>
                </a:gridCol>
                <a:gridCol w="576000">
                  <a:extLst>
                    <a:ext uri="{9D8B030D-6E8A-4147-A177-3AD203B41FA5}">
                      <a16:colId xmlns:a16="http://schemas.microsoft.com/office/drawing/2014/main" val="709419730"/>
                    </a:ext>
                  </a:extLst>
                </a:gridCol>
              </a:tblGrid>
              <a:tr h="252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給与所得者数</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gridSpan="12">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生命保険料控除申告者</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737615344"/>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うち一般</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うち介護医療</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うち個人年金</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73055926"/>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585570648"/>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2023</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50,761,385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32,481,373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64.0%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6.1%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30,315,459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93.3%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1.3%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25,322,579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4.06%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7,007,846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0.7%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15822116"/>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2021</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a:solidFill>
                            <a:srgbClr val="000000"/>
                          </a:solidFill>
                          <a:effectLst/>
                          <a:latin typeface="Meiryo UI" panose="020B0604030504040204" pitchFamily="50" charset="-128"/>
                          <a:ea typeface="Meiryo UI" panose="020B0604030504040204" pitchFamily="50" charset="-128"/>
                        </a:rPr>
                        <a:t>48,936,975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a:solidFill>
                            <a:srgbClr val="000000"/>
                          </a:solidFill>
                          <a:effectLst/>
                          <a:latin typeface="Meiryo UI" panose="020B0604030504040204" pitchFamily="50" charset="-128"/>
                          <a:ea typeface="Meiryo UI" panose="020B0604030504040204" pitchFamily="50" charset="-128"/>
                        </a:rPr>
                        <a:t>34,314,236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32,458,136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25,349,534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73.9%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7,641,341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22.3%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0.3%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7656297"/>
                  </a:ext>
                </a:extLst>
              </a:tr>
            </a:tbl>
          </a:graphicData>
        </a:graphic>
      </p:graphicFrame>
      <p:sp>
        <p:nvSpPr>
          <p:cNvPr id="40" name="テキスト ボックス 39">
            <a:extLst>
              <a:ext uri="{FF2B5EF4-FFF2-40B4-BE49-F238E27FC236}">
                <a16:creationId xmlns:a16="http://schemas.microsoft.com/office/drawing/2014/main" id="{E93C0510-86F5-4FCB-9861-1DD065F0FBD9}"/>
              </a:ext>
            </a:extLst>
          </p:cNvPr>
          <p:cNvSpPr txBox="1"/>
          <p:nvPr/>
        </p:nvSpPr>
        <p:spPr>
          <a:xfrm>
            <a:off x="8803650" y="1591412"/>
            <a:ext cx="1102350" cy="230832"/>
          </a:xfrm>
          <a:prstGeom prst="rect">
            <a:avLst/>
          </a:prstGeom>
          <a:noFill/>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（単位：人）</a:t>
            </a:r>
          </a:p>
        </p:txBody>
      </p:sp>
      <p:graphicFrame>
        <p:nvGraphicFramePr>
          <p:cNvPr id="41" name="表 40">
            <a:extLst>
              <a:ext uri="{FF2B5EF4-FFF2-40B4-BE49-F238E27FC236}">
                <a16:creationId xmlns:a16="http://schemas.microsoft.com/office/drawing/2014/main" id="{3A271637-B863-4631-BF1E-D132D802FA9D}"/>
              </a:ext>
            </a:extLst>
          </p:cNvPr>
          <p:cNvGraphicFramePr>
            <a:graphicFrameLocks noGrp="1"/>
          </p:cNvGraphicFramePr>
          <p:nvPr/>
        </p:nvGraphicFramePr>
        <p:xfrm>
          <a:off x="783675" y="5225074"/>
          <a:ext cx="5040000" cy="11349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732422576"/>
                    </a:ext>
                  </a:extLst>
                </a:gridCol>
                <a:gridCol w="828000">
                  <a:extLst>
                    <a:ext uri="{9D8B030D-6E8A-4147-A177-3AD203B41FA5}">
                      <a16:colId xmlns:a16="http://schemas.microsoft.com/office/drawing/2014/main" val="2226871195"/>
                    </a:ext>
                  </a:extLst>
                </a:gridCol>
                <a:gridCol w="612000">
                  <a:extLst>
                    <a:ext uri="{9D8B030D-6E8A-4147-A177-3AD203B41FA5}">
                      <a16:colId xmlns:a16="http://schemas.microsoft.com/office/drawing/2014/main" val="4103756745"/>
                    </a:ext>
                  </a:extLst>
                </a:gridCol>
                <a:gridCol w="576000">
                  <a:extLst>
                    <a:ext uri="{9D8B030D-6E8A-4147-A177-3AD203B41FA5}">
                      <a16:colId xmlns:a16="http://schemas.microsoft.com/office/drawing/2014/main" val="2881373157"/>
                    </a:ext>
                  </a:extLst>
                </a:gridCol>
                <a:gridCol w="828000">
                  <a:extLst>
                    <a:ext uri="{9D8B030D-6E8A-4147-A177-3AD203B41FA5}">
                      <a16:colId xmlns:a16="http://schemas.microsoft.com/office/drawing/2014/main" val="3470089391"/>
                    </a:ext>
                  </a:extLst>
                </a:gridCol>
                <a:gridCol w="612000">
                  <a:extLst>
                    <a:ext uri="{9D8B030D-6E8A-4147-A177-3AD203B41FA5}">
                      <a16:colId xmlns:a16="http://schemas.microsoft.com/office/drawing/2014/main" val="567322343"/>
                    </a:ext>
                  </a:extLst>
                </a:gridCol>
                <a:gridCol w="576000">
                  <a:extLst>
                    <a:ext uri="{9D8B030D-6E8A-4147-A177-3AD203B41FA5}">
                      <a16:colId xmlns:a16="http://schemas.microsoft.com/office/drawing/2014/main" val="3515931827"/>
                    </a:ext>
                  </a:extLst>
                </a:gridCol>
              </a:tblGrid>
              <a:tr h="252000">
                <a:tc>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給与所得者数</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3">
                  <a:txBody>
                    <a:bodyPr/>
                    <a:lstStyle/>
                    <a:p>
                      <a:pPr algn="l" fontAlgn="b"/>
                      <a:r>
                        <a:rPr lang="zh-TW" altLang="en-US" sz="1200" u="none" strike="noStrike" dirty="0">
                          <a:effectLst/>
                          <a:latin typeface="Meiryo UI" panose="020B0604030504040204" pitchFamily="50" charset="-128"/>
                          <a:ea typeface="Meiryo UI" panose="020B0604030504040204" pitchFamily="50" charset="-128"/>
                        </a:rPr>
                        <a:t>小規模企業共済等掛金控除</a:t>
                      </a:r>
                      <a:endParaRPr lang="zh-TW"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地震保険料控除</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13410019"/>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08007465"/>
                  </a:ext>
                </a:extLst>
              </a:tr>
              <a:tr h="324000">
                <a:tc>
                  <a:txBody>
                    <a:bodyPr/>
                    <a:lstStyle/>
                    <a:p>
                      <a:pPr algn="r" fontAlgn="b"/>
                      <a:r>
                        <a:rPr lang="en-US" altLang="ja-JP" sz="1050" b="0" i="0" u="none" strike="noStrike" dirty="0">
                          <a:effectLst/>
                          <a:latin typeface="Meiryo UI" panose="020B0604030504040204" pitchFamily="50" charset="-128"/>
                          <a:ea typeface="Meiryo UI" panose="020B0604030504040204" pitchFamily="50" charset="-128"/>
                        </a:rPr>
                        <a:t>50,761,385</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b="0" i="0" u="none" strike="noStrike" dirty="0">
                          <a:effectLst/>
                          <a:latin typeface="Meiryo UI" panose="020B0604030504040204" pitchFamily="50" charset="-128"/>
                          <a:ea typeface="Meiryo UI" panose="020B0604030504040204" pitchFamily="50" charset="-128"/>
                        </a:rPr>
                        <a:t>3,023,130</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0" i="0" u="none" strike="noStrike" dirty="0">
                          <a:effectLst/>
                          <a:latin typeface="Meiryo UI" panose="020B0604030504040204" pitchFamily="50" charset="-128"/>
                          <a:ea typeface="Meiryo UI" panose="020B0604030504040204" pitchFamily="50" charset="-128"/>
                        </a:rPr>
                        <a:t>6.0</a:t>
                      </a:r>
                      <a:r>
                        <a:rPr lang="ja-JP" altLang="en-US" sz="1200" b="0" i="0" u="none" strike="noStrike" dirty="0">
                          <a:effectLst/>
                          <a:latin typeface="Meiryo UI" panose="020B0604030504040204" pitchFamily="50" charset="-128"/>
                          <a:ea typeface="Meiryo UI" panose="020B0604030504040204" pitchFamily="50" charset="-128"/>
                        </a:rPr>
                        <a:t>％</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b="0" i="0" u="none" strike="noStrike" dirty="0">
                          <a:effectLst/>
                          <a:latin typeface="Meiryo UI" panose="020B0604030504040204" pitchFamily="50" charset="-128"/>
                          <a:ea typeface="Meiryo UI" panose="020B0604030504040204" pitchFamily="50" charset="-128"/>
                        </a:rPr>
                        <a:t>0.4</a:t>
                      </a:r>
                      <a:r>
                        <a:rPr lang="ja-JP" altLang="en-US" sz="1050" b="0" i="0" u="none" strike="noStrike" dirty="0">
                          <a:effectLst/>
                          <a:latin typeface="Meiryo UI" panose="020B0604030504040204" pitchFamily="50" charset="-128"/>
                          <a:ea typeface="Meiryo UI" panose="020B0604030504040204" pitchFamily="50" charset="-128"/>
                        </a:rPr>
                        <a:t>％</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b="0" i="0" u="none" strike="noStrike" dirty="0">
                          <a:effectLst/>
                          <a:latin typeface="Meiryo UI" panose="020B0604030504040204" pitchFamily="50" charset="-128"/>
                          <a:ea typeface="Meiryo UI" panose="020B0604030504040204" pitchFamily="50" charset="-128"/>
                        </a:rPr>
                        <a:t>9,205,687</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0" i="0" u="none" strike="noStrike" dirty="0">
                          <a:effectLst/>
                          <a:latin typeface="Meiryo UI" panose="020B0604030504040204" pitchFamily="50" charset="-128"/>
                          <a:ea typeface="Meiryo UI" panose="020B0604030504040204" pitchFamily="50" charset="-128"/>
                        </a:rPr>
                        <a:t>18.1</a:t>
                      </a:r>
                      <a:r>
                        <a:rPr lang="ja-JP" altLang="en-US" sz="1200" b="0" i="0" u="none" strike="noStrike" dirty="0">
                          <a:effectLst/>
                          <a:latin typeface="Meiryo UI" panose="020B0604030504040204" pitchFamily="50" charset="-128"/>
                          <a:ea typeface="Meiryo UI" panose="020B0604030504040204" pitchFamily="50" charset="-128"/>
                        </a:rPr>
                        <a:t>％</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b="0" i="0" u="none" strike="noStrike" dirty="0">
                          <a:effectLst/>
                          <a:latin typeface="Meiryo UI" panose="020B0604030504040204" pitchFamily="50" charset="-128"/>
                          <a:ea typeface="Meiryo UI" panose="020B0604030504040204" pitchFamily="50" charset="-128"/>
                        </a:rPr>
                        <a:t>▲</a:t>
                      </a:r>
                      <a:r>
                        <a:rPr lang="en-US" altLang="ja-JP" sz="1050" b="0" i="0" u="none" strike="noStrike" dirty="0">
                          <a:effectLst/>
                          <a:latin typeface="Meiryo UI" panose="020B0604030504040204" pitchFamily="50" charset="-128"/>
                          <a:ea typeface="Meiryo UI" panose="020B0604030504040204" pitchFamily="50" charset="-128"/>
                        </a:rPr>
                        <a:t>1.1</a:t>
                      </a:r>
                      <a:r>
                        <a:rPr lang="ja-JP" altLang="en-US" sz="1050" b="0" i="0" u="none" strike="noStrike" dirty="0">
                          <a:effectLst/>
                          <a:latin typeface="Meiryo UI" panose="020B0604030504040204" pitchFamily="50" charset="-128"/>
                          <a:ea typeface="Meiryo UI" panose="020B0604030504040204" pitchFamily="50" charset="-128"/>
                        </a:rPr>
                        <a:t>％</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7755563"/>
                  </a:ext>
                </a:extLst>
              </a:tr>
              <a:tr h="324000">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48,936,975</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2,754,151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5.6%</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1.7%</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9,408,557</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19.2%</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1.3%</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45205776"/>
                  </a:ext>
                </a:extLst>
              </a:tr>
            </a:tbl>
          </a:graphicData>
        </a:graphic>
      </p:graphicFrame>
      <p:graphicFrame>
        <p:nvGraphicFramePr>
          <p:cNvPr id="42" name="表 41">
            <a:extLst>
              <a:ext uri="{FF2B5EF4-FFF2-40B4-BE49-F238E27FC236}">
                <a16:creationId xmlns:a16="http://schemas.microsoft.com/office/drawing/2014/main" id="{A1A6B5F4-DA8E-45A0-825F-534886878747}"/>
              </a:ext>
            </a:extLst>
          </p:cNvPr>
          <p:cNvGraphicFramePr>
            <a:graphicFrameLocks noGrp="1"/>
          </p:cNvGraphicFramePr>
          <p:nvPr/>
        </p:nvGraphicFramePr>
        <p:xfrm>
          <a:off x="219709" y="5224895"/>
          <a:ext cx="563966" cy="1137600"/>
        </p:xfrm>
        <a:graphic>
          <a:graphicData uri="http://schemas.openxmlformats.org/drawingml/2006/table">
            <a:tbl>
              <a:tblPr>
                <a:tableStyleId>{5C22544A-7EE6-4342-B048-85BDC9FD1C3A}</a:tableStyleId>
              </a:tblPr>
              <a:tblGrid>
                <a:gridCol w="563966">
                  <a:extLst>
                    <a:ext uri="{9D8B030D-6E8A-4147-A177-3AD203B41FA5}">
                      <a16:colId xmlns:a16="http://schemas.microsoft.com/office/drawing/2014/main" val="3456857622"/>
                    </a:ext>
                  </a:extLst>
                </a:gridCol>
              </a:tblGrid>
              <a:tr h="255600">
                <a:tc>
                  <a:txBody>
                    <a:bodyPr/>
                    <a:lstStyle/>
                    <a:p>
                      <a:pPr algn="l" fontAlgn="b"/>
                      <a:r>
                        <a:rPr lang="ja-JP" altLang="en-US" sz="1200" b="0" i="0" u="none" strike="noStrike" dirty="0">
                          <a:effectLst/>
                          <a:latin typeface="Meiryo UI" panose="020B0604030504040204" pitchFamily="50" charset="-128"/>
                          <a:ea typeface="Meiryo UI" panose="020B0604030504040204" pitchFamily="50" charset="-128"/>
                        </a:rPr>
                        <a:t>参考</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16342041"/>
                  </a:ext>
                </a:extLst>
              </a:tr>
              <a:tr h="234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46436092"/>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2023</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8329"/>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2021</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6774481"/>
                  </a:ext>
                </a:extLst>
              </a:tr>
            </a:tbl>
          </a:graphicData>
        </a:graphic>
      </p:graphicFrame>
      <p:graphicFrame>
        <p:nvGraphicFramePr>
          <p:cNvPr id="43" name="グラフ 42">
            <a:extLst>
              <a:ext uri="{FF2B5EF4-FFF2-40B4-BE49-F238E27FC236}">
                <a16:creationId xmlns:a16="http://schemas.microsoft.com/office/drawing/2014/main" id="{70F20F0F-74BB-42CA-919F-31B0860A42B5}"/>
              </a:ext>
            </a:extLst>
          </p:cNvPr>
          <p:cNvGraphicFramePr>
            <a:graphicFrameLocks/>
          </p:cNvGraphicFramePr>
          <p:nvPr/>
        </p:nvGraphicFramePr>
        <p:xfrm>
          <a:off x="201000" y="3197692"/>
          <a:ext cx="4752000" cy="219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グラフ 43">
            <a:extLst>
              <a:ext uri="{FF2B5EF4-FFF2-40B4-BE49-F238E27FC236}">
                <a16:creationId xmlns:a16="http://schemas.microsoft.com/office/drawing/2014/main" id="{3F3B7C0C-594F-4DBA-978D-A377717C793F}"/>
              </a:ext>
            </a:extLst>
          </p:cNvPr>
          <p:cNvGraphicFramePr>
            <a:graphicFrameLocks/>
          </p:cNvGraphicFramePr>
          <p:nvPr/>
        </p:nvGraphicFramePr>
        <p:xfrm>
          <a:off x="5169190" y="3197691"/>
          <a:ext cx="4752000" cy="2124000"/>
        </p:xfrm>
        <a:graphic>
          <a:graphicData uri="http://schemas.openxmlformats.org/drawingml/2006/chart">
            <c:chart xmlns:c="http://schemas.openxmlformats.org/drawingml/2006/chart" xmlns:r="http://schemas.openxmlformats.org/officeDocument/2006/relationships" r:id="rId5"/>
          </a:graphicData>
        </a:graphic>
      </p:graphicFrame>
      <p:sp>
        <p:nvSpPr>
          <p:cNvPr id="45" name="正方形/長方形 44">
            <a:extLst>
              <a:ext uri="{FF2B5EF4-FFF2-40B4-BE49-F238E27FC236}">
                <a16:creationId xmlns:a16="http://schemas.microsoft.com/office/drawing/2014/main" id="{C2D175D2-BF89-4D1D-82C5-5EB4914C8D6C}"/>
              </a:ext>
            </a:extLst>
          </p:cNvPr>
          <p:cNvSpPr/>
          <p:nvPr/>
        </p:nvSpPr>
        <p:spPr>
          <a:xfrm>
            <a:off x="5992010" y="4739845"/>
            <a:ext cx="107823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3E3A39"/>
                </a:solidFill>
                <a:latin typeface="Meiryo UI" panose="020B0604030504040204" pitchFamily="50" charset="-128"/>
                <a:ea typeface="Meiryo UI" panose="020B0604030504040204" pitchFamily="50" charset="-128"/>
              </a:rPr>
              <a:t>生命保険料控除</a:t>
            </a:r>
            <a:endParaRPr kumimoji="1" lang="en-US" altLang="ja-JP" sz="1050" dirty="0">
              <a:solidFill>
                <a:srgbClr val="3E3A39"/>
              </a:solidFill>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3E3A39"/>
                </a:solidFill>
                <a:latin typeface="Meiryo UI" panose="020B0604030504040204" pitchFamily="50" charset="-128"/>
                <a:ea typeface="Meiryo UI" panose="020B0604030504040204" pitchFamily="50" charset="-128"/>
              </a:rPr>
              <a:t>申告者</a:t>
            </a:r>
            <a:endParaRPr kumimoji="1" lang="ja-JP" altLang="en-US" sz="105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sp>
        <p:nvSpPr>
          <p:cNvPr id="46" name="正方形/長方形 45">
            <a:extLst>
              <a:ext uri="{FF2B5EF4-FFF2-40B4-BE49-F238E27FC236}">
                <a16:creationId xmlns:a16="http://schemas.microsoft.com/office/drawing/2014/main" id="{59E27176-9219-4F2F-82FB-50B825665C89}"/>
              </a:ext>
            </a:extLst>
          </p:cNvPr>
          <p:cNvSpPr/>
          <p:nvPr/>
        </p:nvSpPr>
        <p:spPr>
          <a:xfrm>
            <a:off x="7160577" y="4739844"/>
            <a:ext cx="136398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3E3A39"/>
                </a:solidFill>
                <a:latin typeface="Meiryo UI" panose="020B0604030504040204" pitchFamily="50" charset="-128"/>
                <a:ea typeface="Meiryo UI" panose="020B0604030504040204" pitchFamily="50" charset="-128"/>
              </a:rPr>
              <a:t>小規模企業共済等</a:t>
            </a:r>
            <a:endParaRPr kumimoji="1" lang="en-US" altLang="ja-JP" sz="1050" dirty="0">
              <a:solidFill>
                <a:srgbClr val="3E3A39"/>
              </a:solidFill>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3E3A39"/>
                </a:solidFill>
                <a:latin typeface="Meiryo UI" panose="020B0604030504040204" pitchFamily="50" charset="-128"/>
                <a:ea typeface="Meiryo UI" panose="020B0604030504040204" pitchFamily="50" charset="-128"/>
              </a:rPr>
              <a:t>掛金控除申告者</a:t>
            </a:r>
            <a:endParaRPr kumimoji="1" lang="ja-JP" altLang="en-US" sz="105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471A11B3-3639-4F14-B120-6AF5829494FF}"/>
              </a:ext>
            </a:extLst>
          </p:cNvPr>
          <p:cNvSpPr/>
          <p:nvPr/>
        </p:nvSpPr>
        <p:spPr>
          <a:xfrm>
            <a:off x="8452167" y="4746200"/>
            <a:ext cx="136398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3E3A39"/>
                </a:solidFill>
                <a:latin typeface="Meiryo UI" panose="020B0604030504040204" pitchFamily="50" charset="-128"/>
                <a:ea typeface="Meiryo UI" panose="020B0604030504040204" pitchFamily="50" charset="-128"/>
              </a:rPr>
              <a:t>地震保険料控除</a:t>
            </a:r>
            <a:endParaRPr kumimoji="1" lang="en-US" altLang="ja-JP" sz="1050" dirty="0">
              <a:solidFill>
                <a:srgbClr val="3E3A39"/>
              </a:solidFill>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3E3A39"/>
                </a:solidFill>
                <a:latin typeface="Meiryo UI" panose="020B0604030504040204" pitchFamily="50" charset="-128"/>
                <a:ea typeface="Meiryo UI" panose="020B0604030504040204" pitchFamily="50" charset="-128"/>
              </a:rPr>
              <a:t>申告者</a:t>
            </a:r>
            <a:endParaRPr kumimoji="1" lang="ja-JP" altLang="en-US" sz="105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pic>
        <p:nvPicPr>
          <p:cNvPr id="48" name="図 47">
            <a:extLst>
              <a:ext uri="{FF2B5EF4-FFF2-40B4-BE49-F238E27FC236}">
                <a16:creationId xmlns:a16="http://schemas.microsoft.com/office/drawing/2014/main" id="{DE84C32D-34F6-4552-8EC2-CCE0D2ABAE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32668" y="5975524"/>
            <a:ext cx="461240" cy="461240"/>
          </a:xfrm>
          <a:prstGeom prst="rect">
            <a:avLst/>
          </a:prstGeom>
        </p:spPr>
      </p:pic>
      <p:sp>
        <p:nvSpPr>
          <p:cNvPr id="49" name="吹き出し: 角を丸めた四角形 48">
            <a:extLst>
              <a:ext uri="{FF2B5EF4-FFF2-40B4-BE49-F238E27FC236}">
                <a16:creationId xmlns:a16="http://schemas.microsoft.com/office/drawing/2014/main" id="{D0F2BA2E-3B1E-447A-B375-B52558B7FB60}"/>
              </a:ext>
            </a:extLst>
          </p:cNvPr>
          <p:cNvSpPr/>
          <p:nvPr/>
        </p:nvSpPr>
        <p:spPr>
          <a:xfrm>
            <a:off x="5918260" y="5668595"/>
            <a:ext cx="3204065" cy="693371"/>
          </a:xfrm>
          <a:prstGeom prst="wedgeRoundRectCallout">
            <a:avLst>
              <a:gd name="adj1" fmla="val 55424"/>
              <a:gd name="adj2" fmla="val 26711"/>
              <a:gd name="adj3" fmla="val 16667"/>
            </a:avLst>
          </a:prstGeom>
          <a:ln w="19050">
            <a:solidFill>
              <a:srgbClr val="FFFFFF">
                <a:lumMod val="85000"/>
              </a:srgbClr>
            </a:solidFill>
          </a:ln>
        </p:spPr>
        <p:txBody>
          <a:bodyPr wrap="square" lIns="36000" tIns="36000" rIns="36000" bIns="3600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一般と個人年金の生命保険料控除申告者が減っているということは、加入者自体も減っているということ！制度の有効性をしっかりお伝えしていこう！！</a:t>
            </a:r>
            <a:endParaRPr kumimoji="1" lang="en-US" altLang="ja-JP" sz="1200" b="0" i="1"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50" name="正方形/長方形 49">
            <a:extLst>
              <a:ext uri="{FF2B5EF4-FFF2-40B4-BE49-F238E27FC236}">
                <a16:creationId xmlns:a16="http://schemas.microsoft.com/office/drawing/2014/main" id="{16410C04-EB6E-459D-B393-3A217F240B7D}"/>
              </a:ext>
            </a:extLst>
          </p:cNvPr>
          <p:cNvSpPr/>
          <p:nvPr/>
        </p:nvSpPr>
        <p:spPr bwMode="auto">
          <a:xfrm>
            <a:off x="3508833" y="3410173"/>
            <a:ext cx="1444167" cy="432000"/>
          </a:xfrm>
          <a:prstGeom prst="rect">
            <a:avLst/>
          </a:prstGeom>
          <a:solidFill>
            <a:schemeClr val="bg1"/>
          </a:solidFill>
          <a:ln w="25400" cap="flat" cmpd="sng" algn="ctr">
            <a:solidFill>
              <a:srgbClr val="FF9999"/>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一般と個人年金の</a:t>
            </a:r>
            <a:endParaRPr kumimoji="0" lang="en-US" altLang="ja-JP"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申告者が減少</a:t>
            </a:r>
            <a:r>
              <a:rPr kumimoji="0"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している。</a:t>
            </a:r>
            <a:endParaRPr kumimoji="0"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51" name="正方形/長方形 50">
            <a:extLst>
              <a:ext uri="{FF2B5EF4-FFF2-40B4-BE49-F238E27FC236}">
                <a16:creationId xmlns:a16="http://schemas.microsoft.com/office/drawing/2014/main" id="{B0C29DFF-CBEA-4D98-BDF5-FBBF09769FE3}"/>
              </a:ext>
            </a:extLst>
          </p:cNvPr>
          <p:cNvSpPr/>
          <p:nvPr/>
        </p:nvSpPr>
        <p:spPr bwMode="auto">
          <a:xfrm>
            <a:off x="8400241" y="3410173"/>
            <a:ext cx="1444167" cy="432000"/>
          </a:xfrm>
          <a:prstGeom prst="rect">
            <a:avLst/>
          </a:prstGeom>
          <a:solidFill>
            <a:schemeClr val="bg1"/>
          </a:solidFill>
          <a:ln w="25400" cap="flat" cmpd="sng" algn="ctr">
            <a:solidFill>
              <a:srgbClr val="FF9999"/>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生命保険料控除申告者自体も減っている。</a:t>
            </a:r>
            <a:endParaRPr kumimoji="0"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528D4104-942B-73CE-A4BD-A14E11C5262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5" name="スライド番号プレースホルダー 5">
            <a:extLst>
              <a:ext uri="{FF2B5EF4-FFF2-40B4-BE49-F238E27FC236}">
                <a16:creationId xmlns:a16="http://schemas.microsoft.com/office/drawing/2014/main" id="{9EBB72C9-9C68-69E7-0C11-9686347E554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16</a:t>
            </a:fld>
            <a:endParaRPr kumimoji="1" lang="ja-JP" altLang="en-US" sz="1200" b="1" dirty="0">
              <a:solidFill>
                <a:schemeClr val="tx1"/>
              </a:solidFill>
            </a:endParaRPr>
          </a:p>
        </p:txBody>
      </p:sp>
      <p:graphicFrame>
        <p:nvGraphicFramePr>
          <p:cNvPr id="6" name="表 5">
            <a:extLst>
              <a:ext uri="{FF2B5EF4-FFF2-40B4-BE49-F238E27FC236}">
                <a16:creationId xmlns:a16="http://schemas.microsoft.com/office/drawing/2014/main" id="{ED6A2F0E-453C-0512-32A7-4166DCD95417}"/>
              </a:ext>
            </a:extLst>
          </p:cNvPr>
          <p:cNvGraphicFramePr>
            <a:graphicFrameLocks noGrp="1"/>
          </p:cNvGraphicFramePr>
          <p:nvPr>
            <p:extLst>
              <p:ext uri="{D42A27DB-BD31-4B8C-83A1-F6EECF244321}">
                <p14:modId xmlns:p14="http://schemas.microsoft.com/office/powerpoint/2010/main" val="3165390492"/>
              </p:ext>
            </p:extLst>
          </p:nvPr>
        </p:nvGraphicFramePr>
        <p:xfrm>
          <a:off x="242595" y="835612"/>
          <a:ext cx="9549105" cy="4806944"/>
        </p:xfrm>
        <a:graphic>
          <a:graphicData uri="http://schemas.openxmlformats.org/drawingml/2006/table">
            <a:tbl>
              <a:tblPr>
                <a:tableStyleId>{5C22544A-7EE6-4342-B048-85BDC9FD1C3A}</a:tableStyleId>
              </a:tblPr>
              <a:tblGrid>
                <a:gridCol w="3034295">
                  <a:extLst>
                    <a:ext uri="{9D8B030D-6E8A-4147-A177-3AD203B41FA5}">
                      <a16:colId xmlns:a16="http://schemas.microsoft.com/office/drawing/2014/main" val="2911677767"/>
                    </a:ext>
                  </a:extLst>
                </a:gridCol>
                <a:gridCol w="3480515">
                  <a:extLst>
                    <a:ext uri="{9D8B030D-6E8A-4147-A177-3AD203B41FA5}">
                      <a16:colId xmlns:a16="http://schemas.microsoft.com/office/drawing/2014/main" val="3943251888"/>
                    </a:ext>
                  </a:extLst>
                </a:gridCol>
                <a:gridCol w="3034295">
                  <a:extLst>
                    <a:ext uri="{9D8B030D-6E8A-4147-A177-3AD203B41FA5}">
                      <a16:colId xmlns:a16="http://schemas.microsoft.com/office/drawing/2014/main" val="2233488384"/>
                    </a:ext>
                  </a:extLst>
                </a:gridCol>
              </a:tblGrid>
              <a:tr h="990944">
                <a:tc>
                  <a:txBody>
                    <a:bodyPr/>
                    <a:lstStyle/>
                    <a:p>
                      <a:pPr algn="ctr" fontAlgn="ctr"/>
                      <a:endParaRPr lang="en-US"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en-US"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0071"/>
                  </a:ext>
                </a:extLst>
              </a:tr>
              <a:tr h="1080000">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1</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7</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2</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72627782"/>
                  </a:ext>
                </a:extLst>
              </a:tr>
              <a:tr h="1080000">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121.3%</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125%</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92%</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8032708"/>
                  </a:ext>
                </a:extLst>
              </a:tr>
              <a:tr h="1080000">
                <a:tc>
                  <a:txBody>
                    <a:bodyPr/>
                    <a:lstStyle/>
                    <a:p>
                      <a:pPr algn="ctr" fontAlgn="ctr"/>
                      <a:endParaRPr lang="ja-JP" altLang="en-US" sz="36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57150" cap="flat" cmpd="sng" algn="ctr">
                      <a:noFill/>
                      <a:prstDash val="solid"/>
                      <a:round/>
                      <a:headEnd type="none" w="med" len="med"/>
                      <a:tailEnd type="none" w="med" len="med"/>
                    </a:lnB>
                    <a:solidFill>
                      <a:schemeClr val="bg1"/>
                    </a:solidFill>
                  </a:tcPr>
                </a:tc>
                <a:tc>
                  <a:txBody>
                    <a:bodyPr/>
                    <a:lstStyle/>
                    <a:p>
                      <a:pPr algn="ctr" fontAlgn="ctr"/>
                      <a:endParaRPr lang="ja-JP" altLang="en-US" sz="36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57150" cap="flat" cmpd="sng" algn="ctr">
                      <a:noFill/>
                      <a:prstDash val="solid"/>
                      <a:round/>
                      <a:headEnd type="none" w="med" len="med"/>
                      <a:tailEnd type="none" w="med" len="med"/>
                    </a:lnB>
                    <a:solidFill>
                      <a:schemeClr val="bg1"/>
                    </a:solidFill>
                  </a:tcPr>
                </a:tc>
                <a:tc>
                  <a:txBody>
                    <a:bodyPr/>
                    <a:lstStyle/>
                    <a:p>
                      <a:pPr algn="ctr" fontAlgn="ctr"/>
                      <a:endParaRPr lang="ja-JP" altLang="en-US" sz="36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571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128989948"/>
                  </a:ext>
                </a:extLst>
              </a:tr>
              <a:tr h="576000">
                <a:tc>
                  <a:txBody>
                    <a:bodyPr/>
                    <a:lstStyle/>
                    <a:p>
                      <a:pPr algn="ctr" fontAlgn="ctr"/>
                      <a:endParaRPr lang="ja-JP" altLang="en-US" sz="24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57150" cap="flat" cmpd="sng" algn="ctr">
                      <a:no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algn="ctr" fontAlgn="ctr"/>
                      <a:endParaRPr lang="ja-JP" altLang="en-US" sz="24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57150" cap="flat" cmpd="sng" algn="ctr">
                      <a:no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algn="ctr" fontAlgn="ctr"/>
                      <a:endParaRPr lang="ja-JP" altLang="en-US" sz="24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no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54471795"/>
                  </a:ext>
                </a:extLst>
              </a:tr>
            </a:tbl>
          </a:graphicData>
        </a:graphic>
      </p:graphicFrame>
      <p:sp>
        <p:nvSpPr>
          <p:cNvPr id="7" name="吹き出し: 四角形 6">
            <a:extLst>
              <a:ext uri="{FF2B5EF4-FFF2-40B4-BE49-F238E27FC236}">
                <a16:creationId xmlns:a16="http://schemas.microsoft.com/office/drawing/2014/main" id="{0F10213C-4A27-4402-0DF8-447CAE17CD6A}"/>
              </a:ext>
            </a:extLst>
          </p:cNvPr>
          <p:cNvSpPr/>
          <p:nvPr/>
        </p:nvSpPr>
        <p:spPr bwMode="auto">
          <a:xfrm>
            <a:off x="108186" y="5781375"/>
            <a:ext cx="9745904" cy="992562"/>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積み立ては、新</a:t>
            </a:r>
            <a:r>
              <a:rPr kumimoji="1" lang="en-US" altLang="ja-JP" sz="3200" b="1" dirty="0">
                <a:latin typeface="Meiryo UI" panose="020B0604030504040204" pitchFamily="50" charset="-128"/>
                <a:ea typeface="Meiryo UI" panose="020B0604030504040204" pitchFamily="50" charset="-128"/>
              </a:rPr>
              <a:t>NISA</a:t>
            </a:r>
            <a:r>
              <a:rPr kumimoji="1" lang="ja-JP" altLang="en-US" sz="3200" b="1" dirty="0">
                <a:latin typeface="Meiryo UI" panose="020B0604030504040204" pitchFamily="50" charset="-128"/>
                <a:ea typeface="Meiryo UI" panose="020B0604030504040204" pitchFamily="50" charset="-128"/>
              </a:rPr>
              <a:t>や</a:t>
            </a:r>
            <a:r>
              <a:rPr kumimoji="1" lang="en-US" altLang="ja-JP" sz="3200" b="1" dirty="0" err="1">
                <a:latin typeface="Meiryo UI" panose="020B0604030504040204" pitchFamily="50" charset="-128"/>
                <a:ea typeface="Meiryo UI" panose="020B0604030504040204" pitchFamily="50" charset="-128"/>
              </a:rPr>
              <a:t>iDeCo</a:t>
            </a:r>
            <a:r>
              <a:rPr kumimoji="1" lang="ja-JP" altLang="en-US" sz="3200" b="1" dirty="0">
                <a:latin typeface="Meiryo UI" panose="020B0604030504040204" pitchFamily="50" charset="-128"/>
                <a:ea typeface="Meiryo UI" panose="020B0604030504040204" pitchFamily="50" charset="-128"/>
              </a:rPr>
              <a:t>、そして生保他社の攻勢もあり、</a:t>
            </a:r>
            <a:r>
              <a:rPr kumimoji="1" lang="ja-JP" altLang="en-US" sz="3200" b="1" dirty="0">
                <a:solidFill>
                  <a:srgbClr val="EA5550"/>
                </a:solidFill>
                <a:latin typeface="Meiryo UI" panose="020B0604030504040204" pitchFamily="50" charset="-128"/>
                <a:ea typeface="Meiryo UI" panose="020B0604030504040204" pitchFamily="50" charset="-128"/>
              </a:rPr>
              <a:t>今が活況</a:t>
            </a:r>
            <a:r>
              <a:rPr kumimoji="1" lang="ja-JP" altLang="en-US" sz="3200" b="1" dirty="0">
                <a:latin typeface="Meiryo UI" panose="020B0604030504040204" pitchFamily="50" charset="-128"/>
                <a:ea typeface="Meiryo UI" panose="020B0604030504040204" pitchFamily="50" charset="-128"/>
              </a:rPr>
              <a:t>！　</a:t>
            </a:r>
            <a:r>
              <a:rPr kumimoji="1" lang="ja-JP" altLang="en-US" sz="3200" b="1" dirty="0">
                <a:solidFill>
                  <a:srgbClr val="EA5550"/>
                </a:solidFill>
                <a:latin typeface="Meiryo UI" panose="020B0604030504040204" pitchFamily="50" charset="-128"/>
                <a:ea typeface="Meiryo UI" panose="020B0604030504040204" pitchFamily="50" charset="-128"/>
              </a:rPr>
              <a:t>放置系</a:t>
            </a:r>
            <a:r>
              <a:rPr kumimoji="1" lang="ja-JP" altLang="en-US" sz="3200" b="1" dirty="0">
                <a:latin typeface="Meiryo UI" panose="020B0604030504040204" pitchFamily="50" charset="-128"/>
                <a:ea typeface="Meiryo UI" panose="020B0604030504040204" pitchFamily="50" charset="-128"/>
              </a:rPr>
              <a:t>に負けない！！</a:t>
            </a:r>
            <a:endParaRPr kumimoji="1" lang="en-US" altLang="ja-JP" sz="1600" dirty="0">
              <a:latin typeface="Meiryo UI" panose="020B0604030504040204" pitchFamily="50" charset="-128"/>
              <a:ea typeface="Meiryo UI" panose="020B0604030504040204" pitchFamily="50" charset="-128"/>
            </a:endParaRPr>
          </a:p>
        </p:txBody>
      </p:sp>
      <p:graphicFrame>
        <p:nvGraphicFramePr>
          <p:cNvPr id="8" name="表 7">
            <a:extLst>
              <a:ext uri="{FF2B5EF4-FFF2-40B4-BE49-F238E27FC236}">
                <a16:creationId xmlns:a16="http://schemas.microsoft.com/office/drawing/2014/main" id="{E869EBD8-91B6-DF89-4148-114CF454038D}"/>
              </a:ext>
            </a:extLst>
          </p:cNvPr>
          <p:cNvGraphicFramePr>
            <a:graphicFrameLocks noGrp="1"/>
          </p:cNvGraphicFramePr>
          <p:nvPr>
            <p:extLst>
              <p:ext uri="{D42A27DB-BD31-4B8C-83A1-F6EECF244321}">
                <p14:modId xmlns:p14="http://schemas.microsoft.com/office/powerpoint/2010/main" val="1539746916"/>
              </p:ext>
            </p:extLst>
          </p:nvPr>
        </p:nvGraphicFramePr>
        <p:xfrm>
          <a:off x="242595" y="835612"/>
          <a:ext cx="9549105" cy="4806944"/>
        </p:xfrm>
        <a:graphic>
          <a:graphicData uri="http://schemas.openxmlformats.org/drawingml/2006/table">
            <a:tbl>
              <a:tblPr>
                <a:tableStyleId>{5C22544A-7EE6-4342-B048-85BDC9FD1C3A}</a:tableStyleId>
              </a:tblPr>
              <a:tblGrid>
                <a:gridCol w="3034295">
                  <a:extLst>
                    <a:ext uri="{9D8B030D-6E8A-4147-A177-3AD203B41FA5}">
                      <a16:colId xmlns:a16="http://schemas.microsoft.com/office/drawing/2014/main" val="2911677767"/>
                    </a:ext>
                  </a:extLst>
                </a:gridCol>
                <a:gridCol w="3480515">
                  <a:extLst>
                    <a:ext uri="{9D8B030D-6E8A-4147-A177-3AD203B41FA5}">
                      <a16:colId xmlns:a16="http://schemas.microsoft.com/office/drawing/2014/main" val="3943251888"/>
                    </a:ext>
                  </a:extLst>
                </a:gridCol>
                <a:gridCol w="3034295">
                  <a:extLst>
                    <a:ext uri="{9D8B030D-6E8A-4147-A177-3AD203B41FA5}">
                      <a16:colId xmlns:a16="http://schemas.microsoft.com/office/drawing/2014/main" val="2233488384"/>
                    </a:ext>
                  </a:extLst>
                </a:gridCol>
              </a:tblGrid>
              <a:tr h="990944">
                <a:tc>
                  <a:txBody>
                    <a:bodyPr/>
                    <a:lstStyle/>
                    <a:p>
                      <a:pPr algn="ctr" fontAlgn="ctr"/>
                      <a:r>
                        <a:rPr lang="en-US" sz="4400" b="1" u="none" strike="noStrike" dirty="0" err="1">
                          <a:solidFill>
                            <a:srgbClr val="EA5550"/>
                          </a:solidFill>
                          <a:effectLst/>
                          <a:latin typeface="メイリオ" panose="020B0604030504040204" pitchFamily="50" charset="-128"/>
                          <a:ea typeface="メイリオ" panose="020B0604030504040204" pitchFamily="50" charset="-128"/>
                        </a:rPr>
                        <a:t>iDeCo</a:t>
                      </a:r>
                      <a:endParaRPr lang="en-US" sz="4400" b="1" i="0" u="none" strike="noStrike" dirty="0">
                        <a:solidFill>
                          <a:srgbClr val="EA555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4400" b="1" u="none" strike="noStrike" dirty="0">
                          <a:solidFill>
                            <a:srgbClr val="EA5550"/>
                          </a:solidFill>
                          <a:effectLst/>
                          <a:latin typeface="メイリオ" panose="020B0604030504040204" pitchFamily="50" charset="-128"/>
                          <a:ea typeface="メイリオ" panose="020B0604030504040204" pitchFamily="50" charset="-128"/>
                        </a:rPr>
                        <a:t>NISA</a:t>
                      </a:r>
                      <a:endParaRPr lang="en-US" sz="4400" b="1" i="0" u="none" strike="noStrike" dirty="0">
                        <a:solidFill>
                          <a:srgbClr val="EA555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4400" b="1" u="none" strike="noStrike" dirty="0">
                          <a:solidFill>
                            <a:srgbClr val="EA5550"/>
                          </a:solidFill>
                          <a:effectLst/>
                          <a:latin typeface="メイリオ" panose="020B0604030504040204" pitchFamily="50" charset="-128"/>
                          <a:ea typeface="メイリオ" panose="020B0604030504040204" pitchFamily="50" charset="-128"/>
                        </a:rPr>
                        <a:t>個人年金</a:t>
                      </a:r>
                      <a:endParaRPr lang="ja-JP" altLang="en-US" sz="4400" b="1" i="0" u="none" strike="noStrike" dirty="0">
                        <a:solidFill>
                          <a:srgbClr val="EA555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0071"/>
                  </a:ext>
                </a:extLst>
              </a:tr>
              <a:tr h="1080000">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1</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7</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2</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72627782"/>
                  </a:ext>
                </a:extLst>
              </a:tr>
              <a:tr h="1080000">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121.3%</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125%</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4400" b="1" u="none" strike="noStrike" dirty="0">
                          <a:effectLst/>
                          <a:latin typeface="メイリオ" panose="020B0604030504040204" pitchFamily="50" charset="-128"/>
                          <a:ea typeface="メイリオ" panose="020B0604030504040204" pitchFamily="50" charset="-128"/>
                        </a:rPr>
                        <a:t>92%</a:t>
                      </a:r>
                      <a:endParaRPr lang="en-US" altLang="ja-JP" sz="4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8032708"/>
                  </a:ext>
                </a:extLst>
              </a:tr>
              <a:tr h="1080000">
                <a:tc>
                  <a:txBody>
                    <a:bodyPr/>
                    <a:lstStyle/>
                    <a:p>
                      <a:pPr algn="ctr" fontAlgn="ctr"/>
                      <a:r>
                        <a:rPr lang="ja-JP" altLang="en-US" sz="3600" b="1" u="none" strike="noStrike" dirty="0">
                          <a:effectLst/>
                          <a:latin typeface="メイリオ" panose="020B0604030504040204" pitchFamily="50" charset="-128"/>
                          <a:ea typeface="メイリオ" panose="020B0604030504040204" pitchFamily="50" charset="-128"/>
                        </a:rPr>
                        <a:t>約</a:t>
                      </a:r>
                      <a:r>
                        <a:rPr lang="en-US" altLang="ja-JP" sz="3600" b="1" u="none" strike="noStrike" dirty="0">
                          <a:effectLst/>
                          <a:latin typeface="メイリオ" panose="020B0604030504040204" pitchFamily="50" charset="-128"/>
                          <a:ea typeface="メイリオ" panose="020B0604030504040204" pitchFamily="50" charset="-128"/>
                        </a:rPr>
                        <a:t>366.7</a:t>
                      </a:r>
                      <a:r>
                        <a:rPr lang="ja-JP" altLang="en-US" sz="3600" b="1" u="none" strike="noStrike" dirty="0">
                          <a:effectLst/>
                          <a:latin typeface="メイリオ" panose="020B0604030504040204" pitchFamily="50" charset="-128"/>
                          <a:ea typeface="メイリオ" panose="020B0604030504040204" pitchFamily="50" charset="-128"/>
                        </a:rPr>
                        <a:t>万人</a:t>
                      </a:r>
                      <a:endParaRPr lang="ja-JP" altLang="en-US" sz="36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57150" cap="flat" cmpd="sng" algn="ctr">
                      <a:noFill/>
                      <a:prstDash val="solid"/>
                      <a:round/>
                      <a:headEnd type="none" w="med" len="med"/>
                      <a:tailEnd type="none" w="med" len="med"/>
                    </a:lnB>
                    <a:solidFill>
                      <a:schemeClr val="bg1"/>
                    </a:solidFill>
                  </a:tcPr>
                </a:tc>
                <a:tc>
                  <a:txBody>
                    <a:bodyPr/>
                    <a:lstStyle/>
                    <a:p>
                      <a:pPr algn="ctr" fontAlgn="ctr"/>
                      <a:r>
                        <a:rPr lang="ja-JP" altLang="en-US" sz="3600" b="1" u="none" strike="noStrike" dirty="0">
                          <a:effectLst/>
                          <a:latin typeface="メイリオ" panose="020B0604030504040204" pitchFamily="50" charset="-128"/>
                          <a:ea typeface="メイリオ" panose="020B0604030504040204" pitchFamily="50" charset="-128"/>
                        </a:rPr>
                        <a:t>約</a:t>
                      </a:r>
                      <a:r>
                        <a:rPr lang="en-US" altLang="ja-JP" sz="3600" b="1" u="none" strike="noStrike" dirty="0">
                          <a:effectLst/>
                          <a:latin typeface="メイリオ" panose="020B0604030504040204" pitchFamily="50" charset="-128"/>
                          <a:ea typeface="メイリオ" panose="020B0604030504040204" pitchFamily="50" charset="-128"/>
                        </a:rPr>
                        <a:t>2647.</a:t>
                      </a:r>
                      <a:r>
                        <a:rPr lang="ja-JP" altLang="en-US" sz="3600" b="1" u="none" strike="noStrike" dirty="0">
                          <a:effectLst/>
                          <a:latin typeface="メイリオ" panose="020B0604030504040204" pitchFamily="50" charset="-128"/>
                          <a:ea typeface="メイリオ" panose="020B0604030504040204" pitchFamily="50" charset="-128"/>
                        </a:rPr>
                        <a:t>口座</a:t>
                      </a:r>
                      <a:endParaRPr lang="ja-JP" altLang="en-US" sz="36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57150" cap="flat" cmpd="sng" algn="ctr">
                      <a:noFill/>
                      <a:prstDash val="solid"/>
                      <a:round/>
                      <a:headEnd type="none" w="med" len="med"/>
                      <a:tailEnd type="none" w="med" len="med"/>
                    </a:lnB>
                    <a:solidFill>
                      <a:schemeClr val="bg1"/>
                    </a:solidFill>
                  </a:tcPr>
                </a:tc>
                <a:tc>
                  <a:txBody>
                    <a:bodyPr/>
                    <a:lstStyle/>
                    <a:p>
                      <a:pPr algn="ctr" fontAlgn="ctr"/>
                      <a:r>
                        <a:rPr lang="ja-JP" altLang="en-US" sz="3600" b="1" u="none" strike="noStrike" dirty="0">
                          <a:effectLst/>
                          <a:latin typeface="メイリオ" panose="020B0604030504040204" pitchFamily="50" charset="-128"/>
                          <a:ea typeface="メイリオ" panose="020B0604030504040204" pitchFamily="50" charset="-128"/>
                        </a:rPr>
                        <a:t>約</a:t>
                      </a:r>
                      <a:r>
                        <a:rPr lang="en-US" altLang="ja-JP" sz="3600" b="1" u="none" strike="noStrike" dirty="0">
                          <a:effectLst/>
                          <a:latin typeface="メイリオ" panose="020B0604030504040204" pitchFamily="50" charset="-128"/>
                          <a:ea typeface="メイリオ" panose="020B0604030504040204" pitchFamily="50" charset="-128"/>
                        </a:rPr>
                        <a:t>700.7</a:t>
                      </a:r>
                      <a:r>
                        <a:rPr lang="ja-JP" altLang="en-US" sz="3600" b="1" u="none" strike="noStrike" dirty="0">
                          <a:effectLst/>
                          <a:latin typeface="メイリオ" panose="020B0604030504040204" pitchFamily="50" charset="-128"/>
                          <a:ea typeface="メイリオ" panose="020B0604030504040204" pitchFamily="50" charset="-128"/>
                        </a:rPr>
                        <a:t>万人</a:t>
                      </a:r>
                      <a:endParaRPr lang="ja-JP" altLang="en-US" sz="36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571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128989948"/>
                  </a:ext>
                </a:extLst>
              </a:tr>
              <a:tr h="576000">
                <a:tc>
                  <a:txBody>
                    <a:bodyPr/>
                    <a:lstStyle/>
                    <a:p>
                      <a:pPr algn="ctr" fontAlgn="ctr"/>
                      <a:r>
                        <a:rPr lang="en-US" altLang="ja-JP" sz="2400" u="none" strike="noStrike" dirty="0">
                          <a:effectLst/>
                          <a:latin typeface="メイリオ" panose="020B0604030504040204" pitchFamily="50" charset="-128"/>
                          <a:ea typeface="メイリオ" panose="020B0604030504040204" pitchFamily="50" charset="-128"/>
                        </a:rPr>
                        <a:t>2025</a:t>
                      </a:r>
                      <a:r>
                        <a:rPr lang="ja-JP" altLang="en-US" sz="2400" u="none" strike="noStrike" dirty="0">
                          <a:effectLst/>
                          <a:latin typeface="メイリオ" panose="020B0604030504040204" pitchFamily="50" charset="-128"/>
                          <a:ea typeface="メイリオ" panose="020B0604030504040204" pitchFamily="50" charset="-128"/>
                        </a:rPr>
                        <a:t>年</a:t>
                      </a:r>
                      <a:r>
                        <a:rPr lang="en-US" altLang="ja-JP" sz="2400" u="none" strike="noStrike" dirty="0">
                          <a:effectLst/>
                          <a:latin typeface="メイリオ" panose="020B0604030504040204" pitchFamily="50" charset="-128"/>
                          <a:ea typeface="メイリオ" panose="020B0604030504040204" pitchFamily="50" charset="-128"/>
                        </a:rPr>
                        <a:t>5</a:t>
                      </a:r>
                      <a:r>
                        <a:rPr lang="ja-JP" altLang="en-US" sz="2400" u="none" strike="noStrike" dirty="0">
                          <a:effectLst/>
                          <a:latin typeface="メイリオ" panose="020B0604030504040204" pitchFamily="50" charset="-128"/>
                          <a:ea typeface="メイリオ" panose="020B0604030504040204" pitchFamily="50" charset="-128"/>
                        </a:rPr>
                        <a:t>月末時点</a:t>
                      </a:r>
                      <a:endParaRPr lang="ja-JP" altLang="en-US" sz="24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57150" cap="flat" cmpd="sng" algn="ctr">
                      <a:solidFill>
                        <a:srgbClr val="EA5550"/>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57150" cap="flat" cmpd="sng" algn="ctr">
                      <a:no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algn="ctr" fontAlgn="ctr"/>
                      <a:r>
                        <a:rPr lang="en-US" altLang="ja-JP" sz="2400" u="none" strike="noStrike" dirty="0">
                          <a:effectLst/>
                          <a:latin typeface="メイリオ" panose="020B0604030504040204" pitchFamily="50" charset="-128"/>
                          <a:ea typeface="メイリオ" panose="020B0604030504040204" pitchFamily="50" charset="-128"/>
                        </a:rPr>
                        <a:t>2025</a:t>
                      </a:r>
                      <a:r>
                        <a:rPr lang="ja-JP" altLang="en-US" sz="2400" u="none" strike="noStrike" dirty="0">
                          <a:effectLst/>
                          <a:latin typeface="メイリオ" panose="020B0604030504040204" pitchFamily="50" charset="-128"/>
                          <a:ea typeface="メイリオ" panose="020B0604030504040204" pitchFamily="50" charset="-128"/>
                        </a:rPr>
                        <a:t>年</a:t>
                      </a:r>
                      <a:r>
                        <a:rPr lang="en-US" altLang="ja-JP" sz="2400" u="none" strike="noStrike" dirty="0">
                          <a:effectLst/>
                          <a:latin typeface="メイリオ" panose="020B0604030504040204" pitchFamily="50" charset="-128"/>
                          <a:ea typeface="メイリオ" panose="020B0604030504040204" pitchFamily="50" charset="-128"/>
                        </a:rPr>
                        <a:t>8</a:t>
                      </a:r>
                      <a:r>
                        <a:rPr lang="ja-JP" altLang="en-US" sz="2400" u="none" strike="noStrike" dirty="0">
                          <a:effectLst/>
                          <a:latin typeface="メイリオ" panose="020B0604030504040204" pitchFamily="50" charset="-128"/>
                          <a:ea typeface="メイリオ" panose="020B0604030504040204" pitchFamily="50" charset="-128"/>
                        </a:rPr>
                        <a:t>月</a:t>
                      </a:r>
                      <a:r>
                        <a:rPr lang="en-US" altLang="ja-JP" sz="2400" u="none" strike="noStrike" dirty="0">
                          <a:effectLst/>
                          <a:latin typeface="メイリオ" panose="020B0604030504040204" pitchFamily="50" charset="-128"/>
                          <a:ea typeface="メイリオ" panose="020B0604030504040204" pitchFamily="50" charset="-128"/>
                        </a:rPr>
                        <a:t>1</a:t>
                      </a:r>
                      <a:r>
                        <a:rPr lang="ja-JP" altLang="en-US" sz="2400" u="none" strike="noStrike" dirty="0">
                          <a:effectLst/>
                          <a:latin typeface="メイリオ" panose="020B0604030504040204" pitchFamily="50" charset="-128"/>
                          <a:ea typeface="メイリオ" panose="020B0604030504040204" pitchFamily="50" charset="-128"/>
                        </a:rPr>
                        <a:t>日</a:t>
                      </a:r>
                      <a:endParaRPr lang="ja-JP" altLang="en-US" sz="24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57150" cap="flat" cmpd="sng" algn="ctr">
                      <a:no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algn="ctr" fontAlgn="ctr"/>
                      <a:r>
                        <a:rPr lang="en-US" altLang="ja-JP" sz="2400" u="none" strike="noStrike" dirty="0">
                          <a:effectLst/>
                          <a:latin typeface="メイリオ" panose="020B0604030504040204" pitchFamily="50" charset="-128"/>
                          <a:ea typeface="メイリオ" panose="020B0604030504040204" pitchFamily="50" charset="-128"/>
                        </a:rPr>
                        <a:t>2023</a:t>
                      </a:r>
                      <a:r>
                        <a:rPr lang="ja-JP" altLang="en-US" sz="2400" u="none" strike="noStrike" dirty="0">
                          <a:effectLst/>
                          <a:latin typeface="メイリオ" panose="020B0604030504040204" pitchFamily="50" charset="-128"/>
                          <a:ea typeface="メイリオ" panose="020B0604030504040204" pitchFamily="50" charset="-128"/>
                        </a:rPr>
                        <a:t>年度</a:t>
                      </a:r>
                      <a:endParaRPr lang="ja-JP" altLang="en-US" sz="24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w="12700" cap="flat" cmpd="sng" algn="ctr">
                      <a:solidFill>
                        <a:schemeClr val="bg1">
                          <a:lumMod val="7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no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54471795"/>
                  </a:ext>
                </a:extLst>
              </a:tr>
            </a:tbl>
          </a:graphicData>
        </a:graphic>
      </p:graphicFrame>
    </p:spTree>
    <p:extLst>
      <p:ext uri="{BB962C8B-B14F-4D97-AF65-F5344CB8AC3E}">
        <p14:creationId xmlns:p14="http://schemas.microsoft.com/office/powerpoint/2010/main" val="288315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0" y="2933105"/>
            <a:ext cx="7156580"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chemeClr val="tx2"/>
                </a:solidFill>
                <a:effectLst/>
                <a:uLnTx/>
                <a:uFillTx/>
                <a:latin typeface="メイリオ" panose="020B0604030504040204" pitchFamily="50" charset="-128"/>
                <a:ea typeface="メイリオ" panose="020B0604030504040204" pitchFamily="50" charset="-128"/>
                <a:cs typeface="Arial"/>
                <a:sym typeface="Arial"/>
              </a:rPr>
              <a:t>Ⅱ</a:t>
            </a:r>
            <a:r>
              <a:rPr kumimoji="1" lang="ja-JP" altLang="en-US" sz="2800" b="1" i="0" u="none" strike="noStrike" kern="0" cap="none" spc="0" normalizeH="0" baseline="0" noProof="0" dirty="0">
                <a:ln>
                  <a:noFill/>
                </a:ln>
                <a:solidFill>
                  <a:schemeClr val="tx2"/>
                </a:solidFill>
                <a:effectLst/>
                <a:uLnTx/>
                <a:uFillTx/>
                <a:latin typeface="メイリオ" panose="020B0604030504040204" pitchFamily="50" charset="-128"/>
                <a:ea typeface="メイリオ" panose="020B0604030504040204" pitchFamily="50" charset="-128"/>
                <a:cs typeface="Arial"/>
                <a:sym typeface="Arial"/>
              </a:rPr>
              <a:t>．</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積み立ては、今が熱い！</a:t>
            </a:r>
            <a:endParaRPr kumimoji="0" lang="en-US" altLang="ja-JP" sz="2800" b="1" i="0" u="none" strike="noStrike" kern="0" cap="none" spc="0" normalizeH="0" baseline="0" noProof="0" dirty="0">
              <a:ln>
                <a:noFill/>
              </a:ln>
              <a:solidFill>
                <a:srgbClr val="000000"/>
              </a:solidFill>
              <a:effectLst/>
              <a:uLnTx/>
              <a:uFillTx/>
              <a:latin typeface="Arial"/>
              <a:cs typeface="Arial"/>
              <a:sym typeface="Arial"/>
            </a:endParaRPr>
          </a:p>
        </p:txBody>
      </p:sp>
      <p:sp>
        <p:nvSpPr>
          <p:cNvPr id="2" name="スライド番号プレースホルダー 5">
            <a:extLst>
              <a:ext uri="{FF2B5EF4-FFF2-40B4-BE49-F238E27FC236}">
                <a16:creationId xmlns:a16="http://schemas.microsoft.com/office/drawing/2014/main" id="{90008C9C-921A-5841-8C22-417E98091F65}"/>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17</a:t>
            </a:fld>
            <a:endParaRPr kumimoji="1" lang="ja-JP" altLang="en-US" sz="1200" b="1" dirty="0">
              <a:solidFill>
                <a:schemeClr val="tx1"/>
              </a:solidFill>
            </a:endParaRPr>
          </a:p>
        </p:txBody>
      </p:sp>
    </p:spTree>
    <p:extLst>
      <p:ext uri="{BB962C8B-B14F-4D97-AF65-F5344CB8AC3E}">
        <p14:creationId xmlns:p14="http://schemas.microsoft.com/office/powerpoint/2010/main" val="1789833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1">
            <a:extLst>
              <a:ext uri="{FF2B5EF4-FFF2-40B4-BE49-F238E27FC236}">
                <a16:creationId xmlns:a16="http://schemas.microsoft.com/office/drawing/2014/main" id="{C67D5EC6-66FA-97CD-30C4-FA88C0ABC63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10" name="スライド番号プレースホルダー 5">
            <a:extLst>
              <a:ext uri="{FF2B5EF4-FFF2-40B4-BE49-F238E27FC236}">
                <a16:creationId xmlns:a16="http://schemas.microsoft.com/office/drawing/2014/main" id="{81C7D840-BA36-DB90-6E9F-2B9CE1A3708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18</a:t>
            </a:fld>
            <a:endParaRPr kumimoji="1" lang="ja-JP" altLang="en-US" sz="1200" b="1" dirty="0">
              <a:solidFill>
                <a:schemeClr val="tx1"/>
              </a:solidFill>
            </a:endParaRPr>
          </a:p>
        </p:txBody>
      </p:sp>
      <p:sp>
        <p:nvSpPr>
          <p:cNvPr id="2" name="AutoShape 3">
            <a:extLst>
              <a:ext uri="{FF2B5EF4-FFF2-40B4-BE49-F238E27FC236}">
                <a16:creationId xmlns:a16="http://schemas.microsoft.com/office/drawing/2014/main" id="{E0BC2966-F5A7-C96F-DEEA-18E419BE9C9D}"/>
              </a:ext>
            </a:extLst>
          </p:cNvPr>
          <p:cNvSpPr>
            <a:spLocks noChangeArrowheads="1"/>
          </p:cNvSpPr>
          <p:nvPr/>
        </p:nvSpPr>
        <p:spPr bwMode="auto">
          <a:xfrm>
            <a:off x="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メイリオ" panose="020B0604030504040204" pitchFamily="50" charset="-128"/>
                <a:ea typeface="メイリオ" panose="020B0604030504040204" pitchFamily="50" charset="-128"/>
                <a:cs typeface="メイリオ" panose="020B0604030504040204" pitchFamily="50" charset="-128"/>
              </a:rPr>
              <a:t>（１）</a:t>
            </a:r>
            <a:r>
              <a:rPr kumimoji="1"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賞与の記事を活動に活用しよう！</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3" name="表 2">
            <a:extLst>
              <a:ext uri="{FF2B5EF4-FFF2-40B4-BE49-F238E27FC236}">
                <a16:creationId xmlns:a16="http://schemas.microsoft.com/office/drawing/2014/main" id="{E87684F1-B096-5A6D-E87C-0161537AC2E8}"/>
              </a:ext>
            </a:extLst>
          </p:cNvPr>
          <p:cNvGraphicFramePr>
            <a:graphicFrameLocks noGrp="1"/>
          </p:cNvGraphicFramePr>
          <p:nvPr>
            <p:extLst>
              <p:ext uri="{D42A27DB-BD31-4B8C-83A1-F6EECF244321}">
                <p14:modId xmlns:p14="http://schemas.microsoft.com/office/powerpoint/2010/main" val="1099927694"/>
              </p:ext>
            </p:extLst>
          </p:nvPr>
        </p:nvGraphicFramePr>
        <p:xfrm>
          <a:off x="360302" y="1031277"/>
          <a:ext cx="9468000" cy="4860000"/>
        </p:xfrm>
        <a:graphic>
          <a:graphicData uri="http://schemas.openxmlformats.org/drawingml/2006/table">
            <a:tbl>
              <a:tblPr>
                <a:tableStyleId>{5C22544A-7EE6-4342-B048-85BDC9FD1C3A}</a:tableStyleId>
              </a:tblPr>
              <a:tblGrid>
                <a:gridCol w="360000">
                  <a:extLst>
                    <a:ext uri="{9D8B030D-6E8A-4147-A177-3AD203B41FA5}">
                      <a16:colId xmlns:a16="http://schemas.microsoft.com/office/drawing/2014/main" val="3167633388"/>
                    </a:ext>
                  </a:extLst>
                </a:gridCol>
                <a:gridCol w="864000">
                  <a:extLst>
                    <a:ext uri="{9D8B030D-6E8A-4147-A177-3AD203B41FA5}">
                      <a16:colId xmlns:a16="http://schemas.microsoft.com/office/drawing/2014/main" val="1456397492"/>
                    </a:ext>
                  </a:extLst>
                </a:gridCol>
                <a:gridCol w="1944000">
                  <a:extLst>
                    <a:ext uri="{9D8B030D-6E8A-4147-A177-3AD203B41FA5}">
                      <a16:colId xmlns:a16="http://schemas.microsoft.com/office/drawing/2014/main" val="1773722641"/>
                    </a:ext>
                  </a:extLst>
                </a:gridCol>
                <a:gridCol w="5508000">
                  <a:extLst>
                    <a:ext uri="{9D8B030D-6E8A-4147-A177-3AD203B41FA5}">
                      <a16:colId xmlns:a16="http://schemas.microsoft.com/office/drawing/2014/main" val="148355211"/>
                    </a:ext>
                  </a:extLst>
                </a:gridCol>
                <a:gridCol w="792000">
                  <a:extLst>
                    <a:ext uri="{9D8B030D-6E8A-4147-A177-3AD203B41FA5}">
                      <a16:colId xmlns:a16="http://schemas.microsoft.com/office/drawing/2014/main" val="1696765315"/>
                    </a:ext>
                  </a:extLst>
                </a:gridCol>
              </a:tblGrid>
              <a:tr h="360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日にち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見出し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内容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1050" dirty="0">
                          <a:latin typeface="Meiryo UI" panose="020B0604030504040204" pitchFamily="50" charset="-128"/>
                          <a:ea typeface="Meiryo UI" panose="020B0604030504040204" pitchFamily="50" charset="-128"/>
                        </a:rPr>
                        <a:t>日経</a:t>
                      </a:r>
                      <a:r>
                        <a:rPr kumimoji="1" lang="en-US" altLang="ja-JP" sz="1050" dirty="0">
                          <a:latin typeface="Meiryo UI" panose="020B0604030504040204" pitchFamily="50" charset="-128"/>
                          <a:ea typeface="Meiryo UI" panose="020B0604030504040204" pitchFamily="50" charset="-128"/>
                        </a:rPr>
                        <a:t>URL</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91286938"/>
                  </a:ext>
                </a:extLst>
              </a:tr>
              <a:tr h="1512000">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夏ボーナス</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年連続最高　</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日経新聞がまとめた</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年夏ボーナス調査の最終集計では、全産業の平均支給額は前年比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5.91%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6233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円だった。支給額は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年連続で過去最高を更新した。（上場企業を中心に比較可能な</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383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社を対象に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日時点のデータを集計）</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業種別では調査対象の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を占める製造業が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5.56%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8830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円だった。機械や電機の増加率が高く、伸び率は前年の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2.61%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を上回った。非製造業は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6.72%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7909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円だった。建設や鉄道・バス、外食がけん引し、前年の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4.53%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増を上回った。</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東証プライム市場に上場する</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1072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月期の純利益は前期比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期連続で過去最高を更新。好業績を受け大企業では夏のボーナスを引き上げる動きが広がった。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0406166"/>
                  </a:ext>
                </a:extLst>
              </a:tr>
              <a:tr h="1440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日（日）</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夏のボーナス、「今ほしい」に</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支出　エアコンや「トキ消費」</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300"/>
                        </a:spcBef>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年夏ボーナス商戦では、消費の二極化が鮮明。全産業のボーナス平均支給額は前年比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5.91%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6233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年連続過去最高を更新したが、実質賃金は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月時点で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減と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カ月連続で前年割れ。そんな背景もあり、「今ほしい」ものへの支出集中が加速している。</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百貨店は高額品の売れ行き鈍化を受け、三越伊勢丹や松屋がセール開始を遅らせた。</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一方、猛暑でエアコン販売が好調で、ビックカメラでは約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倍の売上。また、テーマパークの新規開業や期間限定のイベント開催を背景に、時間や場所が限定される体験を重視する「トキ消費」も広がり、</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HIS</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の国内旅行は沖縄方面が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増、大阪方面は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増と好調で、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JTB</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の海外旅行も前年比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割増と回復基調となっている。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27988089"/>
                  </a:ext>
                </a:extLst>
              </a:tr>
              <a:tr h="1548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日（火）</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夏ボーナス、</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業種で増加　「</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万円以上支給」</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初の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割超</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300"/>
                        </a:spcBef>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年夏ボーナス調査最終集計によると、全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業種中</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業種で平均支給額が前年比プラスとなった。全産業平均は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5.91%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6233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年連続過去最高を更新。</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支給額が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万円を超えた企業は初の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割超（</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）に達した。</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業種別では「その他輸送機器」が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22.84%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増、「重工・造船」が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20.19%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増と大幅な伸びを見せ、新明和工業は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2221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29.99%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IHI</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8309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43.92%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増）と高額支給。大成建設は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34.24%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増）を支給した。</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一方で、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割の業種で増減率が悪化し、「鉄鋼」は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減、</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JFE</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スチールは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23.66%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減となるなど、企業や業種間で体力差が顕在化している。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73289104"/>
                  </a:ext>
                </a:extLst>
              </a:tr>
            </a:tbl>
          </a:graphicData>
        </a:graphic>
      </p:graphicFrame>
      <p:pic>
        <p:nvPicPr>
          <p:cNvPr id="4" name="図 3" descr="QR コード&#10;&#10;自動的に生成された説明">
            <a:extLst>
              <a:ext uri="{FF2B5EF4-FFF2-40B4-BE49-F238E27FC236}">
                <a16:creationId xmlns:a16="http://schemas.microsoft.com/office/drawing/2014/main" id="{DB645A7A-96EF-7709-AD24-A8098D6CC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6772" y="1798967"/>
            <a:ext cx="720000" cy="720000"/>
          </a:xfrm>
          <a:prstGeom prst="rect">
            <a:avLst/>
          </a:prstGeom>
        </p:spPr>
      </p:pic>
      <p:pic>
        <p:nvPicPr>
          <p:cNvPr id="5" name="図 4" descr="QR コード&#10;&#10;自動的に生成された説明">
            <a:extLst>
              <a:ext uri="{FF2B5EF4-FFF2-40B4-BE49-F238E27FC236}">
                <a16:creationId xmlns:a16="http://schemas.microsoft.com/office/drawing/2014/main" id="{36E5CD64-65B8-E420-A92A-EBD07F6C46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6772" y="3214783"/>
            <a:ext cx="720000" cy="720000"/>
          </a:xfrm>
          <a:prstGeom prst="rect">
            <a:avLst/>
          </a:prstGeom>
        </p:spPr>
      </p:pic>
      <p:pic>
        <p:nvPicPr>
          <p:cNvPr id="6" name="図 5" descr="QR コード&#10;&#10;自動的に生成された説明">
            <a:extLst>
              <a:ext uri="{FF2B5EF4-FFF2-40B4-BE49-F238E27FC236}">
                <a16:creationId xmlns:a16="http://schemas.microsoft.com/office/drawing/2014/main" id="{8E3692A2-5480-0674-052E-E56B45165F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6772" y="4698007"/>
            <a:ext cx="720000" cy="720000"/>
          </a:xfrm>
          <a:prstGeom prst="rect">
            <a:avLst/>
          </a:prstGeom>
        </p:spPr>
      </p:pic>
      <p:sp>
        <p:nvSpPr>
          <p:cNvPr id="8" name="吹き出し: 角を丸めた四角形 7">
            <a:extLst>
              <a:ext uri="{FF2B5EF4-FFF2-40B4-BE49-F238E27FC236}">
                <a16:creationId xmlns:a16="http://schemas.microsoft.com/office/drawing/2014/main" id="{77DC9300-7B13-2A65-FEA5-81D215173031}"/>
              </a:ext>
            </a:extLst>
          </p:cNvPr>
          <p:cNvSpPr/>
          <p:nvPr/>
        </p:nvSpPr>
        <p:spPr>
          <a:xfrm>
            <a:off x="3878980" y="5982871"/>
            <a:ext cx="5124221" cy="504000"/>
          </a:xfrm>
          <a:prstGeom prst="wedgeRoundRectCallout">
            <a:avLst>
              <a:gd name="adj1" fmla="val 53765"/>
              <a:gd name="adj2" fmla="val 29180"/>
              <a:gd name="adj3" fmla="val 16667"/>
            </a:avLst>
          </a:prstGeom>
          <a:solidFill>
            <a:schemeClr val="bg1"/>
          </a:solidFill>
          <a:ln w="19050">
            <a:solidFill>
              <a:schemeClr val="bg1">
                <a:lumMod val="85000"/>
              </a:schemeClr>
            </a:solidFill>
          </a:ln>
        </p:spPr>
        <p:txBody>
          <a:bodyPr wrap="square" lIns="0" tIns="72000" rIns="0" bIns="36000" anchor="ctr">
            <a:noAutofit/>
          </a:bodyPr>
          <a:lstStyle/>
          <a:p>
            <a:pPr marR="0" lvl="0" indent="182563"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最近、夏の賞与に関する記事をよく目にしますよね！</a:t>
            </a:r>
            <a:endPar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endParaRPr>
          </a:p>
          <a:p>
            <a:pPr marR="0" lvl="0" indent="182563" defTabSz="914400" rtl="0" eaLnBrk="1" fontAlgn="base" latinLnBrk="0" hangingPunct="1">
              <a:lnSpc>
                <a:spcPct val="100000"/>
              </a:lnSpc>
              <a:spcBef>
                <a:spcPct val="0"/>
              </a:spcBef>
              <a:spcAft>
                <a:spcPct val="0"/>
              </a:spcAft>
              <a:buClrTx/>
              <a:buSzTx/>
              <a:buFontTx/>
              <a:buNone/>
              <a:tabLst/>
              <a:defRPr/>
            </a:pPr>
            <a:r>
              <a:rPr kumimoji="1" lang="ja-JP" altLang="en-US" sz="1200" dirty="0">
                <a:solidFill>
                  <a:srgbClr val="3E3A39"/>
                </a:solidFill>
                <a:latin typeface="メイリオ"/>
                <a:ea typeface="メイリオ"/>
              </a:rPr>
              <a:t>ところで、○○さまの会社の賞与は</a:t>
            </a:r>
            <a:r>
              <a:rPr kumimoji="1" lang="en-US" altLang="ja-JP" sz="1200" dirty="0">
                <a:solidFill>
                  <a:srgbClr val="3E3A39"/>
                </a:solidFill>
                <a:latin typeface="メイリオ"/>
                <a:ea typeface="メイリオ"/>
              </a:rPr>
              <a:t>7</a:t>
            </a:r>
            <a:r>
              <a:rPr kumimoji="1" lang="ja-JP" altLang="en-US" sz="1200" dirty="0">
                <a:solidFill>
                  <a:srgbClr val="3E3A39"/>
                </a:solidFill>
                <a:latin typeface="メイリオ"/>
                <a:ea typeface="メイリオ"/>
              </a:rPr>
              <a:t>月でいらっしゃいますか～！？</a:t>
            </a:r>
            <a:endPar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endParaRPr>
          </a:p>
        </p:txBody>
      </p:sp>
      <p:pic>
        <p:nvPicPr>
          <p:cNvPr id="11" name="図 10">
            <a:extLst>
              <a:ext uri="{FF2B5EF4-FFF2-40B4-BE49-F238E27FC236}">
                <a16:creationId xmlns:a16="http://schemas.microsoft.com/office/drawing/2014/main" id="{B19A4002-F45C-2D3C-F534-9A56FCD257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08520" y="6041324"/>
            <a:ext cx="484501" cy="484501"/>
          </a:xfrm>
          <a:prstGeom prst="rect">
            <a:avLst/>
          </a:prstGeom>
        </p:spPr>
      </p:pic>
      <p:graphicFrame>
        <p:nvGraphicFramePr>
          <p:cNvPr id="7" name="表 6">
            <a:extLst>
              <a:ext uri="{FF2B5EF4-FFF2-40B4-BE49-F238E27FC236}">
                <a16:creationId xmlns:a16="http://schemas.microsoft.com/office/drawing/2014/main" id="{CE81834A-3E99-A9E9-D023-EC53E301738C}"/>
              </a:ext>
            </a:extLst>
          </p:cNvPr>
          <p:cNvGraphicFramePr>
            <a:graphicFrameLocks noGrp="1"/>
          </p:cNvGraphicFramePr>
          <p:nvPr>
            <p:extLst>
              <p:ext uri="{D42A27DB-BD31-4B8C-83A1-F6EECF244321}">
                <p14:modId xmlns:p14="http://schemas.microsoft.com/office/powerpoint/2010/main" val="4209171069"/>
              </p:ext>
            </p:extLst>
          </p:nvPr>
        </p:nvGraphicFramePr>
        <p:xfrm>
          <a:off x="1583617" y="1393342"/>
          <a:ext cx="7452000" cy="1512000"/>
        </p:xfrm>
        <a:graphic>
          <a:graphicData uri="http://schemas.openxmlformats.org/drawingml/2006/table">
            <a:tbl>
              <a:tblPr>
                <a:tableStyleId>{5C22544A-7EE6-4342-B048-85BDC9FD1C3A}</a:tableStyleId>
              </a:tblPr>
              <a:tblGrid>
                <a:gridCol w="1944000">
                  <a:extLst>
                    <a:ext uri="{9D8B030D-6E8A-4147-A177-3AD203B41FA5}">
                      <a16:colId xmlns:a16="http://schemas.microsoft.com/office/drawing/2014/main" val="783042100"/>
                    </a:ext>
                  </a:extLst>
                </a:gridCol>
                <a:gridCol w="5508000">
                  <a:extLst>
                    <a:ext uri="{9D8B030D-6E8A-4147-A177-3AD203B41FA5}">
                      <a16:colId xmlns:a16="http://schemas.microsoft.com/office/drawing/2014/main" val="2566529781"/>
                    </a:ext>
                  </a:extLst>
                </a:gridCol>
              </a:tblGrid>
              <a:tr h="1512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夏ボーナス</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年連続最高　</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日経新聞がまとめた</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2025</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年夏ボーナス調査の最終集計では、全産業の平均支給額は前年比</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5.91%</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増の</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98</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6233</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円だった。支給額は</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年連続で過去最高を更新</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した。（上場企業を中心に比較可能な</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383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社を対象に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日時点のデータを集計）</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業種別では調査対象の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を占める</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製造業が</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5.56%</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増</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8830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円だった。</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機械や電機の増加率が高く</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、伸び率は前年の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2.61%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を上回った。</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非製造業は</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6.72%</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増</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7909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円だった。</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建設や鉄道・バス、外食がけん引</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し、前年の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4.53%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増を上回った。</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東証プライム市場に上場する</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1072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月期の純利益は前期比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増で</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期連続で過去最高を更新。好業績を受け大企業では夏のボーナスを引き上げる動き</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が広がった。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25429218"/>
                  </a:ext>
                </a:extLst>
              </a:tr>
            </a:tbl>
          </a:graphicData>
        </a:graphic>
      </p:graphicFrame>
      <p:graphicFrame>
        <p:nvGraphicFramePr>
          <p:cNvPr id="12" name="表 11">
            <a:extLst>
              <a:ext uri="{FF2B5EF4-FFF2-40B4-BE49-F238E27FC236}">
                <a16:creationId xmlns:a16="http://schemas.microsoft.com/office/drawing/2014/main" id="{CCC043DD-45B9-D13D-74C1-38ED2130C792}"/>
              </a:ext>
            </a:extLst>
          </p:cNvPr>
          <p:cNvGraphicFramePr>
            <a:graphicFrameLocks noGrp="1"/>
          </p:cNvGraphicFramePr>
          <p:nvPr>
            <p:extLst>
              <p:ext uri="{D42A27DB-BD31-4B8C-83A1-F6EECF244321}">
                <p14:modId xmlns:p14="http://schemas.microsoft.com/office/powerpoint/2010/main" val="2917837553"/>
              </p:ext>
            </p:extLst>
          </p:nvPr>
        </p:nvGraphicFramePr>
        <p:xfrm>
          <a:off x="1584775" y="2905342"/>
          <a:ext cx="7452000" cy="1440000"/>
        </p:xfrm>
        <a:graphic>
          <a:graphicData uri="http://schemas.openxmlformats.org/drawingml/2006/table">
            <a:tbl>
              <a:tblPr>
                <a:tableStyleId>{5C22544A-7EE6-4342-B048-85BDC9FD1C3A}</a:tableStyleId>
              </a:tblPr>
              <a:tblGrid>
                <a:gridCol w="1944000">
                  <a:extLst>
                    <a:ext uri="{9D8B030D-6E8A-4147-A177-3AD203B41FA5}">
                      <a16:colId xmlns:a16="http://schemas.microsoft.com/office/drawing/2014/main" val="3948159997"/>
                    </a:ext>
                  </a:extLst>
                </a:gridCol>
                <a:gridCol w="5508000">
                  <a:extLst>
                    <a:ext uri="{9D8B030D-6E8A-4147-A177-3AD203B41FA5}">
                      <a16:colId xmlns:a16="http://schemas.microsoft.com/office/drawing/2014/main" val="1205222119"/>
                    </a:ext>
                  </a:extLst>
                </a:gridCol>
              </a:tblGrid>
              <a:tr h="1440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夏のボーナス、「今ほしい」に</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支出　エアコンや「トキ消費」</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300"/>
                        </a:spcBef>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夏ボーナス商戦では、消費の二極化</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が鮮明。全産業のボーナス平均支給額は</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前年比</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5.91%</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増の</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98</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6233</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円と</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年連続過去最高を更新</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したが、実質賃金は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月時点で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減と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カ月連続で前年割れ。そんな背景もあり</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、「今ほしい」ものへの支出集中が加速</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している。</a:t>
                      </a:r>
                    </a:p>
                    <a:p>
                      <a:pPr marL="171450" indent="-171450" algn="l" fontAlgn="t">
                        <a:spcBef>
                          <a:spcPts val="300"/>
                        </a:spcBef>
                        <a:buFont typeface="Arial" panose="020B0604020202020204" pitchFamily="34" charset="0"/>
                        <a:buChar char="•"/>
                      </a:pP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百貨店は高額品の売れ行き鈍化</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を受け、三越伊勢丹や松屋がセール開始を遅らせた。</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一方、猛暑でエアコン販売が好調で、ビックカメラでは約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倍の売上。また、テーマパークの新規開業や期間限定のイベント開催を背景に、時間や場所が限定される</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体験を重視する「トキ消費」も広がり、</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HIS</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の国内旅行は沖縄方面が</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11%</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増、大阪方面は</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93%</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増</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と好調で、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JTB</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の海外旅行も前年比</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割増と回復基調となっている。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616022"/>
                  </a:ext>
                </a:extLst>
              </a:tr>
            </a:tbl>
          </a:graphicData>
        </a:graphic>
      </p:graphicFrame>
      <p:graphicFrame>
        <p:nvGraphicFramePr>
          <p:cNvPr id="13" name="表 12">
            <a:extLst>
              <a:ext uri="{FF2B5EF4-FFF2-40B4-BE49-F238E27FC236}">
                <a16:creationId xmlns:a16="http://schemas.microsoft.com/office/drawing/2014/main" id="{D249FE5E-39C1-1B99-DE9B-DBA482C1282D}"/>
              </a:ext>
            </a:extLst>
          </p:cNvPr>
          <p:cNvGraphicFramePr>
            <a:graphicFrameLocks noGrp="1"/>
          </p:cNvGraphicFramePr>
          <p:nvPr>
            <p:extLst>
              <p:ext uri="{D42A27DB-BD31-4B8C-83A1-F6EECF244321}">
                <p14:modId xmlns:p14="http://schemas.microsoft.com/office/powerpoint/2010/main" val="3299455732"/>
              </p:ext>
            </p:extLst>
          </p:nvPr>
        </p:nvGraphicFramePr>
        <p:xfrm>
          <a:off x="1583617" y="4344310"/>
          <a:ext cx="7452000" cy="1548000"/>
        </p:xfrm>
        <a:graphic>
          <a:graphicData uri="http://schemas.openxmlformats.org/drawingml/2006/table">
            <a:tbl>
              <a:tblPr>
                <a:tableStyleId>{5C22544A-7EE6-4342-B048-85BDC9FD1C3A}</a:tableStyleId>
              </a:tblPr>
              <a:tblGrid>
                <a:gridCol w="1944000">
                  <a:extLst>
                    <a:ext uri="{9D8B030D-6E8A-4147-A177-3AD203B41FA5}">
                      <a16:colId xmlns:a16="http://schemas.microsoft.com/office/drawing/2014/main" val="1323990539"/>
                    </a:ext>
                  </a:extLst>
                </a:gridCol>
                <a:gridCol w="5508000">
                  <a:extLst>
                    <a:ext uri="{9D8B030D-6E8A-4147-A177-3AD203B41FA5}">
                      <a16:colId xmlns:a16="http://schemas.microsoft.com/office/drawing/2014/main" val="3707810881"/>
                    </a:ext>
                  </a:extLst>
                </a:gridCol>
              </a:tblGrid>
              <a:tr h="1548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夏ボーナス、</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業種で増加　「</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万円以上支給」</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初の</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割超</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300"/>
                        </a:spcBef>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年夏ボーナス調査最終集計によると、全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業種中</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割の</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業種で平均支給額が前年比プラスとなった。</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全産業平均は</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5.91%</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増の</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98</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6233</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円</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年連続過去最高を更新。</a:t>
                      </a:r>
                    </a:p>
                    <a:p>
                      <a:pPr marL="171450" indent="-171450" algn="l" fontAlgn="t">
                        <a:spcBef>
                          <a:spcPts val="300"/>
                        </a:spcBef>
                        <a:buFont typeface="Arial" panose="020B0604020202020204" pitchFamily="34" charset="0"/>
                        <a:buChar char="•"/>
                      </a:pP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支給額が</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100</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万円を超えた企業は初の</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割超（</a:t>
                      </a: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30.2%</a:t>
                      </a:r>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）に達した</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業種別では「その他輸送機器」が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22.84%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増、「重工・造船」が</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20.19%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増と大幅な伸びを見せ、新明和工業は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2221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29.99%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IHI</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8309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43.92%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増）と高額支給。大成建設は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34.24%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増）を支給した。</a:t>
                      </a:r>
                    </a:p>
                    <a:p>
                      <a:pPr marL="171450" indent="-171450" algn="l" fontAlgn="t">
                        <a:spcBef>
                          <a:spcPts val="3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一方で</a:t>
                      </a:r>
                      <a:r>
                        <a:rPr lang="ja-JP" altLang="en-US" sz="1050" b="0" i="0" u="none" strike="noStrike" dirty="0">
                          <a:solidFill>
                            <a:srgbClr val="000000"/>
                          </a:solidFill>
                          <a:effectLst/>
                          <a:highlight>
                            <a:srgbClr val="FF0000"/>
                          </a:highligh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highlight>
                            <a:srgbClr val="FF0000"/>
                          </a:highlight>
                          <a:latin typeface="Meiryo UI" panose="020B0604030504040204" pitchFamily="50" charset="-128"/>
                          <a:ea typeface="Meiryo UI" panose="020B0604030504040204" pitchFamily="50" charset="-128"/>
                        </a:rPr>
                        <a:t>6</a:t>
                      </a:r>
                      <a:r>
                        <a:rPr lang="ja-JP" altLang="en-US" sz="1050" b="1" i="0" u="none" strike="noStrike" dirty="0">
                          <a:solidFill>
                            <a:schemeClr val="bg1"/>
                          </a:solidFill>
                          <a:effectLst/>
                          <a:highlight>
                            <a:srgbClr val="FF0000"/>
                          </a:highlight>
                          <a:latin typeface="Meiryo UI" panose="020B0604030504040204" pitchFamily="50" charset="-128"/>
                          <a:ea typeface="Meiryo UI" panose="020B0604030504040204" pitchFamily="50" charset="-128"/>
                        </a:rPr>
                        <a:t>割の業種で増減率が悪化し、「鉄鋼」は</a:t>
                      </a:r>
                      <a:r>
                        <a:rPr lang="en-US" altLang="ja-JP" sz="1050" b="1" i="0" u="none" strike="noStrike" dirty="0">
                          <a:solidFill>
                            <a:schemeClr val="bg1"/>
                          </a:solidFill>
                          <a:effectLst/>
                          <a:highlight>
                            <a:srgbClr val="FF0000"/>
                          </a:highlight>
                          <a:latin typeface="Meiryo UI" panose="020B0604030504040204" pitchFamily="50" charset="-128"/>
                          <a:ea typeface="Meiryo UI" panose="020B0604030504040204" pitchFamily="50" charset="-128"/>
                        </a:rPr>
                        <a:t>9.23%</a:t>
                      </a:r>
                      <a:r>
                        <a:rPr lang="ja-JP" altLang="en-US" sz="1050" b="1" i="0" u="none" strike="noStrike" dirty="0">
                          <a:solidFill>
                            <a:schemeClr val="bg1"/>
                          </a:solidFill>
                          <a:effectLst/>
                          <a:highlight>
                            <a:srgbClr val="FF0000"/>
                          </a:highlight>
                          <a:latin typeface="Meiryo UI" panose="020B0604030504040204" pitchFamily="50" charset="-128"/>
                          <a:ea typeface="Meiryo UI" panose="020B0604030504040204" pitchFamily="50" charset="-128"/>
                        </a:rPr>
                        <a:t>減</a:t>
                      </a:r>
                      <a:r>
                        <a:rPr lang="ja-JP" altLang="en-US" sz="1050" b="0" i="0" u="none" strike="noStrike" dirty="0">
                          <a:solidFill>
                            <a:schemeClr val="bg1"/>
                          </a:solidFill>
                          <a:effectLst/>
                          <a:highlight>
                            <a:srgbClr val="FF0000"/>
                          </a:highligh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JFE</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スチールは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23.66%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減となるなど、企業や業種間で体力差が顕在化している。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73209108"/>
                  </a:ext>
                </a:extLst>
              </a:tr>
            </a:tbl>
          </a:graphicData>
        </a:graphic>
      </p:graphicFrame>
      <p:sp>
        <p:nvSpPr>
          <p:cNvPr id="14" name="吹き出し: 四角形 13">
            <a:extLst>
              <a:ext uri="{FF2B5EF4-FFF2-40B4-BE49-F238E27FC236}">
                <a16:creationId xmlns:a16="http://schemas.microsoft.com/office/drawing/2014/main" id="{36B1DAD5-18DD-E6AD-74AF-22CCAE885AB2}"/>
              </a:ext>
            </a:extLst>
          </p:cNvPr>
          <p:cNvSpPr/>
          <p:nvPr/>
        </p:nvSpPr>
        <p:spPr bwMode="auto">
          <a:xfrm>
            <a:off x="203045" y="156475"/>
            <a:ext cx="7452000" cy="684000"/>
          </a:xfrm>
          <a:prstGeom prst="wedgeRectCallout">
            <a:avLst>
              <a:gd name="adj1" fmla="val 30523"/>
              <a:gd name="adj2" fmla="val -4422"/>
            </a:avLst>
          </a:prstGeom>
          <a:solidFill>
            <a:schemeClr val="accent4">
              <a:lumMod val="20000"/>
              <a:lumOff val="80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紙・バルプ</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（日本製紙・大王製紙）</a:t>
            </a:r>
            <a:endParaRPr kumimoji="1" lang="en-US" altLang="ja-JP" sz="4000" b="1" dirty="0">
              <a:solidFill>
                <a:schemeClr val="bg1">
                  <a:lumMod val="65000"/>
                </a:schemeClr>
              </a:solidFill>
              <a:latin typeface="Meiryo UI" panose="020B0604030504040204" pitchFamily="50" charset="-128"/>
              <a:ea typeface="Meiryo UI" panose="020B0604030504040204" pitchFamily="50" charset="-128"/>
            </a:endParaRPr>
          </a:p>
        </p:txBody>
      </p:sp>
      <p:sp>
        <p:nvSpPr>
          <p:cNvPr id="15" name="吹き出し: 四角形 14">
            <a:extLst>
              <a:ext uri="{FF2B5EF4-FFF2-40B4-BE49-F238E27FC236}">
                <a16:creationId xmlns:a16="http://schemas.microsoft.com/office/drawing/2014/main" id="{236A5E1E-E5CE-F716-244A-DC0079BF7347}"/>
              </a:ext>
            </a:extLst>
          </p:cNvPr>
          <p:cNvSpPr/>
          <p:nvPr/>
        </p:nvSpPr>
        <p:spPr bwMode="auto">
          <a:xfrm>
            <a:off x="203045" y="953717"/>
            <a:ext cx="7452000" cy="684000"/>
          </a:xfrm>
          <a:prstGeom prst="wedgeRectCallout">
            <a:avLst>
              <a:gd name="adj1" fmla="val 30523"/>
              <a:gd name="adj2" fmla="val -4422"/>
            </a:avLst>
          </a:prstGeom>
          <a:solidFill>
            <a:schemeClr val="accent4">
              <a:lumMod val="20000"/>
              <a:lumOff val="80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defTabSz="914400" fontAlgn="base">
              <a:spcBef>
                <a:spcPct val="0"/>
              </a:spcBef>
              <a:spcAft>
                <a:spcPct val="0"/>
              </a:spcAft>
            </a:pPr>
            <a:r>
              <a:rPr kumimoji="1" lang="ja-JP" altLang="en-US" sz="4000" b="1" dirty="0">
                <a:latin typeface="Meiryo UI" panose="020B0604030504040204" pitchFamily="50" charset="-128"/>
                <a:ea typeface="Meiryo UI" panose="020B0604030504040204" pitchFamily="50" charset="-128"/>
              </a:rPr>
              <a:t>窯業</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a:t>
            </a:r>
            <a:r>
              <a:rPr kumimoji="1" lang="en-US" altLang="ja-JP" sz="3200" b="1" dirty="0">
                <a:solidFill>
                  <a:schemeClr val="bg1">
                    <a:lumMod val="65000"/>
                  </a:schemeClr>
                </a:solidFill>
                <a:latin typeface="Meiryo UI" panose="020B0604030504040204" pitchFamily="50" charset="-128"/>
                <a:ea typeface="Meiryo UI" panose="020B0604030504040204" pitchFamily="50" charset="-128"/>
              </a:rPr>
              <a:t>TOTO</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・太平洋セメント）</a:t>
            </a:r>
            <a:endParaRPr kumimoji="1" lang="en-US" altLang="ja-JP" sz="4000" b="1" dirty="0">
              <a:solidFill>
                <a:schemeClr val="bg1">
                  <a:lumMod val="65000"/>
                </a:schemeClr>
              </a:solidFill>
              <a:latin typeface="Meiryo UI" panose="020B0604030504040204" pitchFamily="50" charset="-128"/>
              <a:ea typeface="Meiryo UI" panose="020B0604030504040204" pitchFamily="50" charset="-128"/>
            </a:endParaRPr>
          </a:p>
        </p:txBody>
      </p:sp>
      <p:sp>
        <p:nvSpPr>
          <p:cNvPr id="16" name="吹き出し: 四角形 15">
            <a:extLst>
              <a:ext uri="{FF2B5EF4-FFF2-40B4-BE49-F238E27FC236}">
                <a16:creationId xmlns:a16="http://schemas.microsoft.com/office/drawing/2014/main" id="{1BBCF7A9-6A58-F3C9-6E25-B81C0CBA433C}"/>
              </a:ext>
            </a:extLst>
          </p:cNvPr>
          <p:cNvSpPr/>
          <p:nvPr/>
        </p:nvSpPr>
        <p:spPr bwMode="auto">
          <a:xfrm>
            <a:off x="203045" y="1750959"/>
            <a:ext cx="7452000" cy="684000"/>
          </a:xfrm>
          <a:prstGeom prst="wedgeRectCallout">
            <a:avLst>
              <a:gd name="adj1" fmla="val 30523"/>
              <a:gd name="adj2" fmla="val -4422"/>
            </a:avLst>
          </a:prstGeom>
          <a:solidFill>
            <a:schemeClr val="accent4">
              <a:lumMod val="20000"/>
              <a:lumOff val="80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defTabSz="914400" fontAlgn="base">
              <a:spcBef>
                <a:spcPct val="0"/>
              </a:spcBef>
              <a:spcAft>
                <a:spcPct val="0"/>
              </a:spcAft>
            </a:pPr>
            <a:r>
              <a:rPr kumimoji="1" lang="ja-JP" altLang="en-US" sz="4000" b="1" dirty="0">
                <a:latin typeface="Meiryo UI" panose="020B0604030504040204" pitchFamily="50" charset="-128"/>
                <a:ea typeface="Meiryo UI" panose="020B0604030504040204" pitchFamily="50" charset="-128"/>
              </a:rPr>
              <a:t>鉄鋼</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（日本製鉄、</a:t>
            </a:r>
            <a:r>
              <a:rPr kumimoji="1" lang="en-US" altLang="ja-JP" sz="3200" b="1" dirty="0">
                <a:solidFill>
                  <a:schemeClr val="bg1">
                    <a:lumMod val="65000"/>
                  </a:schemeClr>
                </a:solidFill>
                <a:latin typeface="Meiryo UI" panose="020B0604030504040204" pitchFamily="50" charset="-128"/>
                <a:ea typeface="Meiryo UI" panose="020B0604030504040204" pitchFamily="50" charset="-128"/>
              </a:rPr>
              <a:t>JFE</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ﾎｰﾙﾃﾞｨﾝｸﾞｽ）</a:t>
            </a:r>
            <a:endParaRPr kumimoji="1" lang="en-US" altLang="ja-JP" sz="4000" b="1" dirty="0">
              <a:solidFill>
                <a:schemeClr val="bg1">
                  <a:lumMod val="65000"/>
                </a:schemeClr>
              </a:solidFill>
              <a:latin typeface="Meiryo UI" panose="020B0604030504040204" pitchFamily="50" charset="-128"/>
              <a:ea typeface="Meiryo UI" panose="020B0604030504040204" pitchFamily="50" charset="-128"/>
            </a:endParaRPr>
          </a:p>
        </p:txBody>
      </p:sp>
      <p:sp>
        <p:nvSpPr>
          <p:cNvPr id="17" name="吹き出し: 四角形 16">
            <a:extLst>
              <a:ext uri="{FF2B5EF4-FFF2-40B4-BE49-F238E27FC236}">
                <a16:creationId xmlns:a16="http://schemas.microsoft.com/office/drawing/2014/main" id="{12D216E8-B3E0-7965-9054-FDAC9923046C}"/>
              </a:ext>
            </a:extLst>
          </p:cNvPr>
          <p:cNvSpPr/>
          <p:nvPr/>
        </p:nvSpPr>
        <p:spPr bwMode="auto">
          <a:xfrm>
            <a:off x="203045" y="2548201"/>
            <a:ext cx="7452000" cy="684000"/>
          </a:xfrm>
          <a:prstGeom prst="wedgeRectCallout">
            <a:avLst>
              <a:gd name="adj1" fmla="val 30523"/>
              <a:gd name="adj2" fmla="val -4422"/>
            </a:avLst>
          </a:prstGeom>
          <a:solidFill>
            <a:schemeClr val="accent4">
              <a:lumMod val="20000"/>
              <a:lumOff val="80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defTabSz="914400" fontAlgn="base">
              <a:spcBef>
                <a:spcPct val="0"/>
              </a:spcBef>
              <a:spcAft>
                <a:spcPct val="0"/>
              </a:spcAft>
            </a:pPr>
            <a:r>
              <a:rPr kumimoji="1" lang="ja-JP" altLang="en-US" sz="4000" b="1" dirty="0">
                <a:latin typeface="Meiryo UI" panose="020B0604030504040204" pitchFamily="50" charset="-128"/>
                <a:ea typeface="Meiryo UI" panose="020B0604030504040204" pitchFamily="50" charset="-128"/>
              </a:rPr>
              <a:t>精密機械</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（オリンパス、村田製作所）</a:t>
            </a:r>
            <a:endParaRPr kumimoji="1" lang="en-US" altLang="ja-JP" sz="4000" b="1" dirty="0">
              <a:solidFill>
                <a:schemeClr val="bg1">
                  <a:lumMod val="65000"/>
                </a:schemeClr>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3E7C3BFD-BAA9-0A68-8552-244AE3E7DA33}"/>
              </a:ext>
            </a:extLst>
          </p:cNvPr>
          <p:cNvSpPr/>
          <p:nvPr/>
        </p:nvSpPr>
        <p:spPr bwMode="auto">
          <a:xfrm>
            <a:off x="203045" y="3345443"/>
            <a:ext cx="7452000" cy="684000"/>
          </a:xfrm>
          <a:prstGeom prst="wedgeRectCallout">
            <a:avLst>
              <a:gd name="adj1" fmla="val 30523"/>
              <a:gd name="adj2" fmla="val -4422"/>
            </a:avLst>
          </a:prstGeom>
          <a:solidFill>
            <a:schemeClr val="accent4">
              <a:lumMod val="20000"/>
              <a:lumOff val="80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defTabSz="914400" fontAlgn="base">
              <a:spcBef>
                <a:spcPct val="0"/>
              </a:spcBef>
              <a:spcAft>
                <a:spcPct val="0"/>
              </a:spcAft>
            </a:pPr>
            <a:r>
              <a:rPr kumimoji="1" lang="ja-JP" altLang="en-US" sz="4000" b="1" dirty="0">
                <a:latin typeface="Meiryo UI" panose="020B0604030504040204" pitchFamily="50" charset="-128"/>
                <a:ea typeface="Meiryo UI" panose="020B0604030504040204" pitchFamily="50" charset="-128"/>
              </a:rPr>
              <a:t>雑貨・その他製造</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（ニトリ、良品計画）</a:t>
            </a:r>
            <a:endParaRPr kumimoji="1" lang="en-US" altLang="ja-JP" sz="4000" b="1" dirty="0">
              <a:solidFill>
                <a:schemeClr val="bg1">
                  <a:lumMod val="65000"/>
                </a:schemeClr>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5017752F-7D0E-A1AA-B8CB-4C3D3B631215}"/>
              </a:ext>
            </a:extLst>
          </p:cNvPr>
          <p:cNvSpPr/>
          <p:nvPr/>
        </p:nvSpPr>
        <p:spPr bwMode="auto">
          <a:xfrm>
            <a:off x="203045" y="4142686"/>
            <a:ext cx="7452000" cy="684000"/>
          </a:xfrm>
          <a:prstGeom prst="wedgeRectCallout">
            <a:avLst>
              <a:gd name="adj1" fmla="val 30523"/>
              <a:gd name="adj2" fmla="val -4422"/>
            </a:avLst>
          </a:prstGeom>
          <a:solidFill>
            <a:schemeClr val="accent4">
              <a:lumMod val="20000"/>
              <a:lumOff val="80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陸運</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（佐川急便、ヤマト</a:t>
            </a:r>
            <a:r>
              <a:rPr kumimoji="1" lang="en-US" altLang="ja-JP" sz="3200" b="1" dirty="0">
                <a:solidFill>
                  <a:schemeClr val="bg1">
                    <a:lumMod val="65000"/>
                  </a:schemeClr>
                </a:solidFill>
                <a:latin typeface="Meiryo UI" panose="020B0604030504040204" pitchFamily="50" charset="-128"/>
                <a:ea typeface="Meiryo UI" panose="020B0604030504040204" pitchFamily="50" charset="-128"/>
              </a:rPr>
              <a:t>HD</a:t>
            </a:r>
            <a:r>
              <a:rPr kumimoji="1" lang="ja-JP" altLang="en-US" sz="3200" b="1" dirty="0">
                <a:solidFill>
                  <a:schemeClr val="bg1">
                    <a:lumMod val="65000"/>
                  </a:schemeClr>
                </a:solidFill>
                <a:latin typeface="Meiryo UI" panose="020B0604030504040204" pitchFamily="50" charset="-128"/>
                <a:ea typeface="Meiryo UI" panose="020B0604030504040204" pitchFamily="50" charset="-128"/>
              </a:rPr>
              <a:t>）</a:t>
            </a:r>
            <a:endParaRPr kumimoji="1" lang="en-US" altLang="ja-JP" sz="3200" b="1" dirty="0">
              <a:solidFill>
                <a:schemeClr val="bg1">
                  <a:lumMod val="6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548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par>
                          <p:cTn id="31" fill="hold">
                            <p:stCondLst>
                              <p:cond delay="1500"/>
                            </p:stCondLst>
                            <p:childTnLst>
                              <p:par>
                                <p:cTn id="32" presetID="22" presetClass="entr" presetSubtype="8"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par>
                          <p:cTn id="35" fill="hold">
                            <p:stCondLst>
                              <p:cond delay="2000"/>
                            </p:stCondLst>
                            <p:childTnLst>
                              <p:par>
                                <p:cTn id="36" presetID="22" presetClass="entr" presetSubtype="8"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1">
            <a:extLst>
              <a:ext uri="{FF2B5EF4-FFF2-40B4-BE49-F238E27FC236}">
                <a16:creationId xmlns:a16="http://schemas.microsoft.com/office/drawing/2014/main" id="{C67D5EC6-66FA-97CD-30C4-FA88C0ABC63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10" name="スライド番号プレースホルダー 5">
            <a:extLst>
              <a:ext uri="{FF2B5EF4-FFF2-40B4-BE49-F238E27FC236}">
                <a16:creationId xmlns:a16="http://schemas.microsoft.com/office/drawing/2014/main" id="{81C7D840-BA36-DB90-6E9F-2B9CE1A3708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19</a:t>
            </a:fld>
            <a:endParaRPr kumimoji="1" lang="ja-JP" altLang="en-US" sz="1200" b="1" dirty="0">
              <a:solidFill>
                <a:schemeClr val="tx1"/>
              </a:solidFill>
            </a:endParaRPr>
          </a:p>
        </p:txBody>
      </p:sp>
      <p:sp>
        <p:nvSpPr>
          <p:cNvPr id="2" name="AutoShape 3">
            <a:extLst>
              <a:ext uri="{FF2B5EF4-FFF2-40B4-BE49-F238E27FC236}">
                <a16:creationId xmlns:a16="http://schemas.microsoft.com/office/drawing/2014/main" id="{C4494B42-D1A2-6D31-B1F5-1BC1C824FFE7}"/>
              </a:ext>
            </a:extLst>
          </p:cNvPr>
          <p:cNvSpPr>
            <a:spLocks noChangeArrowheads="1"/>
          </p:cNvSpPr>
          <p:nvPr/>
        </p:nvSpPr>
        <p:spPr bwMode="auto">
          <a:xfrm>
            <a:off x="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メイリオ" panose="020B0604030504040204" pitchFamily="50" charset="-128"/>
                <a:ea typeface="メイリオ" panose="020B0604030504040204" pitchFamily="50" charset="-128"/>
                <a:cs typeface="メイリオ" panose="020B0604030504040204" pitchFamily="50" charset="-128"/>
              </a:rPr>
              <a:t>（２）</a:t>
            </a:r>
            <a:r>
              <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2025</a:t>
            </a: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年</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夏の賞与に関する調査</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3" name="図 2">
            <a:extLst>
              <a:ext uri="{FF2B5EF4-FFF2-40B4-BE49-F238E27FC236}">
                <a16:creationId xmlns:a16="http://schemas.microsoft.com/office/drawing/2014/main" id="{4A475248-DF7A-49F3-4540-F96DEE9AB5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7" y="5821752"/>
            <a:ext cx="541867" cy="541867"/>
          </a:xfrm>
          <a:prstGeom prst="rect">
            <a:avLst/>
          </a:prstGeom>
        </p:spPr>
      </p:pic>
      <p:sp>
        <p:nvSpPr>
          <p:cNvPr id="4" name="正方形/長方形 3">
            <a:extLst>
              <a:ext uri="{FF2B5EF4-FFF2-40B4-BE49-F238E27FC236}">
                <a16:creationId xmlns:a16="http://schemas.microsoft.com/office/drawing/2014/main" id="{B2FB6049-E213-72BF-ACC3-29C57311DE43}"/>
              </a:ext>
            </a:extLst>
          </p:cNvPr>
          <p:cNvSpPr/>
          <p:nvPr/>
        </p:nvSpPr>
        <p:spPr>
          <a:xfrm>
            <a:off x="134193" y="884143"/>
            <a:ext cx="9802205" cy="869469"/>
          </a:xfrm>
          <a:prstGeom prst="rect">
            <a:avLst/>
          </a:prstGeom>
        </p:spPr>
        <p:txBody>
          <a:bodyPr wrap="square">
            <a:spAutoFit/>
          </a:bodyPr>
          <a:lstStyle/>
          <a:p>
            <a:pPr marL="171450" marR="0" lvl="0" indent="-171450" algn="l" defTabSz="914400" rtl="0" eaLnBrk="1" fontAlgn="base" latinLnBrk="0" hangingPunct="1">
              <a:lnSpc>
                <a:spcPct val="100000"/>
              </a:lnSpc>
              <a:spcBef>
                <a:spcPts val="300"/>
              </a:spcBef>
              <a:spcAft>
                <a:spcPct val="0"/>
              </a:spcAft>
              <a:buClrTx/>
              <a:buSzTx/>
              <a:buFont typeface="メイリオ" panose="020B0604030504040204" pitchFamily="50" charset="-128"/>
              <a:buChar char="○"/>
              <a:tabLst/>
              <a:defRPr/>
            </a:pP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国内最大級の家計診断･相談サービス「オカネコ」を運営する株式会社</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400F</a:t>
            </a:r>
            <a:r>
              <a:rPr kumimoji="1" lang="ja-JP" altLang="en-US" sz="1200" dirty="0">
                <a:solidFill>
                  <a:srgbClr val="000000"/>
                </a:solidFill>
                <a:latin typeface="メイリオ" panose="020B0604030504040204" pitchFamily="50" charset="-128"/>
                <a:ea typeface="メイリオ" panose="020B0604030504040204" pitchFamily="50" charset="-128"/>
              </a:rPr>
              <a:t>が、同社</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ユーザーを対象とした、                                                    「オカネコ 夏のボーナスに関する調査」を実施！その結果をご紹介します！</a:t>
            </a:r>
            <a:endPar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結果、</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2025</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年夏のボーナスは、</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割超が支給。一方、過半数は支給額に「満足していない」。                                                                                  物価高を背景に、「貯蓄」「投資」を重視する傾向が鮮明に</a:t>
            </a:r>
            <a:endPar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CE1A6BF4-39BC-54EE-1AAA-45FB621010CF}"/>
              </a:ext>
            </a:extLst>
          </p:cNvPr>
          <p:cNvSpPr/>
          <p:nvPr/>
        </p:nvSpPr>
        <p:spPr bwMode="auto">
          <a:xfrm>
            <a:off x="7851783" y="641175"/>
            <a:ext cx="2014176" cy="703725"/>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2025</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endPar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kern="0" dirty="0">
                <a:latin typeface="Meiryo UI" panose="020B0604030504040204" pitchFamily="50" charset="-128"/>
                <a:ea typeface="Meiryo UI" panose="020B0604030504040204" pitchFamily="50" charset="-128"/>
              </a:rPr>
              <a:t>夏</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の公務員賞与支給日</a:t>
            </a:r>
            <a:endParaRPr kumimoji="1" lang="en-US" altLang="ja-JP" sz="1400" b="1" kern="0" dirty="0">
              <a:solidFill>
                <a:srgbClr val="EA5550"/>
              </a:solidFill>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kern="0" dirty="0">
                <a:solidFill>
                  <a:srgbClr val="EA5550"/>
                </a:solidFill>
                <a:latin typeface="Meiryo UI" panose="020B0604030504040204" pitchFamily="50" charset="-128"/>
                <a:ea typeface="Meiryo UI" panose="020B0604030504040204" pitchFamily="50" charset="-128"/>
              </a:rPr>
              <a:t>6</a:t>
            </a:r>
            <a:r>
              <a:rPr kumimoji="1" lang="ja-JP" altLang="en-US"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月</a:t>
            </a:r>
            <a:r>
              <a:rPr kumimoji="1" lang="en-US" altLang="ja-JP"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30</a:t>
            </a:r>
            <a:r>
              <a:rPr kumimoji="1" lang="ja-JP" altLang="en-US"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a:t>
            </a:r>
            <a:r>
              <a:rPr kumimoji="1" lang="en-US" altLang="ja-JP"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a:t>
            </a:r>
            <a:r>
              <a:rPr kumimoji="1" lang="ja-JP" altLang="en-US" sz="1400" b="1" kern="0" dirty="0">
                <a:solidFill>
                  <a:srgbClr val="EA5550"/>
                </a:solidFill>
                <a:latin typeface="Meiryo UI" panose="020B0604030504040204" pitchFamily="50" charset="-128"/>
                <a:ea typeface="Meiryo UI" panose="020B0604030504040204" pitchFamily="50" charset="-128"/>
              </a:rPr>
              <a:t>月</a:t>
            </a:r>
            <a:r>
              <a:rPr kumimoji="1" lang="en-US" altLang="ja-JP" sz="1400" b="1" kern="0" dirty="0">
                <a:solidFill>
                  <a:srgbClr val="EA5550"/>
                </a:solidFill>
                <a:latin typeface="Meiryo UI" panose="020B0604030504040204" pitchFamily="50" charset="-128"/>
                <a:ea typeface="Meiryo UI" panose="020B0604030504040204" pitchFamily="50" charset="-128"/>
              </a:rPr>
              <a:t>)</a:t>
            </a:r>
            <a:endParaRPr kumimoji="1" lang="en-US" altLang="ja-JP" sz="1200" b="1" kern="0" dirty="0">
              <a:solidFill>
                <a:srgbClr val="EA5550"/>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F99BDC8-6EB3-E9D2-C267-6A7C71FDDC7A}"/>
              </a:ext>
            </a:extLst>
          </p:cNvPr>
          <p:cNvSpPr/>
          <p:nvPr/>
        </p:nvSpPr>
        <p:spPr>
          <a:xfrm>
            <a:off x="53312" y="1798967"/>
            <a:ext cx="1608133" cy="307777"/>
          </a:xfrm>
          <a:prstGeom prst="rect">
            <a:avLst/>
          </a:prstGeom>
        </p:spPr>
        <p:txBody>
          <a:bodyPr wrap="none">
            <a:spAutoFit/>
          </a:bodyPr>
          <a:lstStyle/>
          <a:p>
            <a:pPr marL="342900" indent="-342900">
              <a:buFont typeface="+mj-lt"/>
              <a:buAutoNum type="arabicPeriod"/>
            </a:pPr>
            <a:r>
              <a:rPr kumimoji="1" lang="ja-JP" altLang="en-US" sz="1400" b="1" dirty="0">
                <a:solidFill>
                  <a:srgbClr val="3E3A39"/>
                </a:solidFill>
                <a:latin typeface="メイリオ" panose="020B0604030504040204" pitchFamily="50" charset="-128"/>
                <a:ea typeface="メイリオ" panose="020B0604030504040204" pitchFamily="50" charset="-128"/>
              </a:rPr>
              <a:t>結果サマリー</a:t>
            </a:r>
            <a:endParaRPr lang="ja-JP" altLang="en-US" sz="1050" dirty="0">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41E0CDD6-8FB8-F78F-6C72-3E8324799B78}"/>
              </a:ext>
            </a:extLst>
          </p:cNvPr>
          <p:cNvSpPr/>
          <p:nvPr/>
        </p:nvSpPr>
        <p:spPr>
          <a:xfrm>
            <a:off x="-15881" y="6357198"/>
            <a:ext cx="9807581" cy="200055"/>
          </a:xfrm>
          <a:prstGeom prst="rect">
            <a:avLst/>
          </a:prstGeom>
        </p:spPr>
        <p:txBody>
          <a:bodyPr wrap="square"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rPr>
              <a:t>参考・引用）　</a:t>
            </a:r>
            <a:r>
              <a:rPr kumimoji="1" lang="ja-JP" altLang="en-US" sz="700" b="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オカネコ 夏のボーナスに関する調査</a:t>
            </a:r>
            <a:r>
              <a:rPr lang="en-US" altLang="ja-JP" sz="700" b="0" i="0" dirty="0">
                <a:effectLst/>
                <a:latin typeface="HGPｺﾞｼｯｸM" panose="020B0600000000000000" pitchFamily="50" charset="-128"/>
                <a:ea typeface="HGPｺﾞｼｯｸM" panose="020B0600000000000000" pitchFamily="50" charset="-128"/>
              </a:rPr>
              <a:t>2025</a:t>
            </a:r>
            <a:r>
              <a:rPr lang="ja-JP" altLang="en-US" sz="700" b="0" i="0" dirty="0">
                <a:effectLst/>
                <a:latin typeface="HGPｺﾞｼｯｸM" panose="020B0600000000000000" pitchFamily="50" charset="-128"/>
                <a:ea typeface="HGPｺﾞｼｯｸM" panose="020B0600000000000000" pitchFamily="50" charset="-128"/>
              </a:rPr>
              <a:t>年</a:t>
            </a:r>
            <a:r>
              <a:rPr lang="en-US" altLang="ja-JP" sz="700" b="0" i="0" dirty="0">
                <a:effectLst/>
                <a:latin typeface="HGPｺﾞｼｯｸM" panose="020B0600000000000000" pitchFamily="50" charset="-128"/>
                <a:ea typeface="HGPｺﾞｼｯｸM" panose="020B0600000000000000" pitchFamily="50" charset="-128"/>
              </a:rPr>
              <a:t>6</a:t>
            </a:r>
            <a:r>
              <a:rPr lang="ja-JP" altLang="en-US" sz="700" b="0" i="0" dirty="0">
                <a:effectLst/>
                <a:latin typeface="HGPｺﾞｼｯｸM" panose="020B0600000000000000" pitchFamily="50" charset="-128"/>
                <a:ea typeface="HGPｺﾞｼｯｸM" panose="020B0600000000000000" pitchFamily="50" charset="-128"/>
              </a:rPr>
              <a:t>月</a:t>
            </a:r>
            <a:r>
              <a:rPr lang="en-US" altLang="ja-JP" sz="700" b="0" i="0" dirty="0">
                <a:effectLst/>
                <a:latin typeface="HGPｺﾞｼｯｸM" panose="020B0600000000000000" pitchFamily="50" charset="-128"/>
                <a:ea typeface="HGPｺﾞｼｯｸM" panose="020B0600000000000000" pitchFamily="50" charset="-128"/>
              </a:rPr>
              <a:t>11</a:t>
            </a:r>
            <a:r>
              <a:rPr lang="ja-JP" altLang="en-US" sz="700" b="0" i="0" dirty="0">
                <a:effectLst/>
                <a:latin typeface="HGPｺﾞｼｯｸM" panose="020B0600000000000000" pitchFamily="50" charset="-128"/>
                <a:ea typeface="HGPｺﾞｼｯｸM" panose="020B0600000000000000" pitchFamily="50" charset="-128"/>
              </a:rPr>
              <a:t>日</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hlinkClick r:id="rId3"/>
              </a:rPr>
              <a:t>https://prtimes.jp/main/html/rd/p/000000238.000038217.html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p:txBody>
      </p:sp>
      <p:sp>
        <p:nvSpPr>
          <p:cNvPr id="11" name="正方形/長方形 10">
            <a:extLst>
              <a:ext uri="{FF2B5EF4-FFF2-40B4-BE49-F238E27FC236}">
                <a16:creationId xmlns:a16="http://schemas.microsoft.com/office/drawing/2014/main" id="{BEF1CDC5-559A-9247-6945-36D774EEF72E}"/>
              </a:ext>
            </a:extLst>
          </p:cNvPr>
          <p:cNvSpPr/>
          <p:nvPr/>
        </p:nvSpPr>
        <p:spPr>
          <a:xfrm>
            <a:off x="46973" y="3196071"/>
            <a:ext cx="5519971" cy="523220"/>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startAt="2"/>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（会社員と回答した方）                                                                 今年の夏のボーナスは支給される予定はありますか？</a:t>
            </a:r>
            <a:endParaRPr kumimoji="0" lang="ja-JP" altLang="en-US" sz="1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DF52E31F-3154-E2F0-0709-8A08F6446370}"/>
              </a:ext>
            </a:extLst>
          </p:cNvPr>
          <p:cNvSpPr/>
          <p:nvPr/>
        </p:nvSpPr>
        <p:spPr>
          <a:xfrm>
            <a:off x="4953000" y="1798967"/>
            <a:ext cx="4838700" cy="523220"/>
          </a:xfrm>
          <a:prstGeom prst="rect">
            <a:avLst/>
          </a:prstGeom>
        </p:spPr>
        <p:txBody>
          <a:bodyPr wrap="square">
            <a:spAutoFit/>
          </a:bodyPr>
          <a:lstStyle/>
          <a:p>
            <a:pPr marL="342900" indent="-342900">
              <a:buFont typeface="+mj-lt"/>
              <a:buAutoNum type="arabicPeriod" startAt="3"/>
            </a:pPr>
            <a:r>
              <a:rPr kumimoji="1" lang="ja-JP" altLang="en-US" sz="1400" b="1" dirty="0">
                <a:solidFill>
                  <a:srgbClr val="3E3A39"/>
                </a:solidFill>
                <a:latin typeface="メイリオ" panose="020B0604030504040204" pitchFamily="50" charset="-128"/>
                <a:ea typeface="メイリオ" panose="020B0604030504040204" pitchFamily="50" charset="-128"/>
              </a:rPr>
              <a:t>（</a:t>
            </a:r>
            <a:r>
              <a:rPr kumimoji="1" lang="en-US" altLang="ja-JP" sz="1400" b="1" dirty="0">
                <a:solidFill>
                  <a:srgbClr val="3E3A39"/>
                </a:solidFill>
                <a:latin typeface="メイリオ" panose="020B0604030504040204" pitchFamily="50" charset="-128"/>
                <a:ea typeface="メイリオ" panose="020B0604030504040204" pitchFamily="50" charset="-128"/>
              </a:rPr>
              <a:t>2</a:t>
            </a:r>
            <a:r>
              <a:rPr kumimoji="1" lang="ja-JP" altLang="en-US" sz="1400" b="1" dirty="0">
                <a:solidFill>
                  <a:srgbClr val="3E3A39"/>
                </a:solidFill>
                <a:latin typeface="メイリオ" panose="020B0604030504040204" pitchFamily="50" charset="-128"/>
                <a:ea typeface="メイリオ" panose="020B0604030504040204" pitchFamily="50" charset="-128"/>
              </a:rPr>
              <a:t>、で支給される予定と回答した方）                                    夏のボーナスの使い道を教えて下さい</a:t>
            </a:r>
            <a:r>
              <a:rPr kumimoji="1" lang="ja-JP" altLang="en-US" sz="1100" dirty="0">
                <a:solidFill>
                  <a:srgbClr val="3E3A39"/>
                </a:solidFill>
                <a:latin typeface="メイリオ" panose="020B0604030504040204" pitchFamily="50" charset="-128"/>
                <a:ea typeface="メイリオ" panose="020B0604030504040204" pitchFamily="50" charset="-128"/>
              </a:rPr>
              <a:t>（複数回答可）</a:t>
            </a:r>
            <a:endParaRPr lang="ja-JP" altLang="en-US" sz="105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3B5FE0D7-5A45-40CB-5EC1-A81D60267A3E}"/>
              </a:ext>
            </a:extLst>
          </p:cNvPr>
          <p:cNvSpPr txBox="1"/>
          <p:nvPr/>
        </p:nvSpPr>
        <p:spPr>
          <a:xfrm>
            <a:off x="419513" y="2077622"/>
            <a:ext cx="4725050" cy="1092607"/>
          </a:xfrm>
          <a:prstGeom prst="rect">
            <a:avLst/>
          </a:prstGeom>
          <a:noFill/>
        </p:spPr>
        <p:txBody>
          <a:bodyPr wrap="square">
            <a:spAutoFit/>
          </a:bodyPr>
          <a:lstStyle/>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夏のボーナス</a:t>
            </a:r>
            <a:r>
              <a:rPr lang="ja-JP" altLang="en-US" sz="1200" b="1" i="0" u="sng" dirty="0">
                <a:solidFill>
                  <a:srgbClr val="EA5550"/>
                </a:solidFill>
                <a:effectLst/>
                <a:latin typeface="+mn-ea"/>
              </a:rPr>
              <a:t>「支給あり」</a:t>
            </a:r>
            <a:r>
              <a:rPr lang="en-US" altLang="ja-JP" sz="1200" b="1" i="0" u="sng" dirty="0">
                <a:solidFill>
                  <a:srgbClr val="EA5550"/>
                </a:solidFill>
                <a:effectLst/>
                <a:latin typeface="+mn-ea"/>
              </a:rPr>
              <a:t>73.6</a:t>
            </a:r>
            <a:r>
              <a:rPr lang="ja-JP" altLang="en-US" sz="1200" b="1" i="0" u="sng" dirty="0">
                <a:solidFill>
                  <a:srgbClr val="EA5550"/>
                </a:solidFill>
                <a:effectLst/>
                <a:latin typeface="+mn-ea"/>
              </a:rPr>
              <a:t>％</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ボーナス支給額は</a:t>
            </a:r>
            <a:r>
              <a:rPr lang="ja-JP" altLang="en-US" sz="1200" b="1" i="0" u="sng" dirty="0">
                <a:solidFill>
                  <a:srgbClr val="EA5550"/>
                </a:solidFill>
                <a:effectLst/>
                <a:latin typeface="+mn-ea"/>
              </a:rPr>
              <a:t>「上がった」</a:t>
            </a:r>
            <a:r>
              <a:rPr lang="en-US" altLang="ja-JP" sz="1200" b="1" i="0" u="sng" dirty="0">
                <a:solidFill>
                  <a:srgbClr val="EA5550"/>
                </a:solidFill>
                <a:effectLst/>
                <a:latin typeface="+mn-ea"/>
              </a:rPr>
              <a:t>22.2</a:t>
            </a:r>
            <a:r>
              <a:rPr lang="ja-JP" altLang="en-US" sz="1200" b="1" i="0" u="sng" dirty="0">
                <a:solidFill>
                  <a:srgbClr val="EA5550"/>
                </a:solidFill>
                <a:effectLst/>
                <a:latin typeface="+mn-ea"/>
              </a:rPr>
              <a:t>％</a:t>
            </a:r>
            <a:r>
              <a:rPr lang="ja-JP" altLang="en-US" sz="1200" i="0" dirty="0">
                <a:solidFill>
                  <a:srgbClr val="000000"/>
                </a:solidFill>
                <a:effectLst/>
                <a:latin typeface="+mn-ea"/>
              </a:rPr>
              <a:t>、「下がった」</a:t>
            </a:r>
            <a:r>
              <a:rPr lang="en-US" altLang="ja-JP" sz="1200" i="0" dirty="0">
                <a:solidFill>
                  <a:srgbClr val="000000"/>
                </a:solidFill>
                <a:effectLst/>
                <a:latin typeface="+mn-ea"/>
              </a:rPr>
              <a:t>13.3</a:t>
            </a:r>
            <a:r>
              <a:rPr lang="ja-JP" altLang="en-US" sz="1200" i="0" dirty="0">
                <a:solidFill>
                  <a:srgbClr val="000000"/>
                </a:solidFill>
                <a:effectLst/>
                <a:latin typeface="+mn-ea"/>
              </a:rPr>
              <a:t>％</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夏のボーナスの</a:t>
            </a:r>
            <a:r>
              <a:rPr lang="ja-JP" altLang="en-US" sz="1200" b="1" i="0" u="sng" dirty="0">
                <a:solidFill>
                  <a:srgbClr val="EA5550"/>
                </a:solidFill>
                <a:effectLst/>
                <a:latin typeface="+mn-ea"/>
              </a:rPr>
              <a:t>使い道は「貯金」「資産形成」が中心</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使い切り期間は</a:t>
            </a:r>
            <a:r>
              <a:rPr lang="ja-JP" altLang="en-US" sz="1200" b="1" i="0" u="sng" dirty="0">
                <a:solidFill>
                  <a:srgbClr val="EA5550"/>
                </a:solidFill>
                <a:effectLst/>
                <a:latin typeface="+mn-ea"/>
              </a:rPr>
              <a:t>「ほとんど使わずに貯蓄」が最多</a:t>
            </a:r>
            <a:r>
              <a:rPr lang="ja-JP" altLang="en-US" sz="1200" i="0" dirty="0">
                <a:solidFill>
                  <a:srgbClr val="000000"/>
                </a:solidFill>
                <a:effectLst/>
                <a:latin typeface="+mn-ea"/>
              </a:rPr>
              <a:t>、                                               約</a:t>
            </a:r>
            <a:r>
              <a:rPr lang="en-US" altLang="ja-JP" sz="1200" i="0" dirty="0">
                <a:solidFill>
                  <a:srgbClr val="000000"/>
                </a:solidFill>
                <a:effectLst/>
                <a:latin typeface="+mn-ea"/>
              </a:rPr>
              <a:t>4</a:t>
            </a:r>
            <a:r>
              <a:rPr lang="ja-JP" altLang="en-US" sz="1200" i="0" dirty="0">
                <a:solidFill>
                  <a:srgbClr val="000000"/>
                </a:solidFill>
                <a:effectLst/>
                <a:latin typeface="+mn-ea"/>
              </a:rPr>
              <a:t>割は</a:t>
            </a:r>
            <a:r>
              <a:rPr lang="en-US" altLang="ja-JP" sz="1200" i="0" dirty="0">
                <a:solidFill>
                  <a:srgbClr val="000000"/>
                </a:solidFill>
                <a:effectLst/>
                <a:latin typeface="+mn-ea"/>
              </a:rPr>
              <a:t>1</a:t>
            </a:r>
            <a:r>
              <a:rPr lang="ja-JP" altLang="en-US" sz="1200" i="0" dirty="0">
                <a:solidFill>
                  <a:srgbClr val="000000"/>
                </a:solidFill>
                <a:effectLst/>
                <a:latin typeface="+mn-ea"/>
              </a:rPr>
              <a:t>年以内に消費</a:t>
            </a:r>
          </a:p>
        </p:txBody>
      </p:sp>
      <p:graphicFrame>
        <p:nvGraphicFramePr>
          <p:cNvPr id="14" name="グラフ 13">
            <a:extLst>
              <a:ext uri="{FF2B5EF4-FFF2-40B4-BE49-F238E27FC236}">
                <a16:creationId xmlns:a16="http://schemas.microsoft.com/office/drawing/2014/main" id="{3C507971-983F-64DB-19C4-D8C1E8442C0F}"/>
              </a:ext>
            </a:extLst>
          </p:cNvPr>
          <p:cNvGraphicFramePr>
            <a:graphicFrameLocks/>
          </p:cNvGraphicFramePr>
          <p:nvPr>
            <p:extLst>
              <p:ext uri="{D42A27DB-BD31-4B8C-83A1-F6EECF244321}">
                <p14:modId xmlns:p14="http://schemas.microsoft.com/office/powerpoint/2010/main" val="2342645882"/>
              </p:ext>
            </p:extLst>
          </p:nvPr>
        </p:nvGraphicFramePr>
        <p:xfrm>
          <a:off x="-64662" y="3454796"/>
          <a:ext cx="5594898" cy="25610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グラフ 14">
            <a:extLst>
              <a:ext uri="{FF2B5EF4-FFF2-40B4-BE49-F238E27FC236}">
                <a16:creationId xmlns:a16="http://schemas.microsoft.com/office/drawing/2014/main" id="{61741E70-7E77-29A8-20D6-5FEA54E79B20}"/>
              </a:ext>
            </a:extLst>
          </p:cNvPr>
          <p:cNvGraphicFramePr>
            <a:graphicFrameLocks/>
          </p:cNvGraphicFramePr>
          <p:nvPr/>
        </p:nvGraphicFramePr>
        <p:xfrm>
          <a:off x="5003773" y="2311541"/>
          <a:ext cx="4824000" cy="234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グラフ 15">
            <a:extLst>
              <a:ext uri="{FF2B5EF4-FFF2-40B4-BE49-F238E27FC236}">
                <a16:creationId xmlns:a16="http://schemas.microsoft.com/office/drawing/2014/main" id="{1C87D2E1-4F16-4070-40B8-2FFF567B0851}"/>
              </a:ext>
            </a:extLst>
          </p:cNvPr>
          <p:cNvGraphicFramePr>
            <a:graphicFrameLocks/>
          </p:cNvGraphicFramePr>
          <p:nvPr/>
        </p:nvGraphicFramePr>
        <p:xfrm>
          <a:off x="6169794" y="4497926"/>
          <a:ext cx="3672000" cy="2088000"/>
        </p:xfrm>
        <a:graphic>
          <a:graphicData uri="http://schemas.openxmlformats.org/drawingml/2006/chart">
            <c:chart xmlns:c="http://schemas.openxmlformats.org/drawingml/2006/chart" xmlns:r="http://schemas.openxmlformats.org/officeDocument/2006/relationships" r:id="rId6"/>
          </a:graphicData>
        </a:graphic>
      </p:graphicFrame>
      <p:sp>
        <p:nvSpPr>
          <p:cNvPr id="17" name="矢印: 下 16">
            <a:extLst>
              <a:ext uri="{FF2B5EF4-FFF2-40B4-BE49-F238E27FC236}">
                <a16:creationId xmlns:a16="http://schemas.microsoft.com/office/drawing/2014/main" id="{65041F08-3B76-90B4-9AEA-101B39D1E3EF}"/>
              </a:ext>
            </a:extLst>
          </p:cNvPr>
          <p:cNvSpPr/>
          <p:nvPr/>
        </p:nvSpPr>
        <p:spPr>
          <a:xfrm>
            <a:off x="8862222" y="2880116"/>
            <a:ext cx="346509" cy="1754337"/>
          </a:xfrm>
          <a:prstGeom prst="downArrow">
            <a:avLst/>
          </a:prstGeom>
          <a:pattFill prst="ltHorz">
            <a:fgClr>
              <a:srgbClr val="EA5550"/>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吹き出し: 四角形 17">
            <a:extLst>
              <a:ext uri="{FF2B5EF4-FFF2-40B4-BE49-F238E27FC236}">
                <a16:creationId xmlns:a16="http://schemas.microsoft.com/office/drawing/2014/main" id="{FE748470-AA22-09BA-DBE7-CE60F38D80A6}"/>
              </a:ext>
            </a:extLst>
          </p:cNvPr>
          <p:cNvSpPr/>
          <p:nvPr/>
        </p:nvSpPr>
        <p:spPr>
          <a:xfrm>
            <a:off x="8412322" y="3823985"/>
            <a:ext cx="1260000" cy="504000"/>
          </a:xfrm>
          <a:prstGeom prst="wedgeRectCallout">
            <a:avLst>
              <a:gd name="adj1" fmla="val -25811"/>
              <a:gd name="adj2" fmla="val -52892"/>
            </a:avLst>
          </a:prstGeom>
          <a:solidFill>
            <a:schemeClr val="bg1">
              <a:alpha val="85000"/>
            </a:schemeClr>
          </a:solidFill>
          <a:ln w="38100" cmpd="sng">
            <a:solidFill>
              <a:srgbClr val="FBDDDC"/>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kumimoji="1" lang="ja-JP" altLang="en-US" sz="1200" b="1" dirty="0">
                <a:solidFill>
                  <a:schemeClr val="tx1"/>
                </a:solidFill>
                <a:latin typeface="Meiryo UI" panose="020B0604030504040204" pitchFamily="50" charset="-128"/>
                <a:ea typeface="Meiryo UI" panose="020B0604030504040204" pitchFamily="50" charset="-128"/>
              </a:rPr>
              <a:t>資産形成</a:t>
            </a:r>
            <a:r>
              <a:rPr kumimoji="1" lang="en-US" altLang="ja-JP" sz="1200" b="1"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tx1"/>
                </a:solidFill>
                <a:latin typeface="Meiryo UI" panose="020B0604030504040204" pitchFamily="50" charset="-128"/>
                <a:ea typeface="Meiryo UI" panose="020B0604030504040204" pitchFamily="50" charset="-128"/>
              </a:rPr>
              <a:t>②</a:t>
            </a:r>
            <a:r>
              <a:rPr kumimoji="1" lang="en-US" altLang="ja-JP" sz="1200" b="1" dirty="0">
                <a:solidFill>
                  <a:schemeClr val="tx1"/>
                </a:solidFill>
                <a:latin typeface="Meiryo UI" panose="020B0604030504040204" pitchFamily="50" charset="-128"/>
                <a:ea typeface="Meiryo UI" panose="020B0604030504040204" pitchFamily="50" charset="-128"/>
              </a:rPr>
              <a:t>%)</a:t>
            </a:r>
          </a:p>
          <a:p>
            <a:pPr algn="ctr"/>
            <a:r>
              <a:rPr kumimoji="1" lang="ja-JP" altLang="en-US" sz="1200" b="1" dirty="0">
                <a:solidFill>
                  <a:schemeClr val="tx1"/>
                </a:solidFill>
                <a:latin typeface="Meiryo UI" panose="020B0604030504040204" pitchFamily="50" charset="-128"/>
                <a:ea typeface="Meiryo UI" panose="020B0604030504040204" pitchFamily="50" charset="-128"/>
              </a:rPr>
              <a:t>の内訳</a:t>
            </a:r>
            <a:endParaRPr kumimoji="1" lang="en-US" altLang="ja-JP" sz="1200" b="1" dirty="0">
              <a:solidFill>
                <a:srgbClr val="EA5550"/>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5F9D676C-5881-AE2A-EA9D-2411FF217073}"/>
              </a:ext>
            </a:extLst>
          </p:cNvPr>
          <p:cNvSpPr/>
          <p:nvPr/>
        </p:nvSpPr>
        <p:spPr>
          <a:xfrm>
            <a:off x="8542929" y="5391633"/>
            <a:ext cx="1080000" cy="504000"/>
          </a:xfrm>
          <a:prstGeom prst="wedgeRectCallout">
            <a:avLst>
              <a:gd name="adj1" fmla="val -62273"/>
              <a:gd name="adj2" fmla="val -31554"/>
            </a:avLst>
          </a:prstGeom>
          <a:solidFill>
            <a:schemeClr val="bg1">
              <a:alpha val="85000"/>
            </a:schemeClr>
          </a:solidFill>
          <a:ln w="25400" cmpd="sng">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保険は、</a:t>
            </a:r>
            <a:r>
              <a:rPr kumimoji="1" lang="en-US" altLang="ja-JP" sz="1400" b="1" u="sng" dirty="0">
                <a:solidFill>
                  <a:srgbClr val="EA5550"/>
                </a:solidFill>
                <a:latin typeface="Meiryo UI" panose="020B0604030504040204" pitchFamily="50" charset="-128"/>
                <a:ea typeface="Meiryo UI" panose="020B0604030504040204" pitchFamily="50" charset="-128"/>
              </a:rPr>
              <a:t>12.0</a:t>
            </a:r>
            <a:r>
              <a:rPr kumimoji="1" lang="ja-JP" altLang="en-US" sz="1400" b="1" u="sng" dirty="0">
                <a:solidFill>
                  <a:srgbClr val="EA5550"/>
                </a:solidFill>
                <a:latin typeface="Meiryo UI" panose="020B0604030504040204" pitchFamily="50" charset="-128"/>
                <a:ea typeface="Meiryo UI" panose="020B0604030504040204" pitchFamily="50" charset="-128"/>
              </a:rPr>
              <a:t>％</a:t>
            </a:r>
            <a:endParaRPr kumimoji="1" lang="en-US" altLang="ja-JP" sz="1200" b="1" i="1" dirty="0">
              <a:solidFill>
                <a:srgbClr val="EA5550"/>
              </a:solidFill>
              <a:latin typeface="Meiryo UI" panose="020B0604030504040204" pitchFamily="50" charset="-128"/>
              <a:ea typeface="Meiryo UI" panose="020B0604030504040204" pitchFamily="50" charset="-128"/>
            </a:endParaRPr>
          </a:p>
        </p:txBody>
      </p:sp>
      <p:sp>
        <p:nvSpPr>
          <p:cNvPr id="20" name="吹き出し: 四角形 19">
            <a:extLst>
              <a:ext uri="{FF2B5EF4-FFF2-40B4-BE49-F238E27FC236}">
                <a16:creationId xmlns:a16="http://schemas.microsoft.com/office/drawing/2014/main" id="{D296419E-1675-E8D7-3D12-116B1AE9A1B3}"/>
              </a:ext>
            </a:extLst>
          </p:cNvPr>
          <p:cNvSpPr/>
          <p:nvPr/>
        </p:nvSpPr>
        <p:spPr bwMode="auto">
          <a:xfrm>
            <a:off x="568702" y="5771551"/>
            <a:ext cx="5745471" cy="612000"/>
          </a:xfrm>
          <a:prstGeom prst="wedgeRectCallout">
            <a:avLst>
              <a:gd name="adj1" fmla="val -51196"/>
              <a:gd name="adj2" fmla="val 7355"/>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u="none" strike="noStrike" kern="1200" cap="none" spc="0" normalizeH="0" baseline="0" noProof="0" dirty="0">
                <a:ln>
                  <a:noFill/>
                </a:ln>
                <a:solidFill>
                  <a:srgbClr val="3E3A39"/>
                </a:solidFill>
                <a:effectLst/>
                <a:uLnTx/>
                <a:uFillTx/>
                <a:latin typeface="メイリオ"/>
                <a:ea typeface="メイリオ"/>
                <a:cs typeface="+mn-cs"/>
              </a:rPr>
              <a:t>賞与に関する調査データは、さまざまな媒体から出ています！今回紹介</a:t>
            </a:r>
            <a:r>
              <a:rPr kumimoji="1" lang="ja-JP" altLang="en-US" sz="1050" dirty="0">
                <a:solidFill>
                  <a:srgbClr val="3E3A39"/>
                </a:solidFill>
                <a:latin typeface="メイリオ"/>
                <a:ea typeface="メイリオ"/>
              </a:rPr>
              <a:t>させていただいた調査結果では、</a:t>
            </a:r>
            <a:r>
              <a:rPr kumimoji="1" lang="ja-JP" altLang="en-US" sz="1200" b="1" u="sng" strike="noStrike" kern="1200" cap="none" spc="0" normalizeH="0" baseline="0" noProof="0" dirty="0">
                <a:ln>
                  <a:noFill/>
                </a:ln>
                <a:solidFill>
                  <a:srgbClr val="EA5550"/>
                </a:solidFill>
                <a:effectLst/>
                <a:uLnTx/>
                <a:uFillTx/>
                <a:latin typeface="メイリオ"/>
                <a:ea typeface="メイリオ"/>
                <a:cs typeface="+mn-cs"/>
              </a:rPr>
              <a:t>「貯金や預金」そして「資産形成」が大部分を占めます！</a:t>
            </a:r>
            <a:endParaRPr kumimoji="1" lang="en-US" altLang="ja-JP" sz="1200" b="1" u="sng" strike="noStrike" kern="1200" cap="none" spc="0" normalizeH="0" baseline="0" noProof="0" dirty="0">
              <a:ln>
                <a:noFill/>
              </a:ln>
              <a:solidFill>
                <a:srgbClr val="EA5550"/>
              </a:solidFill>
              <a:effectLst/>
              <a:uLnTx/>
              <a:uFillTx/>
              <a:latin typeface="メイリオ"/>
              <a:ea typeface="メイリオ"/>
              <a:cs typeface="+mn-cs"/>
            </a:endParaRPr>
          </a:p>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dirty="0">
                <a:solidFill>
                  <a:srgbClr val="3E3A39"/>
                </a:solidFill>
                <a:latin typeface="メイリオ"/>
                <a:ea typeface="メイリオ"/>
              </a:rPr>
              <a:t>ぜひ、お客さまの積み立て志向を確認して、志向に沿った商品をご案内していきましょう！</a:t>
            </a:r>
            <a:endParaRPr kumimoji="1" lang="en-US" altLang="ja-JP" sz="100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21" name="正方形/長方形 20">
            <a:extLst>
              <a:ext uri="{FF2B5EF4-FFF2-40B4-BE49-F238E27FC236}">
                <a16:creationId xmlns:a16="http://schemas.microsoft.com/office/drawing/2014/main" id="{90ED17A4-856C-D878-9F62-94A319661519}"/>
              </a:ext>
            </a:extLst>
          </p:cNvPr>
          <p:cNvSpPr/>
          <p:nvPr/>
        </p:nvSpPr>
        <p:spPr>
          <a:xfrm>
            <a:off x="9049794" y="2409991"/>
            <a:ext cx="792000" cy="216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①</a:t>
            </a:r>
          </a:p>
        </p:txBody>
      </p:sp>
      <p:sp>
        <p:nvSpPr>
          <p:cNvPr id="22" name="正方形/長方形 21">
            <a:extLst>
              <a:ext uri="{FF2B5EF4-FFF2-40B4-BE49-F238E27FC236}">
                <a16:creationId xmlns:a16="http://schemas.microsoft.com/office/drawing/2014/main" id="{B8EF7237-2327-5362-52C3-9D68813956F7}"/>
              </a:ext>
            </a:extLst>
          </p:cNvPr>
          <p:cNvSpPr/>
          <p:nvPr/>
        </p:nvSpPr>
        <p:spPr>
          <a:xfrm>
            <a:off x="8858871" y="2648024"/>
            <a:ext cx="792000" cy="216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②</a:t>
            </a:r>
          </a:p>
        </p:txBody>
      </p:sp>
      <p:grpSp>
        <p:nvGrpSpPr>
          <p:cNvPr id="7" name="グループ化 6">
            <a:extLst>
              <a:ext uri="{FF2B5EF4-FFF2-40B4-BE49-F238E27FC236}">
                <a16:creationId xmlns:a16="http://schemas.microsoft.com/office/drawing/2014/main" id="{6457E056-529D-1126-2DF2-9182F78C1A39}"/>
              </a:ext>
            </a:extLst>
          </p:cNvPr>
          <p:cNvGrpSpPr/>
          <p:nvPr/>
        </p:nvGrpSpPr>
        <p:grpSpPr>
          <a:xfrm>
            <a:off x="6733019" y="5643633"/>
            <a:ext cx="2913482" cy="1061986"/>
            <a:chOff x="8345988" y="4865869"/>
            <a:chExt cx="1322509" cy="1061986"/>
          </a:xfrm>
        </p:grpSpPr>
        <p:cxnSp>
          <p:nvCxnSpPr>
            <p:cNvPr id="23" name="直線コネクタ 22">
              <a:extLst>
                <a:ext uri="{FF2B5EF4-FFF2-40B4-BE49-F238E27FC236}">
                  <a16:creationId xmlns:a16="http://schemas.microsoft.com/office/drawing/2014/main" id="{36E9C291-212C-AC4F-513D-0058CEDBDBFE}"/>
                </a:ext>
              </a:extLst>
            </p:cNvPr>
            <p:cNvCxnSpPr>
              <a:cxnSpLocks/>
            </p:cNvCxnSpPr>
            <p:nvPr/>
          </p:nvCxnSpPr>
          <p:spPr>
            <a:xfrm flipV="1">
              <a:off x="9299820" y="4865869"/>
              <a:ext cx="0" cy="711325"/>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4" name="吹き出し: 四角形 23">
              <a:extLst>
                <a:ext uri="{FF2B5EF4-FFF2-40B4-BE49-F238E27FC236}">
                  <a16:creationId xmlns:a16="http://schemas.microsoft.com/office/drawing/2014/main" id="{0B3C2EBB-288D-CD70-46AC-B59E8F87D2AE}"/>
                </a:ext>
              </a:extLst>
            </p:cNvPr>
            <p:cNvSpPr/>
            <p:nvPr/>
          </p:nvSpPr>
          <p:spPr bwMode="auto">
            <a:xfrm>
              <a:off x="8345988" y="5243855"/>
              <a:ext cx="132250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保険は</a:t>
              </a:r>
              <a:r>
                <a:rPr kumimoji="1" lang="en-US" altLang="ja-JP" sz="4000" b="1" dirty="0">
                  <a:solidFill>
                    <a:srgbClr val="EA5550"/>
                  </a:solidFill>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25" name="グループ化 24">
            <a:extLst>
              <a:ext uri="{FF2B5EF4-FFF2-40B4-BE49-F238E27FC236}">
                <a16:creationId xmlns:a16="http://schemas.microsoft.com/office/drawing/2014/main" id="{C4A88CA2-5D10-AFC2-18A5-C3ED6DD99DFF}"/>
              </a:ext>
            </a:extLst>
          </p:cNvPr>
          <p:cNvGrpSpPr/>
          <p:nvPr/>
        </p:nvGrpSpPr>
        <p:grpSpPr>
          <a:xfrm>
            <a:off x="8124496" y="1470385"/>
            <a:ext cx="1728191" cy="1047606"/>
            <a:chOff x="6671820" y="5243855"/>
            <a:chExt cx="2880000" cy="1047606"/>
          </a:xfrm>
        </p:grpSpPr>
        <p:cxnSp>
          <p:nvCxnSpPr>
            <p:cNvPr id="26" name="直線コネクタ 25">
              <a:extLst>
                <a:ext uri="{FF2B5EF4-FFF2-40B4-BE49-F238E27FC236}">
                  <a16:creationId xmlns:a16="http://schemas.microsoft.com/office/drawing/2014/main" id="{D3ED5AF9-A04F-0A70-4BB0-074A4A0A21C9}"/>
                </a:ext>
              </a:extLst>
            </p:cNvPr>
            <p:cNvCxnSpPr>
              <a:cxnSpLocks/>
            </p:cNvCxnSpPr>
            <p:nvPr/>
          </p:nvCxnSpPr>
          <p:spPr>
            <a:xfrm>
              <a:off x="9076108" y="5927855"/>
              <a:ext cx="0" cy="363606"/>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7" name="吹き出し: 四角形 26">
              <a:extLst>
                <a:ext uri="{FF2B5EF4-FFF2-40B4-BE49-F238E27FC236}">
                  <a16:creationId xmlns:a16="http://schemas.microsoft.com/office/drawing/2014/main" id="{F8B0CA58-83AB-DED2-F061-3B35AF937BE9}"/>
                </a:ext>
              </a:extLst>
            </p:cNvPr>
            <p:cNvSpPr/>
            <p:nvPr/>
          </p:nvSpPr>
          <p:spPr bwMode="auto">
            <a:xfrm>
              <a:off x="6671820" y="5243855"/>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　</a:t>
              </a:r>
              <a:r>
                <a:rPr kumimoji="1" lang="en-US" altLang="ja-JP" sz="4000" b="1" dirty="0">
                  <a:solidFill>
                    <a:srgbClr val="EA5550"/>
                  </a:solidFill>
                  <a:latin typeface="Meiryo UI" panose="020B0604030504040204" pitchFamily="50" charset="-128"/>
                  <a:ea typeface="Meiryo UI" panose="020B0604030504040204" pitchFamily="50" charset="-128"/>
                </a:rPr>
                <a:t>65</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28" name="グループ化 27">
            <a:extLst>
              <a:ext uri="{FF2B5EF4-FFF2-40B4-BE49-F238E27FC236}">
                <a16:creationId xmlns:a16="http://schemas.microsoft.com/office/drawing/2014/main" id="{7CDC3968-6047-47E5-402B-4D7F01CE6984}"/>
              </a:ext>
            </a:extLst>
          </p:cNvPr>
          <p:cNvGrpSpPr/>
          <p:nvPr/>
        </p:nvGrpSpPr>
        <p:grpSpPr>
          <a:xfrm>
            <a:off x="7049127" y="2378279"/>
            <a:ext cx="2150737" cy="684000"/>
            <a:chOff x="8345988" y="5243855"/>
            <a:chExt cx="1666821" cy="684000"/>
          </a:xfrm>
        </p:grpSpPr>
        <p:cxnSp>
          <p:nvCxnSpPr>
            <p:cNvPr id="29" name="直線コネクタ 28">
              <a:extLst>
                <a:ext uri="{FF2B5EF4-FFF2-40B4-BE49-F238E27FC236}">
                  <a16:creationId xmlns:a16="http://schemas.microsoft.com/office/drawing/2014/main" id="{0244BAFB-C54B-EF56-3269-492F1C884942}"/>
                </a:ext>
              </a:extLst>
            </p:cNvPr>
            <p:cNvCxnSpPr>
              <a:cxnSpLocks/>
            </p:cNvCxnSpPr>
            <p:nvPr/>
          </p:nvCxnSpPr>
          <p:spPr>
            <a:xfrm>
              <a:off x="9299820" y="5577194"/>
              <a:ext cx="712989"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0" name="吹き出し: 四角形 29">
              <a:extLst>
                <a:ext uri="{FF2B5EF4-FFF2-40B4-BE49-F238E27FC236}">
                  <a16:creationId xmlns:a16="http://schemas.microsoft.com/office/drawing/2014/main" id="{29BD7502-B995-C7F5-1C61-2C765F51E7FF}"/>
                </a:ext>
              </a:extLst>
            </p:cNvPr>
            <p:cNvSpPr/>
            <p:nvPr/>
          </p:nvSpPr>
          <p:spPr bwMode="auto">
            <a:xfrm>
              <a:off x="8345988" y="5243855"/>
              <a:ext cx="132250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　</a:t>
              </a:r>
              <a:r>
                <a:rPr kumimoji="1" lang="en-US" altLang="ja-JP" sz="4000" b="1" dirty="0">
                  <a:solidFill>
                    <a:srgbClr val="EA5550"/>
                  </a:solidFill>
                  <a:latin typeface="Meiryo UI" panose="020B0604030504040204" pitchFamily="50" charset="-128"/>
                  <a:ea typeface="Meiryo UI" panose="020B0604030504040204" pitchFamily="50" charset="-128"/>
                </a:rPr>
                <a:t>49</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
        <p:nvSpPr>
          <p:cNvPr id="31" name="吹き出し: 四角形 30">
            <a:extLst>
              <a:ext uri="{FF2B5EF4-FFF2-40B4-BE49-F238E27FC236}">
                <a16:creationId xmlns:a16="http://schemas.microsoft.com/office/drawing/2014/main" id="{5417AF52-1805-4C95-02E3-9F669D4D03D0}"/>
              </a:ext>
            </a:extLst>
          </p:cNvPr>
          <p:cNvSpPr/>
          <p:nvPr/>
        </p:nvSpPr>
        <p:spPr bwMode="auto">
          <a:xfrm>
            <a:off x="3940174" y="5249226"/>
            <a:ext cx="1810773"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73.6</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7760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right)">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sp>
        <p:nvSpPr>
          <p:cNvPr id="3" name="コンテンツ プレースホルダー 1">
            <a:extLst>
              <a:ext uri="{FF2B5EF4-FFF2-40B4-BE49-F238E27FC236}">
                <a16:creationId xmlns:a16="http://schemas.microsoft.com/office/drawing/2014/main" id="{82E67E8B-493D-E4CE-EBA9-EC26262DB758}"/>
              </a:ext>
            </a:extLst>
          </p:cNvPr>
          <p:cNvSpPr txBox="1">
            <a:spLocks/>
          </p:cNvSpPr>
          <p:nvPr/>
        </p:nvSpPr>
        <p:spPr>
          <a:xfrm>
            <a:off x="-1993" y="4170950"/>
            <a:ext cx="9906000" cy="971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800"/>
              </a:lnSpc>
              <a:buNone/>
            </a:pPr>
            <a:r>
              <a:rPr lang="ja-JP" altLang="en-US" sz="1800" b="1" dirty="0">
                <a:solidFill>
                  <a:srgbClr val="002060"/>
                </a:solidFill>
                <a:latin typeface="+mn-ea"/>
              </a:rPr>
              <a:t>　</a:t>
            </a:r>
            <a:r>
              <a:rPr lang="en-US" altLang="ja-JP" sz="1800" b="1" dirty="0">
                <a:solidFill>
                  <a:srgbClr val="002060"/>
                </a:solidFill>
                <a:latin typeface="+mn-ea"/>
              </a:rPr>
              <a:t>appendix</a:t>
            </a:r>
            <a:endParaRPr lang="en-US" altLang="ja-JP" sz="300" dirty="0">
              <a:solidFill>
                <a:srgbClr val="002060"/>
              </a:solidFill>
              <a:latin typeface="+mn-ea"/>
            </a:endParaRPr>
          </a:p>
          <a:p>
            <a:pPr lvl="1">
              <a:lnSpc>
                <a:spcPts val="1800"/>
              </a:lnSpc>
              <a:spcBef>
                <a:spcPts val="0"/>
              </a:spcBef>
            </a:pPr>
            <a:r>
              <a:rPr lang="en-US" altLang="ja-JP" sz="1200" dirty="0">
                <a:latin typeface="+mn-ea"/>
              </a:rPr>
              <a:t>2004</a:t>
            </a:r>
            <a:r>
              <a:rPr lang="ja-JP" altLang="en-US" sz="1200" dirty="0">
                <a:latin typeface="+mn-ea"/>
              </a:rPr>
              <a:t>年　週刊ダイアモンド（</a:t>
            </a:r>
            <a:r>
              <a:rPr lang="en-US" altLang="ja-JP" sz="1200" dirty="0">
                <a:latin typeface="+mn-ea"/>
              </a:rPr>
              <a:t> 2004</a:t>
            </a:r>
            <a:r>
              <a:rPr lang="ja-JP" altLang="en-US" sz="1200" dirty="0">
                <a:latin typeface="+mn-ea"/>
              </a:rPr>
              <a:t>年</a:t>
            </a:r>
            <a:r>
              <a:rPr lang="en-US" altLang="ja-JP" sz="1200" dirty="0">
                <a:latin typeface="+mn-ea"/>
              </a:rPr>
              <a:t>2</a:t>
            </a:r>
            <a:r>
              <a:rPr lang="ja-JP" altLang="en-US" sz="1200" dirty="0">
                <a:latin typeface="+mn-ea"/>
              </a:rPr>
              <a:t>月</a:t>
            </a:r>
            <a:r>
              <a:rPr lang="en-US" altLang="ja-JP" sz="1200" dirty="0">
                <a:latin typeface="+mn-ea"/>
              </a:rPr>
              <a:t>28</a:t>
            </a:r>
            <a:r>
              <a:rPr lang="ja-JP" altLang="en-US" sz="1200" dirty="0">
                <a:latin typeface="+mn-ea"/>
              </a:rPr>
              <a:t>日号）「明治安田生命の誕生で、日本生命を逆転する野望」に特集</a:t>
            </a:r>
            <a:endParaRPr lang="en-US" altLang="ja-JP" sz="1200" dirty="0">
              <a:latin typeface="+mn-ea"/>
            </a:endParaRPr>
          </a:p>
          <a:p>
            <a:pPr lvl="1">
              <a:lnSpc>
                <a:spcPts val="1800"/>
              </a:lnSpc>
              <a:spcBef>
                <a:spcPts val="0"/>
              </a:spcBef>
            </a:pPr>
            <a:r>
              <a:rPr lang="en-US" altLang="ja-JP" sz="1200" dirty="0">
                <a:latin typeface="+mn-ea"/>
              </a:rPr>
              <a:t>2018</a:t>
            </a:r>
            <a:r>
              <a:rPr lang="ja-JP" altLang="en-US" sz="1200" dirty="0">
                <a:latin typeface="+mn-ea"/>
              </a:rPr>
              <a:t>年　生命保険経営学会誌「生命保険経営」に同社代表として論文を寄稿。生命保険経営学会創立</a:t>
            </a:r>
            <a:r>
              <a:rPr lang="en-US" altLang="ja-JP" sz="1200" dirty="0">
                <a:latin typeface="+mn-ea"/>
              </a:rPr>
              <a:t>90</a:t>
            </a:r>
            <a:r>
              <a:rPr lang="ja-JP" altLang="en-US" sz="1200" dirty="0">
                <a:latin typeface="+mn-ea"/>
              </a:rPr>
              <a:t>周年記念会優秀論文を受賞（「営業の視点「１＋１＝３の経営」」／生命保険協会協会長　第一生命社長稲垣氏より</a:t>
            </a:r>
            <a:r>
              <a:rPr lang="en-US" altLang="ja-JP" sz="1200" dirty="0">
                <a:latin typeface="+mn-ea"/>
              </a:rPr>
              <a:t>https://www.seihokeiei.jp/publication/detail.php?volume=86&amp;issue=2 </a:t>
            </a:r>
            <a:r>
              <a:rPr lang="ja-JP" altLang="en-US" sz="1200" dirty="0">
                <a:latin typeface="+mn-ea"/>
              </a:rPr>
              <a:t>）</a:t>
            </a:r>
            <a:endParaRPr lang="en-US" altLang="ja-JP" sz="1200" dirty="0">
              <a:latin typeface="+mn-ea"/>
            </a:endParaRPr>
          </a:p>
          <a:p>
            <a:pPr marL="719138" lvl="1" indent="-261938">
              <a:lnSpc>
                <a:spcPts val="2880"/>
              </a:lnSpc>
              <a:spcBef>
                <a:spcPts val="0"/>
              </a:spcBef>
              <a:buFont typeface="+mj-lt"/>
              <a:buAutoNum type="romanUcPeriod"/>
            </a:pPr>
            <a:endParaRPr lang="en-US" altLang="ja-JP" sz="1800" b="1" dirty="0">
              <a:latin typeface="+mn-ea"/>
            </a:endParaRPr>
          </a:p>
        </p:txBody>
      </p:sp>
      <p:sp>
        <p:nvSpPr>
          <p:cNvPr id="4" name="テキスト ボックス 3">
            <a:extLst>
              <a:ext uri="{FF2B5EF4-FFF2-40B4-BE49-F238E27FC236}">
                <a16:creationId xmlns:a16="http://schemas.microsoft.com/office/drawing/2014/main" id="{C87730AD-BEFA-EC44-0126-2FCEDAB6D57C}"/>
              </a:ext>
            </a:extLst>
          </p:cNvPr>
          <p:cNvSpPr txBox="1"/>
          <p:nvPr/>
        </p:nvSpPr>
        <p:spPr>
          <a:xfrm>
            <a:off x="613536" y="5404761"/>
            <a:ext cx="9271809" cy="542456"/>
          </a:xfrm>
          <a:prstGeom prst="rect">
            <a:avLst/>
          </a:prstGeom>
          <a:noFill/>
        </p:spPr>
        <p:txBody>
          <a:bodyPr wrap="square">
            <a:spAutoFit/>
          </a:bodyPr>
          <a:lstStyle/>
          <a:p>
            <a:pPr marL="457200" lvl="1" indent="0">
              <a:lnSpc>
                <a:spcPts val="1800"/>
              </a:lnSpc>
              <a:spcBef>
                <a:spcPts val="0"/>
              </a:spcBef>
              <a:buNone/>
            </a:pPr>
            <a:r>
              <a:rPr lang="ja-JP" altLang="en-US" sz="1200" dirty="0"/>
              <a:t>営業経営のポイント（法人営業の獲得）・コンセプトパンフレット（初代）・まなビジョン・意向問診コンテンツ・まなび</a:t>
            </a:r>
            <a:endParaRPr lang="en-US" altLang="ja-JP" sz="1200" dirty="0"/>
          </a:p>
          <a:p>
            <a:pPr marL="457200" lvl="1" indent="0">
              <a:lnSpc>
                <a:spcPts val="1800"/>
              </a:lnSpc>
              <a:spcBef>
                <a:spcPts val="0"/>
              </a:spcBef>
              <a:buNone/>
            </a:pPr>
            <a:r>
              <a:rPr lang="ja-JP" altLang="en-US" sz="1200" dirty="0"/>
              <a:t>・</a:t>
            </a:r>
            <a:r>
              <a:rPr lang="en-US" altLang="ja-JP" sz="1200" dirty="0"/>
              <a:t>MY</a:t>
            </a:r>
            <a:r>
              <a:rPr lang="ja-JP" altLang="en-US" sz="1200" dirty="0"/>
              <a:t>チャレンジ</a:t>
            </a:r>
            <a:r>
              <a:rPr lang="en-US" altLang="ja-JP" sz="1200" dirty="0"/>
              <a:t>BOOK</a:t>
            </a:r>
            <a:r>
              <a:rPr lang="ja-JP" altLang="en-US" sz="1200" dirty="0"/>
              <a:t>・</a:t>
            </a:r>
            <a:r>
              <a:rPr lang="en-US" altLang="ja-JP" sz="1200" dirty="0"/>
              <a:t>SAT</a:t>
            </a:r>
            <a:r>
              <a:rPr lang="ja-JP" altLang="en-US" sz="1200" dirty="0"/>
              <a:t>販売推進マニュアル等各種マニュアル</a:t>
            </a:r>
            <a:endParaRPr lang="en-US" altLang="ja-JP" sz="1200" dirty="0"/>
          </a:p>
        </p:txBody>
      </p:sp>
      <p:sp>
        <p:nvSpPr>
          <p:cNvPr id="5" name="テキスト ボックス 4">
            <a:extLst>
              <a:ext uri="{FF2B5EF4-FFF2-40B4-BE49-F238E27FC236}">
                <a16:creationId xmlns:a16="http://schemas.microsoft.com/office/drawing/2014/main" id="{E6F87144-3D26-9C11-CC9A-6AC18F4909B1}"/>
              </a:ext>
            </a:extLst>
          </p:cNvPr>
          <p:cNvSpPr txBox="1"/>
          <p:nvPr/>
        </p:nvSpPr>
        <p:spPr>
          <a:xfrm>
            <a:off x="272582" y="5451416"/>
            <a:ext cx="984720" cy="461665"/>
          </a:xfrm>
          <a:prstGeom prst="rect">
            <a:avLst/>
          </a:prstGeom>
          <a:noFill/>
        </p:spPr>
        <p:txBody>
          <a:bodyPr wrap="square">
            <a:spAutoFit/>
          </a:bodyPr>
          <a:lstStyle/>
          <a:p>
            <a:pPr marL="0" lvl="1">
              <a:lnSpc>
                <a:spcPct val="100000"/>
              </a:lnSpc>
              <a:spcBef>
                <a:spcPts val="0"/>
              </a:spcBef>
              <a:buNone/>
            </a:pPr>
            <a:r>
              <a:rPr lang="ja-JP" altLang="en-US" sz="1200" dirty="0"/>
              <a:t>（社内）</a:t>
            </a:r>
            <a:endParaRPr lang="en-US" altLang="ja-JP" sz="1200" dirty="0"/>
          </a:p>
          <a:p>
            <a:pPr marL="0" lvl="1">
              <a:lnSpc>
                <a:spcPct val="100000"/>
              </a:lnSpc>
              <a:spcBef>
                <a:spcPts val="0"/>
              </a:spcBef>
              <a:buNone/>
            </a:pPr>
            <a:endParaRPr lang="en-US" altLang="ja-JP" sz="1200" dirty="0"/>
          </a:p>
        </p:txBody>
      </p:sp>
      <p:sp>
        <p:nvSpPr>
          <p:cNvPr id="6" name="テキスト ボックス 5">
            <a:extLst>
              <a:ext uri="{FF2B5EF4-FFF2-40B4-BE49-F238E27FC236}">
                <a16:creationId xmlns:a16="http://schemas.microsoft.com/office/drawing/2014/main" id="{9BFEFC4A-1728-4484-EFA6-7CBECE57986D}"/>
              </a:ext>
            </a:extLst>
          </p:cNvPr>
          <p:cNvSpPr txBox="1"/>
          <p:nvPr/>
        </p:nvSpPr>
        <p:spPr>
          <a:xfrm>
            <a:off x="272581" y="6004740"/>
            <a:ext cx="4806819" cy="276999"/>
          </a:xfrm>
          <a:prstGeom prst="rect">
            <a:avLst/>
          </a:prstGeom>
          <a:noFill/>
        </p:spPr>
        <p:txBody>
          <a:bodyPr wrap="square">
            <a:spAutoFit/>
          </a:bodyPr>
          <a:lstStyle/>
          <a:p>
            <a:pPr marL="0" lvl="1">
              <a:lnSpc>
                <a:spcPct val="100000"/>
              </a:lnSpc>
              <a:spcBef>
                <a:spcPts val="0"/>
              </a:spcBef>
              <a:buNone/>
            </a:pPr>
            <a:r>
              <a:rPr lang="ja-JP" altLang="en-US" sz="1200" dirty="0"/>
              <a:t>（媒体）</a:t>
            </a:r>
            <a:endParaRPr lang="en-US" altLang="ja-JP" sz="1200" dirty="0"/>
          </a:p>
        </p:txBody>
      </p:sp>
      <p:sp>
        <p:nvSpPr>
          <p:cNvPr id="7" name="テキスト ボックス 6">
            <a:extLst>
              <a:ext uri="{FF2B5EF4-FFF2-40B4-BE49-F238E27FC236}">
                <a16:creationId xmlns:a16="http://schemas.microsoft.com/office/drawing/2014/main" id="{D4228355-3CF3-E63B-3A7D-6BC807C259E3}"/>
              </a:ext>
            </a:extLst>
          </p:cNvPr>
          <p:cNvSpPr txBox="1"/>
          <p:nvPr/>
        </p:nvSpPr>
        <p:spPr>
          <a:xfrm>
            <a:off x="1042746" y="5967416"/>
            <a:ext cx="5033864" cy="542456"/>
          </a:xfrm>
          <a:prstGeom prst="rect">
            <a:avLst/>
          </a:prstGeom>
          <a:noFill/>
        </p:spPr>
        <p:txBody>
          <a:bodyPr wrap="square">
            <a:spAutoFit/>
          </a:bodyPr>
          <a:lstStyle/>
          <a:p>
            <a:pPr marL="0" lvl="1">
              <a:lnSpc>
                <a:spcPts val="1800"/>
              </a:lnSpc>
            </a:pPr>
            <a:r>
              <a:rPr lang="en-US" altLang="ja-JP" sz="1200" dirty="0">
                <a:latin typeface="+mn-ea"/>
              </a:rPr>
              <a:t>2000</a:t>
            </a:r>
            <a:r>
              <a:rPr lang="ja-JP" altLang="en-US" sz="1200" dirty="0">
                <a:latin typeface="+mn-ea"/>
              </a:rPr>
              <a:t>年　ためしてガッテン出演（同社の営業として実験に参加）</a:t>
            </a:r>
            <a:endParaRPr lang="en-US" altLang="ja-JP" sz="1200" dirty="0">
              <a:latin typeface="+mn-ea"/>
            </a:endParaRPr>
          </a:p>
          <a:p>
            <a:pPr marL="0" lvl="1">
              <a:lnSpc>
                <a:spcPts val="1800"/>
              </a:lnSpc>
              <a:spcBef>
                <a:spcPts val="0"/>
              </a:spcBef>
              <a:buNone/>
            </a:pPr>
            <a:r>
              <a:rPr lang="en-US" altLang="ja-JP" sz="1200" dirty="0">
                <a:latin typeface="+mn-ea"/>
              </a:rPr>
              <a:t>2009</a:t>
            </a:r>
            <a:r>
              <a:rPr lang="ja-JP" altLang="en-US" sz="1200" dirty="0">
                <a:latin typeface="+mn-ea"/>
              </a:rPr>
              <a:t>年　同社新商品「明日のミカタ」の</a:t>
            </a:r>
            <a:r>
              <a:rPr lang="en-US" altLang="ja-JP" sz="1200" dirty="0">
                <a:latin typeface="+mn-ea"/>
              </a:rPr>
              <a:t>CM</a:t>
            </a:r>
            <a:r>
              <a:rPr lang="ja-JP" altLang="en-US" sz="1200" dirty="0">
                <a:latin typeface="+mn-ea"/>
              </a:rPr>
              <a:t>出演</a:t>
            </a:r>
          </a:p>
        </p:txBody>
      </p:sp>
      <p:sp>
        <p:nvSpPr>
          <p:cNvPr id="8" name="コンテンツ プレースホルダー 1">
            <a:extLst>
              <a:ext uri="{FF2B5EF4-FFF2-40B4-BE49-F238E27FC236}">
                <a16:creationId xmlns:a16="http://schemas.microsoft.com/office/drawing/2014/main" id="{3D863C1C-F212-2EB1-0FA1-D25F3D46C69A}"/>
              </a:ext>
            </a:extLst>
          </p:cNvPr>
          <p:cNvSpPr txBox="1">
            <a:spLocks/>
          </p:cNvSpPr>
          <p:nvPr/>
        </p:nvSpPr>
        <p:spPr>
          <a:xfrm>
            <a:off x="0" y="561920"/>
            <a:ext cx="9885345" cy="3114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880"/>
              </a:lnSpc>
              <a:buNone/>
            </a:pPr>
            <a:r>
              <a:rPr lang="ja-JP" altLang="en-US" sz="1800" b="1" dirty="0">
                <a:solidFill>
                  <a:srgbClr val="002060"/>
                </a:solidFill>
              </a:rPr>
              <a:t>　自己紹介：小板橋 孝司</a:t>
            </a:r>
            <a:r>
              <a:rPr lang="ja-JP" altLang="en-US" sz="1400" dirty="0">
                <a:solidFill>
                  <a:srgbClr val="002060"/>
                </a:solidFill>
              </a:rPr>
              <a:t>（こいたばし たかし）</a:t>
            </a:r>
            <a:endParaRPr lang="en-US" altLang="ja-JP" sz="1400" dirty="0">
              <a:solidFill>
                <a:srgbClr val="002060"/>
              </a:solidFill>
            </a:endParaRPr>
          </a:p>
          <a:p>
            <a:pPr marL="801688" lvl="1" indent="-344488">
              <a:lnSpc>
                <a:spcPts val="2200"/>
              </a:lnSpc>
              <a:spcBef>
                <a:spcPts val="0"/>
              </a:spcBef>
              <a:buFont typeface="+mj-lt"/>
              <a:buAutoNum type="romanUcPeriod"/>
            </a:pPr>
            <a:r>
              <a:rPr lang="en-US" altLang="ja-JP" sz="1400" dirty="0">
                <a:latin typeface="+mn-ea"/>
              </a:rPr>
              <a:t>1999</a:t>
            </a:r>
            <a:r>
              <a:rPr lang="ja-JP" altLang="en-US" sz="1400" dirty="0">
                <a:latin typeface="+mn-ea"/>
              </a:rPr>
              <a:t>年 明治安田生命（旧明治生命）入社</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拠点長を、</a:t>
            </a:r>
            <a:r>
              <a:rPr lang="en-US" altLang="ja-JP" sz="1400" dirty="0">
                <a:latin typeface="+mn-ea"/>
              </a:rPr>
              <a:t>4</a:t>
            </a:r>
            <a:r>
              <a:rPr lang="ja-JP" altLang="en-US" sz="1400" dirty="0">
                <a:latin typeface="+mn-ea"/>
              </a:rPr>
              <a:t>場所（武蔵野、大宮、新潟、浜松）</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支社スタッフを</a:t>
            </a:r>
            <a:r>
              <a:rPr lang="en-US" altLang="ja-JP" sz="1400" dirty="0">
                <a:latin typeface="+mn-ea"/>
              </a:rPr>
              <a:t>3</a:t>
            </a:r>
            <a:r>
              <a:rPr lang="ja-JP" altLang="en-US" sz="1400" dirty="0">
                <a:latin typeface="+mn-ea"/>
              </a:rPr>
              <a:t>支社（東京中央営業部、広島、横浜）</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本社を</a:t>
            </a:r>
            <a:r>
              <a:rPr lang="en-US" altLang="ja-JP" sz="1400" dirty="0">
                <a:latin typeface="+mn-ea"/>
              </a:rPr>
              <a:t>3</a:t>
            </a:r>
            <a:r>
              <a:rPr lang="ja-JP" altLang="en-US" sz="1400" dirty="0">
                <a:latin typeface="+mn-ea"/>
              </a:rPr>
              <a:t>部署（人事部、出向、営業教育部、業務部）　　</a:t>
            </a:r>
            <a:endParaRPr lang="en-US" altLang="ja-JP" sz="1400" dirty="0">
              <a:latin typeface="+mn-ea"/>
            </a:endParaRPr>
          </a:p>
          <a:p>
            <a:pPr marL="801688" lvl="1" indent="-344488">
              <a:lnSpc>
                <a:spcPts val="2200"/>
              </a:lnSpc>
              <a:spcBef>
                <a:spcPts val="0"/>
              </a:spcBef>
              <a:buFont typeface="+mj-lt"/>
              <a:buAutoNum type="romanUcPeriod"/>
            </a:pPr>
            <a:r>
              <a:rPr lang="en-US" altLang="ja-JP" sz="1400" dirty="0">
                <a:latin typeface="+mn-ea"/>
              </a:rPr>
              <a:t>2020</a:t>
            </a:r>
            <a:r>
              <a:rPr lang="ja-JP" altLang="en-US" sz="1400" dirty="0">
                <a:latin typeface="+mn-ea"/>
              </a:rPr>
              <a:t>年</a:t>
            </a:r>
            <a:r>
              <a:rPr lang="en-US" altLang="ja-JP" sz="1400" dirty="0">
                <a:latin typeface="+mn-ea"/>
              </a:rPr>
              <a:t>7</a:t>
            </a:r>
            <a:r>
              <a:rPr lang="ja-JP" altLang="en-US" sz="1400" dirty="0">
                <a:latin typeface="+mn-ea"/>
              </a:rPr>
              <a:t>月末退社し現在に至る</a:t>
            </a:r>
            <a:endParaRPr lang="en-US" altLang="ja-JP" sz="1400" dirty="0">
              <a:latin typeface="+mn-ea"/>
            </a:endParaRPr>
          </a:p>
          <a:p>
            <a:pPr lvl="2">
              <a:lnSpc>
                <a:spcPts val="2200"/>
              </a:lnSpc>
              <a:spcBef>
                <a:spcPts val="0"/>
              </a:spcBef>
            </a:pPr>
            <a:r>
              <a:rPr lang="ja-JP" altLang="en-US" sz="1400" dirty="0">
                <a:latin typeface="+mn-ea"/>
              </a:rPr>
              <a:t>現在はコンサル会社で様々な会社のお手伝いをしながら、一事業会社では企画系部門長として、  　　　　　　　　　　　　　　各社の事業計画を策定や新規事業開拓（そのうち保険代理店、少額短期保険会社立ち上げ等）、 　　　　　　　　　　　　　　 各事業領域での</a:t>
            </a:r>
            <a:r>
              <a:rPr lang="en-US" altLang="ja-JP" sz="1400" dirty="0">
                <a:latin typeface="+mn-ea"/>
              </a:rPr>
              <a:t>AI</a:t>
            </a:r>
            <a:r>
              <a:rPr lang="ja-JP" altLang="en-US" sz="1400" dirty="0">
                <a:latin typeface="+mn-ea"/>
              </a:rPr>
              <a:t>導入、基幹システム対応、ビジネスプロセス領域のプロジェクト関連等に従事。</a:t>
            </a:r>
            <a:endParaRPr lang="en-US" altLang="ja-JP" sz="1400" dirty="0">
              <a:latin typeface="+mn-ea"/>
            </a:endParaRPr>
          </a:p>
          <a:p>
            <a:pPr lvl="2">
              <a:lnSpc>
                <a:spcPts val="2200"/>
              </a:lnSpc>
              <a:spcBef>
                <a:spcPts val="0"/>
              </a:spcBef>
            </a:pPr>
            <a:r>
              <a:rPr lang="ja-JP" altLang="en-US" sz="1400" dirty="0">
                <a:latin typeface="+mn-ea"/>
              </a:rPr>
              <a:t>その傍ら、「保険販売」について研究するために「らぼ」を立ち上げる。「らぼ」では、</a:t>
            </a:r>
            <a:r>
              <a:rPr lang="ja-JP" altLang="en-US" sz="1400" b="1" dirty="0">
                <a:solidFill>
                  <a:srgbClr val="EA5550"/>
                </a:solidFill>
                <a:latin typeface="+mn-ea"/>
              </a:rPr>
              <a:t>毎日・毎朝メルマガと会員向けの情報コンテンツを配信し、皆さんの活動をご支援</a:t>
            </a:r>
            <a:r>
              <a:rPr lang="ja-JP" altLang="en-US" sz="1400" dirty="0">
                <a:latin typeface="+mn-ea"/>
              </a:rPr>
              <a:t>させていただいております！</a:t>
            </a:r>
          </a:p>
          <a:p>
            <a:pPr lvl="2">
              <a:lnSpc>
                <a:spcPts val="2200"/>
              </a:lnSpc>
              <a:spcBef>
                <a:spcPts val="0"/>
              </a:spcBef>
            </a:pPr>
            <a:r>
              <a:rPr lang="ja-JP" altLang="en-US" sz="1400" dirty="0">
                <a:latin typeface="+mn-ea"/>
              </a:rPr>
              <a:t>また月</a:t>
            </a:r>
            <a:r>
              <a:rPr lang="en-US" altLang="ja-JP" sz="1400" dirty="0">
                <a:latin typeface="+mn-ea"/>
              </a:rPr>
              <a:t>2</a:t>
            </a:r>
            <a:r>
              <a:rPr lang="ja-JP" altLang="en-US" sz="1400" dirty="0">
                <a:latin typeface="+mn-ea"/>
              </a:rPr>
              <a:t>回程度休日等を利用し、同研究の成果等を講演でご紹介！（</a:t>
            </a:r>
            <a:r>
              <a:rPr lang="en-US" altLang="ja-JP" sz="1400" dirty="0">
                <a:latin typeface="+mn-ea"/>
              </a:rPr>
              <a:t>2024</a:t>
            </a:r>
            <a:r>
              <a:rPr lang="ja-JP" altLang="en-US" sz="1400" dirty="0">
                <a:latin typeface="+mn-ea"/>
              </a:rPr>
              <a:t>年度実績：</a:t>
            </a:r>
            <a:r>
              <a:rPr lang="en-US" altLang="ja-JP" sz="1400" dirty="0">
                <a:latin typeface="+mn-ea"/>
              </a:rPr>
              <a:t>32</a:t>
            </a:r>
            <a:r>
              <a:rPr lang="ja-JP" altLang="en-US" sz="1400" dirty="0">
                <a:latin typeface="+mn-ea"/>
              </a:rPr>
              <a:t>回）</a:t>
            </a:r>
          </a:p>
        </p:txBody>
      </p:sp>
      <p:pic>
        <p:nvPicPr>
          <p:cNvPr id="9" name="図 8" descr="QR コード&#10;&#10;自動的に生成された説明">
            <a:extLst>
              <a:ext uri="{FF2B5EF4-FFF2-40B4-BE49-F238E27FC236}">
                <a16:creationId xmlns:a16="http://schemas.microsoft.com/office/drawing/2014/main" id="{F5DDB9F5-EA7E-2002-AA6F-9E4DF1544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276" y="5679820"/>
            <a:ext cx="830052" cy="830052"/>
          </a:xfrm>
          <a:prstGeom prst="rect">
            <a:avLst/>
          </a:prstGeom>
        </p:spPr>
      </p:pic>
    </p:spTree>
    <p:extLst>
      <p:ext uri="{BB962C8B-B14F-4D97-AF65-F5344CB8AC3E}">
        <p14:creationId xmlns:p14="http://schemas.microsoft.com/office/powerpoint/2010/main" val="1595911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メイリオ" panose="020B0604030504040204" pitchFamily="50" charset="-128"/>
                <a:ea typeface="メイリオ" panose="020B0604030504040204" pitchFamily="50" charset="-128"/>
                <a:cs typeface="メイリオ" panose="020B0604030504040204" pitchFamily="50" charset="-128"/>
              </a:rPr>
              <a:t>（１）</a:t>
            </a:r>
            <a:r>
              <a:rPr kumimoji="1" lang="ja-JP" altLang="en-US" sz="1600" b="1" dirty="0">
                <a:solidFill>
                  <a:srgbClr val="4D4D4D"/>
                </a:solidFill>
                <a:latin typeface="Arial"/>
                <a:cs typeface="メイリオ" pitchFamily="50" charset="-128"/>
              </a:rPr>
              <a:t>会社別、主な外貨建（米国ドル）・円貨建商品の利率（含む前回差）</a:t>
            </a:r>
            <a:r>
              <a:rPr kumimoji="1" lang="ja-JP" altLang="en-US" sz="1400" b="1" dirty="0">
                <a:solidFill>
                  <a:srgbClr val="4D4D4D"/>
                </a:solidFill>
                <a:latin typeface="Arial"/>
                <a:cs typeface="メイリオ" pitchFamily="50" charset="-128"/>
              </a:rPr>
              <a:t>（</a:t>
            </a:r>
            <a:r>
              <a:rPr kumimoji="1" lang="en-US" altLang="ja-JP" sz="1400" b="1" dirty="0">
                <a:solidFill>
                  <a:srgbClr val="4D4D4D"/>
                </a:solidFill>
                <a:latin typeface="Arial"/>
                <a:cs typeface="メイリオ" pitchFamily="50" charset="-128"/>
              </a:rPr>
              <a:t>7</a:t>
            </a:r>
            <a:r>
              <a:rPr kumimoji="1" lang="ja-JP" altLang="en-US" sz="1400" b="1" dirty="0">
                <a:solidFill>
                  <a:srgbClr val="4D4D4D"/>
                </a:solidFill>
                <a:latin typeface="Arial"/>
                <a:cs typeface="メイリオ" pitchFamily="50" charset="-128"/>
              </a:rPr>
              <a:t>月</a:t>
            </a:r>
            <a:r>
              <a:rPr kumimoji="1" lang="en-US" altLang="ja-JP" sz="1400" b="1" dirty="0">
                <a:solidFill>
                  <a:srgbClr val="4D4D4D"/>
                </a:solidFill>
                <a:latin typeface="Arial"/>
                <a:cs typeface="メイリオ" pitchFamily="50" charset="-128"/>
              </a:rPr>
              <a:t>16</a:t>
            </a:r>
            <a:r>
              <a:rPr kumimoji="1" lang="ja-JP" altLang="en-US" sz="1400" b="1" dirty="0">
                <a:solidFill>
                  <a:srgbClr val="4D4D4D"/>
                </a:solidFill>
                <a:latin typeface="Arial"/>
                <a:cs typeface="メイリオ" pitchFamily="50" charset="-128"/>
              </a:rPr>
              <a:t>～</a:t>
            </a:r>
            <a:r>
              <a:rPr kumimoji="1" lang="en-US" altLang="ja-JP" sz="1400" b="1" dirty="0">
                <a:solidFill>
                  <a:srgbClr val="4D4D4D"/>
                </a:solidFill>
                <a:latin typeface="Arial"/>
                <a:cs typeface="メイリオ" pitchFamily="50" charset="-128"/>
              </a:rPr>
              <a:t>31</a:t>
            </a:r>
            <a:r>
              <a:rPr kumimoji="1" lang="ja-JP" altLang="en-US" sz="1400" b="1" dirty="0">
                <a:solidFill>
                  <a:srgbClr val="4D4D4D"/>
                </a:solidFill>
                <a:latin typeface="Arial"/>
                <a:cs typeface="メイリオ" pitchFamily="50" charset="-128"/>
              </a:rPr>
              <a:t>日）</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スライド番号プレースホルダー 5">
            <a:extLst>
              <a:ext uri="{FF2B5EF4-FFF2-40B4-BE49-F238E27FC236}">
                <a16:creationId xmlns:a16="http://schemas.microsoft.com/office/drawing/2014/main" id="{B958A25E-6487-095F-3915-FCB2E6341AD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20</a:t>
            </a:fld>
            <a:endParaRPr kumimoji="1" lang="ja-JP" altLang="en-US" sz="1200" b="1" dirty="0">
              <a:solidFill>
                <a:schemeClr val="tx1"/>
              </a:solidFill>
            </a:endParaRPr>
          </a:p>
        </p:txBody>
      </p:sp>
      <p:sp>
        <p:nvSpPr>
          <p:cNvPr id="4" name="正方形/長方形 3">
            <a:extLst>
              <a:ext uri="{FF2B5EF4-FFF2-40B4-BE49-F238E27FC236}">
                <a16:creationId xmlns:a16="http://schemas.microsoft.com/office/drawing/2014/main" id="{72B68C33-9B1A-D216-A231-FB9B53C9922D}"/>
              </a:ext>
            </a:extLst>
          </p:cNvPr>
          <p:cNvSpPr/>
          <p:nvPr/>
        </p:nvSpPr>
        <p:spPr>
          <a:xfrm>
            <a:off x="7077456" y="1282503"/>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参考）各社ホームページより。ホームページのリンクは各「商品名」を押下。</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5" name="正方形/長方形 4">
            <a:extLst>
              <a:ext uri="{FF2B5EF4-FFF2-40B4-BE49-F238E27FC236}">
                <a16:creationId xmlns:a16="http://schemas.microsoft.com/office/drawing/2014/main" id="{5A70EFAE-95FA-CA03-6354-328CD6FBEB0D}"/>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主な外貨建保険（米国ドル）・円貨建ての「積立利率①</a:t>
            </a:r>
            <a:r>
              <a:rPr kumimoji="1" lang="en-US" altLang="ja-JP" sz="1200" b="1" dirty="0">
                <a:solidFill>
                  <a:srgbClr val="3E3A39"/>
                </a:solidFill>
                <a:latin typeface="メイリオ" panose="020B0604030504040204" pitchFamily="50" charset="-128"/>
                <a:ea typeface="メイリオ" panose="020B0604030504040204" pitchFamily="50" charset="-128"/>
              </a:rPr>
              <a:t>/</a:t>
            </a:r>
            <a:r>
              <a:rPr kumimoji="1" lang="ja-JP" altLang="en-US" sz="1200" b="1" dirty="0">
                <a:solidFill>
                  <a:srgbClr val="3E3A39"/>
                </a:solidFill>
                <a:latin typeface="メイリオ" panose="020B0604030504040204" pitchFamily="50" charset="-128"/>
                <a:ea typeface="メイリオ" panose="020B0604030504040204" pitchFamily="50" charset="-128"/>
              </a:rPr>
              <a:t>予定利率②」一覧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ja-JP" altLang="en-US" sz="1050" dirty="0">
                <a:highlight>
                  <a:srgbClr val="DEEBF7"/>
                </a:highlight>
                <a:latin typeface="メイリオ" panose="020B0604030504040204" pitchFamily="50" charset="-128"/>
                <a:ea typeface="メイリオ" panose="020B0604030504040204" pitchFamily="50" charset="-128"/>
              </a:rPr>
              <a:t>青背景</a:t>
            </a:r>
            <a:r>
              <a:rPr kumimoji="1" lang="ja-JP" altLang="en-US" sz="1050" dirty="0">
                <a:solidFill>
                  <a:srgbClr val="3E3A39"/>
                </a:solidFill>
                <a:latin typeface="メイリオ" panose="020B0604030504040204" pitchFamily="50" charset="-128"/>
                <a:ea typeface="メイリオ" panose="020B0604030504040204" pitchFamily="50" charset="-128"/>
              </a:rPr>
              <a:t>は円貨建て）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F72AAEF1-7743-799C-EC19-5256BD2F47B8}"/>
              </a:ext>
            </a:extLst>
          </p:cNvPr>
          <p:cNvSpPr/>
          <p:nvPr/>
        </p:nvSpPr>
        <p:spPr>
          <a:xfrm>
            <a:off x="129386" y="838656"/>
            <a:ext cx="9776614" cy="461665"/>
          </a:xfrm>
          <a:prstGeom prst="rect">
            <a:avLst/>
          </a:prstGeom>
        </p:spPr>
        <p:txBody>
          <a:bodyPr wrap="square">
            <a:spAutoFit/>
          </a:bodyPr>
          <a:lstStyle/>
          <a:p>
            <a:r>
              <a:rPr lang="ja-JP" altLang="en-US" sz="1200" dirty="0">
                <a:latin typeface="+mn-ea"/>
              </a:rPr>
              <a:t>今日は、各商品の予定（積立）利率の更新日（毎月</a:t>
            </a:r>
            <a:r>
              <a:rPr lang="en-US" altLang="ja-JP" sz="1200" dirty="0">
                <a:latin typeface="+mn-ea"/>
              </a:rPr>
              <a:t>1</a:t>
            </a:r>
            <a:r>
              <a:rPr lang="ja-JP" altLang="en-US" sz="1200" dirty="0">
                <a:latin typeface="+mn-ea"/>
              </a:rPr>
              <a:t>･</a:t>
            </a:r>
            <a:r>
              <a:rPr lang="en-US" altLang="ja-JP" sz="1200" dirty="0">
                <a:latin typeface="+mn-ea"/>
              </a:rPr>
              <a:t>16</a:t>
            </a:r>
            <a:r>
              <a:rPr lang="ja-JP" altLang="en-US" sz="1200" dirty="0">
                <a:latin typeface="+mn-ea"/>
              </a:rPr>
              <a:t>日）</a:t>
            </a:r>
            <a:r>
              <a:rPr lang="en-US" altLang="ja-JP" sz="1200" i="1" dirty="0">
                <a:latin typeface="+mn-ea"/>
              </a:rPr>
              <a:t>!</a:t>
            </a:r>
            <a:r>
              <a:rPr lang="ja-JP" altLang="en-US" sz="1200" i="1" dirty="0">
                <a:latin typeface="+mn-ea"/>
              </a:rPr>
              <a:t> </a:t>
            </a:r>
            <a:r>
              <a:rPr lang="ja-JP" altLang="en-US" sz="1200" dirty="0">
                <a:latin typeface="+mn-ea"/>
              </a:rPr>
              <a:t>各社の外貨建（米国ドル）円貨建の主要商品とその各利率をご紹介させていただきますので、最近の傾向を参考に、お客さまの積み立てのアドバイスを実施していきましょう！</a:t>
            </a:r>
            <a:endParaRPr lang="en-US" altLang="ja-JP" sz="1200" dirty="0">
              <a:latin typeface="+mn-ea"/>
            </a:endParaRPr>
          </a:p>
        </p:txBody>
      </p:sp>
      <p:graphicFrame>
        <p:nvGraphicFramePr>
          <p:cNvPr id="7" name="表 6">
            <a:extLst>
              <a:ext uri="{FF2B5EF4-FFF2-40B4-BE49-F238E27FC236}">
                <a16:creationId xmlns:a16="http://schemas.microsoft.com/office/drawing/2014/main" id="{18215CA3-42E0-912D-9E48-CF05BC79E6EB}"/>
              </a:ext>
            </a:extLst>
          </p:cNvPr>
          <p:cNvGraphicFramePr>
            <a:graphicFrameLocks noGrp="1"/>
          </p:cNvGraphicFramePr>
          <p:nvPr/>
        </p:nvGraphicFramePr>
        <p:xfrm>
          <a:off x="373693" y="1471912"/>
          <a:ext cx="9467999" cy="5032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8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8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4"/>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5.41%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5.44%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9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0.03%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4.06%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2.20%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2.14%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1.72%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1.64%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6"/>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4.41%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1" i="0" u="none" strike="noStrike">
                          <a:solidFill>
                            <a:srgbClr val="00000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4.47%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9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0.06%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7"/>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1.59%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1.55%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4.24%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9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0"/>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1"/>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2"/>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3"/>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3"/>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4"/>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grpSp>
        <p:nvGrpSpPr>
          <p:cNvPr id="21" name="グループ化 20">
            <a:extLst>
              <a:ext uri="{FF2B5EF4-FFF2-40B4-BE49-F238E27FC236}">
                <a16:creationId xmlns:a16="http://schemas.microsoft.com/office/drawing/2014/main" id="{6C8ED852-0CE2-CFBF-228F-254B5D4084B2}"/>
              </a:ext>
            </a:extLst>
          </p:cNvPr>
          <p:cNvGrpSpPr/>
          <p:nvPr/>
        </p:nvGrpSpPr>
        <p:grpSpPr>
          <a:xfrm>
            <a:off x="-28241" y="18558"/>
            <a:ext cx="9905140" cy="6503576"/>
            <a:chOff x="10132057" y="83403"/>
            <a:chExt cx="9905140" cy="6503576"/>
          </a:xfrm>
        </p:grpSpPr>
        <p:pic>
          <p:nvPicPr>
            <p:cNvPr id="17" name="図 16">
              <a:extLst>
                <a:ext uri="{FF2B5EF4-FFF2-40B4-BE49-F238E27FC236}">
                  <a16:creationId xmlns:a16="http://schemas.microsoft.com/office/drawing/2014/main" id="{B11430D6-1E38-CE3D-86F2-21DF8916DEA0}"/>
                </a:ext>
              </a:extLst>
            </p:cNvPr>
            <p:cNvPicPr>
              <a:picLocks noChangeAspect="1"/>
            </p:cNvPicPr>
            <p:nvPr/>
          </p:nvPicPr>
          <p:blipFill>
            <a:blip r:embed="rId15"/>
            <a:stretch>
              <a:fillRect/>
            </a:stretch>
          </p:blipFill>
          <p:spPr>
            <a:xfrm>
              <a:off x="10132057" y="105173"/>
              <a:ext cx="6496957" cy="3296110"/>
            </a:xfrm>
            <a:prstGeom prst="rect">
              <a:avLst/>
            </a:prstGeom>
          </p:spPr>
        </p:pic>
        <p:grpSp>
          <p:nvGrpSpPr>
            <p:cNvPr id="20" name="グループ化 19">
              <a:extLst>
                <a:ext uri="{FF2B5EF4-FFF2-40B4-BE49-F238E27FC236}">
                  <a16:creationId xmlns:a16="http://schemas.microsoft.com/office/drawing/2014/main" id="{2176AD9B-A1EC-6659-F7E7-FCDCD84B74E1}"/>
                </a:ext>
              </a:extLst>
            </p:cNvPr>
            <p:cNvGrpSpPr/>
            <p:nvPr/>
          </p:nvGrpSpPr>
          <p:grpSpPr>
            <a:xfrm>
              <a:off x="16655350" y="83403"/>
              <a:ext cx="3381847" cy="6503576"/>
              <a:chOff x="16655350" y="83403"/>
              <a:chExt cx="3381847" cy="6503576"/>
            </a:xfrm>
          </p:grpSpPr>
          <p:pic>
            <p:nvPicPr>
              <p:cNvPr id="18" name="図 17">
                <a:extLst>
                  <a:ext uri="{FF2B5EF4-FFF2-40B4-BE49-F238E27FC236}">
                    <a16:creationId xmlns:a16="http://schemas.microsoft.com/office/drawing/2014/main" id="{F3BD507D-0F8F-52A6-2D25-D8D713E772C2}"/>
                  </a:ext>
                </a:extLst>
              </p:cNvPr>
              <p:cNvPicPr>
                <a:picLocks noChangeAspect="1"/>
              </p:cNvPicPr>
              <p:nvPr/>
            </p:nvPicPr>
            <p:blipFill>
              <a:blip r:embed="rId16"/>
              <a:stretch>
                <a:fillRect/>
              </a:stretch>
            </p:blipFill>
            <p:spPr>
              <a:xfrm>
                <a:off x="16655350" y="4399858"/>
                <a:ext cx="3361486" cy="2187121"/>
              </a:xfrm>
              <a:prstGeom prst="rect">
                <a:avLst/>
              </a:prstGeom>
            </p:spPr>
          </p:pic>
          <p:pic>
            <p:nvPicPr>
              <p:cNvPr id="19" name="図 18">
                <a:extLst>
                  <a:ext uri="{FF2B5EF4-FFF2-40B4-BE49-F238E27FC236}">
                    <a16:creationId xmlns:a16="http://schemas.microsoft.com/office/drawing/2014/main" id="{32EE190B-9AEC-B64C-24B4-D12C172128DB}"/>
                  </a:ext>
                </a:extLst>
              </p:cNvPr>
              <p:cNvPicPr>
                <a:picLocks noChangeAspect="1"/>
              </p:cNvPicPr>
              <p:nvPr/>
            </p:nvPicPr>
            <p:blipFill>
              <a:blip r:embed="rId17"/>
              <a:stretch>
                <a:fillRect/>
              </a:stretch>
            </p:blipFill>
            <p:spPr>
              <a:xfrm>
                <a:off x="16655350" y="83403"/>
                <a:ext cx="3381847" cy="4258269"/>
              </a:xfrm>
              <a:prstGeom prst="rect">
                <a:avLst/>
              </a:prstGeom>
            </p:spPr>
          </p:pic>
        </p:grpSp>
      </p:grpSp>
      <p:sp>
        <p:nvSpPr>
          <p:cNvPr id="13" name="吹き出し: 四角形 12">
            <a:extLst>
              <a:ext uri="{FF2B5EF4-FFF2-40B4-BE49-F238E27FC236}">
                <a16:creationId xmlns:a16="http://schemas.microsoft.com/office/drawing/2014/main" id="{789F9452-833A-2C2E-C670-2C3D6F6AB512}"/>
              </a:ext>
            </a:extLst>
          </p:cNvPr>
          <p:cNvSpPr/>
          <p:nvPr/>
        </p:nvSpPr>
        <p:spPr bwMode="auto">
          <a:xfrm>
            <a:off x="88117" y="700538"/>
            <a:ext cx="1740683"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endParaRPr kumimoji="1" lang="en-US" altLang="ja-JP" sz="4000" b="1" dirty="0">
              <a:latin typeface="Meiryo UI" panose="020B0604030504040204" pitchFamily="50" charset="-128"/>
              <a:ea typeface="Meiryo UI" panose="020B0604030504040204" pitchFamily="50" charset="-128"/>
            </a:endParaRPr>
          </a:p>
        </p:txBody>
      </p:sp>
      <p:sp>
        <p:nvSpPr>
          <p:cNvPr id="16" name="吹き出し: 四角形 15">
            <a:extLst>
              <a:ext uri="{FF2B5EF4-FFF2-40B4-BE49-F238E27FC236}">
                <a16:creationId xmlns:a16="http://schemas.microsoft.com/office/drawing/2014/main" id="{5C3A30C5-1D7A-3B33-24F0-B1AAB22A8A65}"/>
              </a:ext>
            </a:extLst>
          </p:cNvPr>
          <p:cNvSpPr/>
          <p:nvPr/>
        </p:nvSpPr>
        <p:spPr bwMode="auto">
          <a:xfrm>
            <a:off x="6718961" y="2341632"/>
            <a:ext cx="3159653" cy="684000"/>
          </a:xfrm>
          <a:prstGeom prst="wedgeRectCallout">
            <a:avLst>
              <a:gd name="adj1" fmla="val 30523"/>
              <a:gd name="adj2" fmla="val -4422"/>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3.98</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pic>
        <p:nvPicPr>
          <p:cNvPr id="2" name="図 1" descr="テーブル&#10;&#10;自動的に生成された説明">
            <a:extLst>
              <a:ext uri="{FF2B5EF4-FFF2-40B4-BE49-F238E27FC236}">
                <a16:creationId xmlns:a16="http://schemas.microsoft.com/office/drawing/2014/main" id="{CD0F3179-C27B-3E48-3CCE-7C39457926BE}"/>
              </a:ext>
            </a:extLst>
          </p:cNvPr>
          <p:cNvPicPr>
            <a:picLocks noChangeAspect="1"/>
          </p:cNvPicPr>
          <p:nvPr/>
        </p:nvPicPr>
        <p:blipFill rotWithShape="1">
          <a:blip r:embed="rId18">
            <a:extLst>
              <a:ext uri="{28A0092B-C50C-407E-A947-70E740481C1C}">
                <a14:useLocalDpi xmlns:a14="http://schemas.microsoft.com/office/drawing/2010/main" val="0"/>
              </a:ext>
            </a:extLst>
          </a:blip>
          <a:srcRect b="24444"/>
          <a:stretch/>
        </p:blipFill>
        <p:spPr>
          <a:xfrm>
            <a:off x="138730" y="123199"/>
            <a:ext cx="6853786" cy="6694473"/>
          </a:xfrm>
          <a:prstGeom prst="rect">
            <a:avLst/>
          </a:prstGeom>
        </p:spPr>
      </p:pic>
      <p:grpSp>
        <p:nvGrpSpPr>
          <p:cNvPr id="8" name="グループ化 7">
            <a:extLst>
              <a:ext uri="{FF2B5EF4-FFF2-40B4-BE49-F238E27FC236}">
                <a16:creationId xmlns:a16="http://schemas.microsoft.com/office/drawing/2014/main" id="{BA2E8009-8E8E-6E5D-2A6A-89AE4251128B}"/>
              </a:ext>
            </a:extLst>
          </p:cNvPr>
          <p:cNvGrpSpPr/>
          <p:nvPr/>
        </p:nvGrpSpPr>
        <p:grpSpPr>
          <a:xfrm>
            <a:off x="645301" y="5203104"/>
            <a:ext cx="4254985" cy="1105396"/>
            <a:chOff x="6871780" y="5243855"/>
            <a:chExt cx="4254985" cy="1105396"/>
          </a:xfrm>
        </p:grpSpPr>
        <p:cxnSp>
          <p:nvCxnSpPr>
            <p:cNvPr id="9" name="直線コネクタ 8">
              <a:extLst>
                <a:ext uri="{FF2B5EF4-FFF2-40B4-BE49-F238E27FC236}">
                  <a16:creationId xmlns:a16="http://schemas.microsoft.com/office/drawing/2014/main" id="{C728B9D8-0BBB-99E0-5530-BC4FDA559578}"/>
                </a:ext>
              </a:extLst>
            </p:cNvPr>
            <p:cNvCxnSpPr>
              <a:cxnSpLocks/>
            </p:cNvCxnSpPr>
            <p:nvPr/>
          </p:nvCxnSpPr>
          <p:spPr>
            <a:xfrm>
              <a:off x="8489624" y="5927855"/>
              <a:ext cx="0" cy="421396"/>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吹き出し: 四角形 11">
              <a:extLst>
                <a:ext uri="{FF2B5EF4-FFF2-40B4-BE49-F238E27FC236}">
                  <a16:creationId xmlns:a16="http://schemas.microsoft.com/office/drawing/2014/main" id="{FD449F5F-B962-4507-3FBD-8B5642984386}"/>
                </a:ext>
              </a:extLst>
            </p:cNvPr>
            <p:cNvSpPr/>
            <p:nvPr/>
          </p:nvSpPr>
          <p:spPr bwMode="auto">
            <a:xfrm>
              <a:off x="6871780" y="5243855"/>
              <a:ext cx="4254985"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5.05</a:t>
              </a:r>
              <a:r>
                <a:rPr kumimoji="1" lang="ja-JP" altLang="en-US" sz="4000" b="1" dirty="0">
                  <a:latin typeface="Meiryo UI" panose="020B0604030504040204" pitchFamily="50" charset="-128"/>
                  <a:ea typeface="Meiryo UI" panose="020B0604030504040204" pitchFamily="50" charset="-128"/>
                </a:rPr>
                <a:t>％</a:t>
              </a:r>
              <a:r>
                <a:rPr kumimoji="1" lang="en-US" altLang="ja-JP" sz="4000" b="1" dirty="0">
                  <a:latin typeface="Meiryo UI" panose="020B0604030504040204" pitchFamily="50" charset="-128"/>
                  <a:ea typeface="Meiryo UI" panose="020B0604030504040204" pitchFamily="50" charset="-128"/>
                </a:rPr>
                <a:t>=145.7</a:t>
              </a:r>
              <a:r>
                <a:rPr kumimoji="1" lang="ja-JP" altLang="en-US" sz="3200" b="1" dirty="0">
                  <a:solidFill>
                    <a:schemeClr val="bg1">
                      <a:lumMod val="50000"/>
                    </a:schemeClr>
                  </a:solidFill>
                  <a:latin typeface="Meiryo UI" panose="020B0604030504040204" pitchFamily="50" charset="-128"/>
                  <a:ea typeface="Meiryo UI" panose="020B0604030504040204" pitchFamily="50" charset="-128"/>
                </a:rPr>
                <a:t>％</a:t>
              </a:r>
              <a:endParaRPr kumimoji="1" lang="ja-JP" altLang="en-US" sz="4000" b="1" dirty="0">
                <a:solidFill>
                  <a:schemeClr val="bg1">
                    <a:lumMod val="50000"/>
                  </a:schemeClr>
                </a:solidFill>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sp>
        <p:nvSpPr>
          <p:cNvPr id="15" name="吹き出し: 四角形 14">
            <a:extLst>
              <a:ext uri="{FF2B5EF4-FFF2-40B4-BE49-F238E27FC236}">
                <a16:creationId xmlns:a16="http://schemas.microsoft.com/office/drawing/2014/main" id="{0A57060A-C47C-0C6D-450B-6CE975BE7862}"/>
              </a:ext>
            </a:extLst>
          </p:cNvPr>
          <p:cNvSpPr/>
          <p:nvPr/>
        </p:nvSpPr>
        <p:spPr bwMode="auto">
          <a:xfrm>
            <a:off x="6719133" y="5203104"/>
            <a:ext cx="3159653" cy="684000"/>
          </a:xfrm>
          <a:prstGeom prst="wedgeRectCallout">
            <a:avLst>
              <a:gd name="adj1" fmla="val 30523"/>
              <a:gd name="adj2" fmla="val -4422"/>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147.8</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
        <p:nvSpPr>
          <p:cNvPr id="14" name="吹き出し: 四角形 13">
            <a:extLst>
              <a:ext uri="{FF2B5EF4-FFF2-40B4-BE49-F238E27FC236}">
                <a16:creationId xmlns:a16="http://schemas.microsoft.com/office/drawing/2014/main" id="{23E772A6-0A9D-C86F-6A17-8E017F840462}"/>
              </a:ext>
            </a:extLst>
          </p:cNvPr>
          <p:cNvSpPr/>
          <p:nvPr/>
        </p:nvSpPr>
        <p:spPr bwMode="auto">
          <a:xfrm>
            <a:off x="90505" y="717364"/>
            <a:ext cx="1740683"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第一</a:t>
            </a:r>
            <a:endParaRPr kumimoji="1" lang="en-US" altLang="ja-JP" sz="4000" b="1" dirty="0">
              <a:latin typeface="Meiryo UI" panose="020B0604030504040204" pitchFamily="50" charset="-128"/>
              <a:ea typeface="Meiryo UI" panose="020B0604030504040204" pitchFamily="50" charset="-128"/>
            </a:endParaRPr>
          </a:p>
        </p:txBody>
      </p:sp>
      <p:sp>
        <p:nvSpPr>
          <p:cNvPr id="22" name="吹き出し: 四角形 21">
            <a:extLst>
              <a:ext uri="{FF2B5EF4-FFF2-40B4-BE49-F238E27FC236}">
                <a16:creationId xmlns:a16="http://schemas.microsoft.com/office/drawing/2014/main" id="{4FD15E10-5346-E423-23FB-34E59F5E1DA4}"/>
              </a:ext>
            </a:extLst>
          </p:cNvPr>
          <p:cNvSpPr/>
          <p:nvPr/>
        </p:nvSpPr>
        <p:spPr bwMode="auto">
          <a:xfrm>
            <a:off x="3335399" y="1649141"/>
            <a:ext cx="3159653"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r>
              <a:rPr kumimoji="1" lang="en-US" altLang="ja-JP" sz="4000" b="1" dirty="0">
                <a:solidFill>
                  <a:srgbClr val="EA5550"/>
                </a:solidFill>
                <a:latin typeface="Meiryo UI" panose="020B0604030504040204" pitchFamily="50" charset="-128"/>
                <a:ea typeface="Meiryo UI" panose="020B0604030504040204" pitchFamily="50" charset="-128"/>
              </a:rPr>
              <a:t>3.23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02B0E62C-AD47-9974-00BC-7B9EBA226DD4}"/>
              </a:ext>
            </a:extLst>
          </p:cNvPr>
          <p:cNvPicPr>
            <a:picLocks noChangeAspect="1"/>
          </p:cNvPicPr>
          <p:nvPr/>
        </p:nvPicPr>
        <p:blipFill>
          <a:blip r:embed="rId19"/>
          <a:stretch>
            <a:fillRect/>
          </a:stretch>
        </p:blipFill>
        <p:spPr>
          <a:xfrm>
            <a:off x="4109507" y="99548"/>
            <a:ext cx="5692668" cy="5030562"/>
          </a:xfrm>
          <a:prstGeom prst="rect">
            <a:avLst/>
          </a:prstGeom>
        </p:spPr>
      </p:pic>
      <p:pic>
        <p:nvPicPr>
          <p:cNvPr id="24" name="図 23">
            <a:extLst>
              <a:ext uri="{FF2B5EF4-FFF2-40B4-BE49-F238E27FC236}">
                <a16:creationId xmlns:a16="http://schemas.microsoft.com/office/drawing/2014/main" id="{65A41852-C36A-E570-EF96-F6DF93E38E03}"/>
              </a:ext>
            </a:extLst>
          </p:cNvPr>
          <p:cNvPicPr>
            <a:picLocks noChangeAspect="1"/>
          </p:cNvPicPr>
          <p:nvPr/>
        </p:nvPicPr>
        <p:blipFill>
          <a:blip r:embed="rId20"/>
          <a:stretch>
            <a:fillRect/>
          </a:stretch>
        </p:blipFill>
        <p:spPr>
          <a:xfrm>
            <a:off x="2694552" y="2844801"/>
            <a:ext cx="7100200" cy="3931832"/>
          </a:xfrm>
          <a:prstGeom prst="rect">
            <a:avLst/>
          </a:prstGeom>
        </p:spPr>
      </p:pic>
      <p:pic>
        <p:nvPicPr>
          <p:cNvPr id="23" name="図 22">
            <a:extLst>
              <a:ext uri="{FF2B5EF4-FFF2-40B4-BE49-F238E27FC236}">
                <a16:creationId xmlns:a16="http://schemas.microsoft.com/office/drawing/2014/main" id="{5F884C54-6A68-41D4-CC1E-01019E4F8604}"/>
              </a:ext>
            </a:extLst>
          </p:cNvPr>
          <p:cNvPicPr>
            <a:picLocks noChangeAspect="1"/>
          </p:cNvPicPr>
          <p:nvPr/>
        </p:nvPicPr>
        <p:blipFill>
          <a:blip r:embed="rId21"/>
          <a:stretch>
            <a:fillRect/>
          </a:stretch>
        </p:blipFill>
        <p:spPr>
          <a:xfrm>
            <a:off x="66324" y="81092"/>
            <a:ext cx="6254651" cy="3576508"/>
          </a:xfrm>
          <a:prstGeom prst="rect">
            <a:avLst/>
          </a:prstGeom>
        </p:spPr>
      </p:pic>
    </p:spTree>
    <p:extLst>
      <p:ext uri="{BB962C8B-B14F-4D97-AF65-F5344CB8AC3E}">
        <p14:creationId xmlns:p14="http://schemas.microsoft.com/office/powerpoint/2010/main" val="40505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right)">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nodeType="clickEffect">
                                  <p:stCondLst>
                                    <p:cond delay="0"/>
                                  </p:stCondLst>
                                  <p:childTnLst>
                                    <p:animEffect transition="out" filter="wipe(down)">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par>
                                <p:cTn id="26" presetID="22" presetClass="exit" presetSubtype="4" fill="hold" grpId="1" nodeType="withEffect">
                                  <p:stCondLst>
                                    <p:cond delay="0"/>
                                  </p:stCondLst>
                                  <p:childTnLst>
                                    <p:animEffect transition="out" filter="wipe(down)">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par>
                                <p:cTn id="29" presetID="22" presetClass="exit" presetSubtype="8" fill="hold" grpId="1" nodeType="withEffect">
                                  <p:stCondLst>
                                    <p:cond delay="0"/>
                                  </p:stCondLst>
                                  <p:childTnLst>
                                    <p:animEffect transition="out" filter="wipe(left)">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par>
                                <p:cTn id="32" presetID="22" presetClass="exit" presetSubtype="8" fill="hold" grpId="1" nodeType="withEffect">
                                  <p:stCondLst>
                                    <p:cond delay="0"/>
                                  </p:stCondLst>
                                  <p:childTnLst>
                                    <p:animEffect transition="out" filter="wipe(left)">
                                      <p:cBhvr>
                                        <p:cTn id="33" dur="500"/>
                                        <p:tgtEl>
                                          <p:spTgt spid="22"/>
                                        </p:tgtEl>
                                      </p:cBhvr>
                                    </p:animEffect>
                                    <p:set>
                                      <p:cBhvr>
                                        <p:cTn id="34" dur="1" fill="hold">
                                          <p:stCondLst>
                                            <p:cond delay="499"/>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down)">
                                      <p:cBhvr>
                                        <p:cTn id="39" dur="500"/>
                                        <p:tgtEl>
                                          <p:spTgt spid="2"/>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right)">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xit" presetSubtype="4" fill="hold" nodeType="clickEffect">
                                  <p:stCondLst>
                                    <p:cond delay="0"/>
                                  </p:stCondLst>
                                  <p:childTnLst>
                                    <p:animEffect transition="out" filter="wipe(down)">
                                      <p:cBhvr>
                                        <p:cTn id="56" dur="500"/>
                                        <p:tgtEl>
                                          <p:spTgt spid="2"/>
                                        </p:tgtEl>
                                      </p:cBhvr>
                                    </p:animEffect>
                                    <p:set>
                                      <p:cBhvr>
                                        <p:cTn id="57" dur="1" fill="hold">
                                          <p:stCondLst>
                                            <p:cond delay="499"/>
                                          </p:stCondLst>
                                        </p:cTn>
                                        <p:tgtEl>
                                          <p:spTgt spid="2"/>
                                        </p:tgtEl>
                                        <p:attrNameLst>
                                          <p:attrName>style.visibility</p:attrName>
                                        </p:attrNameLst>
                                      </p:cBhvr>
                                      <p:to>
                                        <p:strVal val="hidden"/>
                                      </p:to>
                                    </p:set>
                                  </p:childTnLst>
                                </p:cTn>
                              </p:par>
                              <p:par>
                                <p:cTn id="58" presetID="22" presetClass="exit" presetSubtype="2" fill="hold" grpId="1" nodeType="withEffect">
                                  <p:stCondLst>
                                    <p:cond delay="0"/>
                                  </p:stCondLst>
                                  <p:childTnLst>
                                    <p:animEffect transition="out" filter="wipe(right)">
                                      <p:cBhvr>
                                        <p:cTn id="59" dur="500"/>
                                        <p:tgtEl>
                                          <p:spTgt spid="15"/>
                                        </p:tgtEl>
                                      </p:cBhvr>
                                    </p:animEffect>
                                    <p:set>
                                      <p:cBhvr>
                                        <p:cTn id="60" dur="1" fill="hold">
                                          <p:stCondLst>
                                            <p:cond delay="499"/>
                                          </p:stCondLst>
                                        </p:cTn>
                                        <p:tgtEl>
                                          <p:spTgt spid="15"/>
                                        </p:tgtEl>
                                        <p:attrNameLst>
                                          <p:attrName>style.visibility</p:attrName>
                                        </p:attrNameLst>
                                      </p:cBhvr>
                                      <p:to>
                                        <p:strVal val="hidden"/>
                                      </p:to>
                                    </p:set>
                                  </p:childTnLst>
                                </p:cTn>
                              </p:par>
                              <p:par>
                                <p:cTn id="61" presetID="22" presetClass="exit" presetSubtype="4" fill="hold" grpId="1" nodeType="withEffect">
                                  <p:stCondLst>
                                    <p:cond delay="0"/>
                                  </p:stCondLst>
                                  <p:childTnLst>
                                    <p:animEffect transition="out" filter="wipe(down)">
                                      <p:cBhvr>
                                        <p:cTn id="62" dur="500"/>
                                        <p:tgtEl>
                                          <p:spTgt spid="14"/>
                                        </p:tgtEl>
                                      </p:cBhvr>
                                    </p:animEffect>
                                    <p:set>
                                      <p:cBhvr>
                                        <p:cTn id="63" dur="1" fill="hold">
                                          <p:stCondLst>
                                            <p:cond delay="499"/>
                                          </p:stCondLst>
                                        </p:cTn>
                                        <p:tgtEl>
                                          <p:spTgt spid="14"/>
                                        </p:tgtEl>
                                        <p:attrNameLst>
                                          <p:attrName>style.visibility</p:attrName>
                                        </p:attrNameLst>
                                      </p:cBhvr>
                                      <p:to>
                                        <p:strVal val="hidden"/>
                                      </p:to>
                                    </p:set>
                                  </p:childTnLst>
                                </p:cTn>
                              </p:par>
                              <p:par>
                                <p:cTn id="64" presetID="22" presetClass="exit" presetSubtype="4" fill="hold" nodeType="withEffect">
                                  <p:stCondLst>
                                    <p:cond delay="0"/>
                                  </p:stCondLst>
                                  <p:childTnLst>
                                    <p:animEffect transition="out" filter="wipe(down)">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up)">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wipe(up)">
                                      <p:cBhvr>
                                        <p:cTn id="76" dur="500"/>
                                        <p:tgtEl>
                                          <p:spTgt spid="2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wipe(down)">
                                      <p:cBhvr>
                                        <p:cTn id="8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6" grpId="0" animBg="1"/>
      <p:bldP spid="16" grpId="1" animBg="1"/>
      <p:bldP spid="15" grpId="0" animBg="1"/>
      <p:bldP spid="15" grpId="1" animBg="1"/>
      <p:bldP spid="14" grpId="0" animBg="1"/>
      <p:bldP spid="14" grpId="1" animBg="1"/>
      <p:bldP spid="22" grpId="0" animBg="1"/>
      <p:bldP spid="2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1">
            <a:extLst>
              <a:ext uri="{FF2B5EF4-FFF2-40B4-BE49-F238E27FC236}">
                <a16:creationId xmlns:a16="http://schemas.microsoft.com/office/drawing/2014/main" id="{C67D5EC6-66FA-97CD-30C4-FA88C0ABC63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10" name="スライド番号プレースホルダー 5">
            <a:extLst>
              <a:ext uri="{FF2B5EF4-FFF2-40B4-BE49-F238E27FC236}">
                <a16:creationId xmlns:a16="http://schemas.microsoft.com/office/drawing/2014/main" id="{81C7D840-BA36-DB90-6E9F-2B9CE1A3708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21</a:t>
            </a:fld>
            <a:endParaRPr kumimoji="1" lang="ja-JP" altLang="en-US" sz="1200" b="1" dirty="0">
              <a:solidFill>
                <a:schemeClr val="tx1"/>
              </a:solidFill>
            </a:endParaRPr>
          </a:p>
        </p:txBody>
      </p:sp>
      <p:sp>
        <p:nvSpPr>
          <p:cNvPr id="2" name="AutoShape 3">
            <a:extLst>
              <a:ext uri="{FF2B5EF4-FFF2-40B4-BE49-F238E27FC236}">
                <a16:creationId xmlns:a16="http://schemas.microsoft.com/office/drawing/2014/main" id="{FCC88F67-FC3E-F2ED-B3E2-1821D7102BF3}"/>
              </a:ext>
            </a:extLst>
          </p:cNvPr>
          <p:cNvSpPr>
            <a:spLocks noChangeArrowheads="1"/>
          </p:cNvSpPr>
          <p:nvPr/>
        </p:nvSpPr>
        <p:spPr bwMode="auto">
          <a:xfrm>
            <a:off x="0" y="594254"/>
            <a:ext cx="9878786"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Arial"/>
                <a:cs typeface="メイリオ" pitchFamily="50" charset="-128"/>
              </a:rPr>
              <a:t>（１）</a:t>
            </a:r>
            <a:r>
              <a:rPr kumimoji="1" lang="ja-JP" altLang="en-US" sz="16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600" dirty="0">
                <a:solidFill>
                  <a:srgbClr val="3E3A39"/>
                </a:solidFill>
                <a:latin typeface="メイリオ" panose="020B0604030504040204" pitchFamily="50" charset="-128"/>
                <a:ea typeface="メイリオ" panose="020B0604030504040204" pitchFamily="50" charset="-128"/>
              </a:rPr>
              <a:t>（</a:t>
            </a:r>
            <a:r>
              <a:rPr kumimoji="1" lang="en-US" altLang="ja-JP" sz="1600" dirty="0">
                <a:solidFill>
                  <a:srgbClr val="3E3A39"/>
                </a:solidFill>
                <a:latin typeface="メイリオ" panose="020B0604030504040204" pitchFamily="50" charset="-128"/>
                <a:ea typeface="メイリオ" panose="020B0604030504040204" pitchFamily="50" charset="-128"/>
              </a:rPr>
              <a:t>2025</a:t>
            </a:r>
            <a:r>
              <a:rPr kumimoji="1" lang="ja-JP" altLang="en-US" sz="1600" dirty="0">
                <a:solidFill>
                  <a:srgbClr val="3E3A39"/>
                </a:solidFill>
                <a:latin typeface="メイリオ" panose="020B0604030504040204" pitchFamily="50" charset="-128"/>
                <a:ea typeface="メイリオ" panose="020B0604030504040204" pitchFamily="50" charset="-128"/>
              </a:rPr>
              <a:t>年</a:t>
            </a:r>
            <a:r>
              <a:rPr kumimoji="1" lang="en-US" altLang="ja-JP" sz="1600" dirty="0">
                <a:solidFill>
                  <a:srgbClr val="3E3A39"/>
                </a:solidFill>
                <a:latin typeface="メイリオ" panose="020B0604030504040204" pitchFamily="50" charset="-128"/>
                <a:ea typeface="メイリオ" panose="020B0604030504040204" pitchFamily="50" charset="-128"/>
              </a:rPr>
              <a:t>6</a:t>
            </a:r>
            <a:r>
              <a:rPr kumimoji="1" lang="ja-JP" altLang="en-US" sz="1600" dirty="0">
                <a:solidFill>
                  <a:srgbClr val="3E3A39"/>
                </a:solidFill>
                <a:latin typeface="メイリオ" panose="020B0604030504040204" pitchFamily="50" charset="-128"/>
                <a:ea typeface="メイリオ" panose="020B0604030504040204" pitchFamily="50" charset="-128"/>
              </a:rPr>
              <a:t>月</a:t>
            </a:r>
            <a:r>
              <a:rPr kumimoji="1" lang="en-US" altLang="ja-JP" sz="1600" dirty="0">
                <a:solidFill>
                  <a:srgbClr val="3E3A39"/>
                </a:solidFill>
                <a:latin typeface="メイリオ" panose="020B0604030504040204" pitchFamily="50" charset="-128"/>
                <a:ea typeface="メイリオ" panose="020B0604030504040204" pitchFamily="50" charset="-128"/>
              </a:rPr>
              <a:t>1</a:t>
            </a:r>
            <a:r>
              <a:rPr kumimoji="1" lang="ja-JP" altLang="en-US" sz="1600" dirty="0">
                <a:solidFill>
                  <a:srgbClr val="3E3A39"/>
                </a:solidFill>
                <a:latin typeface="メイリオ" panose="020B0604030504040204" pitchFamily="50" charset="-128"/>
                <a:ea typeface="メイリオ" panose="020B0604030504040204" pitchFamily="50" charset="-128"/>
              </a:rPr>
              <a:t>日時点）</a:t>
            </a:r>
            <a:endParaRPr kumimoji="1" lang="en-US" altLang="ja-JP" sz="1600" dirty="0">
              <a:solidFill>
                <a:srgbClr val="4D4D4D"/>
              </a:solidFill>
              <a:latin typeface="Arial"/>
              <a:cs typeface="メイリオ" pitchFamily="50" charset="-128"/>
            </a:endParaRPr>
          </a:p>
        </p:txBody>
      </p:sp>
      <p:sp>
        <p:nvSpPr>
          <p:cNvPr id="3" name="正方形/長方形 2">
            <a:extLst>
              <a:ext uri="{FF2B5EF4-FFF2-40B4-BE49-F238E27FC236}">
                <a16:creationId xmlns:a16="http://schemas.microsoft.com/office/drawing/2014/main" id="{CC599870-8DC4-106C-9190-C9A68488F136}"/>
              </a:ext>
            </a:extLst>
          </p:cNvPr>
          <p:cNvSpPr/>
          <p:nvPr/>
        </p:nvSpPr>
        <p:spPr>
          <a:xfrm>
            <a:off x="7077456" y="1586651"/>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4" name="正方形/長方形 3">
            <a:extLst>
              <a:ext uri="{FF2B5EF4-FFF2-40B4-BE49-F238E27FC236}">
                <a16:creationId xmlns:a16="http://schemas.microsoft.com/office/drawing/2014/main" id="{5EEBA47A-158B-5682-2C0E-A618E7A0035D}"/>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en-US" altLang="ja-JP" sz="1050" dirty="0">
                <a:solidFill>
                  <a:srgbClr val="3E3A39"/>
                </a:solidFill>
                <a:latin typeface="メイリオ" panose="020B0604030504040204" pitchFamily="50" charset="-128"/>
                <a:ea typeface="メイリオ" panose="020B0604030504040204" pitchFamily="50" charset="-128"/>
              </a:rPr>
              <a:t>2025</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6</a:t>
            </a:r>
            <a:r>
              <a:rPr kumimoji="1" lang="ja-JP" altLang="en-US" sz="1050" dirty="0">
                <a:solidFill>
                  <a:srgbClr val="3E3A39"/>
                </a:solidFill>
                <a:latin typeface="メイリオ" panose="020B0604030504040204" pitchFamily="50" charset="-128"/>
                <a:ea typeface="メイリオ" panose="020B0604030504040204" pitchFamily="50" charset="-128"/>
              </a:rPr>
              <a:t>月</a:t>
            </a:r>
            <a:r>
              <a:rPr kumimoji="1" lang="en-US" altLang="ja-JP" sz="1050" dirty="0">
                <a:solidFill>
                  <a:srgbClr val="3E3A39"/>
                </a:solidFill>
                <a:latin typeface="メイリオ" panose="020B0604030504040204" pitchFamily="50" charset="-128"/>
                <a:ea typeface="メイリオ" panose="020B0604030504040204" pitchFamily="50" charset="-128"/>
              </a:rPr>
              <a:t>3</a:t>
            </a:r>
            <a:r>
              <a:rPr kumimoji="1" lang="ja-JP" altLang="en-US" sz="1050" dirty="0">
                <a:solidFill>
                  <a:srgbClr val="3E3A39"/>
                </a:solidFill>
                <a:latin typeface="メイリオ" panose="020B0604030504040204" pitchFamily="50" charset="-128"/>
                <a:ea typeface="メイリオ" panose="020B0604030504040204" pitchFamily="50" charset="-128"/>
              </a:rPr>
              <a:t>日時点）</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D1093B46-0739-0349-0264-7905FC288C05}"/>
              </a:ext>
            </a:extLst>
          </p:cNvPr>
          <p:cNvSpPr/>
          <p:nvPr/>
        </p:nvSpPr>
        <p:spPr>
          <a:xfrm>
            <a:off x="129386" y="847987"/>
            <a:ext cx="9776614" cy="646331"/>
          </a:xfrm>
          <a:prstGeom prst="rect">
            <a:avLst/>
          </a:prstGeom>
        </p:spPr>
        <p:txBody>
          <a:bodyPr wrap="square">
            <a:spAutoFit/>
          </a:bodyPr>
          <a:lstStyle/>
          <a:p>
            <a:r>
              <a:rPr lang="ja-JP" altLang="en-US" sz="1200" dirty="0">
                <a:latin typeface="+mn-ea"/>
              </a:rPr>
              <a:t>今日は、各社の保険金据置利率と配当金積立利率をご紹介！</a:t>
            </a:r>
            <a:endParaRPr lang="en-US" altLang="ja-JP" sz="1200" dirty="0">
              <a:latin typeface="+mn-ea"/>
            </a:endParaRPr>
          </a:p>
          <a:p>
            <a:r>
              <a:rPr lang="ja-JP" altLang="en-US" sz="1200" dirty="0">
                <a:latin typeface="+mn-ea"/>
              </a:rPr>
              <a:t>最近は、据置利率等も、日銀の金利政策に合わせてあげていく方向性ですが、それでも決して「高くない」のが現状です。</a:t>
            </a:r>
            <a:endParaRPr lang="en-US" altLang="ja-JP" sz="1200" dirty="0">
              <a:latin typeface="+mn-ea"/>
            </a:endParaRPr>
          </a:p>
          <a:p>
            <a:r>
              <a:rPr lang="ja-JP" altLang="en-US" sz="1200" dirty="0">
                <a:latin typeface="+mn-ea"/>
              </a:rPr>
              <a:t>自社・他社問わず、据え置いたままでいるお客さまに対し、より予定･積立利率の高い商品をご案内する等展開していきましょう！</a:t>
            </a:r>
            <a:endParaRPr lang="en-US" altLang="ja-JP" sz="1200" dirty="0">
              <a:latin typeface="+mn-ea"/>
            </a:endParaRPr>
          </a:p>
        </p:txBody>
      </p:sp>
      <p:graphicFrame>
        <p:nvGraphicFramePr>
          <p:cNvPr id="6" name="表 5">
            <a:extLst>
              <a:ext uri="{FF2B5EF4-FFF2-40B4-BE49-F238E27FC236}">
                <a16:creationId xmlns:a16="http://schemas.microsoft.com/office/drawing/2014/main" id="{455B3C29-52D0-A5F9-FFE9-2018D462F8A2}"/>
              </a:ext>
            </a:extLst>
          </p:cNvPr>
          <p:cNvGraphicFramePr>
            <a:graphicFrameLocks noGrp="1"/>
          </p:cNvGraphicFramePr>
          <p:nvPr/>
        </p:nvGraphicFramePr>
        <p:xfrm>
          <a:off x="514707" y="1771317"/>
          <a:ext cx="9360000" cy="4680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1540463270"/>
                    </a:ext>
                  </a:extLst>
                </a:gridCol>
                <a:gridCol w="936000">
                  <a:extLst>
                    <a:ext uri="{9D8B030D-6E8A-4147-A177-3AD203B41FA5}">
                      <a16:colId xmlns:a16="http://schemas.microsoft.com/office/drawing/2014/main" val="1164438632"/>
                    </a:ext>
                  </a:extLst>
                </a:gridCol>
                <a:gridCol w="936000">
                  <a:extLst>
                    <a:ext uri="{9D8B030D-6E8A-4147-A177-3AD203B41FA5}">
                      <a16:colId xmlns:a16="http://schemas.microsoft.com/office/drawing/2014/main" val="602962994"/>
                    </a:ext>
                  </a:extLst>
                </a:gridCol>
                <a:gridCol w="936000">
                  <a:extLst>
                    <a:ext uri="{9D8B030D-6E8A-4147-A177-3AD203B41FA5}">
                      <a16:colId xmlns:a16="http://schemas.microsoft.com/office/drawing/2014/main" val="3456290786"/>
                    </a:ext>
                  </a:extLst>
                </a:gridCol>
                <a:gridCol w="936000">
                  <a:extLst>
                    <a:ext uri="{9D8B030D-6E8A-4147-A177-3AD203B41FA5}">
                      <a16:colId xmlns:a16="http://schemas.microsoft.com/office/drawing/2014/main" val="1490442394"/>
                    </a:ext>
                  </a:extLst>
                </a:gridCol>
                <a:gridCol w="936000">
                  <a:extLst>
                    <a:ext uri="{9D8B030D-6E8A-4147-A177-3AD203B41FA5}">
                      <a16:colId xmlns:a16="http://schemas.microsoft.com/office/drawing/2014/main" val="3892812255"/>
                    </a:ext>
                  </a:extLst>
                </a:gridCol>
                <a:gridCol w="936000">
                  <a:extLst>
                    <a:ext uri="{9D8B030D-6E8A-4147-A177-3AD203B41FA5}">
                      <a16:colId xmlns:a16="http://schemas.microsoft.com/office/drawing/2014/main" val="3843152161"/>
                    </a:ext>
                  </a:extLst>
                </a:gridCol>
                <a:gridCol w="936000">
                  <a:extLst>
                    <a:ext uri="{9D8B030D-6E8A-4147-A177-3AD203B41FA5}">
                      <a16:colId xmlns:a16="http://schemas.microsoft.com/office/drawing/2014/main" val="1230157008"/>
                    </a:ext>
                  </a:extLst>
                </a:gridCol>
                <a:gridCol w="432000">
                  <a:extLst>
                    <a:ext uri="{9D8B030D-6E8A-4147-A177-3AD203B41FA5}">
                      <a16:colId xmlns:a16="http://schemas.microsoft.com/office/drawing/2014/main" val="2266151443"/>
                    </a:ext>
                  </a:extLst>
                </a:gridCol>
                <a:gridCol w="1080000">
                  <a:extLst>
                    <a:ext uri="{9D8B030D-6E8A-4147-A177-3AD203B41FA5}">
                      <a16:colId xmlns:a16="http://schemas.microsoft.com/office/drawing/2014/main" val="3375440821"/>
                    </a:ext>
                  </a:extLst>
                </a:gridCol>
              </a:tblGrid>
              <a:tr h="288000">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直前の利率</a:t>
                      </a: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7</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直近変更の</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日付</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各社</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リンク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備考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7037683"/>
                  </a:ext>
                </a:extLst>
              </a:tr>
              <a:tr h="504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390734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日本生命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1039494"/>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第一生命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5789786"/>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明治安田生命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6466205"/>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住友生命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930346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フコク生命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5</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a:effectLst/>
                          <a:latin typeface="Meiryo UI" panose="020B0604030504040204" pitchFamily="50" charset="-128"/>
                          <a:ea typeface="Meiryo UI" panose="020B0604030504040204" pitchFamily="50" charset="-128"/>
                        </a:rPr>
                        <a:t>2</a:t>
                      </a: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6"/>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9415382"/>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朝日生命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323699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ソニー生命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円建の保険（米国ドル建保険は</a:t>
                      </a:r>
                      <a:r>
                        <a:rPr lang="en-US" altLang="ja-JP" sz="900" u="none" strike="noStrike" dirty="0">
                          <a:effectLst/>
                          <a:latin typeface="Meiryo UI" panose="020B0604030504040204" pitchFamily="50" charset="-128"/>
                          <a:ea typeface="Meiryo UI" panose="020B0604030504040204" pitchFamily="50" charset="-128"/>
                        </a:rPr>
                        <a:t>3.20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34483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プルデンシャル生命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zh-TW" sz="900" u="none" strike="noStrike" dirty="0">
                          <a:effectLst/>
                          <a:latin typeface="Meiryo UI" panose="020B0604030504040204" pitchFamily="50" charset="-128"/>
                          <a:ea typeface="Meiryo UI" panose="020B0604030504040204" pitchFamily="50" charset="-128"/>
                        </a:rPr>
                        <a:t>202</a:t>
                      </a: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年</a:t>
                      </a:r>
                      <a:endParaRPr lang="en-US" altLang="zh-TW"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22</a:t>
                      </a:r>
                      <a:r>
                        <a:rPr lang="ja-JP" altLang="en-US" sz="900" u="none" strike="noStrike" dirty="0">
                          <a:effectLst/>
                          <a:latin typeface="Meiryo UI" panose="020B0604030504040204" pitchFamily="50" charset="-128"/>
                          <a:ea typeface="Meiryo UI" panose="020B0604030504040204" pitchFamily="50" charset="-128"/>
                        </a:rPr>
                        <a:t>日</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（米国ドル建保は</a:t>
                      </a:r>
                      <a:r>
                        <a:rPr lang="en-US" altLang="ja-JP" sz="900" u="none" strike="noStrike" dirty="0">
                          <a:effectLst/>
                          <a:latin typeface="Meiryo UI" panose="020B0604030504040204" pitchFamily="50" charset="-128"/>
                          <a:ea typeface="Meiryo UI" panose="020B0604030504040204" pitchFamily="50" charset="-128"/>
                        </a:rPr>
                        <a:t>0.50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5297141"/>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アフラック生命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142323"/>
                  </a:ext>
                </a:extLst>
              </a:tr>
            </a:tbl>
          </a:graphicData>
        </a:graphic>
      </p:graphicFrame>
      <p:sp>
        <p:nvSpPr>
          <p:cNvPr id="7" name="正方形/長方形 6">
            <a:extLst>
              <a:ext uri="{FF2B5EF4-FFF2-40B4-BE49-F238E27FC236}">
                <a16:creationId xmlns:a16="http://schemas.microsoft.com/office/drawing/2014/main" id="{823F9EB1-2155-4F8B-0B8B-B6D1655DB968}"/>
              </a:ext>
            </a:extLst>
          </p:cNvPr>
          <p:cNvSpPr/>
          <p:nvPr/>
        </p:nvSpPr>
        <p:spPr>
          <a:xfrm>
            <a:off x="5654661" y="4374259"/>
            <a:ext cx="792000" cy="288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⑩</a:t>
            </a:r>
          </a:p>
        </p:txBody>
      </p:sp>
      <p:sp>
        <p:nvSpPr>
          <p:cNvPr id="8" name="正方形/長方形 7">
            <a:extLst>
              <a:ext uri="{FF2B5EF4-FFF2-40B4-BE49-F238E27FC236}">
                <a16:creationId xmlns:a16="http://schemas.microsoft.com/office/drawing/2014/main" id="{788CDAD2-2F2A-A62C-E03B-014582449245}"/>
              </a:ext>
            </a:extLst>
          </p:cNvPr>
          <p:cNvSpPr/>
          <p:nvPr/>
        </p:nvSpPr>
        <p:spPr>
          <a:xfrm>
            <a:off x="6585993" y="4374259"/>
            <a:ext cx="792000" cy="288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⑪</a:t>
            </a:r>
          </a:p>
        </p:txBody>
      </p:sp>
      <p:grpSp>
        <p:nvGrpSpPr>
          <p:cNvPr id="11" name="グループ化 10">
            <a:extLst>
              <a:ext uri="{FF2B5EF4-FFF2-40B4-BE49-F238E27FC236}">
                <a16:creationId xmlns:a16="http://schemas.microsoft.com/office/drawing/2014/main" id="{913529F4-4814-2EAE-ED19-4E22C73DF42F}"/>
              </a:ext>
            </a:extLst>
          </p:cNvPr>
          <p:cNvGrpSpPr/>
          <p:nvPr/>
        </p:nvGrpSpPr>
        <p:grpSpPr>
          <a:xfrm>
            <a:off x="4762498" y="4662259"/>
            <a:ext cx="3187704" cy="1061986"/>
            <a:chOff x="8520664" y="4865869"/>
            <a:chExt cx="1446986" cy="1061986"/>
          </a:xfrm>
        </p:grpSpPr>
        <p:cxnSp>
          <p:nvCxnSpPr>
            <p:cNvPr id="12" name="直線コネクタ 11">
              <a:extLst>
                <a:ext uri="{FF2B5EF4-FFF2-40B4-BE49-F238E27FC236}">
                  <a16:creationId xmlns:a16="http://schemas.microsoft.com/office/drawing/2014/main" id="{67710D74-03AD-CAE7-7546-4E27870A1130}"/>
                </a:ext>
              </a:extLst>
            </p:cNvPr>
            <p:cNvCxnSpPr>
              <a:cxnSpLocks/>
            </p:cNvCxnSpPr>
            <p:nvPr/>
          </p:nvCxnSpPr>
          <p:spPr>
            <a:xfrm flipV="1">
              <a:off x="9299820" y="4865869"/>
              <a:ext cx="0" cy="711325"/>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吹き出し: 四角形 12">
              <a:extLst>
                <a:ext uri="{FF2B5EF4-FFF2-40B4-BE49-F238E27FC236}">
                  <a16:creationId xmlns:a16="http://schemas.microsoft.com/office/drawing/2014/main" id="{47F31986-1EAF-3846-6CF4-E196B3C98DFE}"/>
                </a:ext>
              </a:extLst>
            </p:cNvPr>
            <p:cNvSpPr/>
            <p:nvPr/>
          </p:nvSpPr>
          <p:spPr bwMode="auto">
            <a:xfrm>
              <a:off x="8520664" y="5243855"/>
              <a:ext cx="1446986"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⑩･⑪ </a:t>
              </a:r>
              <a:r>
                <a:rPr kumimoji="1" lang="en-US" altLang="ja-JP" sz="4000" b="1" dirty="0">
                  <a:solidFill>
                    <a:srgbClr val="EA5550"/>
                  </a:solidFill>
                  <a:latin typeface="Meiryo UI" panose="020B0604030504040204" pitchFamily="50" charset="-128"/>
                  <a:ea typeface="Meiryo UI" panose="020B0604030504040204" pitchFamily="50" charset="-128"/>
                </a:rPr>
                <a:t>0.50</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88399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1">
            <a:extLst>
              <a:ext uri="{FF2B5EF4-FFF2-40B4-BE49-F238E27FC236}">
                <a16:creationId xmlns:a16="http://schemas.microsoft.com/office/drawing/2014/main" id="{C67D5EC6-66FA-97CD-30C4-FA88C0ABC63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10" name="スライド番号プレースホルダー 5">
            <a:extLst>
              <a:ext uri="{FF2B5EF4-FFF2-40B4-BE49-F238E27FC236}">
                <a16:creationId xmlns:a16="http://schemas.microsoft.com/office/drawing/2014/main" id="{81C7D840-BA36-DB90-6E9F-2B9CE1A3708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22</a:t>
            </a:fld>
            <a:endParaRPr kumimoji="1" lang="ja-JP" altLang="en-US" sz="1200" b="1" dirty="0">
              <a:solidFill>
                <a:schemeClr val="tx1"/>
              </a:solidFill>
            </a:endParaRPr>
          </a:p>
        </p:txBody>
      </p:sp>
      <p:sp>
        <p:nvSpPr>
          <p:cNvPr id="2" name="正方形/長方形 1">
            <a:extLst>
              <a:ext uri="{FF2B5EF4-FFF2-40B4-BE49-F238E27FC236}">
                <a16:creationId xmlns:a16="http://schemas.microsoft.com/office/drawing/2014/main" id="{3B4E0097-B7BD-7066-F409-C50B8DE2D3CF}"/>
              </a:ext>
            </a:extLst>
          </p:cNvPr>
          <p:cNvSpPr/>
          <p:nvPr/>
        </p:nvSpPr>
        <p:spPr>
          <a:xfrm>
            <a:off x="0" y="849338"/>
            <a:ext cx="9890929"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年度の年金額は、法律の規定により、</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2024</a:t>
            </a:r>
            <a:r>
              <a:rPr kumimoji="0"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年度から原則</a:t>
            </a:r>
            <a:r>
              <a:rPr lang="en-US" altLang="ja-JP" sz="1200" dirty="0">
                <a:latin typeface="メイリオ" panose="020B0604030504040204" pitchFamily="50" charset="-128"/>
                <a:ea typeface="メイリオ" panose="020B0604030504040204" pitchFamily="50" charset="-128"/>
              </a:rPr>
              <a:t>1</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lang="en-US" altLang="ja-JP" sz="1200" dirty="0">
                <a:latin typeface="メイリオ" panose="020B0604030504040204" pitchFamily="50" charset="-128"/>
                <a:ea typeface="メイリオ" panose="020B0604030504040204" pitchFamily="50" charset="-128"/>
              </a:rPr>
              <a:t>9</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0"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の引き上げ</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となります。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この機会に改めてセカンドライフの必要金額を確認！足りない分を準備するため、積み立て系商品等をご案内しましょう！　　　　　　　　　　　　　　　　　　　　　　　　</a:t>
            </a:r>
            <a:r>
              <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この「引き上げ」の詳細は、</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「令和</a:t>
            </a:r>
            <a:r>
              <a:rPr lang="en-US" altLang="ja-JP" sz="1000" dirty="0">
                <a:solidFill>
                  <a:prstClr val="black"/>
                </a:solidFill>
                <a:latin typeface="Meiryo UI" panose="020B0604030504040204" pitchFamily="50" charset="-128"/>
                <a:ea typeface="Meiryo UI" panose="020B0604030504040204" pitchFamily="50" charset="-128"/>
                <a:hlinkClick r:id="rId2"/>
              </a:rPr>
              <a:t>7</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年度の年金額改定についてお知らせします」</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（厚労省）にわかりやすく説明されています</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63CC76FC-4741-A150-BC51-EAAFE116769E}"/>
              </a:ext>
            </a:extLst>
          </p:cNvPr>
          <p:cNvSpPr/>
          <p:nvPr/>
        </p:nvSpPr>
        <p:spPr>
          <a:xfrm>
            <a:off x="114298" y="4870174"/>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．年金受給額例／月額（厚労省）</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22DCBA8E-4C55-4DD2-2254-9606A0711B0C}"/>
              </a:ext>
            </a:extLst>
          </p:cNvPr>
          <p:cNvGraphicFramePr>
            <a:graphicFrameLocks noGrp="1"/>
          </p:cNvGraphicFramePr>
          <p:nvPr/>
        </p:nvGraphicFramePr>
        <p:xfrm>
          <a:off x="626737" y="5173796"/>
          <a:ext cx="9252000" cy="1338000"/>
        </p:xfrm>
        <a:graphic>
          <a:graphicData uri="http://schemas.openxmlformats.org/drawingml/2006/table">
            <a:tbl>
              <a:tblPr/>
              <a:tblGrid>
                <a:gridCol w="792000">
                  <a:extLst>
                    <a:ext uri="{9D8B030D-6E8A-4147-A177-3AD203B41FA5}">
                      <a16:colId xmlns:a16="http://schemas.microsoft.com/office/drawing/2014/main" val="2788135887"/>
                    </a:ext>
                  </a:extLst>
                </a:gridCol>
                <a:gridCol w="1692000">
                  <a:extLst>
                    <a:ext uri="{9D8B030D-6E8A-4147-A177-3AD203B41FA5}">
                      <a16:colId xmlns:a16="http://schemas.microsoft.com/office/drawing/2014/main" val="495055880"/>
                    </a:ext>
                  </a:extLst>
                </a:gridCol>
                <a:gridCol w="1692000">
                  <a:extLst>
                    <a:ext uri="{9D8B030D-6E8A-4147-A177-3AD203B41FA5}">
                      <a16:colId xmlns:a16="http://schemas.microsoft.com/office/drawing/2014/main" val="564792885"/>
                    </a:ext>
                  </a:extLst>
                </a:gridCol>
                <a:gridCol w="1692000">
                  <a:extLst>
                    <a:ext uri="{9D8B030D-6E8A-4147-A177-3AD203B41FA5}">
                      <a16:colId xmlns:a16="http://schemas.microsoft.com/office/drawing/2014/main" val="2569360956"/>
                    </a:ext>
                  </a:extLst>
                </a:gridCol>
                <a:gridCol w="1692000">
                  <a:extLst>
                    <a:ext uri="{9D8B030D-6E8A-4147-A177-3AD203B41FA5}">
                      <a16:colId xmlns:a16="http://schemas.microsoft.com/office/drawing/2014/main" val="105201572"/>
                    </a:ext>
                  </a:extLst>
                </a:gridCol>
                <a:gridCol w="1692000">
                  <a:extLst>
                    <a:ext uri="{9D8B030D-6E8A-4147-A177-3AD203B41FA5}">
                      <a16:colId xmlns:a16="http://schemas.microsoft.com/office/drawing/2014/main" val="3680501321"/>
                    </a:ext>
                  </a:extLst>
                </a:gridCol>
              </a:tblGrid>
              <a:tr h="288000">
                <a:tc rowSpan="2">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ja-JP" altLang="en-US" sz="1200" b="0" dirty="0">
                          <a:latin typeface="Meiryo UI" panose="020B0604030504040204" pitchFamily="50" charset="-128"/>
                          <a:ea typeface="Meiryo UI" panose="020B0604030504040204" pitchFamily="50" charset="-128"/>
                        </a:rPr>
                        <a:t>男性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algn="ctr"/>
                      <a:endParaRPr lang="ja-JP" altLang="en-US" sz="12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3">
                  <a:txBody>
                    <a:bodyPr/>
                    <a:lstStyle/>
                    <a:p>
                      <a:pPr algn="ctr"/>
                      <a:r>
                        <a:rPr lang="ja-JP" altLang="en-US" sz="1200" b="0" dirty="0">
                          <a:latin typeface="Meiryo UI" panose="020B0604030504040204" pitchFamily="50" charset="-128"/>
                          <a:ea typeface="Meiryo UI" panose="020B0604030504040204" pitchFamily="50" charset="-128"/>
                        </a:rPr>
                        <a:t>女性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lang="ja-JP" altLang="en-US" sz="4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lang="ja-JP" altLang="en-US" sz="4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1009854791"/>
                  </a:ext>
                </a:extLst>
              </a:tr>
              <a:tr h="288000">
                <a:tc vMerge="1">
                  <a:txBody>
                    <a:bodyPr/>
                    <a:lstStyle/>
                    <a:p>
                      <a:endParaRPr kumimoji="1" lang="ja-JP" altLang="en-US"/>
                    </a:p>
                  </a:txBody>
                  <a:tcPr>
                    <a:lnT w="12700" cap="flat" cmpd="sng" algn="ctr">
                      <a:solidFill>
                        <a:srgbClr val="FFFFFF">
                          <a:lumMod val="85000"/>
                        </a:srgbClr>
                      </a:solidFill>
                      <a:prstDash val="solid"/>
                      <a:round/>
                      <a:headEnd type="none" w="med" len="med"/>
                      <a:tailEnd type="none" w="med" len="med"/>
                    </a:lnT>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会社員中心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自営業中心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会社員中心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自営業中心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号被保険者中心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2738672598"/>
                  </a:ext>
                </a:extLst>
              </a:tr>
              <a:tr h="288000">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月額</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173,457</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3,234 </a:t>
                      </a:r>
                      <a:r>
                        <a:rPr kumimoji="1" lang="ja-JP" altLang="en-US" sz="12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104,786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68,671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62,344</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1,156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14,335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48,008</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132,117</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2,463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61,551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70,566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60,636</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1,127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8,485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52,151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76,810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1,431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9,056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67,754</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523541843"/>
                  </a:ext>
                </a:extLst>
              </a:tr>
            </a:tbl>
          </a:graphicData>
        </a:graphic>
      </p:graphicFrame>
      <p:sp>
        <p:nvSpPr>
          <p:cNvPr id="5" name="正方形/長方形 4">
            <a:extLst>
              <a:ext uri="{FF2B5EF4-FFF2-40B4-BE49-F238E27FC236}">
                <a16:creationId xmlns:a16="http://schemas.microsoft.com/office/drawing/2014/main" id="{2BB9662B-D67B-65ED-C7EF-362B6731DBD2}"/>
              </a:ext>
            </a:extLst>
          </p:cNvPr>
          <p:cNvSpPr/>
          <p:nvPr/>
        </p:nvSpPr>
        <p:spPr>
          <a:xfrm>
            <a:off x="114298" y="1572382"/>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．老齢基礎年金（国民年金）の月額保険料について</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CE913D99-92F1-41CB-D96E-0F9639A28567}"/>
              </a:ext>
            </a:extLst>
          </p:cNvPr>
          <p:cNvSpPr/>
          <p:nvPr/>
        </p:nvSpPr>
        <p:spPr bwMode="auto">
          <a:xfrm>
            <a:off x="5520395" y="1596467"/>
            <a:ext cx="4284000" cy="720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square" lIns="72000" tIns="72000" rIns="72000" bIns="36000" numCol="1" spcCol="0" rtlCol="0" fromWordArt="0" anchor="b" anchorCtr="1"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概要</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3"/>
              </a:rPr>
              <a:t>日本年金機構のホームページ</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詳細</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は、厚生労働省のリリース</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「令和</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7</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年度の年金額改定についてお知らせします」</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に記載があります</a:t>
            </a:r>
          </a:p>
        </p:txBody>
      </p:sp>
      <p:sp>
        <p:nvSpPr>
          <p:cNvPr id="7" name="四角形: 角を丸くする 6">
            <a:extLst>
              <a:ext uri="{FF2B5EF4-FFF2-40B4-BE49-F238E27FC236}">
                <a16:creationId xmlns:a16="http://schemas.microsoft.com/office/drawing/2014/main" id="{813339F5-B859-CC38-80FC-AB072A83C2A3}"/>
              </a:ext>
            </a:extLst>
          </p:cNvPr>
          <p:cNvSpPr/>
          <p:nvPr/>
        </p:nvSpPr>
        <p:spPr bwMode="auto">
          <a:xfrm>
            <a:off x="5598001" y="1464319"/>
            <a:ext cx="1440000" cy="252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6562"/>
                </a:solidFill>
                <a:effectLst/>
                <a:uLnTx/>
                <a:uFillTx/>
                <a:latin typeface="メイリオ" panose="020B0604030504040204" pitchFamily="50" charset="-128"/>
                <a:ea typeface="メイリオ" panose="020B0604030504040204" pitchFamily="50" charset="-128"/>
                <a:cs typeface="+mn-cs"/>
              </a:rPr>
              <a:t>参考</a:t>
            </a:r>
            <a:r>
              <a:rPr kumimoji="1" lang="ja-JP" altLang="en-US" sz="105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（リンク付）</a:t>
            </a:r>
            <a:endParaRPr kumimoji="1" lang="ja-JP" altLang="en-US" sz="12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テキスト ボックス 7">
            <a:extLst>
              <a:ext uri="{FF2B5EF4-FFF2-40B4-BE49-F238E27FC236}">
                <a16:creationId xmlns:a16="http://schemas.microsoft.com/office/drawing/2014/main" id="{7B0E6601-7C43-C4E3-6C8E-A81273778365}"/>
              </a:ext>
            </a:extLst>
          </p:cNvPr>
          <p:cNvSpPr txBox="1"/>
          <p:nvPr/>
        </p:nvSpPr>
        <p:spPr>
          <a:xfrm>
            <a:off x="3021907" y="4911025"/>
            <a:ext cx="4984173"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※2025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年度に</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歳になる人が受け取る平均額。端数処理により、年金額の合計と内訳は一致しない。</a:t>
            </a:r>
            <a:endPar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3F6898E4-AAAC-F2C2-46C8-FD11CA1CCADF}"/>
              </a:ext>
            </a:extLst>
          </p:cNvPr>
          <p:cNvSpPr/>
          <p:nvPr/>
        </p:nvSpPr>
        <p:spPr>
          <a:xfrm>
            <a:off x="114300" y="2196769"/>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．老齢年金</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2" name="表 11">
            <a:extLst>
              <a:ext uri="{FF2B5EF4-FFF2-40B4-BE49-F238E27FC236}">
                <a16:creationId xmlns:a16="http://schemas.microsoft.com/office/drawing/2014/main" id="{86197D67-95E2-FA01-A872-A90DFB5F4968}"/>
              </a:ext>
            </a:extLst>
          </p:cNvPr>
          <p:cNvGraphicFramePr>
            <a:graphicFrameLocks noGrp="1"/>
          </p:cNvGraphicFramePr>
          <p:nvPr/>
        </p:nvGraphicFramePr>
        <p:xfrm>
          <a:off x="626737" y="2483957"/>
          <a:ext cx="7092000" cy="2125800"/>
        </p:xfrm>
        <a:graphic>
          <a:graphicData uri="http://schemas.openxmlformats.org/drawingml/2006/table">
            <a:tbl>
              <a:tblPr/>
              <a:tblGrid>
                <a:gridCol w="900000">
                  <a:extLst>
                    <a:ext uri="{9D8B030D-6E8A-4147-A177-3AD203B41FA5}">
                      <a16:colId xmlns:a16="http://schemas.microsoft.com/office/drawing/2014/main" val="2788135887"/>
                    </a:ext>
                  </a:extLst>
                </a:gridCol>
                <a:gridCol w="792000">
                  <a:extLst>
                    <a:ext uri="{9D8B030D-6E8A-4147-A177-3AD203B41FA5}">
                      <a16:colId xmlns:a16="http://schemas.microsoft.com/office/drawing/2014/main" val="117842351"/>
                    </a:ext>
                  </a:extLst>
                </a:gridCol>
                <a:gridCol w="1080000">
                  <a:extLst>
                    <a:ext uri="{9D8B030D-6E8A-4147-A177-3AD203B41FA5}">
                      <a16:colId xmlns:a16="http://schemas.microsoft.com/office/drawing/2014/main" val="3963703310"/>
                    </a:ext>
                  </a:extLst>
                </a:gridCol>
                <a:gridCol w="1080000">
                  <a:extLst>
                    <a:ext uri="{9D8B030D-6E8A-4147-A177-3AD203B41FA5}">
                      <a16:colId xmlns:a16="http://schemas.microsoft.com/office/drawing/2014/main" val="2204782193"/>
                    </a:ext>
                  </a:extLst>
                </a:gridCol>
                <a:gridCol w="1080000">
                  <a:extLst>
                    <a:ext uri="{9D8B030D-6E8A-4147-A177-3AD203B41FA5}">
                      <a16:colId xmlns:a16="http://schemas.microsoft.com/office/drawing/2014/main" val="495055880"/>
                    </a:ext>
                  </a:extLst>
                </a:gridCol>
                <a:gridCol w="1080000">
                  <a:extLst>
                    <a:ext uri="{9D8B030D-6E8A-4147-A177-3AD203B41FA5}">
                      <a16:colId xmlns:a16="http://schemas.microsoft.com/office/drawing/2014/main" val="2569360956"/>
                    </a:ext>
                  </a:extLst>
                </a:gridCol>
                <a:gridCol w="1080000">
                  <a:extLst>
                    <a:ext uri="{9D8B030D-6E8A-4147-A177-3AD203B41FA5}">
                      <a16:colId xmlns:a16="http://schemas.microsoft.com/office/drawing/2014/main" val="1461676574"/>
                    </a:ext>
                  </a:extLst>
                </a:gridCol>
              </a:tblGrid>
              <a:tr h="288000">
                <a:tc rowSpan="2">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rowSpan="2">
                  <a:txBody>
                    <a:body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老齢基礎年金（国民年金）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r>
                        <a:rPr lang="ja-JP" altLang="en-US" sz="1050" b="0" u="none" strike="noStrike" dirty="0">
                          <a:effectLst/>
                          <a:latin typeface="+mj-ea"/>
                          <a:ea typeface="+mj-ea"/>
                        </a:rPr>
                        <a:t>老齢厚生年金</a:t>
                      </a:r>
                      <a:endParaRPr lang="en-US" altLang="ja-JP" sz="1050" b="0" u="none" strike="noStrike" dirty="0">
                        <a:effectLst/>
                        <a:latin typeface="+mj-ea"/>
                        <a:ea typeface="+mj-ea"/>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gridSpan="3">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参考）老齢厚生年金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pPr algn="ctr" fontAlgn="ctr"/>
                      <a:endParaRPr kumimoji="1" lang="en-US" altLang="ja-JP" sz="1200" b="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pPr algn="ctr" fontAlgn="ctr"/>
                      <a:endParaRPr lang="ja-JP" altLang="en-US" sz="1050" b="0" i="0" u="none" strike="noStrike" dirty="0">
                        <a:solidFill>
                          <a:srgbClr val="000000"/>
                        </a:solidFill>
                        <a:effectLst/>
                        <a:latin typeface="+mj-ea"/>
                        <a:ea typeface="+mj-ea"/>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1009854791"/>
                  </a:ext>
                </a:extLst>
              </a:tr>
              <a:tr h="360000">
                <a:tc vMerge="1">
                  <a:txBody>
                    <a:bodyPr/>
                    <a:lstStyle/>
                    <a:p>
                      <a:endParaRPr kumimoji="1" lang="ja-JP" altLang="en-US"/>
                    </a:p>
                  </a:txBody>
                  <a:tcPr>
                    <a:lnT w="12700" cap="flat" cmpd="sng" algn="ctr">
                      <a:solidFill>
                        <a:srgbClr val="FFFFFF">
                          <a:lumMod val="85000"/>
                        </a:srgbClr>
                      </a:solidFill>
                      <a:prstDash val="solid"/>
                      <a:round/>
                      <a:headEnd type="none" w="med" len="med"/>
                      <a:tailEnd type="none" w="med" len="med"/>
                    </a:lnT>
                  </a:tcPr>
                </a:tc>
                <a:tc vMerge="1">
                  <a:txBody>
                    <a:bodyPr/>
                    <a:lstStyle/>
                    <a:p>
                      <a:endParaRPr kumimoji="1" lang="ja-JP" altLang="en-US"/>
                    </a:p>
                  </a:txBody>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ja-JP" altLang="en-US" sz="1200" b="0" u="none" strike="noStrike" dirty="0">
                          <a:effectLst/>
                          <a:latin typeface="Meiryo UI" panose="020B0604030504040204" pitchFamily="50" charset="-128"/>
                          <a:ea typeface="Meiryo UI" panose="020B0604030504040204" pitchFamily="50" charset="-128"/>
                        </a:rPr>
                        <a:t>月額</a:t>
                      </a: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月額</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endParaRPr kumimoji="1" lang="ja-JP" altLang="en-US" sz="12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加給年金年額</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（配偶者・子）</a:t>
                      </a:r>
                      <a:endParaRPr kumimoji="1" lang="ja-JP" altLang="en-US" sz="900" b="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加給年金額</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（子・</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人目以降）</a:t>
                      </a:r>
                      <a:endParaRPr kumimoji="1" lang="ja-JP" altLang="en-US" sz="1200" b="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2738672598"/>
                  </a:ext>
                </a:extLst>
              </a:tr>
              <a:tr h="324000">
                <a:tc>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S31,4,2</a:t>
                      </a:r>
                    </a:p>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816,000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68,000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dirty="0">
                          <a:latin typeface="Meiryo UI" panose="020B0604030504040204" pitchFamily="50" charset="-128"/>
                          <a:ea typeface="Meiryo UI" panose="020B0604030504040204" pitchFamily="50" charset="-128"/>
                        </a:rPr>
                        <a:t>230,483</a:t>
                      </a:r>
                      <a:r>
                        <a:rPr lang="ja-JP" altLang="en-US" sz="1200" b="0" dirty="0">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234,800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78,300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0736208"/>
                  </a:ext>
                </a:extLst>
              </a:tr>
              <a:tr h="32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S31,4,1</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813,700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67,808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記載なし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228,700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76,200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3541843"/>
                  </a:ext>
                </a:extLst>
              </a:tr>
              <a:tr h="324000">
                <a:tc>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S31,4,2</a:t>
                      </a:r>
                    </a:p>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28575"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831,700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69,308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rPr>
                        <a:t>1,308</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1" dirty="0">
                          <a:solidFill>
                            <a:srgbClr val="EA5550"/>
                          </a:solidFill>
                          <a:latin typeface="Meiryo UI" panose="020B0604030504040204" pitchFamily="50" charset="-128"/>
                          <a:ea typeface="Meiryo UI" panose="020B0604030504040204" pitchFamily="50" charset="-128"/>
                        </a:rPr>
                        <a:t>232,784</a:t>
                      </a:r>
                      <a:r>
                        <a:rPr lang="ja-JP" altLang="en-US" sz="1200" b="1" dirty="0">
                          <a:solidFill>
                            <a:srgbClr val="EA5550"/>
                          </a:solidFill>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a:p>
                      <a:pPr algn="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4,412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239,300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79,800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28575" cap="flat" cmpd="sng" algn="ctr">
                      <a:solidFill>
                        <a:srgbClr val="EA5550"/>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6844079"/>
                  </a:ext>
                </a:extLst>
              </a:tr>
              <a:tr h="41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S31,4,1</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28575"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829,300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69,108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rPr>
                        <a:t>1,300</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記載なし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228,700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76,200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0783407"/>
                  </a:ext>
                </a:extLst>
              </a:tr>
            </a:tbl>
          </a:graphicData>
        </a:graphic>
      </p:graphicFrame>
      <p:sp>
        <p:nvSpPr>
          <p:cNvPr id="13" name="テキスト ボックス 12">
            <a:extLst>
              <a:ext uri="{FF2B5EF4-FFF2-40B4-BE49-F238E27FC236}">
                <a16:creationId xmlns:a16="http://schemas.microsoft.com/office/drawing/2014/main" id="{BB0AC754-DB30-63DF-07E2-73CD98609B1C}"/>
              </a:ext>
            </a:extLst>
          </p:cNvPr>
          <p:cNvSpPr txBox="1"/>
          <p:nvPr/>
        </p:nvSpPr>
        <p:spPr>
          <a:xfrm>
            <a:off x="626736" y="4589588"/>
            <a:ext cx="9177659"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平均的な収入（平均標準報酬（賞与含む月額換算）</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45.5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万円）で</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40</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年間就業した場合に受け取り始める年金（老齢厚生年金と</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人分の老齢基礎年金（満額））の給付水準です。</a:t>
            </a:r>
            <a:endPar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4" name="直線コネクタ 13">
            <a:extLst>
              <a:ext uri="{FF2B5EF4-FFF2-40B4-BE49-F238E27FC236}">
                <a16:creationId xmlns:a16="http://schemas.microsoft.com/office/drawing/2014/main" id="{DBC81DA1-3999-E26A-A99F-C7AF21DA4902}"/>
              </a:ext>
            </a:extLst>
          </p:cNvPr>
          <p:cNvCxnSpPr>
            <a:cxnSpLocks/>
            <a:endCxn id="15" idx="1"/>
          </p:cNvCxnSpPr>
          <p:nvPr/>
        </p:nvCxnSpPr>
        <p:spPr>
          <a:xfrm>
            <a:off x="7718737" y="4327098"/>
            <a:ext cx="227135" cy="66659"/>
          </a:xfrm>
          <a:prstGeom prst="line">
            <a:avLst/>
          </a:prstGeom>
          <a:ln w="254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E919F2D9-344A-EF37-FCA1-5C22EA5D22CE}"/>
              </a:ext>
            </a:extLst>
          </p:cNvPr>
          <p:cNvSpPr/>
          <p:nvPr/>
        </p:nvSpPr>
        <p:spPr bwMode="auto">
          <a:xfrm>
            <a:off x="7945872" y="4177757"/>
            <a:ext cx="1925956" cy="432000"/>
          </a:xfrm>
          <a:prstGeom prst="rect">
            <a:avLst/>
          </a:prstGeom>
          <a:solidFill>
            <a:schemeClr val="bg1"/>
          </a:solidFill>
          <a:ln w="2540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6</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金</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の支給分</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月分）からはこちら！</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752F584E-149E-C27A-1364-695A1EC1D138}"/>
              </a:ext>
            </a:extLst>
          </p:cNvPr>
          <p:cNvSpPr/>
          <p:nvPr/>
        </p:nvSpPr>
        <p:spPr>
          <a:xfrm>
            <a:off x="441960" y="1841690"/>
            <a:ext cx="409956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17,5</a:t>
            </a:r>
            <a:r>
              <a:rPr kumimoji="1" lang="en-US" altLang="ja-JP" sz="1200" dirty="0">
                <a:solidFill>
                  <a:srgbClr val="3E3A39"/>
                </a:solidFill>
                <a:latin typeface="メイリオ" panose="020B0604030504040204" pitchFamily="50" charset="-128"/>
                <a:ea typeface="メイリオ" panose="020B0604030504040204" pitchFamily="50" charset="-128"/>
              </a:rPr>
              <a:t>10</a:t>
            </a:r>
            <a:r>
              <a:rPr kumimoji="1" lang="ja-JP" altLang="en-US"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r>
              <a:rPr kumimoji="1" lang="en-US" altLang="ja-JP" sz="1200" dirty="0">
                <a:solidFill>
                  <a:srgbClr val="3E3A39"/>
                </a:solidFill>
                <a:latin typeface="メイリオ" panose="020B0604030504040204" pitchFamily="50" charset="-128"/>
                <a:ea typeface="メイリオ" panose="020B0604030504040204" pitchFamily="50" charset="-128"/>
              </a:rPr>
              <a:t>2025</a:t>
            </a:r>
            <a:r>
              <a:rPr kumimoji="1" lang="ja-JP" altLang="en-US" sz="1200" dirty="0">
                <a:solidFill>
                  <a:srgbClr val="3E3A39"/>
                </a:solidFill>
                <a:latin typeface="メイリオ" panose="020B0604030504040204" pitchFamily="50" charset="-128"/>
                <a:ea typeface="メイリオ" panose="020B0604030504040204" pitchFamily="50" charset="-128"/>
              </a:rPr>
              <a:t>年度）</a:t>
            </a:r>
            <a:r>
              <a:rPr kumimoji="1" lang="en-US" altLang="ja-JP" sz="1050" dirty="0">
                <a:solidFill>
                  <a:srgbClr val="3E3A39"/>
                </a:solidFill>
                <a:latin typeface="メイリオ" panose="020B0604030504040204" pitchFamily="50" charset="-128"/>
                <a:ea typeface="メイリオ" panose="020B0604030504040204" pitchFamily="50" charset="-128"/>
              </a:rPr>
              <a:t>※17,920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2026</a:t>
            </a:r>
            <a:r>
              <a:rPr kumimoji="1" lang="ja-JP" altLang="en-US" sz="1050" dirty="0">
                <a:solidFill>
                  <a:srgbClr val="3E3A39"/>
                </a:solidFill>
                <a:latin typeface="メイリオ" panose="020B0604030504040204" pitchFamily="50" charset="-128"/>
                <a:ea typeface="メイリオ" panose="020B0604030504040204" pitchFamily="50" charset="-128"/>
              </a:rPr>
              <a:t>年度）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294F28B4-3312-F7D9-706B-60BB1B1B51A1}"/>
              </a:ext>
            </a:extLst>
          </p:cNvPr>
          <p:cNvSpPr/>
          <p:nvPr/>
        </p:nvSpPr>
        <p:spPr>
          <a:xfrm>
            <a:off x="2385484" y="3832257"/>
            <a:ext cx="966638" cy="324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③</a:t>
            </a:r>
          </a:p>
        </p:txBody>
      </p:sp>
      <p:sp>
        <p:nvSpPr>
          <p:cNvPr id="18" name="AutoShape 3">
            <a:extLst>
              <a:ext uri="{FF2B5EF4-FFF2-40B4-BE49-F238E27FC236}">
                <a16:creationId xmlns:a16="http://schemas.microsoft.com/office/drawing/2014/main" id="{F562FF9A-F7AC-A5E8-3E36-CC0C4DB76147}"/>
              </a:ext>
            </a:extLst>
          </p:cNvPr>
          <p:cNvSpPr>
            <a:spLocks noChangeArrowheads="1"/>
          </p:cNvSpPr>
          <p:nvPr/>
        </p:nvSpPr>
        <p:spPr bwMode="auto">
          <a:xfrm>
            <a:off x="-331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（１）</a:t>
            </a:r>
            <a:r>
              <a:rPr kumimoji="1" lang="en-US" altLang="ja-JP"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25</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年</a:t>
            </a:r>
            <a:r>
              <a:rPr kumimoji="1" lang="en-US" altLang="ja-JP"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4</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月分からの年金額（受取りは</a:t>
            </a:r>
            <a:r>
              <a:rPr kumimoji="1" lang="en-US" altLang="ja-JP"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6</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月から）月等について、および厚労省の年金受給額</a:t>
            </a:r>
            <a:r>
              <a:rPr kumimoji="1" lang="ja-JP" altLang="en-US" sz="1600" b="1" dirty="0">
                <a:solidFill>
                  <a:srgbClr val="3E3A39"/>
                </a:solidFill>
                <a:latin typeface="メイリオ" panose="020B0604030504040204" pitchFamily="50" charset="-128"/>
                <a:ea typeface="メイリオ" panose="020B0604030504040204" pitchFamily="50" charset="-128"/>
                <a:cs typeface="メイリオ" panose="020B0604030504040204" pitchFamily="50" charset="-128"/>
              </a:rPr>
              <a:t>７</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例</a:t>
            </a:r>
            <a:endParaRPr kumimoji="1" lang="en-US" altLang="ja-JP" sz="1600" dirty="0">
              <a:solidFill>
                <a:srgbClr val="4D4D4D"/>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19" name="グループ化 18">
            <a:extLst>
              <a:ext uri="{FF2B5EF4-FFF2-40B4-BE49-F238E27FC236}">
                <a16:creationId xmlns:a16="http://schemas.microsoft.com/office/drawing/2014/main" id="{A28F7DAE-B96D-0D67-4811-0C59D3D65152}"/>
              </a:ext>
            </a:extLst>
          </p:cNvPr>
          <p:cNvGrpSpPr/>
          <p:nvPr/>
        </p:nvGrpSpPr>
        <p:grpSpPr>
          <a:xfrm>
            <a:off x="441961" y="34496"/>
            <a:ext cx="5899574" cy="893372"/>
            <a:chOff x="7357950" y="5243855"/>
            <a:chExt cx="2507878" cy="893372"/>
          </a:xfrm>
        </p:grpSpPr>
        <p:cxnSp>
          <p:nvCxnSpPr>
            <p:cNvPr id="20" name="直線コネクタ 19">
              <a:extLst>
                <a:ext uri="{FF2B5EF4-FFF2-40B4-BE49-F238E27FC236}">
                  <a16:creationId xmlns:a16="http://schemas.microsoft.com/office/drawing/2014/main" id="{F885F18D-A6F3-8DA2-7D94-B2C30F53346E}"/>
                </a:ext>
              </a:extLst>
            </p:cNvPr>
            <p:cNvCxnSpPr>
              <a:cxnSpLocks/>
            </p:cNvCxnSpPr>
            <p:nvPr/>
          </p:nvCxnSpPr>
          <p:spPr>
            <a:xfrm>
              <a:off x="9100651" y="5927855"/>
              <a:ext cx="0" cy="20937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1" name="吹き出し: 四角形 20">
              <a:extLst>
                <a:ext uri="{FF2B5EF4-FFF2-40B4-BE49-F238E27FC236}">
                  <a16:creationId xmlns:a16="http://schemas.microsoft.com/office/drawing/2014/main" id="{07786DBA-F1EB-A369-8683-BDF346449CCC}"/>
                </a:ext>
              </a:extLst>
            </p:cNvPr>
            <p:cNvSpPr/>
            <p:nvPr/>
          </p:nvSpPr>
          <p:spPr bwMode="auto">
            <a:xfrm>
              <a:off x="7357950" y="5243855"/>
              <a:ext cx="2507878"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ja-JP" altLang="en-US" sz="3200" b="1" dirty="0">
                  <a:latin typeface="Meiryo UI" panose="020B0604030504040204" pitchFamily="50" charset="-128"/>
                  <a:ea typeface="Meiryo UI" panose="020B0604030504040204" pitchFamily="50" charset="-128"/>
                </a:rPr>
                <a:t>昨年度から</a:t>
              </a:r>
              <a:r>
                <a:rPr kumimoji="1" lang="en-US" altLang="ja-JP" sz="4000" b="1" dirty="0">
                  <a:solidFill>
                    <a:srgbClr val="EA5550"/>
                  </a:solidFill>
                  <a:latin typeface="Meiryo UI" panose="020B0604030504040204" pitchFamily="50" charset="-128"/>
                  <a:ea typeface="Meiryo UI" panose="020B0604030504040204" pitchFamily="50" charset="-128"/>
                </a:rPr>
                <a:t>1.9</a:t>
              </a:r>
              <a:r>
                <a:rPr kumimoji="1" lang="ja-JP" altLang="en-US" sz="3200" b="1" dirty="0">
                  <a:solidFill>
                    <a:srgbClr val="EA5550"/>
                  </a:solidFill>
                  <a:latin typeface="Meiryo UI" panose="020B0604030504040204" pitchFamily="50" charset="-128"/>
                  <a:ea typeface="Meiryo UI" panose="020B0604030504040204" pitchFamily="50" charset="-128"/>
                </a:rPr>
                <a:t>％</a:t>
              </a:r>
              <a:r>
                <a:rPr kumimoji="1" lang="ja-JP" altLang="en-US" sz="3200" b="1" dirty="0">
                  <a:latin typeface="Meiryo UI" panose="020B0604030504040204" pitchFamily="50" charset="-128"/>
                  <a:ea typeface="Meiryo UI" panose="020B0604030504040204" pitchFamily="50" charset="-128"/>
                </a:rPr>
                <a:t>引き上げ</a:t>
              </a:r>
              <a:endParaRPr kumimoji="1" lang="en-US" altLang="ja-JP" sz="4000" b="1" dirty="0">
                <a:latin typeface="Meiryo UI" panose="020B0604030504040204" pitchFamily="50" charset="-128"/>
                <a:ea typeface="Meiryo UI" panose="020B0604030504040204" pitchFamily="50" charset="-128"/>
              </a:endParaRPr>
            </a:p>
          </p:txBody>
        </p:sp>
      </p:grpSp>
      <p:grpSp>
        <p:nvGrpSpPr>
          <p:cNvPr id="22" name="グループ化 21">
            <a:extLst>
              <a:ext uri="{FF2B5EF4-FFF2-40B4-BE49-F238E27FC236}">
                <a16:creationId xmlns:a16="http://schemas.microsoft.com/office/drawing/2014/main" id="{5F828B20-C1B1-C78B-D325-8E3DC8A0B5F0}"/>
              </a:ext>
            </a:extLst>
          </p:cNvPr>
          <p:cNvGrpSpPr/>
          <p:nvPr/>
        </p:nvGrpSpPr>
        <p:grpSpPr>
          <a:xfrm>
            <a:off x="545615" y="2305633"/>
            <a:ext cx="3616482" cy="1702884"/>
            <a:chOff x="6871781" y="5874732"/>
            <a:chExt cx="3616482" cy="1702884"/>
          </a:xfrm>
        </p:grpSpPr>
        <p:cxnSp>
          <p:nvCxnSpPr>
            <p:cNvPr id="23" name="直線コネクタ 22">
              <a:extLst>
                <a:ext uri="{FF2B5EF4-FFF2-40B4-BE49-F238E27FC236}">
                  <a16:creationId xmlns:a16="http://schemas.microsoft.com/office/drawing/2014/main" id="{C1871892-3105-465E-473A-174992B3AECF}"/>
                </a:ext>
              </a:extLst>
            </p:cNvPr>
            <p:cNvCxnSpPr>
              <a:cxnSpLocks/>
            </p:cNvCxnSpPr>
            <p:nvPr/>
          </p:nvCxnSpPr>
          <p:spPr>
            <a:xfrm>
              <a:off x="9505624" y="5927855"/>
              <a:ext cx="0" cy="164976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4" name="吹き出し: 四角形 23">
              <a:extLst>
                <a:ext uri="{FF2B5EF4-FFF2-40B4-BE49-F238E27FC236}">
                  <a16:creationId xmlns:a16="http://schemas.microsoft.com/office/drawing/2014/main" id="{C9DE42F2-A230-8DF3-7F39-8A27F3BCA181}"/>
                </a:ext>
              </a:extLst>
            </p:cNvPr>
            <p:cNvSpPr/>
            <p:nvPr/>
          </p:nvSpPr>
          <p:spPr bwMode="auto">
            <a:xfrm>
              <a:off x="6871781" y="5874732"/>
              <a:ext cx="3616482"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a:t>
              </a:r>
              <a:r>
                <a:rPr kumimoji="1" lang="en-US" altLang="ja-JP" sz="4000" b="1" dirty="0">
                  <a:solidFill>
                    <a:srgbClr val="EA5550"/>
                  </a:solidFill>
                  <a:latin typeface="Meiryo UI" panose="020B0604030504040204" pitchFamily="50" charset="-128"/>
                  <a:ea typeface="Meiryo UI" panose="020B0604030504040204" pitchFamily="50" charset="-128"/>
                </a:rPr>
                <a:t>831,700</a:t>
              </a:r>
              <a:r>
                <a:rPr kumimoji="1" lang="ja-JP" altLang="en-US" sz="3200" b="1" dirty="0">
                  <a:latin typeface="Meiryo UI" panose="020B0604030504040204" pitchFamily="50" charset="-128"/>
                  <a:ea typeface="Meiryo UI" panose="020B0604030504040204" pitchFamily="50" charset="-128"/>
                </a:rPr>
                <a:t>円</a:t>
              </a:r>
              <a:endParaRPr kumimoji="1" lang="ja-JP" altLang="en-US"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sp>
        <p:nvSpPr>
          <p:cNvPr id="25" name="テキスト ボックス 24">
            <a:extLst>
              <a:ext uri="{FF2B5EF4-FFF2-40B4-BE49-F238E27FC236}">
                <a16:creationId xmlns:a16="http://schemas.microsoft.com/office/drawing/2014/main" id="{13A45866-94FA-BF90-A57F-7B9B67E872F1}"/>
              </a:ext>
            </a:extLst>
          </p:cNvPr>
          <p:cNvSpPr txBox="1"/>
          <p:nvPr/>
        </p:nvSpPr>
        <p:spPr>
          <a:xfrm>
            <a:off x="626736" y="4589588"/>
            <a:ext cx="9177659"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平均的な収入（平均標準報酬（賞与含む月額換算）</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45.5</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万円）で</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40</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年間就業した場合に受け取り始める年金（老齢厚生年金と</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人分の老齢基礎年金（満額））の給付水準です。</a:t>
            </a:r>
            <a:endParaRPr kumimoji="0" lang="ja-JP" altLang="en-US" sz="900" b="0"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26" name="正方形/長方形 25">
            <a:extLst>
              <a:ext uri="{FF2B5EF4-FFF2-40B4-BE49-F238E27FC236}">
                <a16:creationId xmlns:a16="http://schemas.microsoft.com/office/drawing/2014/main" id="{F70F1165-C634-54E1-51E4-FB0D2B61F01C}"/>
              </a:ext>
            </a:extLst>
          </p:cNvPr>
          <p:cNvSpPr/>
          <p:nvPr/>
        </p:nvSpPr>
        <p:spPr>
          <a:xfrm>
            <a:off x="441960" y="1841690"/>
            <a:ext cx="409956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17,5</a:t>
            </a:r>
            <a:r>
              <a:rPr kumimoji="1" lang="en-US" altLang="ja-JP" sz="1200" dirty="0">
                <a:solidFill>
                  <a:srgbClr val="3E3A39"/>
                </a:solidFill>
                <a:highlight>
                  <a:srgbClr val="FFFF00"/>
                </a:highlight>
                <a:latin typeface="メイリオ" panose="020B0604030504040204" pitchFamily="50" charset="-128"/>
                <a:ea typeface="メイリオ" panose="020B0604030504040204" pitchFamily="50" charset="-128"/>
              </a:rPr>
              <a:t>10</a:t>
            </a:r>
            <a:r>
              <a:rPr kumimoji="1" lang="ja-JP" altLang="en-US"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円（</a:t>
            </a:r>
            <a:r>
              <a:rPr kumimoji="1" lang="en-US" altLang="ja-JP" sz="1200" dirty="0">
                <a:solidFill>
                  <a:srgbClr val="3E3A39"/>
                </a:solidFill>
                <a:highlight>
                  <a:srgbClr val="FFFF00"/>
                </a:highlight>
                <a:latin typeface="メイリオ" panose="020B0604030504040204" pitchFamily="50" charset="-128"/>
                <a:ea typeface="メイリオ" panose="020B0604030504040204" pitchFamily="50" charset="-128"/>
              </a:rPr>
              <a:t>2025</a:t>
            </a:r>
            <a:r>
              <a:rPr kumimoji="1" lang="ja-JP" altLang="en-US" sz="1200" dirty="0">
                <a:solidFill>
                  <a:srgbClr val="3E3A39"/>
                </a:solidFill>
                <a:highlight>
                  <a:srgbClr val="FFFF00"/>
                </a:highlight>
                <a:latin typeface="メイリオ" panose="020B0604030504040204" pitchFamily="50" charset="-128"/>
                <a:ea typeface="メイリオ" panose="020B0604030504040204" pitchFamily="50" charset="-128"/>
              </a:rPr>
              <a:t>年度）</a:t>
            </a:r>
            <a:r>
              <a:rPr kumimoji="1" lang="en-US" altLang="ja-JP" sz="1050" dirty="0">
                <a:solidFill>
                  <a:srgbClr val="3E3A39"/>
                </a:solidFill>
                <a:highlight>
                  <a:srgbClr val="FFFF00"/>
                </a:highlight>
                <a:latin typeface="メイリオ" panose="020B0604030504040204" pitchFamily="50" charset="-128"/>
                <a:ea typeface="メイリオ" panose="020B0604030504040204" pitchFamily="50" charset="-128"/>
              </a:rPr>
              <a:t>※17,920</a:t>
            </a:r>
            <a:r>
              <a:rPr kumimoji="1" lang="ja-JP" altLang="en-US" sz="1050" dirty="0">
                <a:solidFill>
                  <a:srgbClr val="3E3A39"/>
                </a:solidFill>
                <a:highlight>
                  <a:srgbClr val="FFFF00"/>
                </a:highlight>
                <a:latin typeface="メイリオ" panose="020B0604030504040204" pitchFamily="50" charset="-128"/>
                <a:ea typeface="メイリオ" panose="020B0604030504040204" pitchFamily="50" charset="-128"/>
              </a:rPr>
              <a:t>円（</a:t>
            </a:r>
            <a:r>
              <a:rPr kumimoji="1" lang="en-US" altLang="ja-JP" sz="1050" dirty="0">
                <a:solidFill>
                  <a:srgbClr val="3E3A39"/>
                </a:solidFill>
                <a:highlight>
                  <a:srgbClr val="FFFF00"/>
                </a:highlight>
                <a:latin typeface="メイリオ" panose="020B0604030504040204" pitchFamily="50" charset="-128"/>
                <a:ea typeface="メイリオ" panose="020B0604030504040204" pitchFamily="50" charset="-128"/>
              </a:rPr>
              <a:t>2026</a:t>
            </a:r>
            <a:r>
              <a:rPr kumimoji="1" lang="ja-JP" altLang="en-US" sz="1050" dirty="0">
                <a:solidFill>
                  <a:srgbClr val="3E3A39"/>
                </a:solidFill>
                <a:highlight>
                  <a:srgbClr val="FFFF00"/>
                </a:highlight>
                <a:latin typeface="メイリオ" panose="020B0604030504040204" pitchFamily="50" charset="-128"/>
                <a:ea typeface="メイリオ" panose="020B0604030504040204" pitchFamily="50" charset="-128"/>
              </a:rPr>
              <a:t>年度）</a:t>
            </a:r>
            <a:endParaRPr kumimoji="1" lang="en-US" altLang="ja-JP"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endParaRPr>
          </a:p>
        </p:txBody>
      </p:sp>
      <p:grpSp>
        <p:nvGrpSpPr>
          <p:cNvPr id="27" name="グループ化 26">
            <a:extLst>
              <a:ext uri="{FF2B5EF4-FFF2-40B4-BE49-F238E27FC236}">
                <a16:creationId xmlns:a16="http://schemas.microsoft.com/office/drawing/2014/main" id="{B82929F0-E7AB-D83F-FEC5-0516133F5E2B}"/>
              </a:ext>
            </a:extLst>
          </p:cNvPr>
          <p:cNvGrpSpPr/>
          <p:nvPr/>
        </p:nvGrpSpPr>
        <p:grpSpPr>
          <a:xfrm>
            <a:off x="3846786" y="1471620"/>
            <a:ext cx="5233724" cy="684000"/>
            <a:chOff x="5922057" y="5874732"/>
            <a:chExt cx="5233724" cy="684000"/>
          </a:xfrm>
        </p:grpSpPr>
        <p:cxnSp>
          <p:nvCxnSpPr>
            <p:cNvPr id="28" name="直線コネクタ 27">
              <a:extLst>
                <a:ext uri="{FF2B5EF4-FFF2-40B4-BE49-F238E27FC236}">
                  <a16:creationId xmlns:a16="http://schemas.microsoft.com/office/drawing/2014/main" id="{9E87A04C-09CB-2D8C-8F08-35A35958E771}"/>
                </a:ext>
              </a:extLst>
            </p:cNvPr>
            <p:cNvCxnSpPr>
              <a:cxnSpLocks/>
            </p:cNvCxnSpPr>
            <p:nvPr/>
          </p:nvCxnSpPr>
          <p:spPr>
            <a:xfrm flipH="1" flipV="1">
              <a:off x="5922057" y="6333025"/>
              <a:ext cx="949724" cy="913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吹き出し: 四角形 28">
              <a:extLst>
                <a:ext uri="{FF2B5EF4-FFF2-40B4-BE49-F238E27FC236}">
                  <a16:creationId xmlns:a16="http://schemas.microsoft.com/office/drawing/2014/main" id="{F1093023-1C8E-5F96-880B-6E236EECDEFE}"/>
                </a:ext>
              </a:extLst>
            </p:cNvPr>
            <p:cNvSpPr/>
            <p:nvPr/>
          </p:nvSpPr>
          <p:spPr bwMode="auto">
            <a:xfrm>
              <a:off x="6871781" y="5874732"/>
              <a:ext cx="4284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保険料</a:t>
              </a:r>
              <a:r>
                <a:rPr kumimoji="1" lang="en-US" altLang="ja-JP" sz="4000" b="1" dirty="0">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17,510</a:t>
              </a:r>
              <a:r>
                <a:rPr kumimoji="1" lang="ja-JP" altLang="en-US" sz="3200" b="1" dirty="0">
                  <a:latin typeface="Meiryo UI" panose="020B0604030504040204" pitchFamily="50" charset="-128"/>
                  <a:ea typeface="Meiryo UI" panose="020B0604030504040204" pitchFamily="50" charset="-128"/>
                </a:rPr>
                <a:t>円</a:t>
              </a:r>
              <a:endParaRPr kumimoji="1" lang="ja-JP" altLang="en-US"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21581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utoShape 3">
            <a:extLst>
              <a:ext uri="{FF2B5EF4-FFF2-40B4-BE49-F238E27FC236}">
                <a16:creationId xmlns:a16="http://schemas.microsoft.com/office/drawing/2014/main" id="{38DC5E1F-3070-4D0B-AA52-A8B5F2160027}"/>
              </a:ext>
            </a:extLst>
          </p:cNvPr>
          <p:cNvSpPr>
            <a:spLocks noChangeArrowheads="1"/>
          </p:cNvSpPr>
          <p:nvPr/>
        </p:nvSpPr>
        <p:spPr bwMode="auto">
          <a:xfrm>
            <a:off x="114300" y="616537"/>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4D4D4D"/>
                </a:solidFill>
                <a:latin typeface="Arial"/>
                <a:ea typeface="メイリオ" pitchFamily="50" charset="-128"/>
                <a:cs typeface="メイリオ" pitchFamily="50" charset="-128"/>
              </a:rPr>
              <a:t>（２）</a:t>
            </a: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－２．年金</a:t>
            </a:r>
            <a:r>
              <a:rPr kumimoji="1" lang="en-US" altLang="ja-JP"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2,000</a:t>
            </a: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万円問題って、何だっけ！？</a:t>
            </a:r>
            <a:endPar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28" name="AutoShape 3">
            <a:extLst>
              <a:ext uri="{FF2B5EF4-FFF2-40B4-BE49-F238E27FC236}">
                <a16:creationId xmlns:a16="http://schemas.microsoft.com/office/drawing/2014/main" id="{22A0CE60-9565-408D-916F-98B0C2806AF4}"/>
              </a:ext>
            </a:extLst>
          </p:cNvPr>
          <p:cNvSpPr>
            <a:spLocks noChangeArrowheads="1"/>
          </p:cNvSpPr>
          <p:nvPr/>
        </p:nvSpPr>
        <p:spPr bwMode="auto">
          <a:xfrm>
            <a:off x="723900" y="900824"/>
            <a:ext cx="8893322" cy="553998"/>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rPr>
              <a:t>以前、金融庁が</a:t>
            </a:r>
            <a:r>
              <a:rPr kumimoji="1" lang="en-US" altLang="ja-JP"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rPr>
              <a:t>2019</a:t>
            </a:r>
            <a:r>
              <a:rPr kumimoji="1" lang="ja-JP" altLang="en-US"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rPr>
              <a:t>年</a:t>
            </a:r>
            <a:r>
              <a:rPr kumimoji="1" lang="en-US" altLang="ja-JP"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rPr>
              <a:t>6</a:t>
            </a:r>
            <a:r>
              <a:rPr kumimoji="1" lang="ja-JP" altLang="en-US"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rPr>
              <a:t>月</a:t>
            </a:r>
            <a:r>
              <a:rPr kumimoji="1" lang="en-US" altLang="ja-JP"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rPr>
              <a:t>3</a:t>
            </a:r>
            <a:r>
              <a:rPr kumimoji="1" lang="ja-JP" altLang="en-US"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rPr>
              <a:t>日に公表した金融審議会の市場ワーキング・グループ報告書「高齢社会における資産形成                              ・管理」の内容が世間的に大きく取り上げられ、話題になりました。</a:t>
            </a:r>
            <a:endParaRPr kumimoji="1" lang="en-US" altLang="ja-JP"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rPr>
              <a:t>改めて、その問題を整理し、自身のお客さまのセカンドライフのプランニングを整えていきましょう！</a:t>
            </a:r>
            <a:endParaRPr kumimoji="1" lang="en-US" altLang="ja-JP" sz="1200" b="0" i="0" u="none" strike="noStrike" kern="1200" cap="none" spc="0" normalizeH="0" baseline="0" noProof="0" dirty="0">
              <a:ln>
                <a:noFill/>
              </a:ln>
              <a:solidFill>
                <a:srgbClr val="4D4D4D"/>
              </a:solidFill>
              <a:effectLst/>
              <a:uLnTx/>
              <a:uFillTx/>
              <a:latin typeface="メイリオ"/>
              <a:ea typeface="メイリオ"/>
              <a:cs typeface="メイリオ" pitchFamily="50" charset="-128"/>
            </a:endParaRPr>
          </a:p>
        </p:txBody>
      </p:sp>
      <p:sp>
        <p:nvSpPr>
          <p:cNvPr id="29" name="正方形/長方形 28">
            <a:extLst>
              <a:ext uri="{FF2B5EF4-FFF2-40B4-BE49-F238E27FC236}">
                <a16:creationId xmlns:a16="http://schemas.microsoft.com/office/drawing/2014/main" id="{9E48A8FD-D9FB-475D-B0E1-600C960EDDED}"/>
              </a:ext>
            </a:extLst>
          </p:cNvPr>
          <p:cNvSpPr/>
          <p:nvPr/>
        </p:nvSpPr>
        <p:spPr>
          <a:xfrm>
            <a:off x="723900" y="1664071"/>
            <a:ext cx="8982222" cy="720000"/>
          </a:xfrm>
          <a:prstGeom prst="rect">
            <a:avLst/>
          </a:prstGeom>
          <a:ln w="19050">
            <a:solidFill>
              <a:srgbClr val="FBDDDC"/>
            </a:solidFill>
          </a:ln>
        </p:spPr>
        <p:txBody>
          <a:bodyPr wrap="square" lIns="36000" tIns="72000" rIns="36000" bIns="36000" anchor="ctr">
            <a:noAutofit/>
          </a:bodyPr>
          <a:lstStyle/>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2017</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年の平均寿命は男性</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81.1</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歳、女性</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87.3</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歳（女性の</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60</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歳時点の平均余命は</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29.28</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2021</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2017</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年の高年齢夫婦無職世帯（夫</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65</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歳以上、妻</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60</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歳以上の夫婦のみの無職世帯）の毎月赤字額（収入－支出）の平均値は約</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5.5</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万円</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詳細は下記表を参照</a:t>
            </a:r>
          </a:p>
        </p:txBody>
      </p:sp>
      <p:graphicFrame>
        <p:nvGraphicFramePr>
          <p:cNvPr id="30" name="表 29">
            <a:extLst>
              <a:ext uri="{FF2B5EF4-FFF2-40B4-BE49-F238E27FC236}">
                <a16:creationId xmlns:a16="http://schemas.microsoft.com/office/drawing/2014/main" id="{D7438FC4-2BC9-4BD9-8B7F-F811EB1E432B}"/>
              </a:ext>
            </a:extLst>
          </p:cNvPr>
          <p:cNvGraphicFramePr>
            <a:graphicFrameLocks noGrp="1"/>
          </p:cNvGraphicFramePr>
          <p:nvPr/>
        </p:nvGraphicFramePr>
        <p:xfrm>
          <a:off x="723900" y="2501838"/>
          <a:ext cx="2664000" cy="381600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2873093547"/>
                    </a:ext>
                  </a:extLst>
                </a:gridCol>
                <a:gridCol w="864000">
                  <a:extLst>
                    <a:ext uri="{9D8B030D-6E8A-4147-A177-3AD203B41FA5}">
                      <a16:colId xmlns:a16="http://schemas.microsoft.com/office/drawing/2014/main" val="4144415026"/>
                    </a:ext>
                  </a:extLst>
                </a:gridCol>
              </a:tblGrid>
              <a:tr h="324000">
                <a:tc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支出</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r" fontAlgn="ctr"/>
                      <a:endParaRPr lang="en-US" altLang="ja-JP" sz="12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2244859"/>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食費</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64,444</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0709568"/>
                  </a:ext>
                </a:extLst>
              </a:tr>
              <a:tr h="288000">
                <a:tc>
                  <a:txBody>
                    <a:bodyPr/>
                    <a:lstStyle/>
                    <a:p>
                      <a:pPr algn="ctr" fontAlgn="ctr"/>
                      <a:r>
                        <a:rPr lang="ja-JP" altLang="en-US" sz="1400" b="1" u="none" strike="noStrike" dirty="0">
                          <a:solidFill>
                            <a:srgbClr val="EA5550"/>
                          </a:solidFill>
                          <a:effectLst/>
                          <a:latin typeface="Meiryo UI" panose="020B0604030504040204" pitchFamily="50" charset="-128"/>
                          <a:ea typeface="Meiryo UI" panose="020B0604030504040204" pitchFamily="50" charset="-128"/>
                        </a:rPr>
                        <a:t>住居</a:t>
                      </a:r>
                      <a:endParaRPr lang="ja-JP" altLang="en-US" sz="14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1" u="none" strike="noStrike" dirty="0">
                          <a:solidFill>
                            <a:srgbClr val="EA5550"/>
                          </a:solidFill>
                          <a:effectLst/>
                          <a:latin typeface="Meiryo UI" panose="020B0604030504040204" pitchFamily="50" charset="-128"/>
                          <a:ea typeface="Meiryo UI" panose="020B0604030504040204" pitchFamily="50" charset="-128"/>
                        </a:rPr>
                        <a:t>13,656</a:t>
                      </a:r>
                      <a:endParaRPr lang="en-US" altLang="ja-JP" sz="14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5940627"/>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光熱・水道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19,267</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4337687"/>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家具・家事用品</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9,405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3854261"/>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被服及び履物</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6,497</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34291365"/>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保健・医療</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15,512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9544631"/>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交通・通信</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27,576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20330645"/>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教育</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51827188"/>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教養・娯楽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25,077</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2658341"/>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その他消費支出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54,028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2080976"/>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非消費支出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28,240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58954335"/>
                  </a:ext>
                </a:extLst>
              </a:tr>
              <a:tr h="324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合計</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1" u="none" strike="noStrike" dirty="0">
                          <a:effectLst/>
                          <a:latin typeface="Meiryo UI" panose="020B0604030504040204" pitchFamily="50" charset="-128"/>
                          <a:ea typeface="Meiryo UI" panose="020B0604030504040204" pitchFamily="50" charset="-128"/>
                        </a:rPr>
                        <a:t>263,717</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7276808"/>
                  </a:ext>
                </a:extLst>
              </a:tr>
            </a:tbl>
          </a:graphicData>
        </a:graphic>
      </p:graphicFrame>
      <p:graphicFrame>
        <p:nvGraphicFramePr>
          <p:cNvPr id="31" name="表 30">
            <a:extLst>
              <a:ext uri="{FF2B5EF4-FFF2-40B4-BE49-F238E27FC236}">
                <a16:creationId xmlns:a16="http://schemas.microsoft.com/office/drawing/2014/main" id="{4F516FF1-CE45-4A00-90F5-C47BF2B26962}"/>
              </a:ext>
            </a:extLst>
          </p:cNvPr>
          <p:cNvGraphicFramePr>
            <a:graphicFrameLocks noGrp="1"/>
          </p:cNvGraphicFramePr>
          <p:nvPr/>
        </p:nvGraphicFramePr>
        <p:xfrm>
          <a:off x="3525387" y="2501118"/>
          <a:ext cx="2952000" cy="1800000"/>
        </p:xfrm>
        <a:graphic>
          <a:graphicData uri="http://schemas.openxmlformats.org/drawingml/2006/table">
            <a:tbl>
              <a:tblPr>
                <a:tableStyleId>{5C22544A-7EE6-4342-B048-85BDC9FD1C3A}</a:tableStyleId>
              </a:tblPr>
              <a:tblGrid>
                <a:gridCol w="2088000">
                  <a:extLst>
                    <a:ext uri="{9D8B030D-6E8A-4147-A177-3AD203B41FA5}">
                      <a16:colId xmlns:a16="http://schemas.microsoft.com/office/drawing/2014/main" val="2873093547"/>
                    </a:ext>
                  </a:extLst>
                </a:gridCol>
                <a:gridCol w="864000">
                  <a:extLst>
                    <a:ext uri="{9D8B030D-6E8A-4147-A177-3AD203B41FA5}">
                      <a16:colId xmlns:a16="http://schemas.microsoft.com/office/drawing/2014/main" val="4144415026"/>
                    </a:ext>
                  </a:extLst>
                </a:gridCol>
              </a:tblGrid>
              <a:tr h="324000">
                <a:tc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収入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r" fontAlgn="ctr"/>
                      <a:endParaRPr lang="en-US" altLang="ja-JP" sz="12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8364643"/>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収入（勤め先等）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4,232</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0709568"/>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事業収入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4,045</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5940627"/>
                  </a:ext>
                </a:extLst>
              </a:tr>
              <a:tr h="288000">
                <a:tc>
                  <a:txBody>
                    <a:bodyPr/>
                    <a:lstStyle/>
                    <a:p>
                      <a:pPr algn="ctr" fontAlgn="ct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社会保障給付（年金等）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1" i="0" u="none" strike="noStrike" dirty="0">
                          <a:solidFill>
                            <a:srgbClr val="EA5550"/>
                          </a:solidFill>
                          <a:effectLst/>
                          <a:latin typeface="Meiryo UI" panose="020B0604030504040204" pitchFamily="50" charset="-128"/>
                          <a:ea typeface="Meiryo UI" panose="020B0604030504040204" pitchFamily="50" charset="-128"/>
                        </a:rPr>
                        <a:t>191,880</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4337687"/>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その他収入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9,041</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3854261"/>
                  </a:ext>
                </a:extLst>
              </a:tr>
              <a:tr h="324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209,198</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34291365"/>
                  </a:ext>
                </a:extLst>
              </a:tr>
            </a:tbl>
          </a:graphicData>
        </a:graphic>
      </p:graphicFrame>
      <p:sp>
        <p:nvSpPr>
          <p:cNvPr id="32" name="矢印: 上下 31">
            <a:extLst>
              <a:ext uri="{FF2B5EF4-FFF2-40B4-BE49-F238E27FC236}">
                <a16:creationId xmlns:a16="http://schemas.microsoft.com/office/drawing/2014/main" id="{D1B628C0-17B7-4F2B-9032-03B99214ADDC}"/>
              </a:ext>
            </a:extLst>
          </p:cNvPr>
          <p:cNvSpPr/>
          <p:nvPr/>
        </p:nvSpPr>
        <p:spPr bwMode="auto">
          <a:xfrm>
            <a:off x="5505822" y="4409838"/>
            <a:ext cx="385011" cy="1908000"/>
          </a:xfrm>
          <a:prstGeom prst="upDownArrow">
            <a:avLst/>
          </a:prstGeom>
          <a:solidFill>
            <a:srgbClr val="FBDDD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a:ln>
                <a:noFill/>
              </a:ln>
              <a:solidFill>
                <a:srgbClr val="EA5550"/>
              </a:solidFill>
              <a:effectLst/>
              <a:uLnTx/>
              <a:uFillTx/>
              <a:latin typeface="Arial"/>
              <a:ea typeface="メイリオ"/>
              <a:cs typeface="+mn-cs"/>
            </a:endParaRPr>
          </a:p>
        </p:txBody>
      </p:sp>
      <p:sp>
        <p:nvSpPr>
          <p:cNvPr id="33" name="四角形: 角を丸くする 32">
            <a:extLst>
              <a:ext uri="{FF2B5EF4-FFF2-40B4-BE49-F238E27FC236}">
                <a16:creationId xmlns:a16="http://schemas.microsoft.com/office/drawing/2014/main" id="{DF18EA55-63A5-43FB-AE54-577F5B5413FC}"/>
              </a:ext>
            </a:extLst>
          </p:cNvPr>
          <p:cNvSpPr/>
          <p:nvPr/>
        </p:nvSpPr>
        <p:spPr bwMode="auto">
          <a:xfrm>
            <a:off x="4822257" y="5005136"/>
            <a:ext cx="1367130" cy="428293"/>
          </a:xfrm>
          <a:prstGeom prst="roundRect">
            <a:avLst/>
          </a:prstGeom>
          <a:solidFill>
            <a:schemeClr val="bg1"/>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約</a:t>
            </a:r>
            <a:r>
              <a:rPr kumimoji="1" lang="en-US" altLang="ja-JP" sz="1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5.5</a:t>
            </a:r>
            <a:r>
              <a:rPr kumimoji="1" lang="ja-JP" altLang="en-US" sz="1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万円</a:t>
            </a:r>
          </a:p>
        </p:txBody>
      </p:sp>
      <p:sp>
        <p:nvSpPr>
          <p:cNvPr id="34" name="正方形/長方形 33">
            <a:extLst>
              <a:ext uri="{FF2B5EF4-FFF2-40B4-BE49-F238E27FC236}">
                <a16:creationId xmlns:a16="http://schemas.microsoft.com/office/drawing/2014/main" id="{B3B16933-0E96-4192-9946-5A422AD0BB78}"/>
              </a:ext>
            </a:extLst>
          </p:cNvPr>
          <p:cNvSpPr/>
          <p:nvPr/>
        </p:nvSpPr>
        <p:spPr bwMode="auto">
          <a:xfrm>
            <a:off x="6747309" y="2501118"/>
            <a:ext cx="2958813" cy="1477498"/>
          </a:xfrm>
          <a:prstGeom prst="rect">
            <a:avLst/>
          </a:prstGeom>
          <a:solidFill>
            <a:schemeClr val="bg1"/>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約</a:t>
            </a:r>
            <a:r>
              <a:rPr kumimoji="1" lang="en-US" altLang="ja-JP" sz="2000" b="1" i="0" u="none" strike="noStrike" kern="1200" cap="none" spc="0" normalizeH="0" baseline="0" noProof="0" dirty="0">
                <a:ln>
                  <a:noFill/>
                </a:ln>
                <a:solidFill>
                  <a:srgbClr val="EA5550"/>
                </a:solidFill>
                <a:effectLst/>
                <a:uLnTx/>
                <a:uFillTx/>
                <a:latin typeface="Arial"/>
                <a:ea typeface="メイリオ"/>
                <a:cs typeface="+mn-cs"/>
              </a:rPr>
              <a:t>5.5</a:t>
            </a: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万円</a:t>
            </a:r>
            <a:r>
              <a:rPr kumimoji="1" lang="en-US" altLang="ja-JP" sz="1600" b="1" i="0" u="none" strike="noStrike" kern="1200" cap="none" spc="0" normalizeH="0" baseline="0" noProof="0" dirty="0">
                <a:ln>
                  <a:noFill/>
                </a:ln>
                <a:solidFill>
                  <a:srgbClr val="EA5550"/>
                </a:solidFill>
                <a:effectLst/>
                <a:uLnTx/>
                <a:uFillTx/>
                <a:latin typeface="Arial"/>
                <a:ea typeface="メイリオ"/>
                <a:cs typeface="+mn-cs"/>
              </a:rPr>
              <a:t>×</a:t>
            </a:r>
            <a:r>
              <a:rPr kumimoji="1" lang="en-US" altLang="ja-JP" sz="2000" b="1" i="0" u="none" strike="noStrike" kern="1200" cap="none" spc="0" normalizeH="0" baseline="0" noProof="0" dirty="0">
                <a:ln>
                  <a:noFill/>
                </a:ln>
                <a:solidFill>
                  <a:srgbClr val="EA5550"/>
                </a:solidFill>
                <a:effectLst/>
                <a:uLnTx/>
                <a:uFillTx/>
                <a:latin typeface="Arial"/>
                <a:ea typeface="メイリオ"/>
                <a:cs typeface="+mn-cs"/>
              </a:rPr>
              <a:t>12</a:t>
            </a: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ヵ月</a:t>
            </a:r>
            <a:r>
              <a:rPr kumimoji="1" lang="en-US" altLang="ja-JP" sz="1600" b="1" i="0" u="none" strike="noStrike" kern="1200" cap="none" spc="0" normalizeH="0" baseline="0" noProof="0" dirty="0">
                <a:ln>
                  <a:noFill/>
                </a:ln>
                <a:solidFill>
                  <a:srgbClr val="EA5550"/>
                </a:solidFill>
                <a:effectLst/>
                <a:uLnTx/>
                <a:uFillTx/>
                <a:latin typeface="Arial"/>
                <a:ea typeface="メイリオ"/>
                <a:cs typeface="+mn-cs"/>
              </a:rPr>
              <a:t>×</a:t>
            </a:r>
            <a:r>
              <a:rPr kumimoji="1" lang="en-US" altLang="ja-JP" sz="2000" b="1" i="0" u="none" strike="noStrike" kern="1200" cap="none" spc="0" normalizeH="0" baseline="0" noProof="0" dirty="0">
                <a:ln>
                  <a:noFill/>
                </a:ln>
                <a:solidFill>
                  <a:srgbClr val="EA5550"/>
                </a:solidFill>
                <a:effectLst/>
                <a:uLnTx/>
                <a:uFillTx/>
                <a:latin typeface="Arial"/>
                <a:ea typeface="メイリオ"/>
                <a:cs typeface="+mn-cs"/>
              </a:rPr>
              <a:t>30</a:t>
            </a: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年</a:t>
            </a:r>
            <a:endParaRPr kumimoji="1" lang="en-US" altLang="ja-JP" sz="1600" b="1" i="0" u="none" strike="noStrike" kern="1200" cap="none" spc="0" normalizeH="0" baseline="0" noProof="0" dirty="0">
              <a:ln>
                <a:noFill/>
              </a:ln>
              <a:solidFill>
                <a:srgbClr val="EA5550"/>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⇒約</a:t>
            </a:r>
            <a:r>
              <a:rPr kumimoji="1" lang="en-US" altLang="ja-JP" sz="2000" b="1" i="0" u="none" strike="noStrike" kern="1200" cap="none" spc="0" normalizeH="0" baseline="0" noProof="0" dirty="0">
                <a:ln>
                  <a:noFill/>
                </a:ln>
                <a:solidFill>
                  <a:srgbClr val="EA5550"/>
                </a:solidFill>
                <a:effectLst/>
                <a:uLnTx/>
                <a:uFillTx/>
                <a:latin typeface="Arial"/>
                <a:ea typeface="メイリオ"/>
                <a:cs typeface="+mn-cs"/>
              </a:rPr>
              <a:t>1,980</a:t>
            </a: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万円</a:t>
            </a:r>
            <a:endParaRPr kumimoji="1" lang="en-US" altLang="ja-JP" sz="1600" b="1" i="0" u="none" strike="noStrike" kern="1200" cap="none" spc="0" normalizeH="0" baseline="0" noProof="0" dirty="0">
              <a:ln>
                <a:noFill/>
              </a:ln>
              <a:solidFill>
                <a:srgbClr val="EA5550"/>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が必要と試算される</a:t>
            </a:r>
            <a:r>
              <a:rPr kumimoji="1" lang="en-US" altLang="ja-JP" sz="1600" b="1" i="1" u="none" strike="noStrike" kern="1200" cap="none" spc="0" normalizeH="0" baseline="0" noProof="0" dirty="0">
                <a:ln>
                  <a:noFill/>
                </a:ln>
                <a:solidFill>
                  <a:srgbClr val="EA5550"/>
                </a:solidFill>
                <a:effectLst/>
                <a:uLnTx/>
                <a:uFillTx/>
                <a:latin typeface="Arial"/>
                <a:ea typeface="メイリオ"/>
                <a:cs typeface="+mn-cs"/>
              </a:rPr>
              <a:t>!!</a:t>
            </a:r>
            <a:endParaRPr kumimoji="1" lang="ja-JP" altLang="en-US" sz="1600" b="1" i="1" u="none" strike="noStrike" kern="1200" cap="none" spc="0" normalizeH="0" baseline="0" noProof="0" dirty="0">
              <a:ln>
                <a:noFill/>
              </a:ln>
              <a:solidFill>
                <a:srgbClr val="EA5550"/>
              </a:solidFill>
              <a:effectLst/>
              <a:uLnTx/>
              <a:uFillTx/>
              <a:latin typeface="Arial"/>
              <a:ea typeface="メイリオ"/>
              <a:cs typeface="+mn-cs"/>
            </a:endParaRPr>
          </a:p>
        </p:txBody>
      </p:sp>
      <p:cxnSp>
        <p:nvCxnSpPr>
          <p:cNvPr id="35" name="直線矢印コネクタ 34">
            <a:extLst>
              <a:ext uri="{FF2B5EF4-FFF2-40B4-BE49-F238E27FC236}">
                <a16:creationId xmlns:a16="http://schemas.microsoft.com/office/drawing/2014/main" id="{A5629037-5A30-42F6-BE3A-151C2F7C1F9A}"/>
              </a:ext>
            </a:extLst>
          </p:cNvPr>
          <p:cNvCxnSpPr>
            <a:cxnSpLocks/>
            <a:stCxn id="34" idx="1"/>
            <a:endCxn id="33" idx="3"/>
          </p:cNvCxnSpPr>
          <p:nvPr/>
        </p:nvCxnSpPr>
        <p:spPr bwMode="auto">
          <a:xfrm flipH="1">
            <a:off x="6189387" y="3239867"/>
            <a:ext cx="557922" cy="1979416"/>
          </a:xfrm>
          <a:prstGeom prst="straightConnector1">
            <a:avLst/>
          </a:prstGeom>
          <a:solidFill>
            <a:srgbClr val="FF6600"/>
          </a:solidFill>
          <a:ln w="38100" cap="flat" cmpd="sng" algn="ctr">
            <a:solidFill>
              <a:srgbClr val="FBDDDC"/>
            </a:solidFill>
            <a:prstDash val="solid"/>
            <a:round/>
            <a:headEnd type="triangl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四角形: 角を丸くする 35">
            <a:extLst>
              <a:ext uri="{FF2B5EF4-FFF2-40B4-BE49-F238E27FC236}">
                <a16:creationId xmlns:a16="http://schemas.microsoft.com/office/drawing/2014/main" id="{25882FEB-6651-43A8-BDC5-96512C88A0CE}"/>
              </a:ext>
            </a:extLst>
          </p:cNvPr>
          <p:cNvSpPr/>
          <p:nvPr/>
        </p:nvSpPr>
        <p:spPr bwMode="auto">
          <a:xfrm>
            <a:off x="812800" y="1521714"/>
            <a:ext cx="1214120" cy="216000"/>
          </a:xfrm>
          <a:prstGeom prst="roundRect">
            <a:avLst/>
          </a:prstGeom>
          <a:solidFill>
            <a:srgbClr val="FBDDDC"/>
          </a:solidFill>
          <a:ln w="19050" cap="flat" cmpd="sng" algn="ctr">
            <a:solidFill>
              <a:srgbClr val="FBDDDC"/>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前提</a:t>
            </a:r>
          </a:p>
        </p:txBody>
      </p:sp>
      <p:sp>
        <p:nvSpPr>
          <p:cNvPr id="37" name="正方形/長方形 36">
            <a:extLst>
              <a:ext uri="{FF2B5EF4-FFF2-40B4-BE49-F238E27FC236}">
                <a16:creationId xmlns:a16="http://schemas.microsoft.com/office/drawing/2014/main" id="{A8F46A34-4F77-4084-90F7-96095A59297D}"/>
              </a:ext>
            </a:extLst>
          </p:cNvPr>
          <p:cNvSpPr/>
          <p:nvPr/>
        </p:nvSpPr>
        <p:spPr>
          <a:xfrm>
            <a:off x="6803440" y="5910258"/>
            <a:ext cx="3102560"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rPr>
              <a:t>参考：金融審議会 市場ワーキング・グループ報告書</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rPr>
              <a:t>　　　　「高齢社会における資産形成・管理」令和元年６月３日</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hlinkClick r:id="rId2"/>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hlinkClick r:id="rId2"/>
              </a:rPr>
              <a:t>https://www.fsa.go.jp/singi/singi_kinyu/tosin/20190603/01.pdf</a:t>
            </a:r>
            <a:endPar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endParaRPr>
          </a:p>
        </p:txBody>
      </p:sp>
      <p:sp>
        <p:nvSpPr>
          <p:cNvPr id="62" name="正方形/長方形 61">
            <a:extLst>
              <a:ext uri="{FF2B5EF4-FFF2-40B4-BE49-F238E27FC236}">
                <a16:creationId xmlns:a16="http://schemas.microsoft.com/office/drawing/2014/main" id="{4220BF73-1BC2-47F5-8701-FBAFF0988FC5}"/>
              </a:ext>
            </a:extLst>
          </p:cNvPr>
          <p:cNvSpPr/>
          <p:nvPr/>
        </p:nvSpPr>
        <p:spPr>
          <a:xfrm>
            <a:off x="6747308" y="4103203"/>
            <a:ext cx="2958814" cy="1807055"/>
          </a:xfrm>
          <a:prstGeom prst="rect">
            <a:avLst/>
          </a:prstGeom>
          <a:ln w="38100" cmpd="dbl">
            <a:solidFill>
              <a:schemeClr val="bg1">
                <a:lumMod val="75000"/>
              </a:schemeClr>
            </a:solidFill>
          </a:ln>
        </p:spPr>
        <p:txBody>
          <a:bodyPr wrap="square" lIns="72000" tIns="72000" rIns="72000" bIns="72000"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加入している</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公的年金</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や</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退職金</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個人での積み立て</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のポートフォリオをふまえ、収入を試算。左記の支出を参考にお客さま毎のライフスタイル（お子さまの独立の時期等）にアップデートし、目安となる必要な金額を算出の上、必要な積み立て額の過不足をイメージしていただこう！</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・・・左記収入は、「</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65</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歳から公的年金を受け取ること」を前提にしている点は注意が必要</a:t>
            </a:r>
          </a:p>
        </p:txBody>
      </p:sp>
      <p:sp>
        <p:nvSpPr>
          <p:cNvPr id="63" name="正方形/長方形 62">
            <a:extLst>
              <a:ext uri="{FF2B5EF4-FFF2-40B4-BE49-F238E27FC236}">
                <a16:creationId xmlns:a16="http://schemas.microsoft.com/office/drawing/2014/main" id="{13EA9362-6D35-4707-BA81-888723D18C0D}"/>
              </a:ext>
            </a:extLst>
          </p:cNvPr>
          <p:cNvSpPr/>
          <p:nvPr/>
        </p:nvSpPr>
        <p:spPr>
          <a:xfrm>
            <a:off x="3387900" y="6102394"/>
            <a:ext cx="675209" cy="21544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rPr>
              <a:t>（単位：円）</a:t>
            </a:r>
          </a:p>
        </p:txBody>
      </p:sp>
      <p:pic>
        <p:nvPicPr>
          <p:cNvPr id="11" name="図 10" descr="QR コード&#10;&#10;自動的に生成された説明">
            <a:extLst>
              <a:ext uri="{FF2B5EF4-FFF2-40B4-BE49-F238E27FC236}">
                <a16:creationId xmlns:a16="http://schemas.microsoft.com/office/drawing/2014/main" id="{B5B5476A-260A-285D-1E31-D62645CCA0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7787" y="585218"/>
            <a:ext cx="720000" cy="720000"/>
          </a:xfrm>
          <a:prstGeom prst="rect">
            <a:avLst/>
          </a:prstGeom>
        </p:spPr>
      </p:pic>
      <p:sp>
        <p:nvSpPr>
          <p:cNvPr id="6" name="テキスト プレースホルダー 1">
            <a:extLst>
              <a:ext uri="{FF2B5EF4-FFF2-40B4-BE49-F238E27FC236}">
                <a16:creationId xmlns:a16="http://schemas.microsoft.com/office/drawing/2014/main" id="{58F5231D-A279-4035-6B7F-7AE89A1FE91D}"/>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8" name="スライド番号プレースホルダー 5">
            <a:extLst>
              <a:ext uri="{FF2B5EF4-FFF2-40B4-BE49-F238E27FC236}">
                <a16:creationId xmlns:a16="http://schemas.microsoft.com/office/drawing/2014/main" id="{13DEEF5A-34AE-E285-7012-0C46E408474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23</a:t>
            </a:fld>
            <a:endParaRPr kumimoji="1" lang="ja-JP" altLang="en-US" sz="1200" b="1" dirty="0">
              <a:solidFill>
                <a:schemeClr val="tx1"/>
              </a:solidFill>
            </a:endParaRPr>
          </a:p>
        </p:txBody>
      </p:sp>
      <p:sp>
        <p:nvSpPr>
          <p:cNvPr id="4" name="正方形/長方形 3">
            <a:extLst>
              <a:ext uri="{FF2B5EF4-FFF2-40B4-BE49-F238E27FC236}">
                <a16:creationId xmlns:a16="http://schemas.microsoft.com/office/drawing/2014/main" id="{9632FB53-0C16-AFBF-A5B9-EB1071F8B7E1}"/>
              </a:ext>
            </a:extLst>
          </p:cNvPr>
          <p:cNvSpPr/>
          <p:nvPr/>
        </p:nvSpPr>
        <p:spPr>
          <a:xfrm>
            <a:off x="2626127" y="3149521"/>
            <a:ext cx="720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a:t>
            </a:r>
          </a:p>
        </p:txBody>
      </p:sp>
      <p:grpSp>
        <p:nvGrpSpPr>
          <p:cNvPr id="2" name="グループ化 1">
            <a:extLst>
              <a:ext uri="{FF2B5EF4-FFF2-40B4-BE49-F238E27FC236}">
                <a16:creationId xmlns:a16="http://schemas.microsoft.com/office/drawing/2014/main" id="{D629188F-9BEB-6998-B3A7-77C1D3956B07}"/>
              </a:ext>
            </a:extLst>
          </p:cNvPr>
          <p:cNvGrpSpPr/>
          <p:nvPr/>
        </p:nvGrpSpPr>
        <p:grpSpPr>
          <a:xfrm>
            <a:off x="316403" y="1571869"/>
            <a:ext cx="3616482" cy="1638099"/>
            <a:chOff x="6871781" y="5874732"/>
            <a:chExt cx="3616482" cy="1638099"/>
          </a:xfrm>
        </p:grpSpPr>
        <p:cxnSp>
          <p:nvCxnSpPr>
            <p:cNvPr id="3" name="直線コネクタ 2">
              <a:extLst>
                <a:ext uri="{FF2B5EF4-FFF2-40B4-BE49-F238E27FC236}">
                  <a16:creationId xmlns:a16="http://schemas.microsoft.com/office/drawing/2014/main" id="{3FB54FC4-9D61-A6F1-28A5-0E05019AAAF6}"/>
                </a:ext>
              </a:extLst>
            </p:cNvPr>
            <p:cNvCxnSpPr>
              <a:cxnSpLocks/>
            </p:cNvCxnSpPr>
            <p:nvPr/>
          </p:nvCxnSpPr>
          <p:spPr>
            <a:xfrm>
              <a:off x="9505624" y="6279792"/>
              <a:ext cx="7626" cy="123303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 name="吹き出し: 四角形 4">
              <a:extLst>
                <a:ext uri="{FF2B5EF4-FFF2-40B4-BE49-F238E27FC236}">
                  <a16:creationId xmlns:a16="http://schemas.microsoft.com/office/drawing/2014/main" id="{1A9715F9-7D63-7E48-48ED-D614E9E5D173}"/>
                </a:ext>
              </a:extLst>
            </p:cNvPr>
            <p:cNvSpPr/>
            <p:nvPr/>
          </p:nvSpPr>
          <p:spPr bwMode="auto">
            <a:xfrm>
              <a:off x="6871781" y="5874732"/>
              <a:ext cx="3616482"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④ </a:t>
              </a:r>
              <a:r>
                <a:rPr kumimoji="1" lang="en-US" altLang="ja-JP" sz="4000" b="1" dirty="0">
                  <a:solidFill>
                    <a:srgbClr val="EA5550"/>
                  </a:solidFill>
                  <a:latin typeface="Meiryo UI" panose="020B0604030504040204" pitchFamily="50" charset="-128"/>
                  <a:ea typeface="Meiryo UI" panose="020B0604030504040204" pitchFamily="50" charset="-128"/>
                </a:rPr>
                <a:t>13,656</a:t>
              </a:r>
              <a:r>
                <a:rPr kumimoji="1" lang="ja-JP" altLang="en-US" sz="3200" b="1" dirty="0">
                  <a:latin typeface="Meiryo UI" panose="020B0604030504040204" pitchFamily="50" charset="-128"/>
                  <a:ea typeface="Meiryo UI" panose="020B0604030504040204" pitchFamily="50" charset="-128"/>
                </a:rPr>
                <a:t>円</a:t>
              </a:r>
              <a:endParaRPr kumimoji="1" lang="ja-JP" altLang="en-US"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75471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プレースホルダー 1">
            <a:extLst>
              <a:ext uri="{FF2B5EF4-FFF2-40B4-BE49-F238E27FC236}">
                <a16:creationId xmlns:a16="http://schemas.microsoft.com/office/drawing/2014/main" id="{6D01CC0A-3EC2-B1D8-D8F9-D69391FEF5F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17" name="スライド番号プレースホルダー 5">
            <a:extLst>
              <a:ext uri="{FF2B5EF4-FFF2-40B4-BE49-F238E27FC236}">
                <a16:creationId xmlns:a16="http://schemas.microsoft.com/office/drawing/2014/main" id="{EB5E488A-D5C8-8153-2C84-FA54D329F30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24</a:t>
            </a:fld>
            <a:endParaRPr kumimoji="1" lang="ja-JP" altLang="en-US" sz="1200" b="1" dirty="0">
              <a:solidFill>
                <a:schemeClr val="tx1"/>
              </a:solidFill>
            </a:endParaRPr>
          </a:p>
        </p:txBody>
      </p:sp>
      <p:sp>
        <p:nvSpPr>
          <p:cNvPr id="63" name="AutoShape 3">
            <a:extLst>
              <a:ext uri="{FF2B5EF4-FFF2-40B4-BE49-F238E27FC236}">
                <a16:creationId xmlns:a16="http://schemas.microsoft.com/office/drawing/2014/main" id="{CB4CF095-E1C3-4A91-BC6E-BBFF8D578D65}"/>
              </a:ext>
            </a:extLst>
          </p:cNvPr>
          <p:cNvSpPr>
            <a:spLocks noChangeArrowheads="1"/>
          </p:cNvSpPr>
          <p:nvPr/>
        </p:nvSpPr>
        <p:spPr bwMode="auto">
          <a:xfrm>
            <a:off x="114299" y="631508"/>
            <a:ext cx="9776631" cy="246221"/>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主要生命保険会社の「</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年度」決算資料を特集（連結あり）</a:t>
            </a:r>
          </a:p>
        </p:txBody>
      </p:sp>
      <p:graphicFrame>
        <p:nvGraphicFramePr>
          <p:cNvPr id="66" name="表 65">
            <a:extLst>
              <a:ext uri="{FF2B5EF4-FFF2-40B4-BE49-F238E27FC236}">
                <a16:creationId xmlns:a16="http://schemas.microsoft.com/office/drawing/2014/main" id="{70CC941A-A744-4FD8-8F20-7589ABC48F86}"/>
              </a:ext>
            </a:extLst>
          </p:cNvPr>
          <p:cNvGraphicFramePr>
            <a:graphicFrameLocks noGrp="1"/>
          </p:cNvGraphicFramePr>
          <p:nvPr/>
        </p:nvGraphicFramePr>
        <p:xfrm>
          <a:off x="76406" y="1880124"/>
          <a:ext cx="9792000" cy="4536000"/>
        </p:xfrm>
        <a:graphic>
          <a:graphicData uri="http://schemas.openxmlformats.org/drawingml/2006/table">
            <a:tbl>
              <a:tblPr>
                <a:tableStyleId>{5C22544A-7EE6-4342-B048-85BDC9FD1C3A}</a:tableStyleId>
              </a:tblPr>
              <a:tblGrid>
                <a:gridCol w="864000">
                  <a:extLst>
                    <a:ext uri="{9D8B030D-6E8A-4147-A177-3AD203B41FA5}">
                      <a16:colId xmlns:a16="http://schemas.microsoft.com/office/drawing/2014/main" val="1434326968"/>
                    </a:ext>
                  </a:extLst>
                </a:gridCol>
                <a:gridCol w="504000">
                  <a:extLst>
                    <a:ext uri="{9D8B030D-6E8A-4147-A177-3AD203B41FA5}">
                      <a16:colId xmlns:a16="http://schemas.microsoft.com/office/drawing/2014/main" val="1208176121"/>
                    </a:ext>
                  </a:extLst>
                </a:gridCol>
                <a:gridCol w="432000">
                  <a:extLst>
                    <a:ext uri="{9D8B030D-6E8A-4147-A177-3AD203B41FA5}">
                      <a16:colId xmlns:a16="http://schemas.microsoft.com/office/drawing/2014/main" val="1325606538"/>
                    </a:ext>
                  </a:extLst>
                </a:gridCol>
                <a:gridCol w="468000">
                  <a:extLst>
                    <a:ext uri="{9D8B030D-6E8A-4147-A177-3AD203B41FA5}">
                      <a16:colId xmlns:a16="http://schemas.microsoft.com/office/drawing/2014/main" val="3175189815"/>
                    </a:ext>
                  </a:extLst>
                </a:gridCol>
                <a:gridCol w="432000">
                  <a:extLst>
                    <a:ext uri="{9D8B030D-6E8A-4147-A177-3AD203B41FA5}">
                      <a16:colId xmlns:a16="http://schemas.microsoft.com/office/drawing/2014/main" val="378059490"/>
                    </a:ext>
                  </a:extLst>
                </a:gridCol>
                <a:gridCol w="432000">
                  <a:extLst>
                    <a:ext uri="{9D8B030D-6E8A-4147-A177-3AD203B41FA5}">
                      <a16:colId xmlns:a16="http://schemas.microsoft.com/office/drawing/2014/main" val="2131884964"/>
                    </a:ext>
                  </a:extLst>
                </a:gridCol>
                <a:gridCol w="468000">
                  <a:extLst>
                    <a:ext uri="{9D8B030D-6E8A-4147-A177-3AD203B41FA5}">
                      <a16:colId xmlns:a16="http://schemas.microsoft.com/office/drawing/2014/main" val="4122901103"/>
                    </a:ext>
                  </a:extLst>
                </a:gridCol>
                <a:gridCol w="432000">
                  <a:extLst>
                    <a:ext uri="{9D8B030D-6E8A-4147-A177-3AD203B41FA5}">
                      <a16:colId xmlns:a16="http://schemas.microsoft.com/office/drawing/2014/main" val="3870022037"/>
                    </a:ext>
                  </a:extLst>
                </a:gridCol>
                <a:gridCol w="468000">
                  <a:extLst>
                    <a:ext uri="{9D8B030D-6E8A-4147-A177-3AD203B41FA5}">
                      <a16:colId xmlns:a16="http://schemas.microsoft.com/office/drawing/2014/main" val="749239106"/>
                    </a:ext>
                  </a:extLst>
                </a:gridCol>
                <a:gridCol w="432000">
                  <a:extLst>
                    <a:ext uri="{9D8B030D-6E8A-4147-A177-3AD203B41FA5}">
                      <a16:colId xmlns:a16="http://schemas.microsoft.com/office/drawing/2014/main" val="729210977"/>
                    </a:ext>
                  </a:extLst>
                </a:gridCol>
                <a:gridCol w="468000">
                  <a:extLst>
                    <a:ext uri="{9D8B030D-6E8A-4147-A177-3AD203B41FA5}">
                      <a16:colId xmlns:a16="http://schemas.microsoft.com/office/drawing/2014/main" val="1956357132"/>
                    </a:ext>
                  </a:extLst>
                </a:gridCol>
                <a:gridCol w="432000">
                  <a:extLst>
                    <a:ext uri="{9D8B030D-6E8A-4147-A177-3AD203B41FA5}">
                      <a16:colId xmlns:a16="http://schemas.microsoft.com/office/drawing/2014/main" val="1104820461"/>
                    </a:ext>
                  </a:extLst>
                </a:gridCol>
                <a:gridCol w="468000">
                  <a:extLst>
                    <a:ext uri="{9D8B030D-6E8A-4147-A177-3AD203B41FA5}">
                      <a16:colId xmlns:a16="http://schemas.microsoft.com/office/drawing/2014/main" val="1053776724"/>
                    </a:ext>
                  </a:extLst>
                </a:gridCol>
                <a:gridCol w="432000">
                  <a:extLst>
                    <a:ext uri="{9D8B030D-6E8A-4147-A177-3AD203B41FA5}">
                      <a16:colId xmlns:a16="http://schemas.microsoft.com/office/drawing/2014/main" val="3037635002"/>
                    </a:ext>
                  </a:extLst>
                </a:gridCol>
                <a:gridCol w="468000">
                  <a:extLst>
                    <a:ext uri="{9D8B030D-6E8A-4147-A177-3AD203B41FA5}">
                      <a16:colId xmlns:a16="http://schemas.microsoft.com/office/drawing/2014/main" val="3045763971"/>
                    </a:ext>
                  </a:extLst>
                </a:gridCol>
                <a:gridCol w="432000">
                  <a:extLst>
                    <a:ext uri="{9D8B030D-6E8A-4147-A177-3AD203B41FA5}">
                      <a16:colId xmlns:a16="http://schemas.microsoft.com/office/drawing/2014/main" val="3949238706"/>
                    </a:ext>
                  </a:extLst>
                </a:gridCol>
                <a:gridCol w="468000">
                  <a:extLst>
                    <a:ext uri="{9D8B030D-6E8A-4147-A177-3AD203B41FA5}">
                      <a16:colId xmlns:a16="http://schemas.microsoft.com/office/drawing/2014/main" val="2280522376"/>
                    </a:ext>
                  </a:extLst>
                </a:gridCol>
                <a:gridCol w="432000">
                  <a:extLst>
                    <a:ext uri="{9D8B030D-6E8A-4147-A177-3AD203B41FA5}">
                      <a16:colId xmlns:a16="http://schemas.microsoft.com/office/drawing/2014/main" val="3598781819"/>
                    </a:ext>
                  </a:extLst>
                </a:gridCol>
                <a:gridCol w="468000">
                  <a:extLst>
                    <a:ext uri="{9D8B030D-6E8A-4147-A177-3AD203B41FA5}">
                      <a16:colId xmlns:a16="http://schemas.microsoft.com/office/drawing/2014/main" val="2102082723"/>
                    </a:ext>
                  </a:extLst>
                </a:gridCol>
                <a:gridCol w="432000">
                  <a:extLst>
                    <a:ext uri="{9D8B030D-6E8A-4147-A177-3AD203B41FA5}">
                      <a16:colId xmlns:a16="http://schemas.microsoft.com/office/drawing/2014/main" val="574755385"/>
                    </a:ext>
                  </a:extLst>
                </a:gridCol>
                <a:gridCol w="360000">
                  <a:extLst>
                    <a:ext uri="{9D8B030D-6E8A-4147-A177-3AD203B41FA5}">
                      <a16:colId xmlns:a16="http://schemas.microsoft.com/office/drawing/2014/main" val="1687108634"/>
                    </a:ext>
                  </a:extLst>
                </a:gridCol>
              </a:tblGrid>
              <a:tr h="216000">
                <a:tc rowSpan="4">
                  <a:txBody>
                    <a:bodyPr/>
                    <a:lstStyle/>
                    <a:p>
                      <a:pPr algn="ctr"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会社名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7">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グループ＜連結＞の決算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gridSpan="12">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保険会社＜単体＞の決算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ctr" fontAlgn="ct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各社</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ｻｲﾄ</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ﾘﾝｸ</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34381699"/>
                  </a:ext>
                </a:extLst>
              </a:tr>
              <a:tr h="216000">
                <a:tc vMerge="1">
                  <a:txBody>
                    <a:bodyPr/>
                    <a:lstStyle/>
                    <a:p>
                      <a:endParaRPr kumimoji="1" lang="ja-JP" altLang="en-US"/>
                    </a:p>
                  </a:txBody>
                  <a:tcPr>
                    <a:lnT w="6350" cap="flat" cmpd="sng" algn="ctr">
                      <a:solidFill>
                        <a:schemeClr val="bg1">
                          <a:lumMod val="85000"/>
                        </a:schemeClr>
                      </a:solidFill>
                      <a:prstDash val="solid"/>
                      <a:round/>
                      <a:headEnd type="none" w="med" len="med"/>
                      <a:tailEnd type="none" w="med" len="med"/>
                    </a:lnT>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経常収益</a:t>
                      </a:r>
                      <a:endPar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①</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経常利益</a:t>
                      </a:r>
                      <a:endPar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②</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経常</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利益率</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ソルベンシー</a:t>
                      </a:r>
                      <a:b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b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・マージン比率</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保険料等収入</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基礎利益</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grid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年換算保険料</a:t>
                      </a: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件数</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tcPr>
                </a:tc>
                <a:extLst>
                  <a:ext uri="{0D108BD9-81ED-4DB2-BD59-A6C34878D82A}">
                    <a16:rowId xmlns:a16="http://schemas.microsoft.com/office/drawing/2014/main" val="4214483428"/>
                  </a:ext>
                </a:extLst>
              </a:tr>
              <a:tr h="216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v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vMerge="1">
                  <a:txBody>
                    <a:bodyPr/>
                    <a:lstStyle/>
                    <a:p>
                      <a:pPr algn="r" fontAlgn="ctr"/>
                      <a:endParaRPr lang="en-US" altLang="ja-JP" sz="90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4701345"/>
                  </a:ext>
                </a:extLst>
              </a:tr>
              <a:tr h="288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メイリオ" panose="020B0604030504040204" pitchFamily="50" charset="-128"/>
                          <a:ea typeface="+mn-ea"/>
                          <a:cs typeface="Arial" panose="020B0604020202020204" pitchFamily="34" charset="0"/>
                        </a:rPr>
                        <a:t>②／①</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末差</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vMerge="1">
                  <a:txBody>
                    <a:bodyPr/>
                    <a:lstStyle/>
                    <a:p>
                      <a:pPr algn="l" fontAlgn="ctr"/>
                      <a:endParaRPr lang="ja-JP" altLang="en-US" sz="700" b="0" i="0" u="none" strike="noStrike" dirty="0">
                        <a:solidFill>
                          <a:srgbClr val="000000"/>
                        </a:solidFill>
                        <a:effectLst/>
                        <a:latin typeface="+mn-lt"/>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5827188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110,036</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136.3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34,334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3,803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dirty="0">
                        <a:solidFill>
                          <a:srgbClr val="0070C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878759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44,166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21,384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19,449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166.7%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24,902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0071078"/>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61,653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127.0%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95.6%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13,207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864676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56,218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5">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997651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51,826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97.6%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30668968"/>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3,636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7244656"/>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1,051.5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2251831"/>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23,171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19,106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1775650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16,889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4,627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025090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22,925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4,412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12,898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1">
                            <a:extLst>
                              <a:ext uri="{A12FA001-AC4F-418D-AE19-62706E023703}">
                                <ahyp:hlinkClr xmlns:ahyp="http://schemas.microsoft.com/office/drawing/2018/hyperlinkcolor" val="tx"/>
                              </a:ext>
                            </a:extLst>
                          </a:hlinkClick>
                        </a:rPr>
                        <a:t>■</a:t>
                      </a:r>
                      <a:endParaRPr kumimoji="1" lang="en-US" altLang="ja-JP"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6519593"/>
                  </a:ext>
                </a:extLst>
              </a:tr>
            </a:tbl>
          </a:graphicData>
        </a:graphic>
      </p:graphicFrame>
      <p:sp>
        <p:nvSpPr>
          <p:cNvPr id="3" name="正方形/長方形 2">
            <a:extLst>
              <a:ext uri="{FF2B5EF4-FFF2-40B4-BE49-F238E27FC236}">
                <a16:creationId xmlns:a16="http://schemas.microsoft.com/office/drawing/2014/main" id="{02A267DF-8A15-3ED0-06B2-5286D1ECA4D7}"/>
              </a:ext>
            </a:extLst>
          </p:cNvPr>
          <p:cNvSpPr/>
          <p:nvPr/>
        </p:nvSpPr>
        <p:spPr>
          <a:xfrm>
            <a:off x="114299" y="900372"/>
            <a:ext cx="9754107" cy="338554"/>
          </a:xfrm>
          <a:prstGeom prst="rect">
            <a:avLst/>
          </a:prstGeom>
        </p:spPr>
        <p:txBody>
          <a:bodyPr wrap="square">
            <a:spAutoFit/>
          </a:bodyPr>
          <a:lstStyle/>
          <a:p>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a:t>
            </a:r>
            <a:r>
              <a:rPr lang="ja-JP" altLang="en-US" sz="1600" b="1" dirty="0">
                <a:latin typeface="メイリオ" panose="020B0604030504040204" pitchFamily="50" charset="-128"/>
                <a:ea typeface="メイリオ" panose="020B0604030504040204" pitchFamily="50" charset="-128"/>
              </a:rPr>
              <a:t>決算資料（連結あり） 主要生命保険会社 一覧</a:t>
            </a:r>
            <a:endParaRPr lang="en-US" altLang="ja-JP" sz="200" b="1" u="sng" dirty="0">
              <a:solidFill>
                <a:srgbClr val="000000"/>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4753B0B0-4FF4-39AE-CD16-3F5C12D1C991}"/>
              </a:ext>
            </a:extLst>
          </p:cNvPr>
          <p:cNvSpPr txBox="1"/>
          <p:nvPr/>
        </p:nvSpPr>
        <p:spPr>
          <a:xfrm>
            <a:off x="200096" y="1196340"/>
            <a:ext cx="9705904" cy="636072"/>
          </a:xfrm>
          <a:prstGeom prst="rect">
            <a:avLst/>
          </a:prstGeom>
          <a:noFill/>
        </p:spPr>
        <p:txBody>
          <a:bodyPr wrap="square">
            <a:spAutoFit/>
          </a:bodyPr>
          <a:lstStyle/>
          <a:p>
            <a:pPr marL="171450" marR="0" lvl="0" indent="-171450" defTabSz="914400" rtl="0" eaLnBrk="1" fontAlgn="base" latinLnBrk="0" hangingPunct="1">
              <a:lnSpc>
                <a:spcPct val="100000"/>
              </a:lnSpc>
              <a:spcBef>
                <a:spcPts val="2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大手</a:t>
            </a:r>
            <a:r>
              <a:rPr kumimoji="1" lang="en-US" altLang="ja-JP" sz="1200" dirty="0">
                <a:solidFill>
                  <a:srgbClr val="000000"/>
                </a:solidFill>
                <a:latin typeface="メイリオ" panose="020B0604030504040204" pitchFamily="50" charset="-128"/>
                <a:ea typeface="メイリオ" panose="020B0604030504040204" pitchFamily="50" charset="-128"/>
              </a:rPr>
              <a:t>4</a:t>
            </a:r>
            <a:r>
              <a:rPr kumimoji="1" lang="ja-JP" altLang="en-US" sz="1200" dirty="0">
                <a:solidFill>
                  <a:srgbClr val="000000"/>
                </a:solidFill>
                <a:latin typeface="メイリオ" panose="020B0604030504040204" pitchFamily="50" charset="-128"/>
                <a:ea typeface="メイリオ" panose="020B0604030504040204" pitchFamily="50" charset="-128"/>
              </a:rPr>
              <a:t>社の基礎利益は、金利上昇や株高による運用益が拡大、業績を大きくけん引したことにより過去最高となる。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L="171450" marR="0" lvl="0" indent="-171450" defTabSz="914400" rtl="0" eaLnBrk="1" fontAlgn="base" latinLnBrk="0" hangingPunct="1">
              <a:lnSpc>
                <a:spcPct val="100000"/>
              </a:lnSpc>
              <a:spcBef>
                <a:spcPts val="2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課題は、医療保険や介護保険など主力の保障性の商品の販売。苦戦は続いており、未だコロナ禍前の</a:t>
            </a:r>
            <a:r>
              <a:rPr kumimoji="1" lang="en-US" altLang="ja-JP" sz="1200" dirty="0">
                <a:solidFill>
                  <a:srgbClr val="000000"/>
                </a:solidFill>
                <a:latin typeface="メイリオ" panose="020B0604030504040204" pitchFamily="50" charset="-128"/>
                <a:ea typeface="メイリオ" panose="020B0604030504040204" pitchFamily="50" charset="-128"/>
              </a:rPr>
              <a:t>19</a:t>
            </a:r>
            <a:r>
              <a:rPr kumimoji="1" lang="ja-JP" altLang="en-US" sz="1200" dirty="0">
                <a:solidFill>
                  <a:srgbClr val="000000"/>
                </a:solidFill>
                <a:latin typeface="メイリオ" panose="020B0604030504040204" pitchFamily="50" charset="-128"/>
                <a:ea typeface="メイリオ" panose="020B0604030504040204" pitchFamily="50" charset="-128"/>
              </a:rPr>
              <a:t>年度未満の水準となっている。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R="0" lvl="0" defTabSz="914400" rtl="0" eaLnBrk="1" fontAlgn="base" latinLnBrk="0" hangingPunct="1">
              <a:lnSpc>
                <a:spcPct val="100000"/>
              </a:lnSpc>
              <a:spcBef>
                <a:spcPts val="200"/>
              </a:spcBef>
              <a:spcAft>
                <a:spcPct val="0"/>
              </a:spcAft>
              <a:buClrTx/>
              <a:buSzTx/>
              <a:tabLst/>
              <a:defRPr/>
            </a:pPr>
            <a:r>
              <a:rPr lang="ja-JP" altLang="en-US" sz="800" dirty="0"/>
              <a:t>　　</a:t>
            </a:r>
            <a:r>
              <a:rPr lang="en-US" altLang="ja-JP" sz="800" dirty="0"/>
              <a:t>※</a:t>
            </a:r>
            <a:r>
              <a:rPr lang="ja-JP" altLang="en-US" sz="800" dirty="0"/>
              <a:t>日本生命と、第一生命、朝日生命の「新契約件数」は、複数の保険契約単品を組み合わせて加入している商品について、それぞれの保険契約を１件として記載。</a:t>
            </a:r>
            <a:endParaRPr lang="ja-JP" altLang="en-US" sz="1050" dirty="0"/>
          </a:p>
        </p:txBody>
      </p:sp>
      <p:graphicFrame>
        <p:nvGraphicFramePr>
          <p:cNvPr id="8" name="表 7">
            <a:extLst>
              <a:ext uri="{FF2B5EF4-FFF2-40B4-BE49-F238E27FC236}">
                <a16:creationId xmlns:a16="http://schemas.microsoft.com/office/drawing/2014/main" id="{09CDA10D-D39B-CB5B-1DC7-918DDE7DAD7A}"/>
              </a:ext>
            </a:extLst>
          </p:cNvPr>
          <p:cNvGraphicFramePr>
            <a:graphicFrameLocks noGrp="1"/>
          </p:cNvGraphicFramePr>
          <p:nvPr/>
        </p:nvGraphicFramePr>
        <p:xfrm>
          <a:off x="76406" y="2829361"/>
          <a:ext cx="9432000" cy="3600000"/>
        </p:xfrm>
        <a:graphic>
          <a:graphicData uri="http://schemas.openxmlformats.org/drawingml/2006/table">
            <a:tbl>
              <a:tblPr>
                <a:tableStyleId>{5C22544A-7EE6-4342-B048-85BDC9FD1C3A}</a:tableStyleId>
              </a:tblPr>
              <a:tblGrid>
                <a:gridCol w="864000">
                  <a:extLst>
                    <a:ext uri="{9D8B030D-6E8A-4147-A177-3AD203B41FA5}">
                      <a16:colId xmlns:a16="http://schemas.microsoft.com/office/drawing/2014/main" val="1146267286"/>
                    </a:ext>
                  </a:extLst>
                </a:gridCol>
                <a:gridCol w="504000">
                  <a:extLst>
                    <a:ext uri="{9D8B030D-6E8A-4147-A177-3AD203B41FA5}">
                      <a16:colId xmlns:a16="http://schemas.microsoft.com/office/drawing/2014/main" val="4105854147"/>
                    </a:ext>
                  </a:extLst>
                </a:gridCol>
                <a:gridCol w="432000">
                  <a:extLst>
                    <a:ext uri="{9D8B030D-6E8A-4147-A177-3AD203B41FA5}">
                      <a16:colId xmlns:a16="http://schemas.microsoft.com/office/drawing/2014/main" val="1001686281"/>
                    </a:ext>
                  </a:extLst>
                </a:gridCol>
                <a:gridCol w="468000">
                  <a:extLst>
                    <a:ext uri="{9D8B030D-6E8A-4147-A177-3AD203B41FA5}">
                      <a16:colId xmlns:a16="http://schemas.microsoft.com/office/drawing/2014/main" val="671400028"/>
                    </a:ext>
                  </a:extLst>
                </a:gridCol>
                <a:gridCol w="432000">
                  <a:extLst>
                    <a:ext uri="{9D8B030D-6E8A-4147-A177-3AD203B41FA5}">
                      <a16:colId xmlns:a16="http://schemas.microsoft.com/office/drawing/2014/main" val="3513768467"/>
                    </a:ext>
                  </a:extLst>
                </a:gridCol>
                <a:gridCol w="432000">
                  <a:extLst>
                    <a:ext uri="{9D8B030D-6E8A-4147-A177-3AD203B41FA5}">
                      <a16:colId xmlns:a16="http://schemas.microsoft.com/office/drawing/2014/main" val="3757901747"/>
                    </a:ext>
                  </a:extLst>
                </a:gridCol>
                <a:gridCol w="468000">
                  <a:extLst>
                    <a:ext uri="{9D8B030D-6E8A-4147-A177-3AD203B41FA5}">
                      <a16:colId xmlns:a16="http://schemas.microsoft.com/office/drawing/2014/main" val="256659523"/>
                    </a:ext>
                  </a:extLst>
                </a:gridCol>
                <a:gridCol w="432000">
                  <a:extLst>
                    <a:ext uri="{9D8B030D-6E8A-4147-A177-3AD203B41FA5}">
                      <a16:colId xmlns:a16="http://schemas.microsoft.com/office/drawing/2014/main" val="3737251011"/>
                    </a:ext>
                  </a:extLst>
                </a:gridCol>
                <a:gridCol w="468000">
                  <a:extLst>
                    <a:ext uri="{9D8B030D-6E8A-4147-A177-3AD203B41FA5}">
                      <a16:colId xmlns:a16="http://schemas.microsoft.com/office/drawing/2014/main" val="1678991029"/>
                    </a:ext>
                  </a:extLst>
                </a:gridCol>
                <a:gridCol w="432000">
                  <a:extLst>
                    <a:ext uri="{9D8B030D-6E8A-4147-A177-3AD203B41FA5}">
                      <a16:colId xmlns:a16="http://schemas.microsoft.com/office/drawing/2014/main" val="2199369320"/>
                    </a:ext>
                  </a:extLst>
                </a:gridCol>
                <a:gridCol w="468000">
                  <a:extLst>
                    <a:ext uri="{9D8B030D-6E8A-4147-A177-3AD203B41FA5}">
                      <a16:colId xmlns:a16="http://schemas.microsoft.com/office/drawing/2014/main" val="3951135671"/>
                    </a:ext>
                  </a:extLst>
                </a:gridCol>
                <a:gridCol w="432000">
                  <a:extLst>
                    <a:ext uri="{9D8B030D-6E8A-4147-A177-3AD203B41FA5}">
                      <a16:colId xmlns:a16="http://schemas.microsoft.com/office/drawing/2014/main" val="2903740542"/>
                    </a:ext>
                  </a:extLst>
                </a:gridCol>
                <a:gridCol w="468000">
                  <a:extLst>
                    <a:ext uri="{9D8B030D-6E8A-4147-A177-3AD203B41FA5}">
                      <a16:colId xmlns:a16="http://schemas.microsoft.com/office/drawing/2014/main" val="3249486736"/>
                    </a:ext>
                  </a:extLst>
                </a:gridCol>
                <a:gridCol w="432000">
                  <a:extLst>
                    <a:ext uri="{9D8B030D-6E8A-4147-A177-3AD203B41FA5}">
                      <a16:colId xmlns:a16="http://schemas.microsoft.com/office/drawing/2014/main" val="3950302783"/>
                    </a:ext>
                  </a:extLst>
                </a:gridCol>
                <a:gridCol w="468000">
                  <a:extLst>
                    <a:ext uri="{9D8B030D-6E8A-4147-A177-3AD203B41FA5}">
                      <a16:colId xmlns:a16="http://schemas.microsoft.com/office/drawing/2014/main" val="1643237001"/>
                    </a:ext>
                  </a:extLst>
                </a:gridCol>
                <a:gridCol w="432000">
                  <a:extLst>
                    <a:ext uri="{9D8B030D-6E8A-4147-A177-3AD203B41FA5}">
                      <a16:colId xmlns:a16="http://schemas.microsoft.com/office/drawing/2014/main" val="1828630221"/>
                    </a:ext>
                  </a:extLst>
                </a:gridCol>
                <a:gridCol w="468000">
                  <a:extLst>
                    <a:ext uri="{9D8B030D-6E8A-4147-A177-3AD203B41FA5}">
                      <a16:colId xmlns:a16="http://schemas.microsoft.com/office/drawing/2014/main" val="4260477584"/>
                    </a:ext>
                  </a:extLst>
                </a:gridCol>
                <a:gridCol w="432000">
                  <a:extLst>
                    <a:ext uri="{9D8B030D-6E8A-4147-A177-3AD203B41FA5}">
                      <a16:colId xmlns:a16="http://schemas.microsoft.com/office/drawing/2014/main" val="1412169125"/>
                    </a:ext>
                  </a:extLst>
                </a:gridCol>
                <a:gridCol w="468000">
                  <a:extLst>
                    <a:ext uri="{9D8B030D-6E8A-4147-A177-3AD203B41FA5}">
                      <a16:colId xmlns:a16="http://schemas.microsoft.com/office/drawing/2014/main" val="2604598597"/>
                    </a:ext>
                  </a:extLst>
                </a:gridCol>
                <a:gridCol w="432000">
                  <a:extLst>
                    <a:ext uri="{9D8B030D-6E8A-4147-A177-3AD203B41FA5}">
                      <a16:colId xmlns:a16="http://schemas.microsoft.com/office/drawing/2014/main" val="581098895"/>
                    </a:ext>
                  </a:extLst>
                </a:gridCol>
              </a:tblGrid>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110,036</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136.3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2,339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34,334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3,803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779033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44,166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highlight>
                            <a:srgbClr val="FFFF00"/>
                          </a:highlight>
                          <a:latin typeface="Meiryo UI" panose="020B0604030504040204" pitchFamily="50" charset="-128"/>
                          <a:ea typeface="Meiryo UI" panose="020B0604030504040204" pitchFamily="50" charset="-128"/>
                        </a:rPr>
                        <a:t>136.5%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21,384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19,449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166.7%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24,902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6404709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61,653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127.0%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95.6%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13,207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795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90696872"/>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56,218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8219376"/>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51,826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highlight>
                            <a:srgbClr val="FFFF00"/>
                          </a:highlight>
                          <a:latin typeface="Meiryo UI" panose="020B0604030504040204" pitchFamily="50" charset="-128"/>
                          <a:ea typeface="Meiryo UI" panose="020B0604030504040204" pitchFamily="50" charset="-128"/>
                        </a:rPr>
                        <a:t>634.9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6209632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112.8%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3,636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557840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1,051.5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8027016"/>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23,171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19,106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757618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16,889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4,627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153527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22,925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4,412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12,898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8165809"/>
                  </a:ext>
                </a:extLst>
              </a:tr>
            </a:tbl>
          </a:graphicData>
        </a:graphic>
      </p:graphicFrame>
      <p:graphicFrame>
        <p:nvGraphicFramePr>
          <p:cNvPr id="7" name="表 6">
            <a:extLst>
              <a:ext uri="{FF2B5EF4-FFF2-40B4-BE49-F238E27FC236}">
                <a16:creationId xmlns:a16="http://schemas.microsoft.com/office/drawing/2014/main" id="{AC2A7BFD-620B-C413-3A25-916F0C759CD7}"/>
              </a:ext>
            </a:extLst>
          </p:cNvPr>
          <p:cNvGraphicFramePr>
            <a:graphicFrameLocks noGrp="1"/>
          </p:cNvGraphicFramePr>
          <p:nvPr/>
        </p:nvGraphicFramePr>
        <p:xfrm>
          <a:off x="76406" y="5053609"/>
          <a:ext cx="9360000" cy="171792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153424113"/>
                    </a:ext>
                  </a:extLst>
                </a:gridCol>
                <a:gridCol w="7776000">
                  <a:extLst>
                    <a:ext uri="{9D8B030D-6E8A-4147-A177-3AD203B41FA5}">
                      <a16:colId xmlns:a16="http://schemas.microsoft.com/office/drawing/2014/main" val="4221826661"/>
                    </a:ext>
                  </a:extLst>
                </a:gridCol>
              </a:tblGrid>
              <a:tr h="72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日本生命単体は前年度比で減収・増益。基礎利益は、利息および配当金等収入の増加を主因に増益。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個人保険・個人年金保険における新契約の年換算保険料は減少、件数は増加</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。営業職員数は、</a:t>
                      </a:r>
                      <a:r>
                        <a:rPr lang="en-US" altLang="ja-JP" sz="2200" b="0" i="0" u="none" strike="noStrike" dirty="0">
                          <a:solidFill>
                            <a:srgbClr val="000000"/>
                          </a:solidFill>
                          <a:effectLst/>
                          <a:latin typeface="Meiryo UI" panose="020B0604030504040204" pitchFamily="50" charset="-128"/>
                          <a:ea typeface="Meiryo UI" panose="020B0604030504040204" pitchFamily="50" charset="-128"/>
                        </a:rPr>
                        <a:t>47,842</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人（前年差▲</a:t>
                      </a:r>
                      <a:r>
                        <a:rPr lang="en-US" altLang="ja-JP" sz="2200" b="0" i="0" u="none" strike="noStrike" dirty="0">
                          <a:solidFill>
                            <a:srgbClr val="000000"/>
                          </a:solidFill>
                          <a:effectLst/>
                          <a:latin typeface="Meiryo UI" panose="020B0604030504040204" pitchFamily="50" charset="-128"/>
                          <a:ea typeface="Meiryo UI" panose="020B0604030504040204" pitchFamily="50" charset="-128"/>
                        </a:rPr>
                        <a:t>95</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人）。</a:t>
                      </a: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ソルベンシー・マージン比率は、</a:t>
                      </a:r>
                      <a:r>
                        <a:rPr lang="ja-JP" altLang="en-US" sz="2200" b="1" i="0" u="none" strike="noStrike" dirty="0">
                          <a:solidFill>
                            <a:schemeClr val="tx1"/>
                          </a:solidFill>
                          <a:effectLst/>
                          <a:highlight>
                            <a:srgbClr val="FFFF00"/>
                          </a:highlight>
                          <a:latin typeface="Meiryo UI" panose="020B0604030504040204" pitchFamily="50" charset="-128"/>
                          <a:ea typeface="Meiryo UI" panose="020B0604030504040204" pitchFamily="50" charset="-128"/>
                        </a:rPr>
                        <a:t>国内株式の含み益減少や子会社等リスクの増加等により、前年度末比で</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低下</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22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大樹生命は、前年度比で減収増益。保険料等収入は、外貨建て一時払い商品の販売減を主因に減収。</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834130406"/>
                  </a:ext>
                </a:extLst>
              </a:tr>
            </a:tbl>
          </a:graphicData>
        </a:graphic>
      </p:graphicFrame>
      <p:graphicFrame>
        <p:nvGraphicFramePr>
          <p:cNvPr id="9" name="表 8">
            <a:extLst>
              <a:ext uri="{FF2B5EF4-FFF2-40B4-BE49-F238E27FC236}">
                <a16:creationId xmlns:a16="http://schemas.microsoft.com/office/drawing/2014/main" id="{7B9A4E51-A255-3D5D-1530-D40D704238F7}"/>
              </a:ext>
            </a:extLst>
          </p:cNvPr>
          <p:cNvGraphicFramePr>
            <a:graphicFrameLocks noGrp="1"/>
          </p:cNvGraphicFramePr>
          <p:nvPr/>
        </p:nvGraphicFramePr>
        <p:xfrm>
          <a:off x="76406" y="4887656"/>
          <a:ext cx="9360000" cy="187032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804506168"/>
                    </a:ext>
                  </a:extLst>
                </a:gridCol>
                <a:gridCol w="7776000">
                  <a:extLst>
                    <a:ext uri="{9D8B030D-6E8A-4147-A177-3AD203B41FA5}">
                      <a16:colId xmlns:a16="http://schemas.microsoft.com/office/drawing/2014/main" val="2756563174"/>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新契約における年換算保険料は、対前年比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166.7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％と好調もコロナ渦まえの、</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2019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年に届いていない。</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前述の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新規年換算保険料は好調も、保有の年換算保険料は減少</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しており、継続に課題。</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第一生命保険単体での保険料等収入は、住友生命に並ばれる</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（新契約の年換算保険料は抜かれる）。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グループでの利益率（経常利益率：</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12.2%</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）は群を抜いて高い</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（やっぱり株式会社だからか？）。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06404256"/>
                  </a:ext>
                </a:extLst>
              </a:tr>
            </a:tbl>
          </a:graphicData>
        </a:graphic>
      </p:graphicFrame>
      <p:graphicFrame>
        <p:nvGraphicFramePr>
          <p:cNvPr id="10" name="表 9">
            <a:extLst>
              <a:ext uri="{FF2B5EF4-FFF2-40B4-BE49-F238E27FC236}">
                <a16:creationId xmlns:a16="http://schemas.microsoft.com/office/drawing/2014/main" id="{2ED6D62F-54B6-E6A5-81FB-E37087881D62}"/>
              </a:ext>
            </a:extLst>
          </p:cNvPr>
          <p:cNvGraphicFramePr>
            <a:graphicFrameLocks noGrp="1"/>
          </p:cNvGraphicFramePr>
          <p:nvPr/>
        </p:nvGraphicFramePr>
        <p:xfrm>
          <a:off x="76406" y="4369496"/>
          <a:ext cx="9360000" cy="23884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556242079"/>
                    </a:ext>
                  </a:extLst>
                </a:gridCol>
                <a:gridCol w="7776000">
                  <a:extLst>
                    <a:ext uri="{9D8B030D-6E8A-4147-A177-3AD203B41FA5}">
                      <a16:colId xmlns:a16="http://schemas.microsoft.com/office/drawing/2014/main" val="904325511"/>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月に発売開始した一時払終身が</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お客さまの資産承継ニーズ等を捉え、</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累計</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万件販売と大きく伸展。</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年度新契約の</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％を占める</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220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介護保険導入、平準払商品の魅力向上（準備中）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長寿化とともに健康寿命延伸への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健康増進が進展</a:t>
                      </a:r>
                      <a:r>
                        <a:rPr lang="ja-JP" altLang="en-US" sz="22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当社は健康リスクへの備えの他、健康増進対応として、●●を通じて社会全体のさらなる健康増進に寄与。</a:t>
                      </a:r>
                      <a:endPar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国の認可前の保険商品を不法に勧誘していた問題には言及無し</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00" b="0" i="0" u="none" strike="noStrike" dirty="0">
                          <a:solidFill>
                            <a:schemeClr val="tx1"/>
                          </a:solidFill>
                          <a:effectLst/>
                          <a:latin typeface="Meiryo UI" panose="020B0604030504040204" pitchFamily="50" charset="-128"/>
                          <a:ea typeface="Meiryo UI" panose="020B0604030504040204" pitchFamily="50" charset="-128"/>
                          <a:hlinkClick r:id="rId12"/>
                        </a:rPr>
                        <a:t>リンク🔗</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2296272820"/>
                  </a:ext>
                </a:extLst>
              </a:tr>
            </a:tbl>
          </a:graphicData>
        </a:graphic>
      </p:graphicFrame>
      <p:pic>
        <p:nvPicPr>
          <p:cNvPr id="14" name="図 13">
            <a:extLst>
              <a:ext uri="{FF2B5EF4-FFF2-40B4-BE49-F238E27FC236}">
                <a16:creationId xmlns:a16="http://schemas.microsoft.com/office/drawing/2014/main" id="{9463E41F-F34E-F50C-2E11-D027432A7A62}"/>
              </a:ext>
            </a:extLst>
          </p:cNvPr>
          <p:cNvPicPr>
            <a:picLocks noChangeAspect="1"/>
          </p:cNvPicPr>
          <p:nvPr/>
        </p:nvPicPr>
        <p:blipFill>
          <a:blip r:embed="rId13"/>
          <a:stretch>
            <a:fillRect/>
          </a:stretch>
        </p:blipFill>
        <p:spPr>
          <a:xfrm>
            <a:off x="259912" y="198127"/>
            <a:ext cx="9354856" cy="4887007"/>
          </a:xfrm>
          <a:prstGeom prst="rect">
            <a:avLst/>
          </a:prstGeom>
        </p:spPr>
      </p:pic>
      <p:graphicFrame>
        <p:nvGraphicFramePr>
          <p:cNvPr id="15" name="表 14">
            <a:extLst>
              <a:ext uri="{FF2B5EF4-FFF2-40B4-BE49-F238E27FC236}">
                <a16:creationId xmlns:a16="http://schemas.microsoft.com/office/drawing/2014/main" id="{FDE74241-B897-B0D6-66F3-ADE086AF5199}"/>
              </a:ext>
            </a:extLst>
          </p:cNvPr>
          <p:cNvGraphicFramePr>
            <a:graphicFrameLocks noGrp="1"/>
          </p:cNvGraphicFramePr>
          <p:nvPr/>
        </p:nvGraphicFramePr>
        <p:xfrm>
          <a:off x="76406" y="4704776"/>
          <a:ext cx="9360000" cy="20532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3111888240"/>
                    </a:ext>
                  </a:extLst>
                </a:gridCol>
                <a:gridCol w="7776000">
                  <a:extLst>
                    <a:ext uri="{9D8B030D-6E8A-4147-A177-3AD203B41FA5}">
                      <a16:colId xmlns:a16="http://schemas.microsoft.com/office/drawing/2014/main" val="2201317934"/>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新契約件数は、営業職員チャネルにおいて</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一時払終身保険の販売が好調だったほか</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Vitality</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の販売件数が過去最高</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であった。一方、代理店チャネルにおいて一時払年金保険の販売が減少したこと等により、前年比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保険料等収入も、代理店チャネルにおいて一時払商品の販売が減少したこと等により、前年比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ソルベンシー・マージン比率は、為替や金利の変動の影響等により、</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634.9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％（前年度末比▲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14.8pt</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）となったが、引き続き、健全とされる</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％を十分に上回っている。</a:t>
                      </a: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123787073"/>
                  </a:ext>
                </a:extLst>
              </a:tr>
            </a:tbl>
          </a:graphicData>
        </a:graphic>
      </p:graphicFrame>
      <p:graphicFrame>
        <p:nvGraphicFramePr>
          <p:cNvPr id="16" name="表 15">
            <a:extLst>
              <a:ext uri="{FF2B5EF4-FFF2-40B4-BE49-F238E27FC236}">
                <a16:creationId xmlns:a16="http://schemas.microsoft.com/office/drawing/2014/main" id="{555DCA1E-014C-C1F1-A309-D95C5B9850AD}"/>
              </a:ext>
            </a:extLst>
          </p:cNvPr>
          <p:cNvGraphicFramePr>
            <a:graphicFrameLocks noGrp="1"/>
          </p:cNvGraphicFramePr>
          <p:nvPr/>
        </p:nvGraphicFramePr>
        <p:xfrm>
          <a:off x="76406" y="4339016"/>
          <a:ext cx="9360000" cy="241896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844136398"/>
                    </a:ext>
                  </a:extLst>
                </a:gridCol>
                <a:gridCol w="7776000">
                  <a:extLst>
                    <a:ext uri="{9D8B030D-6E8A-4147-A177-3AD203B41FA5}">
                      <a16:colId xmlns:a16="http://schemas.microsoft.com/office/drawing/2014/main" val="2314196086"/>
                    </a:ext>
                  </a:extLst>
                </a:gridCol>
              </a:tblGrid>
              <a:tr h="792000">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富国生命は、利息及び配当金等収入、基礎利益ともに</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過去最高を記録。その主な要因は富国生命の個人年金</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やフコクしんらい生命の一時払終身保険の販売好調</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個人年金の新契約年換算保険料は、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月に予定利率を引上げたことにより、同</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倍増加。</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個人年金から主力の保障性商品「未来のとびら」へのクロスセル件数も</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倍の増加。結果同主力商品の新契約販売も好調。</a:t>
                      </a:r>
                      <a:endPar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また、</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月より発売の</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80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歳の方を対象とした利率固定型一時払終身保険が大きく伸展。</a:t>
                      </a: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403860112"/>
                  </a:ext>
                </a:extLst>
              </a:tr>
            </a:tbl>
          </a:graphicData>
        </a:graphic>
      </p:graphicFrame>
      <p:graphicFrame>
        <p:nvGraphicFramePr>
          <p:cNvPr id="19" name="表 18">
            <a:extLst>
              <a:ext uri="{FF2B5EF4-FFF2-40B4-BE49-F238E27FC236}">
                <a16:creationId xmlns:a16="http://schemas.microsoft.com/office/drawing/2014/main" id="{15423FCF-08E1-BB38-B77C-DCF26C753716}"/>
              </a:ext>
            </a:extLst>
          </p:cNvPr>
          <p:cNvGraphicFramePr>
            <a:graphicFrameLocks noGrp="1"/>
          </p:cNvGraphicFramePr>
          <p:nvPr/>
        </p:nvGraphicFramePr>
        <p:xfrm>
          <a:off x="76406" y="4689536"/>
          <a:ext cx="9360000" cy="20836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950890176"/>
                    </a:ext>
                  </a:extLst>
                </a:gridCol>
                <a:gridCol w="7776000">
                  <a:extLst>
                    <a:ext uri="{9D8B030D-6E8A-4147-A177-3AD203B41FA5}">
                      <a16:colId xmlns:a16="http://schemas.microsoft.com/office/drawing/2014/main" val="2291332041"/>
                    </a:ext>
                  </a:extLst>
                </a:gridCol>
              </a:tblGrid>
              <a:tr h="468000">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新契約年換算保険料は、朝日生命では若干の減少。一方、なないろ生命の伸展を主因に、</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383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億円となり前年度比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104.5%</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と増加。</a:t>
                      </a:r>
                    </a:p>
                    <a:p>
                      <a:pPr marL="171450" indent="-171450" algn="l" fontAlgn="ctr">
                        <a:buFont typeface="Arial" panose="020B0604020202020204" pitchFamily="34" charset="0"/>
                        <a:buChar char="•"/>
                      </a:pP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383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億円の内訳は、朝日生命が</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189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億円（前年比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98.9%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）、なないろ生命が</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193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億円（前年比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110.6%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）。子会社が本体を凌駕</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38004992"/>
                  </a:ext>
                </a:extLst>
              </a:tr>
            </a:tbl>
          </a:graphicData>
        </a:graphic>
      </p:graphicFrame>
      <p:pic>
        <p:nvPicPr>
          <p:cNvPr id="12" name="図 11">
            <a:extLst>
              <a:ext uri="{FF2B5EF4-FFF2-40B4-BE49-F238E27FC236}">
                <a16:creationId xmlns:a16="http://schemas.microsoft.com/office/drawing/2014/main" id="{1303ABB9-9FE6-001F-977F-C51B3C3012E6}"/>
              </a:ext>
            </a:extLst>
          </p:cNvPr>
          <p:cNvPicPr>
            <a:picLocks noChangeAspect="1"/>
          </p:cNvPicPr>
          <p:nvPr/>
        </p:nvPicPr>
        <p:blipFill>
          <a:blip r:embed="rId14"/>
          <a:stretch>
            <a:fillRect/>
          </a:stretch>
        </p:blipFill>
        <p:spPr>
          <a:xfrm>
            <a:off x="1939523" y="266977"/>
            <a:ext cx="7802064" cy="5229955"/>
          </a:xfrm>
          <a:prstGeom prst="rect">
            <a:avLst/>
          </a:prstGeom>
        </p:spPr>
      </p:pic>
      <p:pic>
        <p:nvPicPr>
          <p:cNvPr id="18" name="図 17">
            <a:extLst>
              <a:ext uri="{FF2B5EF4-FFF2-40B4-BE49-F238E27FC236}">
                <a16:creationId xmlns:a16="http://schemas.microsoft.com/office/drawing/2014/main" id="{622B539B-F830-3AAC-A6D6-8DCCF7A841E6}"/>
              </a:ext>
            </a:extLst>
          </p:cNvPr>
          <p:cNvPicPr>
            <a:picLocks noChangeAspect="1"/>
          </p:cNvPicPr>
          <p:nvPr/>
        </p:nvPicPr>
        <p:blipFill>
          <a:blip r:embed="rId15"/>
          <a:stretch>
            <a:fillRect/>
          </a:stretch>
        </p:blipFill>
        <p:spPr>
          <a:xfrm>
            <a:off x="38352" y="355156"/>
            <a:ext cx="9906000" cy="4449524"/>
          </a:xfrm>
          <a:prstGeom prst="rect">
            <a:avLst/>
          </a:prstGeom>
        </p:spPr>
      </p:pic>
      <p:pic>
        <p:nvPicPr>
          <p:cNvPr id="21" name="図 20">
            <a:extLst>
              <a:ext uri="{FF2B5EF4-FFF2-40B4-BE49-F238E27FC236}">
                <a16:creationId xmlns:a16="http://schemas.microsoft.com/office/drawing/2014/main" id="{3FB81D28-DD52-FEC9-1B2D-7EBE1746C78E}"/>
              </a:ext>
            </a:extLst>
          </p:cNvPr>
          <p:cNvPicPr>
            <a:picLocks noChangeAspect="1"/>
          </p:cNvPicPr>
          <p:nvPr/>
        </p:nvPicPr>
        <p:blipFill>
          <a:blip r:embed="rId16"/>
          <a:stretch>
            <a:fillRect/>
          </a:stretch>
        </p:blipFill>
        <p:spPr>
          <a:xfrm>
            <a:off x="61456" y="136789"/>
            <a:ext cx="9897856" cy="4105848"/>
          </a:xfrm>
          <a:prstGeom prst="rect">
            <a:avLst/>
          </a:prstGeom>
        </p:spPr>
      </p:pic>
    </p:spTree>
    <p:extLst>
      <p:ext uri="{BB962C8B-B14F-4D97-AF65-F5344CB8AC3E}">
        <p14:creationId xmlns:p14="http://schemas.microsoft.com/office/powerpoint/2010/main" val="402117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nodeType="clickEffect">
                                  <p:stCondLst>
                                    <p:cond delay="0"/>
                                  </p:stCondLst>
                                  <p:childTnLst>
                                    <p:animEffect transition="out" filter="wipe(left)">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xit" presetSubtype="8" fill="hold" nodeType="clickEffect">
                                  <p:stCondLst>
                                    <p:cond delay="0"/>
                                  </p:stCondLst>
                                  <p:childTnLst>
                                    <p:animEffect transition="out" filter="wipe(left)">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down)">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4" fill="hold" nodeType="clickEffect">
                                  <p:stCondLst>
                                    <p:cond delay="0"/>
                                  </p:stCondLst>
                                  <p:childTnLst>
                                    <p:animEffect transition="out" filter="wipe(down)">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2" presetClass="exit" presetSubtype="8" fill="hold" nodeType="clickEffect">
                                  <p:stCondLst>
                                    <p:cond delay="0"/>
                                  </p:stCondLst>
                                  <p:childTnLst>
                                    <p:animEffect transition="out" filter="wipe(left)">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left)">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xit" presetSubtype="8" fill="hold" nodeType="clickEffect">
                                  <p:stCondLst>
                                    <p:cond delay="0"/>
                                  </p:stCondLst>
                                  <p:childTnLst>
                                    <p:animEffect transition="out" filter="wipe(left)">
                                      <p:cBhvr>
                                        <p:cTn id="63" dur="500"/>
                                        <p:tgtEl>
                                          <p:spTgt spid="15"/>
                                        </p:tgtEl>
                                      </p:cBhvr>
                                    </p:animEffect>
                                    <p:set>
                                      <p:cBhvr>
                                        <p:cTn id="64" dur="1" fill="hold">
                                          <p:stCondLst>
                                            <p:cond delay="499"/>
                                          </p:stCondLst>
                                        </p:cTn>
                                        <p:tgtEl>
                                          <p:spTgt spid="15"/>
                                        </p:tgtEl>
                                        <p:attrNameLst>
                                          <p:attrName>style.visibility</p:attrName>
                                        </p:attrNameLst>
                                      </p:cBhvr>
                                      <p:to>
                                        <p:strVal val="hidden"/>
                                      </p:to>
                                    </p:set>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down)">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xit" presetSubtype="4" fill="hold" nodeType="clickEffect">
                                  <p:stCondLst>
                                    <p:cond delay="0"/>
                                  </p:stCondLst>
                                  <p:childTnLst>
                                    <p:animEffect transition="out" filter="wipe(down)">
                                      <p:cBhvr>
                                        <p:cTn id="77" dur="500"/>
                                        <p:tgtEl>
                                          <p:spTgt spid="18"/>
                                        </p:tgtEl>
                                      </p:cBhvr>
                                    </p:animEffect>
                                    <p:set>
                                      <p:cBhvr>
                                        <p:cTn id="78" dur="1" fill="hold">
                                          <p:stCondLst>
                                            <p:cond delay="499"/>
                                          </p:stCondLst>
                                        </p:cTn>
                                        <p:tgtEl>
                                          <p:spTgt spid="18"/>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2" presetClass="exit" presetSubtype="8" fill="hold" nodeType="clickEffect">
                                  <p:stCondLst>
                                    <p:cond delay="0"/>
                                  </p:stCondLst>
                                  <p:childTnLst>
                                    <p:animEffect transition="out" filter="wipe(left)">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childTnLst>
                          </p:cTn>
                        </p:par>
                        <p:par>
                          <p:cTn id="84" fill="hold">
                            <p:stCondLst>
                              <p:cond delay="500"/>
                            </p:stCondLst>
                            <p:childTnLst>
                              <p:par>
                                <p:cTn id="85" presetID="22" presetClass="entr" presetSubtype="8" fill="hold" nodeType="after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left)">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xit" presetSubtype="4" fill="hold" nodeType="clickEffect">
                                  <p:stCondLst>
                                    <p:cond delay="0"/>
                                  </p:stCondLst>
                                  <p:childTnLst>
                                    <p:animEffect transition="out" filter="wipe(down)">
                                      <p:cBhvr>
                                        <p:cTn id="96" dur="500"/>
                                        <p:tgtEl>
                                          <p:spTgt spid="21"/>
                                        </p:tgtEl>
                                      </p:cBhvr>
                                    </p:animEffect>
                                    <p:set>
                                      <p:cBhvr>
                                        <p:cTn id="97" dur="1" fill="hold">
                                          <p:stCondLst>
                                            <p:cond delay="499"/>
                                          </p:stCondLst>
                                        </p:cTn>
                                        <p:tgtEl>
                                          <p:spTgt spid="21"/>
                                        </p:tgtEl>
                                        <p:attrNameLst>
                                          <p:attrName>style.visibility</p:attrName>
                                        </p:attrNameLst>
                                      </p:cBhvr>
                                      <p:to>
                                        <p:strVal val="hidden"/>
                                      </p:to>
                                    </p:set>
                                  </p:childTnLst>
                                </p:cTn>
                              </p:par>
                            </p:childTnLst>
                          </p:cTn>
                        </p:par>
                        <p:par>
                          <p:cTn id="98" fill="hold">
                            <p:stCondLst>
                              <p:cond delay="500"/>
                            </p:stCondLst>
                            <p:childTnLst>
                              <p:par>
                                <p:cTn id="99" presetID="22" presetClass="exit" presetSubtype="8" fill="hold" nodeType="afterEffect">
                                  <p:stCondLst>
                                    <p:cond delay="0"/>
                                  </p:stCondLst>
                                  <p:childTnLst>
                                    <p:animEffect transition="out" filter="wipe(left)">
                                      <p:cBhvr>
                                        <p:cTn id="100" dur="500"/>
                                        <p:tgtEl>
                                          <p:spTgt spid="19"/>
                                        </p:tgtEl>
                                      </p:cBhvr>
                                    </p:animEffect>
                                    <p:set>
                                      <p:cBhvr>
                                        <p:cTn id="101"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1">
            <a:extLst>
              <a:ext uri="{FF2B5EF4-FFF2-40B4-BE49-F238E27FC236}">
                <a16:creationId xmlns:a16="http://schemas.microsoft.com/office/drawing/2014/main" id="{C67D5EC6-66FA-97CD-30C4-FA88C0ABC63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10" name="スライド番号プレースホルダー 5">
            <a:extLst>
              <a:ext uri="{FF2B5EF4-FFF2-40B4-BE49-F238E27FC236}">
                <a16:creationId xmlns:a16="http://schemas.microsoft.com/office/drawing/2014/main" id="{81C7D840-BA36-DB90-6E9F-2B9CE1A3708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25</a:t>
            </a:fld>
            <a:endParaRPr kumimoji="1" lang="ja-JP" altLang="en-US" sz="1200" b="1" dirty="0">
              <a:solidFill>
                <a:schemeClr val="tx1"/>
              </a:solidFill>
            </a:endParaRPr>
          </a:p>
        </p:txBody>
      </p:sp>
      <p:sp>
        <p:nvSpPr>
          <p:cNvPr id="2" name="AutoShape 3">
            <a:extLst>
              <a:ext uri="{FF2B5EF4-FFF2-40B4-BE49-F238E27FC236}">
                <a16:creationId xmlns:a16="http://schemas.microsoft.com/office/drawing/2014/main" id="{AAC3758E-6F77-AD2C-4986-2A7FEF328838}"/>
              </a:ext>
            </a:extLst>
          </p:cNvPr>
          <p:cNvSpPr>
            <a:spLocks noChangeArrowheads="1"/>
          </p:cNvSpPr>
          <p:nvPr/>
        </p:nvSpPr>
        <p:spPr bwMode="auto">
          <a:xfrm>
            <a:off x="0" y="599978"/>
            <a:ext cx="9776631" cy="246221"/>
          </a:xfrm>
          <a:prstGeom prst="roundRect">
            <a:avLst>
              <a:gd name="adj" fmla="val 0"/>
            </a:avLst>
          </a:prstGeom>
          <a:noFill/>
          <a:ln>
            <a:noFill/>
          </a:ln>
          <a:effectLst/>
        </p:spPr>
        <p:txBody>
          <a:bodyPr wrap="square" lIns="0" tIns="0" rIns="0" bIns="0">
            <a:spAutoFit/>
          </a:bodyPr>
          <a:lstStyle/>
          <a:p>
            <a:pPr marL="0" marR="0" lvl="0" indent="0" algn="l" defTabSz="457200" rtl="0" eaLnBrk="0" fontAlgn="auto" latinLnBrk="0" hangingPunct="0">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（２）．主要生命保険会社の「</a:t>
            </a:r>
            <a:r>
              <a:rPr kumimoji="0"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2024</a:t>
            </a:r>
            <a:r>
              <a:rPr kumimoji="0"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年度」決算コメント　まとめ</a:t>
            </a:r>
          </a:p>
        </p:txBody>
      </p:sp>
      <p:graphicFrame>
        <p:nvGraphicFramePr>
          <p:cNvPr id="3" name="表 2">
            <a:extLst>
              <a:ext uri="{FF2B5EF4-FFF2-40B4-BE49-F238E27FC236}">
                <a16:creationId xmlns:a16="http://schemas.microsoft.com/office/drawing/2014/main" id="{6510081E-1C17-0C0E-2247-F93668DE4FDB}"/>
              </a:ext>
            </a:extLst>
          </p:cNvPr>
          <p:cNvGraphicFramePr>
            <a:graphicFrameLocks noGrp="1"/>
          </p:cNvGraphicFramePr>
          <p:nvPr/>
        </p:nvGraphicFramePr>
        <p:xfrm>
          <a:off x="48697" y="987957"/>
          <a:ext cx="9792000" cy="55030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434326968"/>
                    </a:ext>
                  </a:extLst>
                </a:gridCol>
                <a:gridCol w="7776000">
                  <a:extLst>
                    <a:ext uri="{9D8B030D-6E8A-4147-A177-3AD203B41FA5}">
                      <a16:colId xmlns:a16="http://schemas.microsoft.com/office/drawing/2014/main" val="2280522376"/>
                    </a:ext>
                  </a:extLst>
                </a:gridCol>
                <a:gridCol w="432000">
                  <a:extLst>
                    <a:ext uri="{9D8B030D-6E8A-4147-A177-3AD203B41FA5}">
                      <a16:colId xmlns:a16="http://schemas.microsoft.com/office/drawing/2014/main" val="1687108634"/>
                    </a:ext>
                  </a:extLst>
                </a:gridCol>
              </a:tblGrid>
              <a:tr h="252000">
                <a:tc>
                  <a:txBody>
                    <a:bodyPr/>
                    <a:lstStyle/>
                    <a:p>
                      <a:pPr algn="ctr"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会社名</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cs typeface="Arial" panose="020B0604020202020204" pitchFamily="34" charset="0"/>
                        </a:rPr>
                        <a:t>コメント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各社</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サイト</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リンク</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34381699"/>
                  </a:ext>
                </a:extLst>
              </a:tr>
              <a:tr h="72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日本生命単体は前年度比で減収・増益。基礎利益は、利息および配当金等収入の増加を主因に増益。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個人保険・個人年金保険における新契約の年換算保険料は減少、件数は増加。営業職員数は、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47,842</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人（前年差▲</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95</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人）。</a:t>
                      </a: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ソルベンシー・マージン比率は、</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国内株式の含み益減少や子会社等リスクの増加等により、</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前年度末比で低下。</a:t>
                      </a:r>
                      <a:endParaRPr lang="en-US" altLang="ja-JP" sz="1000" b="1" i="0" u="none" strike="noStrike" dirty="0">
                        <a:solidFill>
                          <a:srgbClr val="EA555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大樹生命は、前年度比で減収増益。保険料等収入は、外貨建て一時払い商品の販売減を主因に減収。</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dirty="0">
                        <a:solidFill>
                          <a:srgbClr val="0070C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8787597"/>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新契約における年換算保険料は、対前年比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166.7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％と好調も</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コロナ渦前の、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2019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年に届いていない</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前述の新規年換算保険料は好調も、保有の年換算保険料は減少しており、継続に課題。</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第一生命保険単体での保険料等収入は、住友生命に並ばれる</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（新契約の年換算保険料は抜かれる）。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グループでの利益率（経常利益率：</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12.2%</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）は群を抜いて高い（やっぱり株式会社だからか？）。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0071078"/>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月に発売開始した</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一時払終身が</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お客さまの資産承継ニーズ等を捉え、累計</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66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万件販売と大きく伸展。</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2024</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年度新契約の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63</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を占める。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介護保険導入、平準払商品の魅力向上（準備中）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長寿化とともに健康寿命延伸への健康増進が進展。当社は健康リスクへの備えの他、健康増進対応として、ラジオ体操等を通じて社会全体のさらなる健康増進に寄与</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国の認可前の保険商品を</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不法に勧誘していた問題には言及無し</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00" b="0" i="0" u="none" strike="noStrike" dirty="0">
                          <a:solidFill>
                            <a:schemeClr val="tx1"/>
                          </a:solidFill>
                          <a:effectLst/>
                          <a:latin typeface="Meiryo UI" panose="020B0604030504040204" pitchFamily="50" charset="-128"/>
                          <a:ea typeface="Meiryo UI" panose="020B0604030504040204" pitchFamily="50" charset="-128"/>
                          <a:hlinkClick r:id="rId4"/>
                        </a:rPr>
                        <a:t>リンク🔗</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5">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8646767"/>
                  </a:ext>
                </a:extLst>
              </a:tr>
              <a:tr h="72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明治安田単体における、円安による外国公社債の「利息及び配当金等収入」の増加や、国内株式の増配等を主因として増益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銀行窓販チャネルでは一時払保険の販売が好調であったものの、営業職員チャネルでは一時払保険の販売量が減少。</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保障性商品新契約年換算保険料は、ベストスタイル等から終身医療保険への転換の増加を主因として、 前年度から</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年度決算（案）に基づく  </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配当還元にあたり、</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1,574</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億円をご契約者にお支払い予定。</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9976510"/>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新契約件数は、営業職員チャネルにおいて一時払終身保険の販売が好調だったほか</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Vitality</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の販売件数が過去最高であった。一方、代理店チャネルにおいて一時払年金保険の販売が減少したこと等により、前年比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保険料等収入も、代理店チャネルにおいて一時払商品の販売が減少したこと等により、前年比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ソルベンシー・マージン比率は、</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為替や金利の変動の影響等により、</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634.9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％（前年度末比▲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14.8pt</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）となった</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が、引き続き、健全とされる</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％を十分に上回っている。</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30668968"/>
                  </a:ext>
                </a:extLst>
              </a:tr>
              <a:tr h="792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富国生命は、利息及び配当金等収入、基礎利益ともに過去最高を記録。その主な要因は富国生命の個人年金やフコクしんらい生命の一時払終身保険の販売好調。</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個人年金の新契約年換算保険料は、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月に予定利率を引上げたことにより、同</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倍増加。</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個人年金から主力の保障性商品「未来のとびら」へのクロスセル件数も</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4.6</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倍の増加。</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結果同主力商品の新契約販売も好調。また、</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月より発売の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80</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90</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歳の方を対象とした利率固定型一時払終身保険が大きく伸展</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7244656"/>
                  </a:ext>
                </a:extLst>
              </a:tr>
              <a:tr h="468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保障性商品の新契約年換算保険料は、朝日生命では若干の減少。一方、なないろ生命の伸展を主因に、</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383</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億円となり前年度比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104.5%</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と増加。</a:t>
                      </a:r>
                    </a:p>
                    <a:p>
                      <a:pPr marL="171450" indent="-171450" algn="l" fontAlgn="ctr">
                        <a:buFont typeface="Arial" panose="020B0604020202020204" pitchFamily="34" charset="0"/>
                        <a:buChar cha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383</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億円の内訳は、</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朝日生命が</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189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億円（前年比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98.9%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）、なないろ生命が</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193</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億円（前年比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110.6%</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）。子会社が本体を凌駕。</a:t>
                      </a:r>
                      <a:endParaRPr lang="en-US" altLang="ja-JP" sz="10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2251831"/>
                  </a:ext>
                </a:extLst>
              </a:tr>
            </a:tbl>
          </a:graphicData>
        </a:graphic>
      </p:graphicFrame>
    </p:spTree>
    <p:extLst>
      <p:ext uri="{BB962C8B-B14F-4D97-AF65-F5344CB8AC3E}">
        <p14:creationId xmlns:p14="http://schemas.microsoft.com/office/powerpoint/2010/main" val="1590426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1">
            <a:extLst>
              <a:ext uri="{FF2B5EF4-FFF2-40B4-BE49-F238E27FC236}">
                <a16:creationId xmlns:a16="http://schemas.microsoft.com/office/drawing/2014/main" id="{C67D5EC6-66FA-97CD-30C4-FA88C0ABC63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10" name="スライド番号プレースホルダー 5">
            <a:extLst>
              <a:ext uri="{FF2B5EF4-FFF2-40B4-BE49-F238E27FC236}">
                <a16:creationId xmlns:a16="http://schemas.microsoft.com/office/drawing/2014/main" id="{81C7D840-BA36-DB90-6E9F-2B9CE1A3708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26</a:t>
            </a:fld>
            <a:endParaRPr kumimoji="1" lang="ja-JP" altLang="en-US" sz="1200" b="1" dirty="0">
              <a:solidFill>
                <a:schemeClr val="tx1"/>
              </a:solidFill>
            </a:endParaRPr>
          </a:p>
        </p:txBody>
      </p:sp>
      <p:sp>
        <p:nvSpPr>
          <p:cNvPr id="2" name="AutoShape 3">
            <a:extLst>
              <a:ext uri="{FF2B5EF4-FFF2-40B4-BE49-F238E27FC236}">
                <a16:creationId xmlns:a16="http://schemas.microsoft.com/office/drawing/2014/main" id="{49C74646-F167-3997-924A-A00806D2563B}"/>
              </a:ext>
            </a:extLst>
          </p:cNvPr>
          <p:cNvSpPr>
            <a:spLocks noChangeArrowheads="1"/>
          </p:cNvSpPr>
          <p:nvPr/>
        </p:nvSpPr>
        <p:spPr bwMode="auto">
          <a:xfrm>
            <a:off x="8430" y="597286"/>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（１）各社の「年次報告書等」発送のタイミング（</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2025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年度）</a:t>
            </a:r>
          </a:p>
        </p:txBody>
      </p:sp>
      <p:sp>
        <p:nvSpPr>
          <p:cNvPr id="3" name="正方形/長方形 2">
            <a:extLst>
              <a:ext uri="{FF2B5EF4-FFF2-40B4-BE49-F238E27FC236}">
                <a16:creationId xmlns:a16="http://schemas.microsoft.com/office/drawing/2014/main" id="{687A0E70-9A8F-26F1-29DC-A42186B92F86}"/>
              </a:ext>
            </a:extLst>
          </p:cNvPr>
          <p:cNvSpPr/>
          <p:nvPr/>
        </p:nvSpPr>
        <p:spPr>
          <a:xfrm>
            <a:off x="15071" y="876252"/>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１．加入内容がわかる、各社「ご契約内容のお知らせ等」発送のタイミングなど</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4" name="表 3">
            <a:extLst>
              <a:ext uri="{FF2B5EF4-FFF2-40B4-BE49-F238E27FC236}">
                <a16:creationId xmlns:a16="http://schemas.microsoft.com/office/drawing/2014/main" id="{6E7CA713-F2A3-8559-C9A3-03225A6558B6}"/>
              </a:ext>
            </a:extLst>
          </p:cNvPr>
          <p:cNvGraphicFramePr>
            <a:graphicFrameLocks noGrp="1"/>
          </p:cNvGraphicFramePr>
          <p:nvPr>
            <p:extLst>
              <p:ext uri="{D42A27DB-BD31-4B8C-83A1-F6EECF244321}">
                <p14:modId xmlns:p14="http://schemas.microsoft.com/office/powerpoint/2010/main" val="2295305544"/>
              </p:ext>
            </p:extLst>
          </p:nvPr>
        </p:nvGraphicFramePr>
        <p:xfrm>
          <a:off x="253774" y="1184029"/>
          <a:ext cx="9612000" cy="4224480"/>
        </p:xfrm>
        <a:graphic>
          <a:graphicData uri="http://schemas.openxmlformats.org/drawingml/2006/table">
            <a:tbl>
              <a:tblPr/>
              <a:tblGrid>
                <a:gridCol w="1260000">
                  <a:extLst>
                    <a:ext uri="{9D8B030D-6E8A-4147-A177-3AD203B41FA5}">
                      <a16:colId xmlns:a16="http://schemas.microsoft.com/office/drawing/2014/main" val="1432370009"/>
                    </a:ext>
                  </a:extLst>
                </a:gridCol>
                <a:gridCol w="1728000">
                  <a:extLst>
                    <a:ext uri="{9D8B030D-6E8A-4147-A177-3AD203B41FA5}">
                      <a16:colId xmlns:a16="http://schemas.microsoft.com/office/drawing/2014/main" val="3989073670"/>
                    </a:ext>
                  </a:extLst>
                </a:gridCol>
                <a:gridCol w="2556000">
                  <a:extLst>
                    <a:ext uri="{9D8B030D-6E8A-4147-A177-3AD203B41FA5}">
                      <a16:colId xmlns:a16="http://schemas.microsoft.com/office/drawing/2014/main" val="79720965"/>
                    </a:ext>
                  </a:extLst>
                </a:gridCol>
                <a:gridCol w="3060000">
                  <a:extLst>
                    <a:ext uri="{9D8B030D-6E8A-4147-A177-3AD203B41FA5}">
                      <a16:colId xmlns:a16="http://schemas.microsoft.com/office/drawing/2014/main" val="716848281"/>
                    </a:ext>
                  </a:extLst>
                </a:gridCol>
                <a:gridCol w="504000">
                  <a:extLst>
                    <a:ext uri="{9D8B030D-6E8A-4147-A177-3AD203B41FA5}">
                      <a16:colId xmlns:a16="http://schemas.microsoft.com/office/drawing/2014/main" val="312211397"/>
                    </a:ext>
                  </a:extLst>
                </a:gridCol>
                <a:gridCol w="504000">
                  <a:extLst>
                    <a:ext uri="{9D8B030D-6E8A-4147-A177-3AD203B41FA5}">
                      <a16:colId xmlns:a16="http://schemas.microsoft.com/office/drawing/2014/main" val="3477315551"/>
                    </a:ext>
                  </a:extLst>
                </a:gridCol>
              </a:tblGrid>
              <a:tr h="288000">
                <a:tc>
                  <a:txBody>
                    <a:bodyPr/>
                    <a:lstStyle/>
                    <a:p>
                      <a:pPr algn="ctr"/>
                      <a:r>
                        <a:rPr lang="ja-JP" altLang="en-US" sz="1050" b="1" dirty="0">
                          <a:effectLst/>
                          <a:latin typeface="Meiryo UI" panose="020B0604030504040204" pitchFamily="50" charset="-128"/>
                          <a:ea typeface="Meiryo UI" panose="020B0604030504040204" pitchFamily="50" charset="-128"/>
                        </a:rPr>
                        <a:t>会社名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名称</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発送の時期</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詳細</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gridSpan="2">
                  <a:txBody>
                    <a:bodyPr/>
                    <a:lstStyle/>
                    <a:p>
                      <a:pPr algn="ctr"/>
                      <a:r>
                        <a:rPr lang="ja-JP" altLang="en-US" sz="1050" b="1" dirty="0">
                          <a:effectLst/>
                          <a:latin typeface="Meiryo UI" panose="020B0604030504040204" pitchFamily="50" charset="-128"/>
                          <a:ea typeface="Meiryo UI" panose="020B0604030504040204" pitchFamily="50" charset="-128"/>
                        </a:rPr>
                        <a:t>参照</a:t>
                      </a:r>
                      <a:r>
                        <a:rPr lang="en-US" altLang="ja-JP" sz="1050" b="1" dirty="0">
                          <a:effectLst/>
                          <a:latin typeface="Meiryo UI" panose="020B0604030504040204" pitchFamily="50" charset="-128"/>
                          <a:ea typeface="Meiryo UI" panose="020B0604030504040204" pitchFamily="50" charset="-128"/>
                        </a:rPr>
                        <a:t>URL</a:t>
                      </a: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hMerge="1">
                  <a:txBody>
                    <a:bodyPr/>
                    <a:lstStyle/>
                    <a:p>
                      <a:pPr algn="ct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extLst>
                  <a:ext uri="{0D108BD9-81ED-4DB2-BD59-A6C34878D82A}">
                    <a16:rowId xmlns:a16="http://schemas.microsoft.com/office/drawing/2014/main" val="455848863"/>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日本生命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7</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「郵送通知（郵送にてお届け）」か「</a:t>
                      </a:r>
                      <a:r>
                        <a:rPr lang="en-US" altLang="ja-JP" sz="800" dirty="0">
                          <a:effectLst/>
                          <a:latin typeface="Meiryo UI" panose="020B0604030504040204" pitchFamily="50" charset="-128"/>
                          <a:ea typeface="Meiryo UI" panose="020B0604030504040204" pitchFamily="50" charset="-128"/>
                        </a:rPr>
                        <a:t>Web</a:t>
                      </a:r>
                      <a:r>
                        <a:rPr lang="ja-JP" altLang="en-US" sz="800" dirty="0">
                          <a:effectLst/>
                          <a:latin typeface="Meiryo UI" panose="020B0604030504040204" pitchFamily="50" charset="-128"/>
                          <a:ea typeface="Meiryo UI" panose="020B0604030504040204" pitchFamily="50" charset="-128"/>
                        </a:rPr>
                        <a:t>通知（メール受取後、画面上で確認）」の</a:t>
                      </a:r>
                      <a:r>
                        <a:rPr lang="en-US" altLang="ja-JP" sz="800" dirty="0">
                          <a:effectLst/>
                          <a:latin typeface="Meiryo UI" panose="020B0604030504040204" pitchFamily="50" charset="-128"/>
                          <a:ea typeface="Meiryo UI" panose="020B0604030504040204" pitchFamily="50" charset="-128"/>
                        </a:rPr>
                        <a:t>2</a:t>
                      </a:r>
                      <a:r>
                        <a:rPr lang="ja-JP" altLang="en-US" sz="800" dirty="0">
                          <a:effectLst/>
                          <a:latin typeface="Meiryo UI" panose="020B0604030504040204" pitchFamily="50" charset="-128"/>
                          <a:ea typeface="Meiryo UI" panose="020B0604030504040204" pitchFamily="50" charset="-128"/>
                        </a:rPr>
                        <a:t>種類の受取方法から選択。</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2">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7138700"/>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第一生命</a:t>
                      </a:r>
                      <a:endParaRPr lang="zh-TW"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生涯設計レポート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契約者の誕生月</a:t>
                      </a:r>
                      <a:r>
                        <a:rPr lang="ja-JP" altLang="en-US" sz="900" dirty="0">
                          <a:effectLst/>
                          <a:latin typeface="Meiryo UI" panose="020B0604030504040204" pitchFamily="50" charset="-128"/>
                          <a:ea typeface="Meiryo UI" panose="020B0604030504040204" pitchFamily="50" charset="-128"/>
                        </a:rPr>
                        <a:t>に応じて、</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発送のタイミングが異なる。詳細下記参照</a:t>
                      </a:r>
                      <a:r>
                        <a:rPr lang="en-US" altLang="ja-JP" sz="900" dirty="0">
                          <a:effectLst/>
                          <a:latin typeface="Meiryo UI" panose="020B0604030504040204" pitchFamily="50" charset="-128"/>
                          <a:ea typeface="Meiryo UI" panose="020B0604030504040204" pitchFamily="50" charset="-128"/>
                        </a:rPr>
                        <a:t>※</a:t>
                      </a: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法人のお客さまは、</a:t>
                      </a:r>
                      <a:r>
                        <a:rPr lang="en-US" altLang="ja-JP" sz="800" dirty="0">
                          <a:effectLst/>
                          <a:latin typeface="Meiryo UI" panose="020B0604030504040204" pitchFamily="50" charset="-128"/>
                          <a:ea typeface="Meiryo UI" panose="020B0604030504040204" pitchFamily="50" charset="-128"/>
                        </a:rPr>
                        <a:t>2025</a:t>
                      </a:r>
                      <a:r>
                        <a:rPr lang="ja-JP" altLang="en-US" sz="800" dirty="0">
                          <a:effectLst/>
                          <a:latin typeface="Meiryo UI" panose="020B0604030504040204" pitchFamily="50" charset="-128"/>
                          <a:ea typeface="Meiryo UI" panose="020B0604030504040204" pitchFamily="50" charset="-128"/>
                        </a:rPr>
                        <a:t>年</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0728709"/>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明治安田生命からのお知らせ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契約応当月の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ヵ月前</a:t>
                      </a:r>
                      <a:r>
                        <a:rPr lang="ja-JP" altLang="en-US" sz="900" dirty="0">
                          <a:effectLst/>
                          <a:latin typeface="Meiryo UI" panose="020B0604030504040204" pitchFamily="50" charset="-128"/>
                          <a:ea typeface="Meiryo UI" panose="020B0604030504040204" pitchFamily="50" charset="-128"/>
                        </a:rPr>
                        <a:t>に発信します。</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詳細下記参照</a:t>
                      </a:r>
                      <a:r>
                        <a:rPr lang="en-US" altLang="ja-JP" sz="900" dirty="0">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marR="0" lvl="0" indent="-92075"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ja-JP" altLang="en-US" sz="800" dirty="0">
                          <a:effectLst/>
                          <a:latin typeface="Meiryo UI" panose="020B0604030504040204" pitchFamily="50" charset="-128"/>
                          <a:ea typeface="Meiryo UI" panose="020B0604030504040204" pitchFamily="50" charset="-128"/>
                        </a:rPr>
                        <a:t>複数契約にご加入の場合は、当社が代表契約を選定します。</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5055573"/>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スミセイ安心だより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b="0" dirty="0">
                          <a:effectLst/>
                          <a:latin typeface="Meiryo UI" panose="020B0604030504040204" pitchFamily="50" charset="-128"/>
                          <a:ea typeface="Meiryo UI" panose="020B0604030504040204" pitchFamily="50" charset="-128"/>
                        </a:rPr>
                        <a:t>安心だよりは原則年に</a:t>
                      </a:r>
                      <a:r>
                        <a:rPr lang="en-US" altLang="ja-JP" sz="900" b="0" dirty="0">
                          <a:effectLst/>
                          <a:latin typeface="Meiryo UI" panose="020B0604030504040204" pitchFamily="50" charset="-128"/>
                          <a:ea typeface="Meiryo UI" panose="020B0604030504040204" pitchFamily="50" charset="-128"/>
                        </a:rPr>
                        <a:t>1</a:t>
                      </a:r>
                      <a:r>
                        <a:rPr lang="ja-JP" altLang="en-US" sz="900" b="0" dirty="0">
                          <a:effectLst/>
                          <a:latin typeface="Meiryo UI" panose="020B0604030504040204" pitchFamily="50" charset="-128"/>
                          <a:ea typeface="Meiryo UI" panose="020B0604030504040204" pitchFamily="50" charset="-128"/>
                        </a:rPr>
                        <a:t>度、</a:t>
                      </a:r>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月中旬から下旬</a:t>
                      </a:r>
                      <a:r>
                        <a:rPr lang="ja-JP" altLang="en-US" sz="900" b="0" dirty="0">
                          <a:effectLst/>
                          <a:latin typeface="Meiryo UI" panose="020B0604030504040204" pitchFamily="50" charset="-128"/>
                          <a:ea typeface="Meiryo UI" panose="020B0604030504040204" pitchFamily="50" charset="-128"/>
                        </a:rPr>
                        <a:t>にかけて順次送付しています。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保険にご加入のお客さまは原則</a:t>
                      </a: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保険の契約応当月の翌月にスミセイダイレクトサービスに配信。</a:t>
                      </a:r>
                      <a:endParaRPr lang="en-US" altLang="ja-JP" sz="800" dirty="0">
                        <a:effectLst/>
                        <a:latin typeface="Meiryo UI" panose="020B0604030504040204" pitchFamily="50" charset="-128"/>
                        <a:ea typeface="Meiryo UI" panose="020B0604030504040204" pitchFamily="50" charset="-128"/>
                      </a:endParaRPr>
                    </a:p>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「電子版のみで閲覧」を選択されたお客さまは最新契約の契約応当月の翌月にスミセイダイレクトサービスに配信します。見本はコチラ</a:t>
                      </a:r>
                      <a:r>
                        <a:rPr lang="ja-JP" altLang="en-US" sz="800" dirty="0">
                          <a:effectLst/>
                          <a:latin typeface="Meiryo UI" panose="020B0604030504040204" pitchFamily="50" charset="-128"/>
                          <a:ea typeface="Meiryo UI" panose="020B0604030504040204" pitchFamily="50" charset="-128"/>
                          <a:hlinkClick r:id="rId5"/>
                        </a:rPr>
                        <a:t>🔗</a:t>
                      </a:r>
                      <a:endParaRPr lang="en-US" altLang="ja-JP" sz="800" b="0" u="none"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00877714"/>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かんぽ生命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ご契約者さまのお誕生月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3209111"/>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フコク生命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フコク生命だより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8</a:t>
                      </a:r>
                      <a:r>
                        <a:rPr lang="ja-JP" altLang="en-US" sz="1050" b="1" dirty="0">
                          <a:effectLst/>
                          <a:latin typeface="Meiryo UI" panose="020B0604030504040204" pitchFamily="50" charset="-128"/>
                          <a:ea typeface="Meiryo UI" panose="020B0604030504040204" pitchFamily="50" charset="-128"/>
                        </a:rPr>
                        <a:t>月頃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法人と、登録されている住所（西日本、東日本等）によって、発送のタイミングが異なる（いずれも</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月中）</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6104489"/>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インフォメールあさひ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a:t>
                      </a:r>
                      <a:r>
                        <a:rPr lang="en-US" altLang="ja-JP" sz="1050" b="1" dirty="0">
                          <a:effectLst/>
                          <a:latin typeface="Meiryo UI" panose="020B0604030504040204" pitchFamily="50" charset="-128"/>
                          <a:ea typeface="Meiryo UI" panose="020B0604030504040204" pitchFamily="50" charset="-128"/>
                        </a:rPr>
                        <a:t>11</a:t>
                      </a:r>
                      <a:r>
                        <a:rPr lang="ja-JP" altLang="en-US" sz="1050" b="1" dirty="0">
                          <a:effectLst/>
                          <a:latin typeface="Meiryo UI" panose="020B0604030504040204" pitchFamily="50" charset="-128"/>
                          <a:ea typeface="Meiryo UI" panose="020B0604030504040204" pitchFamily="50" charset="-128"/>
                        </a:rPr>
                        <a:t>月上旬</a:t>
                      </a:r>
                      <a:r>
                        <a:rPr lang="ja-JP" altLang="en-US" sz="900" dirty="0">
                          <a:effectLst/>
                          <a:latin typeface="Meiryo UI" panose="020B0604030504040204" pitchFamily="50" charset="-128"/>
                          <a:ea typeface="Meiryo UI" panose="020B0604030504040204" pitchFamily="50" charset="-128"/>
                        </a:rPr>
                        <a:t>にかけて送付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2024</a:t>
                      </a:r>
                      <a:r>
                        <a:rPr lang="ja-JP" altLang="en-US" sz="800" dirty="0">
                          <a:effectLst/>
                          <a:latin typeface="Meiryo UI" panose="020B0604030504040204" pitchFamily="50" charset="-128"/>
                          <a:ea typeface="Meiryo UI" panose="020B0604030504040204" pitchFamily="50" charset="-128"/>
                        </a:rPr>
                        <a:t>年は、原則として</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a:t>
                      </a:r>
                      <a:r>
                        <a:rPr lang="en-US" altLang="ja-JP" sz="800" dirty="0">
                          <a:effectLst/>
                          <a:latin typeface="Meiryo UI" panose="020B0604030504040204" pitchFamily="50" charset="-128"/>
                          <a:ea typeface="Meiryo UI" panose="020B0604030504040204" pitchFamily="50" charset="-128"/>
                        </a:rPr>
                        <a:t>17</a:t>
                      </a:r>
                      <a:r>
                        <a:rPr lang="ja-JP" altLang="en-US" sz="800" dirty="0">
                          <a:effectLst/>
                          <a:latin typeface="Meiryo UI" panose="020B0604030504040204" pitchFamily="50" charset="-128"/>
                          <a:ea typeface="Meiryo UI" panose="020B0604030504040204" pitchFamily="50" charset="-128"/>
                        </a:rPr>
                        <a:t>日から順次</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月末までに送付。生命保険料控除証明書も同封。</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73319895"/>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ソニー生命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en-US" altLang="ja-JP" sz="1050" dirty="0">
                          <a:effectLst/>
                          <a:latin typeface="Meiryo UI" panose="020B0604030504040204" pitchFamily="50" charset="-128"/>
                          <a:ea typeface="Meiryo UI" panose="020B0604030504040204" pitchFamily="50" charset="-128"/>
                        </a:rPr>
                        <a:t>Sony Life Letter</a:t>
                      </a: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dirty="0">
                          <a:effectLst/>
                          <a:latin typeface="Meiryo UI" panose="020B0604030504040204" pitchFamily="50" charset="-128"/>
                          <a:ea typeface="Meiryo UI" panose="020B0604030504040204" pitchFamily="50" charset="-128"/>
                        </a:rPr>
                        <a:t>ご契約者さまの</a:t>
                      </a:r>
                      <a:r>
                        <a:rPr lang="ja-JP" altLang="en-US" sz="1050" b="1" dirty="0">
                          <a:effectLst/>
                          <a:latin typeface="Meiryo UI" panose="020B0604030504040204" pitchFamily="50" charset="-128"/>
                          <a:ea typeface="Meiryo UI" panose="020B0604030504040204" pitchFamily="50" charset="-128"/>
                        </a:rPr>
                        <a:t>お誕生月の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か月前</a:t>
                      </a:r>
                      <a:r>
                        <a:rPr lang="ja-JP" altLang="en-US" sz="900" dirty="0">
                          <a:effectLst/>
                          <a:latin typeface="Meiryo UI" panose="020B0604030504040204" pitchFamily="50" charset="-128"/>
                          <a:ea typeface="Meiryo UI" panose="020B0604030504040204" pitchFamily="50" charset="-128"/>
                        </a:rPr>
                        <a:t>に郵送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8020559"/>
                  </a:ext>
                </a:extLst>
              </a:tr>
            </a:tbl>
          </a:graphicData>
        </a:graphic>
      </p:graphicFrame>
      <p:pic>
        <p:nvPicPr>
          <p:cNvPr id="5" name="図 4" descr="QR コード&#10;&#10;自動的に生成された説明">
            <a:hlinkClick r:id="rId4"/>
            <a:extLst>
              <a:ext uri="{FF2B5EF4-FFF2-40B4-BE49-F238E27FC236}">
                <a16:creationId xmlns:a16="http://schemas.microsoft.com/office/drawing/2014/main" id="{AC5B7DF1-33AB-C0F1-70E5-859915B12369}"/>
              </a:ext>
            </a:extLst>
          </p:cNvPr>
          <p:cNvPicPr>
            <a:picLocks noChangeAspect="1"/>
          </p:cNvPicPr>
          <p:nvPr/>
        </p:nvPicPr>
        <p:blipFill rotWithShape="1">
          <a:blip r:embed="rId11">
            <a:extLst>
              <a:ext uri="{28A0092B-C50C-407E-A947-70E740481C1C}">
                <a14:useLocalDpi xmlns:a14="http://schemas.microsoft.com/office/drawing/2010/main" val="0"/>
              </a:ext>
            </a:extLst>
          </a:blip>
          <a:srcRect l="9202" t="9202" r="8914" b="8792"/>
          <a:stretch/>
        </p:blipFill>
        <p:spPr>
          <a:xfrm>
            <a:off x="9425591" y="2500548"/>
            <a:ext cx="359470" cy="360000"/>
          </a:xfrm>
          <a:prstGeom prst="rect">
            <a:avLst/>
          </a:prstGeom>
        </p:spPr>
      </p:pic>
      <p:pic>
        <p:nvPicPr>
          <p:cNvPr id="6" name="図 5" descr="QR コード&#10;&#10;自動的に生成された説明">
            <a:hlinkClick r:id="rId12"/>
            <a:extLst>
              <a:ext uri="{FF2B5EF4-FFF2-40B4-BE49-F238E27FC236}">
                <a16:creationId xmlns:a16="http://schemas.microsoft.com/office/drawing/2014/main" id="{434D384A-4D61-AFAF-22D0-C0EF71FF9AEB}"/>
              </a:ext>
            </a:extLst>
          </p:cNvPr>
          <p:cNvPicPr>
            <a:picLocks noChangeAspect="1"/>
          </p:cNvPicPr>
          <p:nvPr/>
        </p:nvPicPr>
        <p:blipFill rotWithShape="1">
          <a:blip r:embed="rId13">
            <a:extLst>
              <a:ext uri="{28A0092B-C50C-407E-A947-70E740481C1C}">
                <a14:useLocalDpi xmlns:a14="http://schemas.microsoft.com/office/drawing/2010/main" val="0"/>
              </a:ext>
            </a:extLst>
          </a:blip>
          <a:srcRect l="8337" t="6829" r="8625" b="8792"/>
          <a:stretch/>
        </p:blipFill>
        <p:spPr>
          <a:xfrm>
            <a:off x="9443239" y="3017451"/>
            <a:ext cx="354280" cy="360000"/>
          </a:xfrm>
          <a:prstGeom prst="rect">
            <a:avLst/>
          </a:prstGeom>
        </p:spPr>
      </p:pic>
      <p:pic>
        <p:nvPicPr>
          <p:cNvPr id="7" name="図 6" descr="QR コード&#10;&#10;自動的に生成された説明">
            <a:hlinkClick r:id="rId14"/>
            <a:extLst>
              <a:ext uri="{FF2B5EF4-FFF2-40B4-BE49-F238E27FC236}">
                <a16:creationId xmlns:a16="http://schemas.microsoft.com/office/drawing/2014/main" id="{F8B3D01D-62FB-4A2B-6D21-B59560EC1C9C}"/>
              </a:ext>
            </a:extLst>
          </p:cNvPr>
          <p:cNvPicPr>
            <a:picLocks noChangeAspect="1"/>
          </p:cNvPicPr>
          <p:nvPr/>
        </p:nvPicPr>
        <p:blipFill rotWithShape="1">
          <a:blip r:embed="rId15">
            <a:extLst>
              <a:ext uri="{28A0092B-C50C-407E-A947-70E740481C1C}">
                <a14:useLocalDpi xmlns:a14="http://schemas.microsoft.com/office/drawing/2010/main" val="0"/>
              </a:ext>
            </a:extLst>
          </a:blip>
          <a:srcRect l="10315" t="9913" r="9819" b="9723"/>
          <a:stretch/>
        </p:blipFill>
        <p:spPr>
          <a:xfrm>
            <a:off x="9445034" y="3542821"/>
            <a:ext cx="357770" cy="360000"/>
          </a:xfrm>
          <a:prstGeom prst="rect">
            <a:avLst/>
          </a:prstGeom>
        </p:spPr>
      </p:pic>
      <p:pic>
        <p:nvPicPr>
          <p:cNvPr id="8" name="図 7" descr="QR コード&#10;&#10;自動的に生成された説明">
            <a:hlinkClick r:id="rId16"/>
            <a:extLst>
              <a:ext uri="{FF2B5EF4-FFF2-40B4-BE49-F238E27FC236}">
                <a16:creationId xmlns:a16="http://schemas.microsoft.com/office/drawing/2014/main" id="{0A29F6C4-EFAE-A460-1089-EE2FA4E3D41A}"/>
              </a:ext>
            </a:extLst>
          </p:cNvPr>
          <p:cNvPicPr>
            <a:picLocks noChangeAspect="1"/>
          </p:cNvPicPr>
          <p:nvPr/>
        </p:nvPicPr>
        <p:blipFill rotWithShape="1">
          <a:blip r:embed="rId17">
            <a:extLst>
              <a:ext uri="{28A0092B-C50C-407E-A947-70E740481C1C}">
                <a14:useLocalDpi xmlns:a14="http://schemas.microsoft.com/office/drawing/2010/main" val="0"/>
              </a:ext>
            </a:extLst>
          </a:blip>
          <a:srcRect l="6130" t="6785" r="6348" b="7375"/>
          <a:stretch/>
        </p:blipFill>
        <p:spPr>
          <a:xfrm>
            <a:off x="9421421" y="4508891"/>
            <a:ext cx="367050" cy="360000"/>
          </a:xfrm>
          <a:prstGeom prst="rect">
            <a:avLst/>
          </a:prstGeom>
        </p:spPr>
      </p:pic>
      <p:pic>
        <p:nvPicPr>
          <p:cNvPr id="11" name="図 10" descr="QR コード&#10;&#10;自動的に生成された説明">
            <a:hlinkClick r:id="rId10"/>
            <a:extLst>
              <a:ext uri="{FF2B5EF4-FFF2-40B4-BE49-F238E27FC236}">
                <a16:creationId xmlns:a16="http://schemas.microsoft.com/office/drawing/2014/main" id="{FBED7F48-0974-A0AB-AF0A-3A9856C98967}"/>
              </a:ext>
            </a:extLst>
          </p:cNvPr>
          <p:cNvPicPr>
            <a:picLocks noChangeAspect="1"/>
          </p:cNvPicPr>
          <p:nvPr/>
        </p:nvPicPr>
        <p:blipFill rotWithShape="1">
          <a:blip r:embed="rId18">
            <a:extLst>
              <a:ext uri="{28A0092B-C50C-407E-A947-70E740481C1C}">
                <a14:useLocalDpi xmlns:a14="http://schemas.microsoft.com/office/drawing/2010/main" val="0"/>
              </a:ext>
            </a:extLst>
          </a:blip>
          <a:srcRect l="8817" t="8847" r="9011" b="8692"/>
          <a:stretch/>
        </p:blipFill>
        <p:spPr>
          <a:xfrm>
            <a:off x="9437887" y="4991928"/>
            <a:ext cx="358740" cy="360000"/>
          </a:xfrm>
          <a:prstGeom prst="rect">
            <a:avLst/>
          </a:prstGeom>
        </p:spPr>
      </p:pic>
      <p:pic>
        <p:nvPicPr>
          <p:cNvPr id="12" name="図 11" descr="QR コード&#10;&#10;自動的に生成された説明">
            <a:hlinkClick r:id="rId3"/>
            <a:extLst>
              <a:ext uri="{FF2B5EF4-FFF2-40B4-BE49-F238E27FC236}">
                <a16:creationId xmlns:a16="http://schemas.microsoft.com/office/drawing/2014/main" id="{9F8934B2-33BF-2048-2F07-B70610657212}"/>
              </a:ext>
            </a:extLst>
          </p:cNvPr>
          <p:cNvPicPr>
            <a:picLocks noChangeAspect="1"/>
          </p:cNvPicPr>
          <p:nvPr/>
        </p:nvPicPr>
        <p:blipFill rotWithShape="1">
          <a:blip r:embed="rId19">
            <a:extLst>
              <a:ext uri="{28A0092B-C50C-407E-A947-70E740481C1C}">
                <a14:useLocalDpi xmlns:a14="http://schemas.microsoft.com/office/drawing/2010/main" val="0"/>
              </a:ext>
            </a:extLst>
          </a:blip>
          <a:srcRect l="6567" t="6567" r="6130" b="6130"/>
          <a:stretch/>
        </p:blipFill>
        <p:spPr>
          <a:xfrm>
            <a:off x="9436375" y="2017513"/>
            <a:ext cx="360000" cy="360000"/>
          </a:xfrm>
          <a:prstGeom prst="rect">
            <a:avLst/>
          </a:prstGeom>
        </p:spPr>
      </p:pic>
      <p:pic>
        <p:nvPicPr>
          <p:cNvPr id="13" name="図 12" descr="QR コード&#10;&#10;自動的に生成された説明">
            <a:hlinkClick r:id="rId2"/>
            <a:extLst>
              <a:ext uri="{FF2B5EF4-FFF2-40B4-BE49-F238E27FC236}">
                <a16:creationId xmlns:a16="http://schemas.microsoft.com/office/drawing/2014/main" id="{92CAAC69-7791-D056-94E1-47C73534B9A3}"/>
              </a:ext>
            </a:extLst>
          </p:cNvPr>
          <p:cNvPicPr>
            <a:picLocks noChangeAspect="1"/>
          </p:cNvPicPr>
          <p:nvPr/>
        </p:nvPicPr>
        <p:blipFill rotWithShape="1">
          <a:blip r:embed="rId20">
            <a:extLst>
              <a:ext uri="{28A0092B-C50C-407E-A947-70E740481C1C}">
                <a14:useLocalDpi xmlns:a14="http://schemas.microsoft.com/office/drawing/2010/main" val="0"/>
              </a:ext>
            </a:extLst>
          </a:blip>
          <a:srcRect l="8914" t="9491" r="8048" b="8913"/>
          <a:stretch/>
        </p:blipFill>
        <p:spPr>
          <a:xfrm>
            <a:off x="9425591" y="1534478"/>
            <a:ext cx="366360" cy="360000"/>
          </a:xfrm>
          <a:prstGeom prst="rect">
            <a:avLst/>
          </a:prstGeom>
        </p:spPr>
      </p:pic>
      <p:graphicFrame>
        <p:nvGraphicFramePr>
          <p:cNvPr id="14" name="表 13">
            <a:extLst>
              <a:ext uri="{FF2B5EF4-FFF2-40B4-BE49-F238E27FC236}">
                <a16:creationId xmlns:a16="http://schemas.microsoft.com/office/drawing/2014/main" id="{781254EA-AA0E-04EA-180A-A0140557E71A}"/>
              </a:ext>
            </a:extLst>
          </p:cNvPr>
          <p:cNvGraphicFramePr>
            <a:graphicFrameLocks noGrp="1"/>
          </p:cNvGraphicFramePr>
          <p:nvPr/>
        </p:nvGraphicFramePr>
        <p:xfrm>
          <a:off x="2305774" y="6127483"/>
          <a:ext cx="7020000" cy="36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2574704334"/>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438729483"/>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dirty="0">
                          <a:effectLst/>
                          <a:latin typeface="Meiryo UI" panose="020B0604030504040204" pitchFamily="50" charset="-128"/>
                          <a:ea typeface="Meiryo UI" panose="020B0604030504040204" pitchFamily="50" charset="-128"/>
                        </a:rPr>
                        <a:t>ご契約者の誕生月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v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4</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15" name="テキスト ボックス 14">
            <a:extLst>
              <a:ext uri="{FF2B5EF4-FFF2-40B4-BE49-F238E27FC236}">
                <a16:creationId xmlns:a16="http://schemas.microsoft.com/office/drawing/2014/main" id="{55691995-5035-FF2C-173B-C2A3E9E1F8D3}"/>
              </a:ext>
            </a:extLst>
          </p:cNvPr>
          <p:cNvSpPr txBox="1"/>
          <p:nvPr/>
        </p:nvSpPr>
        <p:spPr>
          <a:xfrm>
            <a:off x="253774" y="6127483"/>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第一生命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「生涯設計レポート」</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16" name="表 15">
            <a:extLst>
              <a:ext uri="{FF2B5EF4-FFF2-40B4-BE49-F238E27FC236}">
                <a16:creationId xmlns:a16="http://schemas.microsoft.com/office/drawing/2014/main" id="{1912541C-18D7-31A6-6657-8AEA36264A43}"/>
              </a:ext>
            </a:extLst>
          </p:cNvPr>
          <p:cNvGraphicFramePr>
            <a:graphicFrameLocks noGrp="1"/>
          </p:cNvGraphicFramePr>
          <p:nvPr>
            <p:extLst>
              <p:ext uri="{D42A27DB-BD31-4B8C-83A1-F6EECF244321}">
                <p14:modId xmlns:p14="http://schemas.microsoft.com/office/powerpoint/2010/main" val="3388326319"/>
              </p:ext>
            </p:extLst>
          </p:nvPr>
        </p:nvGraphicFramePr>
        <p:xfrm>
          <a:off x="2305774" y="5555292"/>
          <a:ext cx="7560000" cy="54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3383933941"/>
                    </a:ext>
                  </a:extLst>
                </a:gridCol>
                <a:gridCol w="540000">
                  <a:extLst>
                    <a:ext uri="{9D8B030D-6E8A-4147-A177-3AD203B41FA5}">
                      <a16:colId xmlns:a16="http://schemas.microsoft.com/office/drawing/2014/main" val="1371461478"/>
                    </a:ext>
                  </a:extLst>
                </a:gridCol>
                <a:gridCol w="540000">
                  <a:extLst>
                    <a:ext uri="{9D8B030D-6E8A-4147-A177-3AD203B41FA5}">
                      <a16:colId xmlns:a16="http://schemas.microsoft.com/office/drawing/2014/main" val="2000978875"/>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9">
                  <a:txBody>
                    <a:bodyPr/>
                    <a:lstStyle/>
                    <a:p>
                      <a:pPr algn="l" fontAlgn="ctr" latinLnBrk="1"/>
                      <a:r>
                        <a:rPr lang="en-US" altLang="ja-JP" sz="900" dirty="0">
                          <a:effectLst/>
                          <a:latin typeface="Meiryo UI" panose="020B0604030504040204" pitchFamily="50" charset="-128"/>
                          <a:ea typeface="Meiryo UI" panose="020B0604030504040204" pitchFamily="50" charset="-128"/>
                        </a:rPr>
                        <a:t>2025</a:t>
                      </a:r>
                      <a:r>
                        <a:rPr lang="ja-JP" altLang="en-US" sz="900" dirty="0">
                          <a:effectLst/>
                          <a:latin typeface="Meiryo UI" panose="020B0604030504040204" pitchFamily="50" charset="-128"/>
                          <a:ea typeface="Meiryo UI" panose="020B0604030504040204" pitchFamily="50" charset="-128"/>
                        </a:rPr>
                        <a:t>年</a:t>
                      </a:r>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2024</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2026</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9369449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4</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dirty="0">
                          <a:effectLst/>
                          <a:latin typeface="Meiryo UI" panose="020B0604030504040204" pitchFamily="50" charset="-128"/>
                          <a:ea typeface="Meiryo UI" panose="020B0604030504040204" pitchFamily="50" charset="-128"/>
                        </a:rPr>
                        <a:t>契約応当月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7</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8</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9</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11</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3</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4</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6</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17" name="テキスト ボックス 16">
            <a:extLst>
              <a:ext uri="{FF2B5EF4-FFF2-40B4-BE49-F238E27FC236}">
                <a16:creationId xmlns:a16="http://schemas.microsoft.com/office/drawing/2014/main" id="{4927C864-DC3A-3BF7-57D8-0B513A772B6B}"/>
              </a:ext>
            </a:extLst>
          </p:cNvPr>
          <p:cNvSpPr txBox="1"/>
          <p:nvPr/>
        </p:nvSpPr>
        <p:spPr>
          <a:xfrm>
            <a:off x="253774" y="5729196"/>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明治安田生命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からのお知らせ」</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8" name="図 17" descr="QR コード&#10;&#10;自動的に生成された説明">
            <a:hlinkClick r:id="rId8"/>
            <a:extLst>
              <a:ext uri="{FF2B5EF4-FFF2-40B4-BE49-F238E27FC236}">
                <a16:creationId xmlns:a16="http://schemas.microsoft.com/office/drawing/2014/main" id="{2DA7E8A3-DA92-876B-5C19-E3218DD40FC7}"/>
              </a:ext>
            </a:extLst>
          </p:cNvPr>
          <p:cNvPicPr>
            <a:picLocks noChangeAspect="1"/>
          </p:cNvPicPr>
          <p:nvPr/>
        </p:nvPicPr>
        <p:blipFill rotWithShape="1">
          <a:blip r:embed="rId21">
            <a:extLst>
              <a:ext uri="{28A0092B-C50C-407E-A947-70E740481C1C}">
                <a14:useLocalDpi xmlns:a14="http://schemas.microsoft.com/office/drawing/2010/main" val="0"/>
              </a:ext>
            </a:extLst>
          </a:blip>
          <a:srcRect l="9840" t="7842" r="9532" b="10298"/>
          <a:stretch/>
        </p:blipFill>
        <p:spPr>
          <a:xfrm>
            <a:off x="9442328" y="4023730"/>
            <a:ext cx="354588" cy="360000"/>
          </a:xfrm>
          <a:prstGeom prst="rect">
            <a:avLst/>
          </a:prstGeom>
        </p:spPr>
      </p:pic>
      <p:graphicFrame>
        <p:nvGraphicFramePr>
          <p:cNvPr id="19" name="表 18">
            <a:extLst>
              <a:ext uri="{FF2B5EF4-FFF2-40B4-BE49-F238E27FC236}">
                <a16:creationId xmlns:a16="http://schemas.microsoft.com/office/drawing/2014/main" id="{328771E1-B0DF-BDEB-3C15-2CEC526BCB82}"/>
              </a:ext>
            </a:extLst>
          </p:cNvPr>
          <p:cNvGraphicFramePr>
            <a:graphicFrameLocks noGrp="1"/>
          </p:cNvGraphicFramePr>
          <p:nvPr>
            <p:extLst>
              <p:ext uri="{D42A27DB-BD31-4B8C-83A1-F6EECF244321}">
                <p14:modId xmlns:p14="http://schemas.microsoft.com/office/powerpoint/2010/main" val="153296584"/>
              </p:ext>
            </p:extLst>
          </p:nvPr>
        </p:nvGraphicFramePr>
        <p:xfrm>
          <a:off x="253774" y="1184029"/>
          <a:ext cx="9612000" cy="4224480"/>
        </p:xfrm>
        <a:graphic>
          <a:graphicData uri="http://schemas.openxmlformats.org/drawingml/2006/table">
            <a:tbl>
              <a:tblPr/>
              <a:tblGrid>
                <a:gridCol w="1260000">
                  <a:extLst>
                    <a:ext uri="{9D8B030D-6E8A-4147-A177-3AD203B41FA5}">
                      <a16:colId xmlns:a16="http://schemas.microsoft.com/office/drawing/2014/main" val="1432370009"/>
                    </a:ext>
                  </a:extLst>
                </a:gridCol>
                <a:gridCol w="1728000">
                  <a:extLst>
                    <a:ext uri="{9D8B030D-6E8A-4147-A177-3AD203B41FA5}">
                      <a16:colId xmlns:a16="http://schemas.microsoft.com/office/drawing/2014/main" val="3989073670"/>
                    </a:ext>
                  </a:extLst>
                </a:gridCol>
                <a:gridCol w="2556000">
                  <a:extLst>
                    <a:ext uri="{9D8B030D-6E8A-4147-A177-3AD203B41FA5}">
                      <a16:colId xmlns:a16="http://schemas.microsoft.com/office/drawing/2014/main" val="79720965"/>
                    </a:ext>
                  </a:extLst>
                </a:gridCol>
                <a:gridCol w="3060000">
                  <a:extLst>
                    <a:ext uri="{9D8B030D-6E8A-4147-A177-3AD203B41FA5}">
                      <a16:colId xmlns:a16="http://schemas.microsoft.com/office/drawing/2014/main" val="716848281"/>
                    </a:ext>
                  </a:extLst>
                </a:gridCol>
                <a:gridCol w="504000">
                  <a:extLst>
                    <a:ext uri="{9D8B030D-6E8A-4147-A177-3AD203B41FA5}">
                      <a16:colId xmlns:a16="http://schemas.microsoft.com/office/drawing/2014/main" val="312211397"/>
                    </a:ext>
                  </a:extLst>
                </a:gridCol>
                <a:gridCol w="504000">
                  <a:extLst>
                    <a:ext uri="{9D8B030D-6E8A-4147-A177-3AD203B41FA5}">
                      <a16:colId xmlns:a16="http://schemas.microsoft.com/office/drawing/2014/main" val="3477315551"/>
                    </a:ext>
                  </a:extLst>
                </a:gridCol>
              </a:tblGrid>
              <a:tr h="288000">
                <a:tc>
                  <a:txBody>
                    <a:bodyPr/>
                    <a:lstStyle/>
                    <a:p>
                      <a:pPr algn="ctr"/>
                      <a:r>
                        <a:rPr lang="ja-JP" altLang="en-US" sz="1050" b="1" dirty="0">
                          <a:effectLst/>
                          <a:latin typeface="Meiryo UI" panose="020B0604030504040204" pitchFamily="50" charset="-128"/>
                          <a:ea typeface="Meiryo UI" panose="020B0604030504040204" pitchFamily="50" charset="-128"/>
                        </a:rPr>
                        <a:t>会社名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名称</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発送の時期</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詳細</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gridSpan="2">
                  <a:txBody>
                    <a:bodyPr/>
                    <a:lstStyle/>
                    <a:p>
                      <a:pPr algn="ctr"/>
                      <a:r>
                        <a:rPr lang="ja-JP" altLang="en-US" sz="1050" b="1" dirty="0">
                          <a:effectLst/>
                          <a:latin typeface="Meiryo UI" panose="020B0604030504040204" pitchFamily="50" charset="-128"/>
                          <a:ea typeface="Meiryo UI" panose="020B0604030504040204" pitchFamily="50" charset="-128"/>
                        </a:rPr>
                        <a:t>参照</a:t>
                      </a:r>
                      <a:r>
                        <a:rPr lang="en-US" altLang="ja-JP" sz="1050" b="1" dirty="0">
                          <a:effectLst/>
                          <a:latin typeface="Meiryo UI" panose="020B0604030504040204" pitchFamily="50" charset="-128"/>
                          <a:ea typeface="Meiryo UI" panose="020B0604030504040204" pitchFamily="50" charset="-128"/>
                        </a:rPr>
                        <a:t>URL</a:t>
                      </a: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hMerge="1">
                  <a:txBody>
                    <a:bodyPr/>
                    <a:lstStyle/>
                    <a:p>
                      <a:pPr algn="ct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extLst>
                  <a:ext uri="{0D108BD9-81ED-4DB2-BD59-A6C34878D82A}">
                    <a16:rowId xmlns:a16="http://schemas.microsoft.com/office/drawing/2014/main" val="455848863"/>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日本生命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7</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「郵送通知（郵送にてお届け）」か「</a:t>
                      </a:r>
                      <a:r>
                        <a:rPr lang="en-US" altLang="ja-JP" sz="800" dirty="0">
                          <a:effectLst/>
                          <a:latin typeface="Meiryo UI" panose="020B0604030504040204" pitchFamily="50" charset="-128"/>
                          <a:ea typeface="Meiryo UI" panose="020B0604030504040204" pitchFamily="50" charset="-128"/>
                        </a:rPr>
                        <a:t>Web</a:t>
                      </a:r>
                      <a:r>
                        <a:rPr lang="ja-JP" altLang="en-US" sz="800" dirty="0">
                          <a:effectLst/>
                          <a:latin typeface="Meiryo UI" panose="020B0604030504040204" pitchFamily="50" charset="-128"/>
                          <a:ea typeface="Meiryo UI" panose="020B0604030504040204" pitchFamily="50" charset="-128"/>
                        </a:rPr>
                        <a:t>通知（メール受取後、画面上で確認）」の</a:t>
                      </a:r>
                      <a:r>
                        <a:rPr lang="en-US" altLang="ja-JP" sz="800" dirty="0">
                          <a:effectLst/>
                          <a:latin typeface="Meiryo UI" panose="020B0604030504040204" pitchFamily="50" charset="-128"/>
                          <a:ea typeface="Meiryo UI" panose="020B0604030504040204" pitchFamily="50" charset="-128"/>
                        </a:rPr>
                        <a:t>2</a:t>
                      </a:r>
                      <a:r>
                        <a:rPr lang="ja-JP" altLang="en-US" sz="800" dirty="0">
                          <a:effectLst/>
                          <a:latin typeface="Meiryo UI" panose="020B0604030504040204" pitchFamily="50" charset="-128"/>
                          <a:ea typeface="Meiryo UI" panose="020B0604030504040204" pitchFamily="50" charset="-128"/>
                        </a:rPr>
                        <a:t>種類の受取方法から選択。</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2">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7138700"/>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第一生命</a:t>
                      </a:r>
                      <a:endParaRPr lang="zh-TW"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生涯設計レポート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契約者の誕生月</a:t>
                      </a:r>
                      <a:r>
                        <a:rPr lang="ja-JP" altLang="en-US" sz="900" dirty="0">
                          <a:effectLst/>
                          <a:latin typeface="Meiryo UI" panose="020B0604030504040204" pitchFamily="50" charset="-128"/>
                          <a:ea typeface="Meiryo UI" panose="020B0604030504040204" pitchFamily="50" charset="-128"/>
                        </a:rPr>
                        <a:t>に応じて、</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発送のタイミングが異なる。詳細下記参照</a:t>
                      </a:r>
                      <a:r>
                        <a:rPr lang="en-US" altLang="ja-JP" sz="900" dirty="0">
                          <a:effectLst/>
                          <a:latin typeface="Meiryo UI" panose="020B0604030504040204" pitchFamily="50" charset="-128"/>
                          <a:ea typeface="Meiryo UI" panose="020B0604030504040204" pitchFamily="50" charset="-128"/>
                        </a:rPr>
                        <a:t>※</a:t>
                      </a: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法人のお客さまは、</a:t>
                      </a:r>
                      <a:r>
                        <a:rPr lang="en-US" altLang="ja-JP" sz="800" dirty="0">
                          <a:effectLst/>
                          <a:latin typeface="Meiryo UI" panose="020B0604030504040204" pitchFamily="50" charset="-128"/>
                          <a:ea typeface="Meiryo UI" panose="020B0604030504040204" pitchFamily="50" charset="-128"/>
                        </a:rPr>
                        <a:t>2025</a:t>
                      </a:r>
                      <a:r>
                        <a:rPr lang="ja-JP" altLang="en-US" sz="800" dirty="0">
                          <a:effectLst/>
                          <a:latin typeface="Meiryo UI" panose="020B0604030504040204" pitchFamily="50" charset="-128"/>
                          <a:ea typeface="Meiryo UI" panose="020B0604030504040204" pitchFamily="50" charset="-128"/>
                        </a:rPr>
                        <a:t>年</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0728709"/>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明治安田生命からのお知らせ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契約応当月の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ヵ月前</a:t>
                      </a:r>
                      <a:r>
                        <a:rPr lang="ja-JP" altLang="en-US" sz="900" dirty="0">
                          <a:effectLst/>
                          <a:latin typeface="Meiryo UI" panose="020B0604030504040204" pitchFamily="50" charset="-128"/>
                          <a:ea typeface="Meiryo UI" panose="020B0604030504040204" pitchFamily="50" charset="-128"/>
                        </a:rPr>
                        <a:t>に発信します。</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詳細下記参照</a:t>
                      </a:r>
                      <a:r>
                        <a:rPr lang="en-US" altLang="ja-JP" sz="900" dirty="0">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marR="0" lvl="0" indent="-92075"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ja-JP" altLang="en-US" sz="800" dirty="0">
                          <a:effectLst/>
                          <a:latin typeface="Meiryo UI" panose="020B0604030504040204" pitchFamily="50" charset="-128"/>
                          <a:ea typeface="Meiryo UI" panose="020B0604030504040204" pitchFamily="50" charset="-128"/>
                        </a:rPr>
                        <a:t>複数契約にご加入の場合は、当社が代表契約を選定します。</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5055573"/>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スミセイ安心だより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b="0" dirty="0">
                          <a:effectLst/>
                          <a:latin typeface="Meiryo UI" panose="020B0604030504040204" pitchFamily="50" charset="-128"/>
                          <a:ea typeface="Meiryo UI" panose="020B0604030504040204" pitchFamily="50" charset="-128"/>
                        </a:rPr>
                        <a:t>安心だよりは原則年に</a:t>
                      </a:r>
                      <a:r>
                        <a:rPr lang="en-US" altLang="ja-JP" sz="900" b="0" dirty="0">
                          <a:effectLst/>
                          <a:latin typeface="Meiryo UI" panose="020B0604030504040204" pitchFamily="50" charset="-128"/>
                          <a:ea typeface="Meiryo UI" panose="020B0604030504040204" pitchFamily="50" charset="-128"/>
                        </a:rPr>
                        <a:t>1</a:t>
                      </a:r>
                      <a:r>
                        <a:rPr lang="ja-JP" altLang="en-US" sz="900" b="0" dirty="0">
                          <a:effectLst/>
                          <a:latin typeface="Meiryo UI" panose="020B0604030504040204" pitchFamily="50" charset="-128"/>
                          <a:ea typeface="Meiryo UI" panose="020B0604030504040204" pitchFamily="50" charset="-128"/>
                        </a:rPr>
                        <a:t>度、</a:t>
                      </a:r>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月中旬から下旬</a:t>
                      </a:r>
                      <a:r>
                        <a:rPr lang="ja-JP" altLang="en-US" sz="900" b="0" dirty="0">
                          <a:effectLst/>
                          <a:latin typeface="Meiryo UI" panose="020B0604030504040204" pitchFamily="50" charset="-128"/>
                          <a:ea typeface="Meiryo UI" panose="020B0604030504040204" pitchFamily="50" charset="-128"/>
                        </a:rPr>
                        <a:t>にかけて順次送付しています。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保険にご加入のお客さまは原則</a:t>
                      </a: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保険の契約応当月の翌月にスミセイダイレクトサービスに配信。</a:t>
                      </a:r>
                      <a:endParaRPr lang="en-US" altLang="ja-JP" sz="800" dirty="0">
                        <a:effectLst/>
                        <a:latin typeface="Meiryo UI" panose="020B0604030504040204" pitchFamily="50" charset="-128"/>
                        <a:ea typeface="Meiryo UI" panose="020B0604030504040204" pitchFamily="50" charset="-128"/>
                      </a:endParaRPr>
                    </a:p>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「電子版のみで閲覧」を選択されたお客さまは最新契約の契約応当月の翌月にスミセイダイレクトサービスに配信します。見本はコチラ</a:t>
                      </a:r>
                      <a:r>
                        <a:rPr lang="ja-JP" altLang="en-US" sz="800" dirty="0">
                          <a:effectLst/>
                          <a:latin typeface="Meiryo UI" panose="020B0604030504040204" pitchFamily="50" charset="-128"/>
                          <a:ea typeface="Meiryo UI" panose="020B0604030504040204" pitchFamily="50" charset="-128"/>
                          <a:hlinkClick r:id="rId5"/>
                        </a:rPr>
                        <a:t>🔗</a:t>
                      </a:r>
                      <a:endParaRPr lang="en-US" altLang="ja-JP" sz="800" b="0" u="none"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00877714"/>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かんぽ生命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ご契約者さまのお誕生月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3209111"/>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800" b="1" dirty="0">
                          <a:effectLst/>
                          <a:highlight>
                            <a:srgbClr val="FFFF00"/>
                          </a:highlight>
                          <a:latin typeface="Meiryo UI" panose="020B0604030504040204" pitchFamily="50" charset="-128"/>
                          <a:ea typeface="Meiryo UI" panose="020B0604030504040204" pitchFamily="50" charset="-128"/>
                        </a:rPr>
                        <a:t>フコク生命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800" b="1" dirty="0">
                          <a:effectLst/>
                          <a:highlight>
                            <a:srgbClr val="FFFF00"/>
                          </a:highlight>
                          <a:latin typeface="Meiryo UI" panose="020B0604030504040204" pitchFamily="50" charset="-128"/>
                          <a:ea typeface="Meiryo UI" panose="020B0604030504040204" pitchFamily="50" charset="-128"/>
                        </a:rPr>
                        <a:t>フコク生命だより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800" b="1" dirty="0">
                          <a:effectLst/>
                          <a:highlight>
                            <a:srgbClr val="FFFF00"/>
                          </a:highlight>
                          <a:latin typeface="Meiryo UI" panose="020B0604030504040204" pitchFamily="50" charset="-128"/>
                          <a:ea typeface="Meiryo UI" panose="020B0604030504040204" pitchFamily="50" charset="-128"/>
                        </a:rPr>
                        <a:t>毎年</a:t>
                      </a:r>
                      <a:r>
                        <a:rPr lang="en-US" altLang="ja-JP" sz="1800" b="1" dirty="0">
                          <a:effectLst/>
                          <a:highlight>
                            <a:srgbClr val="FFFF00"/>
                          </a:highlight>
                          <a:latin typeface="Meiryo UI" panose="020B0604030504040204" pitchFamily="50" charset="-128"/>
                          <a:ea typeface="Meiryo UI" panose="020B0604030504040204" pitchFamily="50" charset="-128"/>
                        </a:rPr>
                        <a:t>8</a:t>
                      </a:r>
                      <a:r>
                        <a:rPr lang="ja-JP" altLang="en-US" sz="1800" b="1" dirty="0">
                          <a:effectLst/>
                          <a:highlight>
                            <a:srgbClr val="FFFF00"/>
                          </a:highlight>
                          <a:latin typeface="Meiryo UI" panose="020B0604030504040204" pitchFamily="50" charset="-128"/>
                          <a:ea typeface="Meiryo UI" panose="020B0604030504040204" pitchFamily="50" charset="-128"/>
                        </a:rPr>
                        <a:t>月頃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法人と、登録されている住所（西日本、東日本等）によって、発送のタイミングが異なる（いずれも</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月中）</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6104489"/>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インフォメールあさひ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a:t>
                      </a:r>
                      <a:r>
                        <a:rPr lang="en-US" altLang="ja-JP" sz="1050" b="1" dirty="0">
                          <a:effectLst/>
                          <a:latin typeface="Meiryo UI" panose="020B0604030504040204" pitchFamily="50" charset="-128"/>
                          <a:ea typeface="Meiryo UI" panose="020B0604030504040204" pitchFamily="50" charset="-128"/>
                        </a:rPr>
                        <a:t>11</a:t>
                      </a:r>
                      <a:r>
                        <a:rPr lang="ja-JP" altLang="en-US" sz="1050" b="1" dirty="0">
                          <a:effectLst/>
                          <a:latin typeface="Meiryo UI" panose="020B0604030504040204" pitchFamily="50" charset="-128"/>
                          <a:ea typeface="Meiryo UI" panose="020B0604030504040204" pitchFamily="50" charset="-128"/>
                        </a:rPr>
                        <a:t>月上旬</a:t>
                      </a:r>
                      <a:r>
                        <a:rPr lang="ja-JP" altLang="en-US" sz="900" dirty="0">
                          <a:effectLst/>
                          <a:latin typeface="Meiryo UI" panose="020B0604030504040204" pitchFamily="50" charset="-128"/>
                          <a:ea typeface="Meiryo UI" panose="020B0604030504040204" pitchFamily="50" charset="-128"/>
                        </a:rPr>
                        <a:t>にかけて送付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2024</a:t>
                      </a:r>
                      <a:r>
                        <a:rPr lang="ja-JP" altLang="en-US" sz="800" dirty="0">
                          <a:effectLst/>
                          <a:latin typeface="Meiryo UI" panose="020B0604030504040204" pitchFamily="50" charset="-128"/>
                          <a:ea typeface="Meiryo UI" panose="020B0604030504040204" pitchFamily="50" charset="-128"/>
                        </a:rPr>
                        <a:t>年は、原則として</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a:t>
                      </a:r>
                      <a:r>
                        <a:rPr lang="en-US" altLang="ja-JP" sz="800" dirty="0">
                          <a:effectLst/>
                          <a:latin typeface="Meiryo UI" panose="020B0604030504040204" pitchFamily="50" charset="-128"/>
                          <a:ea typeface="Meiryo UI" panose="020B0604030504040204" pitchFamily="50" charset="-128"/>
                        </a:rPr>
                        <a:t>17</a:t>
                      </a:r>
                      <a:r>
                        <a:rPr lang="ja-JP" altLang="en-US" sz="800" dirty="0">
                          <a:effectLst/>
                          <a:latin typeface="Meiryo UI" panose="020B0604030504040204" pitchFamily="50" charset="-128"/>
                          <a:ea typeface="Meiryo UI" panose="020B0604030504040204" pitchFamily="50" charset="-128"/>
                        </a:rPr>
                        <a:t>日から順次</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月末までに送付。生命保険料控除証明書も同封。</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73319895"/>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ソニー生命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en-US" altLang="ja-JP" sz="1050" dirty="0">
                          <a:effectLst/>
                          <a:latin typeface="Meiryo UI" panose="020B0604030504040204" pitchFamily="50" charset="-128"/>
                          <a:ea typeface="Meiryo UI" panose="020B0604030504040204" pitchFamily="50" charset="-128"/>
                        </a:rPr>
                        <a:t>Sony Life Letter</a:t>
                      </a: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dirty="0">
                          <a:effectLst/>
                          <a:latin typeface="Meiryo UI" panose="020B0604030504040204" pitchFamily="50" charset="-128"/>
                          <a:ea typeface="Meiryo UI" panose="020B0604030504040204" pitchFamily="50" charset="-128"/>
                        </a:rPr>
                        <a:t>ご契約者さまの</a:t>
                      </a:r>
                      <a:r>
                        <a:rPr lang="ja-JP" altLang="en-US" sz="1050" b="1" dirty="0">
                          <a:effectLst/>
                          <a:latin typeface="Meiryo UI" panose="020B0604030504040204" pitchFamily="50" charset="-128"/>
                          <a:ea typeface="Meiryo UI" panose="020B0604030504040204" pitchFamily="50" charset="-128"/>
                        </a:rPr>
                        <a:t>お誕生月の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か月前</a:t>
                      </a:r>
                      <a:r>
                        <a:rPr lang="ja-JP" altLang="en-US" sz="900" dirty="0">
                          <a:effectLst/>
                          <a:latin typeface="Meiryo UI" panose="020B0604030504040204" pitchFamily="50" charset="-128"/>
                          <a:ea typeface="Meiryo UI" panose="020B0604030504040204" pitchFamily="50" charset="-128"/>
                        </a:rPr>
                        <a:t>に郵送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8020559"/>
                  </a:ext>
                </a:extLst>
              </a:tr>
            </a:tbl>
          </a:graphicData>
        </a:graphic>
      </p:graphicFrame>
    </p:spTree>
    <p:extLst>
      <p:ext uri="{BB962C8B-B14F-4D97-AF65-F5344CB8AC3E}">
        <p14:creationId xmlns:p14="http://schemas.microsoft.com/office/powerpoint/2010/main" val="1674090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1">
            <a:extLst>
              <a:ext uri="{FF2B5EF4-FFF2-40B4-BE49-F238E27FC236}">
                <a16:creationId xmlns:a16="http://schemas.microsoft.com/office/drawing/2014/main" id="{C67D5EC6-66FA-97CD-30C4-FA88C0ABC63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10" name="スライド番号プレースホルダー 5">
            <a:extLst>
              <a:ext uri="{FF2B5EF4-FFF2-40B4-BE49-F238E27FC236}">
                <a16:creationId xmlns:a16="http://schemas.microsoft.com/office/drawing/2014/main" id="{81C7D840-BA36-DB90-6E9F-2B9CE1A3708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27</a:t>
            </a:fld>
            <a:endParaRPr kumimoji="1" lang="ja-JP" altLang="en-US" sz="1200" b="1" dirty="0">
              <a:solidFill>
                <a:schemeClr val="tx1"/>
              </a:solidFill>
            </a:endParaRPr>
          </a:p>
        </p:txBody>
      </p:sp>
      <p:sp>
        <p:nvSpPr>
          <p:cNvPr id="2" name="AutoShape 3">
            <a:extLst>
              <a:ext uri="{FF2B5EF4-FFF2-40B4-BE49-F238E27FC236}">
                <a16:creationId xmlns:a16="http://schemas.microsoft.com/office/drawing/2014/main" id="{2C580644-CD93-63A7-1C7C-03EFAFF5BABA}"/>
              </a:ext>
            </a:extLst>
          </p:cNvPr>
          <p:cNvSpPr>
            <a:spLocks noChangeArrowheads="1"/>
          </p:cNvSpPr>
          <p:nvPr/>
        </p:nvSpPr>
        <p:spPr bwMode="auto">
          <a:xfrm>
            <a:off x="8430" y="597286"/>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（２）フコク生命の</a:t>
            </a:r>
            <a:r>
              <a:rPr kumimoji="1" lang="ja-JP" altLang="en-US" sz="1600" b="1" dirty="0">
                <a:solidFill>
                  <a:srgbClr val="3E3A39"/>
                </a:solidFill>
                <a:latin typeface="メイリオ"/>
                <a:ea typeface="メイリオ"/>
              </a:rPr>
              <a:t>「フコク生命だより（ご契約内容のお知らせ等）」</a:t>
            </a:r>
            <a:r>
              <a:rPr kumimoji="1" lang="en-US" altLang="ja-JP" sz="1600" b="1" dirty="0">
                <a:solidFill>
                  <a:srgbClr val="3E3A39"/>
                </a:solidFill>
                <a:latin typeface="メイリオ"/>
                <a:ea typeface="メイリオ"/>
              </a:rPr>
              <a:t>2025</a:t>
            </a:r>
            <a:r>
              <a:rPr kumimoji="1" lang="ja-JP" altLang="en-US" sz="1600" b="1" dirty="0">
                <a:solidFill>
                  <a:srgbClr val="3E3A39"/>
                </a:solidFill>
                <a:latin typeface="メイリオ"/>
                <a:ea typeface="メイリオ"/>
              </a:rPr>
              <a:t>年度発送の時期など</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3" name="正方形/長方形 2">
            <a:extLst>
              <a:ext uri="{FF2B5EF4-FFF2-40B4-BE49-F238E27FC236}">
                <a16:creationId xmlns:a16="http://schemas.microsoft.com/office/drawing/2014/main" id="{B15B5438-DF4C-58FF-5CAE-DE52A05C5617}"/>
              </a:ext>
            </a:extLst>
          </p:cNvPr>
          <p:cNvSpPr/>
          <p:nvPr/>
        </p:nvSpPr>
        <p:spPr>
          <a:xfrm>
            <a:off x="129370" y="947831"/>
            <a:ext cx="9571468" cy="307777"/>
          </a:xfrm>
          <a:prstGeom prst="rect">
            <a:avLst/>
          </a:prstGeom>
        </p:spPr>
        <p:txBody>
          <a:bodyPr wrap="square">
            <a:spAutoFit/>
          </a:bodyPr>
          <a:lstStyle/>
          <a:p>
            <a:pPr lvl="0" defTabSz="914400" fontAlgn="base">
              <a:spcBef>
                <a:spcPct val="0"/>
              </a:spcBef>
              <a:spcAft>
                <a:spcPct val="0"/>
              </a:spcAft>
              <a:defRPr/>
            </a:pPr>
            <a:r>
              <a:rPr kumimoji="1" lang="en-US" altLang="ja-JP" sz="1400" b="1" dirty="0">
                <a:solidFill>
                  <a:srgbClr val="3E3A39"/>
                </a:solidFill>
                <a:latin typeface="メイリオ"/>
                <a:ea typeface="メイリオ"/>
              </a:rPr>
              <a:t>1</a:t>
            </a:r>
            <a:r>
              <a:rPr kumimoji="1" lang="ja-JP" altLang="en-US" sz="1400" b="1" dirty="0">
                <a:solidFill>
                  <a:srgbClr val="3E3A39"/>
                </a:solidFill>
                <a:latin typeface="メイリオ"/>
                <a:ea typeface="メイリオ"/>
              </a:rPr>
              <a:t>．フコク生命だよりとは</a:t>
            </a:r>
            <a:endParaRPr kumimoji="1" lang="ja-JP" altLang="en-US" sz="140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4" name="正方形/長方形 3">
            <a:extLst>
              <a:ext uri="{FF2B5EF4-FFF2-40B4-BE49-F238E27FC236}">
                <a16:creationId xmlns:a16="http://schemas.microsoft.com/office/drawing/2014/main" id="{AB969A5A-5D96-AB1A-C37F-B86C55AD9AF9}"/>
              </a:ext>
            </a:extLst>
          </p:cNvPr>
          <p:cNvSpPr/>
          <p:nvPr/>
        </p:nvSpPr>
        <p:spPr>
          <a:xfrm>
            <a:off x="519764" y="1255608"/>
            <a:ext cx="9371165" cy="646331"/>
          </a:xfrm>
          <a:prstGeom prst="rect">
            <a:avLst/>
          </a:prstGeom>
        </p:spPr>
        <p:txBody>
          <a:bodyPr wrap="square">
            <a:spAutoFit/>
          </a:bodyPr>
          <a:lstStyle/>
          <a:p>
            <a:r>
              <a:rPr lang="ja-JP" altLang="en-US" sz="1200" dirty="0">
                <a:latin typeface="+mn-ea"/>
              </a:rPr>
              <a:t>「フコク生命だより」は、ご加入いただいている契約の契約内容や契約状況（保障内容・保険料・受取人情報、貸付金など）</a:t>
            </a:r>
            <a:endParaRPr lang="en-US" altLang="ja-JP" sz="1200" dirty="0">
              <a:latin typeface="+mn-ea"/>
            </a:endParaRPr>
          </a:p>
          <a:p>
            <a:r>
              <a:rPr lang="ja-JP" altLang="en-US" sz="1200" dirty="0">
                <a:latin typeface="+mn-ea"/>
              </a:rPr>
              <a:t>についてのお知らせで、年一回（毎年８月頃）に、ご登録の住所あてにお届けされています。</a:t>
            </a:r>
            <a:endParaRPr lang="en-US" altLang="ja-JP" sz="1200" dirty="0">
              <a:latin typeface="+mn-ea"/>
            </a:endParaRPr>
          </a:p>
          <a:p>
            <a:r>
              <a:rPr lang="en-US" altLang="ja-JP" sz="1200" dirty="0">
                <a:latin typeface="+mn-ea"/>
              </a:rPr>
              <a:t>※2025</a:t>
            </a:r>
            <a:r>
              <a:rPr lang="ja-JP" altLang="en-US" sz="1200" dirty="0">
                <a:latin typeface="+mn-ea"/>
              </a:rPr>
              <a:t>（令和</a:t>
            </a:r>
            <a:r>
              <a:rPr lang="en-US" altLang="ja-JP" sz="1200" dirty="0">
                <a:latin typeface="+mn-ea"/>
              </a:rPr>
              <a:t>7</a:t>
            </a:r>
            <a:r>
              <a:rPr lang="ja-JP" altLang="en-US" sz="1200" dirty="0">
                <a:latin typeface="+mn-ea"/>
              </a:rPr>
              <a:t>年）</a:t>
            </a:r>
            <a:r>
              <a:rPr lang="en-US" altLang="ja-JP" sz="1200" dirty="0">
                <a:latin typeface="+mn-ea"/>
              </a:rPr>
              <a:t>7</a:t>
            </a:r>
            <a:r>
              <a:rPr lang="ja-JP" altLang="en-US" sz="1200" dirty="0">
                <a:latin typeface="+mn-ea"/>
              </a:rPr>
              <a:t>月</a:t>
            </a:r>
            <a:r>
              <a:rPr lang="en-US" altLang="ja-JP" sz="1200" dirty="0">
                <a:latin typeface="+mn-ea"/>
              </a:rPr>
              <a:t>5</a:t>
            </a:r>
            <a:r>
              <a:rPr lang="ja-JP" altLang="en-US" sz="1200" dirty="0">
                <a:latin typeface="+mn-ea"/>
              </a:rPr>
              <a:t>日時点でのご登録のご住所あてに発送します。</a:t>
            </a:r>
            <a:endParaRPr lang="en-US" altLang="ja-JP" sz="1200" dirty="0">
              <a:latin typeface="+mn-ea"/>
            </a:endParaRPr>
          </a:p>
        </p:txBody>
      </p:sp>
      <p:sp>
        <p:nvSpPr>
          <p:cNvPr id="5" name="正方形/長方形 4">
            <a:extLst>
              <a:ext uri="{FF2B5EF4-FFF2-40B4-BE49-F238E27FC236}">
                <a16:creationId xmlns:a16="http://schemas.microsoft.com/office/drawing/2014/main" id="{5A769881-60F1-F108-5084-8C4702CA8C72}"/>
              </a:ext>
            </a:extLst>
          </p:cNvPr>
          <p:cNvSpPr/>
          <p:nvPr/>
        </p:nvSpPr>
        <p:spPr>
          <a:xfrm>
            <a:off x="114299" y="1949255"/>
            <a:ext cx="9571468" cy="307777"/>
          </a:xfrm>
          <a:prstGeom prst="rect">
            <a:avLst/>
          </a:prstGeom>
        </p:spPr>
        <p:txBody>
          <a:bodyPr wrap="square">
            <a:spAutoFit/>
          </a:bodyPr>
          <a:lstStyle/>
          <a:p>
            <a:pPr lvl="0" defTabSz="914400" fontAlgn="base">
              <a:spcBef>
                <a:spcPct val="0"/>
              </a:spcBef>
              <a:spcAft>
                <a:spcPct val="0"/>
              </a:spcAft>
              <a:defRPr/>
            </a:pPr>
            <a:r>
              <a:rPr kumimoji="1" lang="en-US" altLang="ja-JP" sz="1400" b="1" dirty="0">
                <a:solidFill>
                  <a:srgbClr val="3E3A39"/>
                </a:solidFill>
                <a:latin typeface="メイリオ"/>
                <a:ea typeface="メイリオ"/>
              </a:rPr>
              <a:t>2</a:t>
            </a:r>
            <a:r>
              <a:rPr kumimoji="1" lang="ja-JP" altLang="en-US" sz="1400" b="1" dirty="0">
                <a:solidFill>
                  <a:srgbClr val="3E3A39"/>
                </a:solidFill>
                <a:latin typeface="メイリオ"/>
                <a:ea typeface="メイリオ"/>
              </a:rPr>
              <a:t>．</a:t>
            </a:r>
            <a:r>
              <a:rPr kumimoji="1" lang="en-US" altLang="ja-JP" sz="1400" b="1" dirty="0">
                <a:solidFill>
                  <a:srgbClr val="3E3A39"/>
                </a:solidFill>
                <a:latin typeface="メイリオ"/>
                <a:ea typeface="メイリオ"/>
              </a:rPr>
              <a:t>2025</a:t>
            </a:r>
            <a:r>
              <a:rPr kumimoji="1" lang="ja-JP" altLang="en-US" sz="1400" b="1" dirty="0">
                <a:solidFill>
                  <a:srgbClr val="3E3A39"/>
                </a:solidFill>
                <a:latin typeface="メイリオ"/>
                <a:ea typeface="メイリオ"/>
              </a:rPr>
              <a:t>年度のフコク生命だよりの発送日と到着日の目安</a:t>
            </a:r>
            <a:endParaRPr kumimoji="1" lang="ja-JP" altLang="en-US" sz="140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6" name="正方形/長方形 5">
            <a:extLst>
              <a:ext uri="{FF2B5EF4-FFF2-40B4-BE49-F238E27FC236}">
                <a16:creationId xmlns:a16="http://schemas.microsoft.com/office/drawing/2014/main" id="{46626B6A-13F7-9739-3A5F-581C9BEE8937}"/>
              </a:ext>
            </a:extLst>
          </p:cNvPr>
          <p:cNvSpPr/>
          <p:nvPr/>
        </p:nvSpPr>
        <p:spPr>
          <a:xfrm>
            <a:off x="504693" y="2257032"/>
            <a:ext cx="9371165" cy="276999"/>
          </a:xfrm>
          <a:prstGeom prst="rect">
            <a:avLst/>
          </a:prstGeom>
        </p:spPr>
        <p:txBody>
          <a:bodyPr wrap="square">
            <a:spAutoFit/>
          </a:bodyPr>
          <a:lstStyle/>
          <a:p>
            <a:r>
              <a:rPr lang="ja-JP" altLang="en-US" sz="1200" dirty="0">
                <a:latin typeface="+mn-ea"/>
              </a:rPr>
              <a:t>お住まいの地域・契約者のお名前の順に発送。発送から到着までは最大１週間ほどかかる場合があります。</a:t>
            </a:r>
          </a:p>
        </p:txBody>
      </p:sp>
      <p:graphicFrame>
        <p:nvGraphicFramePr>
          <p:cNvPr id="7" name="表 6">
            <a:extLst>
              <a:ext uri="{FF2B5EF4-FFF2-40B4-BE49-F238E27FC236}">
                <a16:creationId xmlns:a16="http://schemas.microsoft.com/office/drawing/2014/main" id="{D22F2F43-BE62-489A-29C8-3AAC11C4CA0F}"/>
              </a:ext>
            </a:extLst>
          </p:cNvPr>
          <p:cNvGraphicFramePr>
            <a:graphicFrameLocks noGrp="1"/>
          </p:cNvGraphicFramePr>
          <p:nvPr>
            <p:extLst>
              <p:ext uri="{D42A27DB-BD31-4B8C-83A1-F6EECF244321}">
                <p14:modId xmlns:p14="http://schemas.microsoft.com/office/powerpoint/2010/main" val="1683663428"/>
              </p:ext>
            </p:extLst>
          </p:nvPr>
        </p:nvGraphicFramePr>
        <p:xfrm>
          <a:off x="519764" y="2534031"/>
          <a:ext cx="9072000" cy="3384000"/>
        </p:xfrm>
        <a:graphic>
          <a:graphicData uri="http://schemas.openxmlformats.org/drawingml/2006/table">
            <a:tbl>
              <a:tblPr/>
              <a:tblGrid>
                <a:gridCol w="4032000">
                  <a:extLst>
                    <a:ext uri="{9D8B030D-6E8A-4147-A177-3AD203B41FA5}">
                      <a16:colId xmlns:a16="http://schemas.microsoft.com/office/drawing/2014/main" val="1505014625"/>
                    </a:ext>
                  </a:extLst>
                </a:gridCol>
                <a:gridCol w="2520000">
                  <a:extLst>
                    <a:ext uri="{9D8B030D-6E8A-4147-A177-3AD203B41FA5}">
                      <a16:colId xmlns:a16="http://schemas.microsoft.com/office/drawing/2014/main" val="1442189972"/>
                    </a:ext>
                  </a:extLst>
                </a:gridCol>
                <a:gridCol w="2520000">
                  <a:extLst>
                    <a:ext uri="{9D8B030D-6E8A-4147-A177-3AD203B41FA5}">
                      <a16:colId xmlns:a16="http://schemas.microsoft.com/office/drawing/2014/main" val="2189857711"/>
                    </a:ext>
                  </a:extLst>
                </a:gridCol>
              </a:tblGrid>
              <a:tr h="360000">
                <a:tc>
                  <a:txBody>
                    <a:bodyPr/>
                    <a:lstStyle/>
                    <a:p>
                      <a:pPr algn="ctr" fontAlgn="ctr"/>
                      <a:r>
                        <a:rPr lang="ja-JP" altLang="en-US" sz="1200" b="1" dirty="0">
                          <a:effectLst/>
                          <a:latin typeface="+mn-ea"/>
                          <a:ea typeface="+mn-ea"/>
                        </a:rPr>
                        <a:t>ご契約の種別</a:t>
                      </a:r>
                      <a:endParaRPr lang="en-US" altLang="ja-JP" sz="1200" b="1" dirty="0">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dirty="0">
                          <a:effectLst/>
                          <a:latin typeface="+mn-ea"/>
                          <a:ea typeface="+mn-ea"/>
                        </a:rPr>
                        <a:t>発送日</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dirty="0">
                          <a:effectLst/>
                          <a:latin typeface="+mn-ea"/>
                          <a:ea typeface="+mn-ea"/>
                        </a:rPr>
                        <a:t>到着目安</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311113855"/>
                  </a:ext>
                </a:extLst>
              </a:tr>
              <a:tr h="432000">
                <a:tc>
                  <a:txBody>
                    <a:bodyPr/>
                    <a:lstStyle/>
                    <a:p>
                      <a:pPr algn="ctr" fontAlgn="ctr"/>
                      <a:r>
                        <a:rPr lang="ja-JP" altLang="en-US" sz="1050" dirty="0">
                          <a:effectLst/>
                          <a:latin typeface="メイリオ" panose="020B0604030504040204" pitchFamily="50" charset="-128"/>
                          <a:ea typeface="メイリオ" panose="020B0604030504040204" pitchFamily="50" charset="-128"/>
                        </a:rPr>
                        <a:t>法人契約・金融機関経由の契約を含む契約者さま</a:t>
                      </a:r>
                      <a:r>
                        <a:rPr lang="en-US" altLang="ja-JP" sz="800" dirty="0">
                          <a:effectLst/>
                          <a:latin typeface="メイリオ" panose="020B0604030504040204" pitchFamily="50" charset="-128"/>
                          <a:ea typeface="メイリオ" panose="020B0604030504040204" pitchFamily="50" charset="-128"/>
                        </a:rPr>
                        <a:t>※1</a:t>
                      </a:r>
                      <a:endParaRPr lang="ja-JP" altLang="en-US" sz="1050"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1050" dirty="0">
                          <a:effectLst/>
                          <a:latin typeface="メイリオ" panose="020B0604030504040204" pitchFamily="50" charset="-128"/>
                          <a:ea typeface="メイリオ" panose="020B0604030504040204" pitchFamily="50" charset="-128"/>
                        </a:rPr>
                        <a:t>2025</a:t>
                      </a:r>
                      <a:r>
                        <a:rPr lang="ja-JP" altLang="en-US" sz="1050" dirty="0">
                          <a:effectLst/>
                          <a:latin typeface="メイリオ" panose="020B0604030504040204" pitchFamily="50" charset="-128"/>
                          <a:ea typeface="メイリオ" panose="020B0604030504040204" pitchFamily="50" charset="-128"/>
                        </a:rPr>
                        <a:t>年</a:t>
                      </a:r>
                      <a:r>
                        <a:rPr lang="en-US" altLang="ja-JP" sz="1050" dirty="0">
                          <a:effectLst/>
                          <a:latin typeface="メイリオ" panose="020B0604030504040204" pitchFamily="50" charset="-128"/>
                          <a:ea typeface="メイリオ" panose="020B0604030504040204" pitchFamily="50" charset="-128"/>
                        </a:rPr>
                        <a:t>7</a:t>
                      </a:r>
                      <a:r>
                        <a:rPr lang="ja-JP"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30</a:t>
                      </a:r>
                      <a:r>
                        <a:rPr lang="ja-JP" altLang="en-US" sz="1050" dirty="0">
                          <a:effectLst/>
                          <a:latin typeface="メイリオ" panose="020B0604030504040204" pitchFamily="50" charset="-128"/>
                          <a:ea typeface="メイリオ" panose="020B0604030504040204" pitchFamily="50" charset="-128"/>
                        </a:rPr>
                        <a:t>日（水）</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  </a:t>
                      </a:r>
                      <a:r>
                        <a:rPr lang="en-US" altLang="ja-JP" sz="1050" dirty="0">
                          <a:effectLst/>
                          <a:latin typeface="メイリオ" panose="020B0604030504040204" pitchFamily="50" charset="-128"/>
                          <a:ea typeface="メイリオ" panose="020B0604030504040204" pitchFamily="50" charset="-128"/>
                        </a:rPr>
                        <a:t>4</a:t>
                      </a:r>
                      <a:r>
                        <a:rPr lang="ja-JP" altLang="en-US" sz="1050" dirty="0">
                          <a:effectLst/>
                          <a:latin typeface="メイリオ" panose="020B0604030504040204" pitchFamily="50" charset="-128"/>
                          <a:ea typeface="メイリオ" panose="020B0604030504040204" pitchFamily="50" charset="-128"/>
                        </a:rPr>
                        <a:t>日</a:t>
                      </a:r>
                      <a:r>
                        <a:rPr lang="zh-TW" altLang="en-US" sz="1050" dirty="0">
                          <a:effectLst/>
                          <a:latin typeface="メイリオ" panose="020B0604030504040204" pitchFamily="50" charset="-128"/>
                          <a:ea typeface="メイリオ" panose="020B0604030504040204" pitchFamily="50" charset="-128"/>
                        </a:rPr>
                        <a:t>（</a:t>
                      </a:r>
                      <a:r>
                        <a:rPr lang="ja-JP" altLang="en-US" sz="1050" dirty="0">
                          <a:effectLst/>
                          <a:latin typeface="メイリオ" panose="020B0604030504040204" pitchFamily="50" charset="-128"/>
                          <a:ea typeface="メイリオ" panose="020B0604030504040204" pitchFamily="50" charset="-128"/>
                        </a:rPr>
                        <a:t>月</a:t>
                      </a:r>
                      <a:r>
                        <a:rPr lang="zh-TW" altLang="en-US" sz="1050" dirty="0">
                          <a:effectLst/>
                          <a:latin typeface="メイリオ" panose="020B0604030504040204" pitchFamily="50" charset="-128"/>
                          <a:ea typeface="メイリオ" panose="020B0604030504040204" pitchFamily="50" charset="-128"/>
                        </a:rPr>
                        <a:t>）～</a:t>
                      </a:r>
                    </a:p>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  </a:t>
                      </a:r>
                      <a:r>
                        <a:rPr lang="en-US" altLang="ja-JP" sz="1050" dirty="0">
                          <a:effectLst/>
                          <a:latin typeface="メイリオ" panose="020B0604030504040204" pitchFamily="50" charset="-128"/>
                          <a:ea typeface="メイリオ" panose="020B0604030504040204" pitchFamily="50" charset="-128"/>
                        </a:rPr>
                        <a:t>7</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木</a:t>
                      </a:r>
                      <a:r>
                        <a:rPr lang="zh-TW" altLang="en-US" sz="1050" dirty="0">
                          <a:effectLst/>
                          <a:latin typeface="メイリオ" panose="020B0604030504040204" pitchFamily="50" charset="-128"/>
                          <a:ea typeface="メイリオ" panose="020B0604030504040204" pitchFamily="50" charset="-128"/>
                        </a:rPr>
                        <a:t>）</a:t>
                      </a:r>
                      <a:r>
                        <a:rPr lang="ja-JP" altLang="en-US" sz="1050" dirty="0">
                          <a:effectLst/>
                          <a:latin typeface="メイリオ" panose="020B0604030504040204" pitchFamily="50" charset="-128"/>
                          <a:ea typeface="メイリオ" panose="020B0604030504040204" pitchFamily="50" charset="-128"/>
                        </a:rPr>
                        <a:t>　　</a:t>
                      </a:r>
                      <a:endParaRPr lang="zh-TW" altLang="en-US" sz="1050"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570407885"/>
                  </a:ext>
                </a:extLst>
              </a:tr>
              <a:tr h="432000">
                <a:tc>
                  <a:txBody>
                    <a:bodyPr/>
                    <a:lstStyle/>
                    <a:p>
                      <a:pPr algn="ctr" fontAlgn="ctr"/>
                      <a:r>
                        <a:rPr lang="ja-JP" altLang="en-US" sz="1050" b="1" dirty="0">
                          <a:effectLst/>
                          <a:latin typeface="メイリオ" panose="020B0604030504040204" pitchFamily="50" charset="-128"/>
                          <a:ea typeface="メイリオ" panose="020B0604030504040204" pitchFamily="50" charset="-128"/>
                        </a:rPr>
                        <a:t>東日本地域</a:t>
                      </a:r>
                      <a:r>
                        <a:rPr lang="en-US" altLang="ja-JP" sz="800" dirty="0">
                          <a:effectLst/>
                          <a:latin typeface="メイリオ" panose="020B0604030504040204" pitchFamily="50" charset="-128"/>
                          <a:ea typeface="メイリオ" panose="020B0604030504040204" pitchFamily="50" charset="-128"/>
                        </a:rPr>
                        <a:t>※2</a:t>
                      </a:r>
                      <a:r>
                        <a:rPr lang="ja-JP" altLang="en-US" sz="1050" dirty="0">
                          <a:effectLst/>
                          <a:latin typeface="メイリオ" panose="020B0604030504040204" pitchFamily="50" charset="-128"/>
                          <a:ea typeface="メイリオ" panose="020B0604030504040204" pitchFamily="50" charset="-128"/>
                        </a:rPr>
                        <a:t>に登録のご住所があり、氏名の頭文字が</a:t>
                      </a:r>
                    </a:p>
                    <a:p>
                      <a:pPr algn="ctr" fontAlgn="ctr"/>
                      <a:r>
                        <a:rPr lang="ja-JP" altLang="en-US" sz="1050" b="1" dirty="0">
                          <a:effectLst/>
                          <a:latin typeface="メイリオ" panose="020B0604030504040204" pitchFamily="50" charset="-128"/>
                          <a:ea typeface="メイリオ" panose="020B0604030504040204" pitchFamily="50" charset="-128"/>
                        </a:rPr>
                        <a:t>ア～カ行</a:t>
                      </a:r>
                      <a:r>
                        <a:rPr lang="ja-JP" altLang="en-US" sz="1050" b="0" dirty="0">
                          <a:effectLst/>
                          <a:latin typeface="メイリオ" panose="020B0604030504040204" pitchFamily="50" charset="-128"/>
                          <a:ea typeface="メイリオ" panose="020B0604030504040204" pitchFamily="50" charset="-128"/>
                        </a:rPr>
                        <a:t>の</a:t>
                      </a:r>
                      <a:r>
                        <a:rPr lang="ja-JP" altLang="en-US" sz="1050" dirty="0">
                          <a:effectLst/>
                          <a:latin typeface="メイリオ" panose="020B0604030504040204" pitchFamily="50" charset="-128"/>
                          <a:ea typeface="+mn-ea"/>
                        </a:rPr>
                        <a:t>契約者さま</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1050" dirty="0">
                          <a:effectLst/>
                          <a:latin typeface="メイリオ" panose="020B0604030504040204" pitchFamily="50" charset="-128"/>
                          <a:ea typeface="メイリオ" panose="020B0604030504040204" pitchFamily="50" charset="-128"/>
                        </a:rPr>
                        <a:t>2025</a:t>
                      </a:r>
                      <a:r>
                        <a:rPr lang="ja-JP" altLang="en-US" sz="1050" dirty="0">
                          <a:effectLst/>
                          <a:latin typeface="メイリオ" panose="020B0604030504040204" pitchFamily="50" charset="-128"/>
                          <a:ea typeface="メイリオ" panose="020B0604030504040204" pitchFamily="50" charset="-128"/>
                        </a:rPr>
                        <a:t>年</a:t>
                      </a:r>
                      <a:r>
                        <a:rPr lang="en-US" altLang="ja-JP" sz="1050" dirty="0">
                          <a:effectLst/>
                          <a:latin typeface="メイリオ" panose="020B0604030504040204" pitchFamily="50" charset="-128"/>
                          <a:ea typeface="メイリオ" panose="020B0604030504040204" pitchFamily="50" charset="-128"/>
                        </a:rPr>
                        <a:t>8</a:t>
                      </a:r>
                      <a:r>
                        <a:rPr lang="ja-JP" altLang="en-US" sz="1050" dirty="0">
                          <a:effectLst/>
                          <a:latin typeface="メイリオ" panose="020B0604030504040204" pitchFamily="50" charset="-128"/>
                          <a:ea typeface="メイリオ" panose="020B0604030504040204" pitchFamily="50" charset="-128"/>
                        </a:rPr>
                        <a:t>月  </a:t>
                      </a:r>
                      <a:r>
                        <a:rPr lang="en-US" altLang="ja-JP" sz="1050" dirty="0">
                          <a:effectLst/>
                          <a:latin typeface="メイリオ" panose="020B0604030504040204" pitchFamily="50" charset="-128"/>
                          <a:ea typeface="メイリオ" panose="020B0604030504040204" pitchFamily="50" charset="-128"/>
                        </a:rPr>
                        <a:t>4</a:t>
                      </a:r>
                      <a:r>
                        <a:rPr lang="ja-JP" altLang="en-US" sz="1050" dirty="0">
                          <a:effectLst/>
                          <a:latin typeface="メイリオ" panose="020B0604030504040204" pitchFamily="50" charset="-128"/>
                          <a:ea typeface="メイリオ" panose="020B0604030504040204" pitchFamily="50" charset="-128"/>
                        </a:rPr>
                        <a:t>日（月）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  </a:t>
                      </a:r>
                      <a:r>
                        <a:rPr lang="en-US" altLang="ja-JP" sz="1050" dirty="0">
                          <a:effectLst/>
                          <a:latin typeface="メイリオ" panose="020B0604030504040204" pitchFamily="50" charset="-128"/>
                          <a:ea typeface="メイリオ" panose="020B0604030504040204" pitchFamily="50" charset="-128"/>
                        </a:rPr>
                        <a:t>7</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木</a:t>
                      </a:r>
                      <a:r>
                        <a:rPr lang="zh-TW" altLang="en-US" sz="1050" dirty="0">
                          <a:effectLst/>
                          <a:latin typeface="メイリオ" panose="020B0604030504040204" pitchFamily="50" charset="-128"/>
                          <a:ea typeface="メイリオ" panose="020B0604030504040204" pitchFamily="50" charset="-128"/>
                        </a:rPr>
                        <a:t>）～</a:t>
                      </a:r>
                    </a:p>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12</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火</a:t>
                      </a:r>
                      <a:r>
                        <a:rPr lang="zh-TW" altLang="en-US" sz="1050" dirty="0">
                          <a:effectLst/>
                          <a:latin typeface="メイリオ" panose="020B0604030504040204" pitchFamily="50" charset="-128"/>
                          <a:ea typeface="メイリオ" panose="020B0604030504040204" pitchFamily="50" charset="-128"/>
                        </a:rPr>
                        <a:t>）</a:t>
                      </a:r>
                      <a:r>
                        <a:rPr lang="ja-JP" altLang="en-US" sz="1050" dirty="0">
                          <a:effectLst/>
                          <a:latin typeface="メイリオ" panose="020B0604030504040204" pitchFamily="50" charset="-128"/>
                          <a:ea typeface="メイリオ" panose="020B0604030504040204" pitchFamily="50" charset="-128"/>
                        </a:rPr>
                        <a:t>    </a:t>
                      </a:r>
                      <a:endParaRPr lang="zh-TW" altLang="en-US" sz="1050"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464499861"/>
                  </a:ext>
                </a:extLst>
              </a:tr>
              <a:tr h="432000">
                <a:tc>
                  <a:txBody>
                    <a:bodyPr/>
                    <a:lstStyle/>
                    <a:p>
                      <a:pPr algn="ctr" fontAlgn="ctr"/>
                      <a:r>
                        <a:rPr lang="ja-JP" altLang="en-US" sz="1050" b="1" dirty="0">
                          <a:effectLst/>
                          <a:latin typeface="メイリオ" panose="020B0604030504040204" pitchFamily="50" charset="-128"/>
                          <a:ea typeface="メイリオ" panose="020B0604030504040204" pitchFamily="50" charset="-128"/>
                        </a:rPr>
                        <a:t>東日本地域</a:t>
                      </a:r>
                      <a:r>
                        <a:rPr lang="en-US" altLang="ja-JP" sz="800" dirty="0">
                          <a:effectLst/>
                          <a:latin typeface="メイリオ" panose="020B0604030504040204" pitchFamily="50" charset="-128"/>
                          <a:ea typeface="メイリオ" panose="020B0604030504040204" pitchFamily="50" charset="-128"/>
                        </a:rPr>
                        <a:t>※2</a:t>
                      </a:r>
                      <a:r>
                        <a:rPr lang="ja-JP" altLang="en-US" sz="1050" dirty="0">
                          <a:effectLst/>
                          <a:latin typeface="メイリオ" panose="020B0604030504040204" pitchFamily="50" charset="-128"/>
                          <a:ea typeface="+mn-ea"/>
                        </a:rPr>
                        <a:t>に登録のご住所があり、氏名の頭文字が</a:t>
                      </a:r>
                      <a:endParaRPr lang="ja-JP" altLang="en-US" sz="1050" dirty="0">
                        <a:effectLst/>
                        <a:latin typeface="メイリオ" panose="020B0604030504040204" pitchFamily="50" charset="-128"/>
                        <a:ea typeface="メイリオ" panose="020B0604030504040204" pitchFamily="50" charset="-128"/>
                      </a:endParaRPr>
                    </a:p>
                    <a:p>
                      <a:pPr algn="ctr" fontAlgn="ctr"/>
                      <a:r>
                        <a:rPr lang="ja-JP" altLang="en-US" sz="1050" b="1" dirty="0">
                          <a:effectLst/>
                          <a:latin typeface="メイリオ" panose="020B0604030504040204" pitchFamily="50" charset="-128"/>
                          <a:ea typeface="メイリオ" panose="020B0604030504040204" pitchFamily="50" charset="-128"/>
                        </a:rPr>
                        <a:t>サ～タ行</a:t>
                      </a:r>
                      <a:r>
                        <a:rPr lang="ja-JP" altLang="en-US" sz="1050" b="0" dirty="0">
                          <a:effectLst/>
                          <a:latin typeface="メイリオ" panose="020B0604030504040204" pitchFamily="50" charset="-128"/>
                          <a:ea typeface="+mn-ea"/>
                        </a:rPr>
                        <a:t>の</a:t>
                      </a:r>
                      <a:r>
                        <a:rPr lang="ja-JP" altLang="en-US" sz="1050" dirty="0">
                          <a:effectLst/>
                          <a:latin typeface="メイリオ" panose="020B0604030504040204" pitchFamily="50" charset="-128"/>
                          <a:ea typeface="+mn-ea"/>
                        </a:rPr>
                        <a:t>契約者さま</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1050" dirty="0">
                          <a:effectLst/>
                          <a:latin typeface="メイリオ" panose="020B0604030504040204" pitchFamily="50" charset="-128"/>
                          <a:ea typeface="メイリオ" panose="020B0604030504040204" pitchFamily="50" charset="-128"/>
                        </a:rPr>
                        <a:t>2025</a:t>
                      </a:r>
                      <a:r>
                        <a:rPr lang="ja-JP" altLang="en-US" sz="1050" dirty="0">
                          <a:effectLst/>
                          <a:latin typeface="メイリオ" panose="020B0604030504040204" pitchFamily="50" charset="-128"/>
                          <a:ea typeface="メイリオ" panose="020B0604030504040204" pitchFamily="50" charset="-128"/>
                        </a:rPr>
                        <a:t>年</a:t>
                      </a:r>
                      <a:r>
                        <a:rPr lang="en-US" altLang="ja-JP" sz="1050" dirty="0">
                          <a:effectLst/>
                          <a:latin typeface="メイリオ" panose="020B0604030504040204" pitchFamily="50" charset="-128"/>
                          <a:ea typeface="メイリオ" panose="020B0604030504040204" pitchFamily="50" charset="-128"/>
                        </a:rPr>
                        <a:t>8</a:t>
                      </a:r>
                      <a:r>
                        <a:rPr lang="ja-JP" altLang="en-US" sz="1050" dirty="0">
                          <a:effectLst/>
                          <a:latin typeface="メイリオ" panose="020B0604030504040204" pitchFamily="50" charset="-128"/>
                          <a:ea typeface="メイリオ" panose="020B0604030504040204" pitchFamily="50" charset="-128"/>
                        </a:rPr>
                        <a:t>月  </a:t>
                      </a:r>
                      <a:r>
                        <a:rPr lang="en-US" altLang="ja-JP" sz="1050" dirty="0">
                          <a:effectLst/>
                          <a:latin typeface="メイリオ" panose="020B0604030504040204" pitchFamily="50" charset="-128"/>
                          <a:ea typeface="メイリオ" panose="020B0604030504040204" pitchFamily="50" charset="-128"/>
                        </a:rPr>
                        <a:t>7</a:t>
                      </a:r>
                      <a:r>
                        <a:rPr lang="ja-JP" altLang="en-US" sz="1050" dirty="0">
                          <a:effectLst/>
                          <a:latin typeface="メイリオ" panose="020B0604030504040204" pitchFamily="50" charset="-128"/>
                          <a:ea typeface="メイリオ" panose="020B0604030504040204" pitchFamily="50" charset="-128"/>
                        </a:rPr>
                        <a:t>日（木）</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12</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火</a:t>
                      </a:r>
                      <a:r>
                        <a:rPr lang="zh-TW" altLang="en-US" sz="1050" dirty="0">
                          <a:effectLst/>
                          <a:latin typeface="メイリオ" panose="020B0604030504040204" pitchFamily="50" charset="-128"/>
                          <a:ea typeface="メイリオ" panose="020B0604030504040204" pitchFamily="50" charset="-128"/>
                        </a:rPr>
                        <a:t>）～</a:t>
                      </a:r>
                    </a:p>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15</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金</a:t>
                      </a:r>
                      <a:r>
                        <a:rPr lang="zh-TW" altLang="en-US" sz="1050" dirty="0">
                          <a:effectLst/>
                          <a:latin typeface="メイリオ" panose="020B0604030504040204" pitchFamily="50" charset="-128"/>
                          <a:ea typeface="メイリオ"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96687227"/>
                  </a:ext>
                </a:extLst>
              </a:tr>
              <a:tr h="432000">
                <a:tc>
                  <a:txBody>
                    <a:bodyPr/>
                    <a:lstStyle/>
                    <a:p>
                      <a:pPr algn="ctr" fontAlgn="ctr"/>
                      <a:r>
                        <a:rPr lang="ja-JP" altLang="en-US" sz="1050" b="1" dirty="0">
                          <a:effectLst/>
                          <a:latin typeface="メイリオ" panose="020B0604030504040204" pitchFamily="50" charset="-128"/>
                          <a:ea typeface="メイリオ" panose="020B0604030504040204" pitchFamily="50" charset="-128"/>
                        </a:rPr>
                        <a:t>西日本地域</a:t>
                      </a:r>
                      <a:r>
                        <a:rPr lang="en-US" altLang="ja-JP" sz="800" dirty="0">
                          <a:effectLst/>
                          <a:latin typeface="メイリオ" panose="020B0604030504040204" pitchFamily="50" charset="-128"/>
                          <a:ea typeface="メイリオ" panose="020B0604030504040204" pitchFamily="50" charset="-128"/>
                        </a:rPr>
                        <a:t>※3</a:t>
                      </a:r>
                      <a:r>
                        <a:rPr lang="ja-JP" altLang="en-US" sz="1050" dirty="0">
                          <a:effectLst/>
                          <a:latin typeface="メイリオ" panose="020B0604030504040204" pitchFamily="50" charset="-128"/>
                          <a:ea typeface="+mn-ea"/>
                        </a:rPr>
                        <a:t>に登録のご住所があり、氏名の頭文字が</a:t>
                      </a:r>
                      <a:endParaRPr lang="ja-JP" altLang="en-US" sz="1050" dirty="0">
                        <a:effectLst/>
                        <a:latin typeface="メイリオ" panose="020B0604030504040204" pitchFamily="50" charset="-128"/>
                        <a:ea typeface="メイリオ" panose="020B0604030504040204" pitchFamily="50" charset="-128"/>
                      </a:endParaRPr>
                    </a:p>
                    <a:p>
                      <a:pPr algn="ctr" fontAlgn="ctr"/>
                      <a:r>
                        <a:rPr lang="ja-JP" altLang="en-US" sz="1050" b="1" dirty="0">
                          <a:effectLst/>
                          <a:latin typeface="メイリオ" panose="020B0604030504040204" pitchFamily="50" charset="-128"/>
                          <a:ea typeface="メイリオ" panose="020B0604030504040204" pitchFamily="50" charset="-128"/>
                        </a:rPr>
                        <a:t>ア～カ行</a:t>
                      </a:r>
                      <a:r>
                        <a:rPr lang="ja-JP" altLang="en-US" sz="1050" b="0" dirty="0">
                          <a:effectLst/>
                          <a:latin typeface="メイリオ" panose="020B0604030504040204" pitchFamily="50" charset="-128"/>
                          <a:ea typeface="+mn-ea"/>
                        </a:rPr>
                        <a:t>の</a:t>
                      </a:r>
                      <a:r>
                        <a:rPr lang="ja-JP" altLang="en-US" sz="1050" dirty="0">
                          <a:effectLst/>
                          <a:latin typeface="メイリオ" panose="020B0604030504040204" pitchFamily="50" charset="-128"/>
                          <a:ea typeface="+mn-ea"/>
                        </a:rPr>
                        <a:t>契約者さま</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1050" dirty="0">
                          <a:effectLst/>
                          <a:latin typeface="メイリオ" panose="020B0604030504040204" pitchFamily="50" charset="-128"/>
                          <a:ea typeface="メイリオ" panose="020B0604030504040204" pitchFamily="50" charset="-128"/>
                        </a:rPr>
                        <a:t>2025</a:t>
                      </a:r>
                      <a:r>
                        <a:rPr lang="ja-JP" altLang="en-US" sz="1050" dirty="0">
                          <a:effectLst/>
                          <a:latin typeface="メイリオ" panose="020B0604030504040204" pitchFamily="50" charset="-128"/>
                          <a:ea typeface="メイリオ" panose="020B0604030504040204" pitchFamily="50" charset="-128"/>
                        </a:rPr>
                        <a:t>年</a:t>
                      </a:r>
                      <a:r>
                        <a:rPr lang="en-US" altLang="ja-JP" sz="1050" dirty="0">
                          <a:effectLst/>
                          <a:latin typeface="メイリオ" panose="020B0604030504040204" pitchFamily="50" charset="-128"/>
                          <a:ea typeface="メイリオ" panose="020B0604030504040204" pitchFamily="50" charset="-128"/>
                        </a:rPr>
                        <a:t>8</a:t>
                      </a:r>
                      <a:r>
                        <a:rPr lang="ja-JP" altLang="en-US" sz="1050" dirty="0">
                          <a:effectLst/>
                          <a:latin typeface="メイリオ" panose="020B0604030504040204" pitchFamily="50" charset="-128"/>
                          <a:ea typeface="メイリオ" panose="020B0604030504040204" pitchFamily="50" charset="-128"/>
                        </a:rPr>
                        <a:t>月  </a:t>
                      </a:r>
                      <a:r>
                        <a:rPr lang="en-US" altLang="ja-JP" sz="1050" dirty="0">
                          <a:effectLst/>
                          <a:latin typeface="メイリオ" panose="020B0604030504040204" pitchFamily="50" charset="-128"/>
                          <a:ea typeface="メイリオ" panose="020B0604030504040204" pitchFamily="50" charset="-128"/>
                        </a:rPr>
                        <a:t>9</a:t>
                      </a:r>
                      <a:r>
                        <a:rPr lang="ja-JP" altLang="en-US" sz="1050" dirty="0">
                          <a:effectLst/>
                          <a:latin typeface="メイリオ" panose="020B0604030504040204" pitchFamily="50" charset="-128"/>
                          <a:ea typeface="メイリオ" panose="020B0604030504040204" pitchFamily="50" charset="-128"/>
                        </a:rPr>
                        <a:t>日（土）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zh-TW" sz="1050" dirty="0">
                          <a:effectLst/>
                          <a:latin typeface="メイリオ" panose="020B0604030504040204" pitchFamily="50" charset="-128"/>
                          <a:ea typeface="メイリオ" panose="020B0604030504040204" pitchFamily="50" charset="-128"/>
                        </a:rPr>
                        <a:t>1</a:t>
                      </a:r>
                      <a:r>
                        <a:rPr lang="en-US" altLang="ja-JP" sz="1050" dirty="0">
                          <a:effectLst/>
                          <a:latin typeface="メイリオ" panose="020B0604030504040204" pitchFamily="50" charset="-128"/>
                          <a:ea typeface="メイリオ" panose="020B0604030504040204" pitchFamily="50" charset="-128"/>
                        </a:rPr>
                        <a:t>4</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木</a:t>
                      </a:r>
                      <a:r>
                        <a:rPr lang="zh-TW" altLang="en-US" sz="1050" dirty="0">
                          <a:effectLst/>
                          <a:latin typeface="メイリオ" panose="020B0604030504040204" pitchFamily="50" charset="-128"/>
                          <a:ea typeface="メイリオ" panose="020B0604030504040204" pitchFamily="50" charset="-128"/>
                        </a:rPr>
                        <a:t>）～</a:t>
                      </a:r>
                    </a:p>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18</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月</a:t>
                      </a:r>
                      <a:r>
                        <a:rPr lang="zh-TW" altLang="en-US" sz="1050" dirty="0">
                          <a:effectLst/>
                          <a:latin typeface="メイリオ" panose="020B0604030504040204" pitchFamily="50" charset="-128"/>
                          <a:ea typeface="メイリオ"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807905184"/>
                  </a:ext>
                </a:extLst>
              </a:tr>
              <a:tr h="432000">
                <a:tc>
                  <a:txBody>
                    <a:bodyPr/>
                    <a:lstStyle/>
                    <a:p>
                      <a:pPr algn="ctr" fontAlgn="ctr"/>
                      <a:r>
                        <a:rPr lang="ja-JP" altLang="en-US" sz="1050" b="1" dirty="0">
                          <a:effectLst/>
                          <a:latin typeface="メイリオ" panose="020B0604030504040204" pitchFamily="50" charset="-128"/>
                          <a:ea typeface="メイリオ" panose="020B0604030504040204" pitchFamily="50" charset="-128"/>
                        </a:rPr>
                        <a:t>東日本地域</a:t>
                      </a:r>
                      <a:r>
                        <a:rPr lang="en-US" altLang="ja-JP" sz="800" dirty="0">
                          <a:effectLst/>
                          <a:latin typeface="メイリオ" panose="020B0604030504040204" pitchFamily="50" charset="-128"/>
                          <a:ea typeface="メイリオ" panose="020B0604030504040204" pitchFamily="50" charset="-128"/>
                        </a:rPr>
                        <a:t>※2</a:t>
                      </a:r>
                      <a:r>
                        <a:rPr lang="ja-JP" altLang="en-US" sz="1050" dirty="0">
                          <a:effectLst/>
                          <a:latin typeface="メイリオ" panose="020B0604030504040204" pitchFamily="50" charset="-128"/>
                          <a:ea typeface="+mn-ea"/>
                        </a:rPr>
                        <a:t>に登録のご住所があり、氏名の頭文字が</a:t>
                      </a:r>
                      <a:endParaRPr lang="ja-JP" altLang="en-US" sz="1050" dirty="0">
                        <a:effectLst/>
                        <a:latin typeface="メイリオ" panose="020B0604030504040204" pitchFamily="50" charset="-128"/>
                        <a:ea typeface="メイリオ" panose="020B0604030504040204" pitchFamily="50" charset="-128"/>
                      </a:endParaRPr>
                    </a:p>
                    <a:p>
                      <a:pPr algn="ctr" fontAlgn="ctr"/>
                      <a:r>
                        <a:rPr lang="ja-JP" altLang="en-US" sz="1050" b="1" dirty="0">
                          <a:effectLst/>
                          <a:latin typeface="メイリオ" panose="020B0604030504040204" pitchFamily="50" charset="-128"/>
                          <a:ea typeface="メイリオ" panose="020B0604030504040204" pitchFamily="50" charset="-128"/>
                        </a:rPr>
                        <a:t>ア～タ行以外</a:t>
                      </a:r>
                      <a:r>
                        <a:rPr lang="ja-JP" altLang="en-US" sz="1050" b="0" dirty="0">
                          <a:effectLst/>
                          <a:latin typeface="メイリオ" panose="020B0604030504040204" pitchFamily="50" charset="-128"/>
                          <a:ea typeface="+mn-ea"/>
                        </a:rPr>
                        <a:t>の</a:t>
                      </a:r>
                      <a:r>
                        <a:rPr lang="ja-JP" altLang="en-US" sz="1050" dirty="0">
                          <a:effectLst/>
                          <a:latin typeface="メイリオ" panose="020B0604030504040204" pitchFamily="50" charset="-128"/>
                          <a:ea typeface="+mn-ea"/>
                        </a:rPr>
                        <a:t>契約者さま</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1050" dirty="0">
                          <a:effectLst/>
                          <a:latin typeface="メイリオ" panose="020B0604030504040204" pitchFamily="50" charset="-128"/>
                          <a:ea typeface="メイリオ" panose="020B0604030504040204" pitchFamily="50" charset="-128"/>
                        </a:rPr>
                        <a:t>2025</a:t>
                      </a:r>
                      <a:r>
                        <a:rPr lang="ja-JP" altLang="en-US" sz="1050" dirty="0">
                          <a:effectLst/>
                          <a:latin typeface="メイリオ" panose="020B0604030504040204" pitchFamily="50" charset="-128"/>
                          <a:ea typeface="メイリオ" panose="020B0604030504040204" pitchFamily="50" charset="-128"/>
                        </a:rPr>
                        <a:t>年</a:t>
                      </a:r>
                      <a:r>
                        <a:rPr lang="en-US" altLang="ja-JP" sz="1050" dirty="0">
                          <a:effectLst/>
                          <a:latin typeface="メイリオ" panose="020B0604030504040204" pitchFamily="50" charset="-128"/>
                          <a:ea typeface="メイリオ" panose="020B0604030504040204" pitchFamily="50" charset="-128"/>
                        </a:rPr>
                        <a:t>8</a:t>
                      </a:r>
                      <a:r>
                        <a:rPr lang="ja-JP"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13</a:t>
                      </a:r>
                      <a:r>
                        <a:rPr lang="ja-JP" altLang="en-US" sz="1050" dirty="0">
                          <a:effectLst/>
                          <a:latin typeface="メイリオ" panose="020B0604030504040204" pitchFamily="50" charset="-128"/>
                          <a:ea typeface="メイリオ" panose="020B0604030504040204" pitchFamily="50" charset="-128"/>
                        </a:rPr>
                        <a:t>日（水）</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zh-TW" sz="1050" dirty="0">
                          <a:effectLst/>
                          <a:latin typeface="メイリオ" panose="020B0604030504040204" pitchFamily="50" charset="-128"/>
                          <a:ea typeface="メイリオ" panose="020B0604030504040204" pitchFamily="50" charset="-128"/>
                        </a:rPr>
                        <a:t>1</a:t>
                      </a:r>
                      <a:r>
                        <a:rPr lang="en-US" altLang="ja-JP" sz="1050" dirty="0">
                          <a:effectLst/>
                          <a:latin typeface="メイリオ" panose="020B0604030504040204" pitchFamily="50" charset="-128"/>
                          <a:ea typeface="メイリオ" panose="020B0604030504040204" pitchFamily="50" charset="-128"/>
                        </a:rPr>
                        <a:t>6</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土</a:t>
                      </a:r>
                      <a:r>
                        <a:rPr lang="zh-TW" altLang="en-US" sz="1050" dirty="0">
                          <a:effectLst/>
                          <a:latin typeface="メイリオ" panose="020B0604030504040204" pitchFamily="50" charset="-128"/>
                          <a:ea typeface="メイリオ" panose="020B0604030504040204" pitchFamily="50" charset="-128"/>
                        </a:rPr>
                        <a:t>）～</a:t>
                      </a:r>
                    </a:p>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20</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火</a:t>
                      </a:r>
                      <a:r>
                        <a:rPr lang="zh-TW" altLang="en-US" sz="1050" dirty="0">
                          <a:effectLst/>
                          <a:latin typeface="メイリオ" panose="020B0604030504040204" pitchFamily="50" charset="-128"/>
                          <a:ea typeface="メイリオ"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419133010"/>
                  </a:ext>
                </a:extLst>
              </a:tr>
              <a:tr h="432000">
                <a:tc>
                  <a:txBody>
                    <a:bodyPr/>
                    <a:lstStyle/>
                    <a:p>
                      <a:pPr algn="ctr" fontAlgn="ctr"/>
                      <a:r>
                        <a:rPr lang="ja-JP" altLang="en-US" sz="1050" b="1" dirty="0">
                          <a:effectLst/>
                          <a:latin typeface="メイリオ" panose="020B0604030504040204" pitchFamily="50" charset="-128"/>
                          <a:ea typeface="メイリオ" panose="020B0604030504040204" pitchFamily="50" charset="-128"/>
                        </a:rPr>
                        <a:t>西日本地域</a:t>
                      </a:r>
                      <a:r>
                        <a:rPr lang="en-US" altLang="ja-JP" sz="800" dirty="0">
                          <a:effectLst/>
                          <a:latin typeface="メイリオ" panose="020B0604030504040204" pitchFamily="50" charset="-128"/>
                          <a:ea typeface="メイリオ" panose="020B0604030504040204" pitchFamily="50" charset="-128"/>
                        </a:rPr>
                        <a:t>※3</a:t>
                      </a:r>
                      <a:r>
                        <a:rPr lang="ja-JP" altLang="en-US" sz="1050" dirty="0">
                          <a:effectLst/>
                          <a:latin typeface="メイリオ" panose="020B0604030504040204" pitchFamily="50" charset="-128"/>
                          <a:ea typeface="+mn-ea"/>
                        </a:rPr>
                        <a:t>に登録のご住所があり、氏名の頭文字が</a:t>
                      </a:r>
                      <a:endParaRPr lang="ja-JP" altLang="en-US" sz="1050" dirty="0">
                        <a:effectLst/>
                        <a:latin typeface="メイリオ" panose="020B0604030504040204" pitchFamily="50" charset="-128"/>
                        <a:ea typeface="メイリオ" panose="020B0604030504040204" pitchFamily="50" charset="-128"/>
                      </a:endParaRPr>
                    </a:p>
                    <a:p>
                      <a:pPr algn="ctr" fontAlgn="ctr"/>
                      <a:r>
                        <a:rPr lang="ja-JP" altLang="en-US" sz="1050" b="1" dirty="0">
                          <a:effectLst/>
                          <a:latin typeface="メイリオ" panose="020B0604030504040204" pitchFamily="50" charset="-128"/>
                          <a:ea typeface="メイリオ" panose="020B0604030504040204" pitchFamily="50" charset="-128"/>
                        </a:rPr>
                        <a:t>サ～ハ行</a:t>
                      </a:r>
                      <a:r>
                        <a:rPr lang="ja-JP" altLang="en-US" sz="1050" b="0" dirty="0">
                          <a:effectLst/>
                          <a:latin typeface="メイリオ" panose="020B0604030504040204" pitchFamily="50" charset="-128"/>
                          <a:ea typeface="+mn-ea"/>
                        </a:rPr>
                        <a:t>の</a:t>
                      </a:r>
                      <a:r>
                        <a:rPr lang="ja-JP" altLang="en-US" sz="1050" dirty="0">
                          <a:effectLst/>
                          <a:latin typeface="メイリオ" panose="020B0604030504040204" pitchFamily="50" charset="-128"/>
                          <a:ea typeface="+mn-ea"/>
                        </a:rPr>
                        <a:t>契約者さま</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1050" dirty="0">
                          <a:effectLst/>
                          <a:latin typeface="メイリオ" panose="020B0604030504040204" pitchFamily="50" charset="-128"/>
                          <a:ea typeface="メイリオ" panose="020B0604030504040204" pitchFamily="50" charset="-128"/>
                        </a:rPr>
                        <a:t>2025</a:t>
                      </a:r>
                      <a:r>
                        <a:rPr lang="ja-JP" altLang="en-US" sz="1050" dirty="0">
                          <a:effectLst/>
                          <a:latin typeface="メイリオ" panose="020B0604030504040204" pitchFamily="50" charset="-128"/>
                          <a:ea typeface="メイリオ" panose="020B0604030504040204" pitchFamily="50" charset="-128"/>
                        </a:rPr>
                        <a:t>年</a:t>
                      </a:r>
                      <a:r>
                        <a:rPr lang="en-US" altLang="ja-JP" sz="1050" dirty="0">
                          <a:effectLst/>
                          <a:latin typeface="メイリオ" panose="020B0604030504040204" pitchFamily="50" charset="-128"/>
                          <a:ea typeface="メイリオ" panose="020B0604030504040204" pitchFamily="50" charset="-128"/>
                        </a:rPr>
                        <a:t>8</a:t>
                      </a:r>
                      <a:r>
                        <a:rPr lang="ja-JP"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15</a:t>
                      </a:r>
                      <a:r>
                        <a:rPr lang="ja-JP" altLang="en-US" sz="1050" dirty="0">
                          <a:effectLst/>
                          <a:latin typeface="メイリオ" panose="020B0604030504040204" pitchFamily="50" charset="-128"/>
                          <a:ea typeface="メイリオ" panose="020B0604030504040204" pitchFamily="50" charset="-128"/>
                        </a:rPr>
                        <a:t>日（金）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20</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水</a:t>
                      </a:r>
                      <a:r>
                        <a:rPr lang="zh-TW" altLang="en-US" sz="1050" dirty="0">
                          <a:effectLst/>
                          <a:latin typeface="メイリオ" panose="020B0604030504040204" pitchFamily="50" charset="-128"/>
                          <a:ea typeface="メイリオ" panose="020B0604030504040204" pitchFamily="50" charset="-128"/>
                        </a:rPr>
                        <a:t>）～</a:t>
                      </a:r>
                    </a:p>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zh-TW" sz="1050" dirty="0">
                          <a:effectLst/>
                          <a:latin typeface="メイリオ" panose="020B0604030504040204" pitchFamily="50" charset="-128"/>
                          <a:ea typeface="メイリオ" panose="020B0604030504040204" pitchFamily="50" charset="-128"/>
                        </a:rPr>
                        <a:t>2</a:t>
                      </a:r>
                      <a:r>
                        <a:rPr lang="en-US" altLang="ja-JP" sz="1050" dirty="0">
                          <a:effectLst/>
                          <a:latin typeface="メイリオ" panose="020B0604030504040204" pitchFamily="50" charset="-128"/>
                          <a:ea typeface="メイリオ" panose="020B0604030504040204" pitchFamily="50" charset="-128"/>
                        </a:rPr>
                        <a:t>5</a:t>
                      </a:r>
                      <a:r>
                        <a:rPr lang="ja-JP" altLang="en-US" sz="1050" dirty="0">
                          <a:effectLst/>
                          <a:latin typeface="メイリオ" panose="020B0604030504040204" pitchFamily="50" charset="-128"/>
                          <a:ea typeface="メイリオ" panose="020B0604030504040204" pitchFamily="50" charset="-128"/>
                        </a:rPr>
                        <a:t>日</a:t>
                      </a:r>
                      <a:r>
                        <a:rPr lang="zh-TW" altLang="en-US" sz="1050" dirty="0">
                          <a:effectLst/>
                          <a:latin typeface="メイリオ" panose="020B0604030504040204" pitchFamily="50" charset="-128"/>
                          <a:ea typeface="メイリオ" panose="020B0604030504040204" pitchFamily="50" charset="-128"/>
                        </a:rPr>
                        <a:t>（</a:t>
                      </a:r>
                      <a:r>
                        <a:rPr lang="ja-JP" altLang="en-US" sz="1050" dirty="0">
                          <a:effectLst/>
                          <a:latin typeface="メイリオ" panose="020B0604030504040204" pitchFamily="50" charset="-128"/>
                          <a:ea typeface="メイリオ" panose="020B0604030504040204" pitchFamily="50" charset="-128"/>
                        </a:rPr>
                        <a:t>月</a:t>
                      </a:r>
                      <a:r>
                        <a:rPr lang="zh-TW" altLang="en-US" sz="1050" dirty="0">
                          <a:effectLst/>
                          <a:latin typeface="メイリオ" panose="020B0604030504040204" pitchFamily="50" charset="-128"/>
                          <a:ea typeface="メイリオ"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92023236"/>
                  </a:ext>
                </a:extLst>
              </a:tr>
              <a:tr h="432000">
                <a:tc>
                  <a:txBody>
                    <a:bodyPr/>
                    <a:lstStyle/>
                    <a:p>
                      <a:pPr algn="ctr" fontAlgn="ctr"/>
                      <a:r>
                        <a:rPr lang="ja-JP" altLang="en-US" sz="1050" b="1" dirty="0">
                          <a:effectLst/>
                          <a:latin typeface="メイリオ" panose="020B0604030504040204" pitchFamily="50" charset="-128"/>
                          <a:ea typeface="メイリオ" panose="020B0604030504040204" pitchFamily="50" charset="-128"/>
                        </a:rPr>
                        <a:t>西日本地域</a:t>
                      </a:r>
                      <a:r>
                        <a:rPr lang="en-US" altLang="ja-JP" sz="800" dirty="0">
                          <a:effectLst/>
                          <a:latin typeface="メイリオ" panose="020B0604030504040204" pitchFamily="50" charset="-128"/>
                          <a:ea typeface="メイリオ" panose="020B0604030504040204" pitchFamily="50" charset="-128"/>
                        </a:rPr>
                        <a:t>※3</a:t>
                      </a:r>
                      <a:r>
                        <a:rPr lang="ja-JP" altLang="en-US" sz="1050" dirty="0">
                          <a:effectLst/>
                          <a:latin typeface="メイリオ" panose="020B0604030504040204" pitchFamily="50" charset="-128"/>
                          <a:ea typeface="+mn-ea"/>
                        </a:rPr>
                        <a:t>に登録のご住所があり、氏名の頭文字が</a:t>
                      </a:r>
                      <a:endParaRPr lang="ja-JP" altLang="en-US" sz="1050" dirty="0">
                        <a:effectLst/>
                        <a:latin typeface="メイリオ" panose="020B0604030504040204" pitchFamily="50" charset="-128"/>
                        <a:ea typeface="メイリオ" panose="020B0604030504040204" pitchFamily="50" charset="-128"/>
                      </a:endParaRPr>
                    </a:p>
                    <a:p>
                      <a:pPr algn="ctr" fontAlgn="ctr"/>
                      <a:r>
                        <a:rPr lang="ja-JP" altLang="en-US" sz="1050" dirty="0">
                          <a:effectLst/>
                          <a:latin typeface="メイリオ" panose="020B0604030504040204" pitchFamily="50" charset="-128"/>
                          <a:ea typeface="メイリオ" panose="020B0604030504040204" pitchFamily="50" charset="-128"/>
                        </a:rPr>
                        <a:t>　</a:t>
                      </a:r>
                      <a:r>
                        <a:rPr lang="ja-JP" altLang="en-US" sz="1050" b="1" dirty="0">
                          <a:effectLst/>
                          <a:latin typeface="メイリオ" panose="020B0604030504040204" pitchFamily="50" charset="-128"/>
                          <a:ea typeface="メイリオ" panose="020B0604030504040204" pitchFamily="50" charset="-128"/>
                        </a:rPr>
                        <a:t>ア～ハ行以外</a:t>
                      </a:r>
                      <a:r>
                        <a:rPr lang="ja-JP" altLang="en-US" sz="1050" b="0" dirty="0">
                          <a:effectLst/>
                          <a:latin typeface="メイリオ" panose="020B0604030504040204" pitchFamily="50" charset="-128"/>
                          <a:ea typeface="+mn-ea"/>
                        </a:rPr>
                        <a:t>の</a:t>
                      </a:r>
                      <a:r>
                        <a:rPr lang="ja-JP" altLang="en-US" sz="1050" dirty="0">
                          <a:effectLst/>
                          <a:latin typeface="メイリオ" panose="020B0604030504040204" pitchFamily="50" charset="-128"/>
                          <a:ea typeface="+mn-ea"/>
                        </a:rPr>
                        <a:t>契約者さま</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1050" dirty="0">
                          <a:effectLst/>
                          <a:latin typeface="メイリオ" panose="020B0604030504040204" pitchFamily="50" charset="-128"/>
                          <a:ea typeface="メイリオ" panose="020B0604030504040204" pitchFamily="50" charset="-128"/>
                        </a:rPr>
                        <a:t>2025</a:t>
                      </a:r>
                      <a:r>
                        <a:rPr lang="ja-JP" altLang="en-US" sz="1050" dirty="0">
                          <a:effectLst/>
                          <a:latin typeface="メイリオ" panose="020B0604030504040204" pitchFamily="50" charset="-128"/>
                          <a:ea typeface="メイリオ" panose="020B0604030504040204" pitchFamily="50" charset="-128"/>
                        </a:rPr>
                        <a:t>年</a:t>
                      </a:r>
                      <a:r>
                        <a:rPr lang="en-US" altLang="ja-JP" sz="1050" dirty="0">
                          <a:effectLst/>
                          <a:latin typeface="メイリオ" panose="020B0604030504040204" pitchFamily="50" charset="-128"/>
                          <a:ea typeface="メイリオ" panose="020B0604030504040204" pitchFamily="50" charset="-128"/>
                        </a:rPr>
                        <a:t>8</a:t>
                      </a:r>
                      <a:r>
                        <a:rPr lang="ja-JP"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18</a:t>
                      </a:r>
                      <a:r>
                        <a:rPr lang="ja-JP" altLang="en-US" sz="1050" dirty="0">
                          <a:effectLst/>
                          <a:latin typeface="メイリオ" panose="020B0604030504040204" pitchFamily="50" charset="-128"/>
                          <a:ea typeface="メイリオ" panose="020B0604030504040204" pitchFamily="50" charset="-128"/>
                        </a:rPr>
                        <a:t>日（月）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ja-JP" sz="1050" dirty="0">
                          <a:effectLst/>
                          <a:latin typeface="メイリオ" panose="020B0604030504040204" pitchFamily="50" charset="-128"/>
                          <a:ea typeface="メイリオ" panose="020B0604030504040204" pitchFamily="50" charset="-128"/>
                        </a:rPr>
                        <a:t>21</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木</a:t>
                      </a:r>
                      <a:r>
                        <a:rPr lang="zh-TW" altLang="en-US" sz="1050" dirty="0">
                          <a:effectLst/>
                          <a:latin typeface="メイリオ" panose="020B0604030504040204" pitchFamily="50" charset="-128"/>
                          <a:ea typeface="メイリオ" panose="020B0604030504040204" pitchFamily="50" charset="-128"/>
                        </a:rPr>
                        <a:t>）～</a:t>
                      </a:r>
                    </a:p>
                    <a:p>
                      <a:pPr marL="0" indent="449263" algn="l" fontAlgn="ctr"/>
                      <a:r>
                        <a:rPr lang="en-US" altLang="zh-TW" sz="1050" dirty="0">
                          <a:effectLst/>
                          <a:latin typeface="メイリオ" panose="020B0604030504040204" pitchFamily="50" charset="-128"/>
                          <a:ea typeface="メイリオ" panose="020B0604030504040204" pitchFamily="50" charset="-128"/>
                        </a:rPr>
                        <a:t>2025</a:t>
                      </a:r>
                      <a:r>
                        <a:rPr lang="zh-TW" altLang="en-US" sz="1050" dirty="0">
                          <a:effectLst/>
                          <a:latin typeface="メイリオ" panose="020B0604030504040204" pitchFamily="50" charset="-128"/>
                          <a:ea typeface="メイリオ" panose="020B0604030504040204" pitchFamily="50" charset="-128"/>
                        </a:rPr>
                        <a:t>年</a:t>
                      </a:r>
                      <a:r>
                        <a:rPr lang="en-US" altLang="zh-TW" sz="1050" dirty="0">
                          <a:effectLst/>
                          <a:latin typeface="メイリオ" panose="020B0604030504040204" pitchFamily="50" charset="-128"/>
                          <a:ea typeface="メイリオ" panose="020B0604030504040204" pitchFamily="50" charset="-128"/>
                        </a:rPr>
                        <a:t>8</a:t>
                      </a:r>
                      <a:r>
                        <a:rPr lang="zh-TW" altLang="en-US" sz="1050" dirty="0">
                          <a:effectLst/>
                          <a:latin typeface="メイリオ" panose="020B0604030504040204" pitchFamily="50" charset="-128"/>
                          <a:ea typeface="メイリオ" panose="020B0604030504040204" pitchFamily="50" charset="-128"/>
                        </a:rPr>
                        <a:t>月</a:t>
                      </a:r>
                      <a:r>
                        <a:rPr lang="en-US" altLang="zh-TW" sz="1050" dirty="0">
                          <a:effectLst/>
                          <a:latin typeface="メイリオ" panose="020B0604030504040204" pitchFamily="50" charset="-128"/>
                          <a:ea typeface="メイリオ" panose="020B0604030504040204" pitchFamily="50" charset="-128"/>
                        </a:rPr>
                        <a:t>2</a:t>
                      </a:r>
                      <a:r>
                        <a:rPr lang="en-US" altLang="ja-JP" sz="1050" dirty="0">
                          <a:effectLst/>
                          <a:latin typeface="メイリオ" panose="020B0604030504040204" pitchFamily="50" charset="-128"/>
                          <a:ea typeface="メイリオ" panose="020B0604030504040204" pitchFamily="50" charset="-128"/>
                        </a:rPr>
                        <a:t>6</a:t>
                      </a:r>
                      <a:r>
                        <a:rPr lang="zh-TW" altLang="en-US" sz="1050" dirty="0">
                          <a:effectLst/>
                          <a:latin typeface="メイリオ" panose="020B0604030504040204" pitchFamily="50" charset="-128"/>
                          <a:ea typeface="メイリオ" panose="020B0604030504040204" pitchFamily="50" charset="-128"/>
                        </a:rPr>
                        <a:t>日（</a:t>
                      </a:r>
                      <a:r>
                        <a:rPr lang="ja-JP" altLang="en-US" sz="1050" dirty="0">
                          <a:effectLst/>
                          <a:latin typeface="メイリオ" panose="020B0604030504040204" pitchFamily="50" charset="-128"/>
                          <a:ea typeface="メイリオ" panose="020B0604030504040204" pitchFamily="50" charset="-128"/>
                        </a:rPr>
                        <a:t>月</a:t>
                      </a:r>
                      <a:r>
                        <a:rPr lang="zh-TW" altLang="en-US" sz="1050" dirty="0">
                          <a:effectLst/>
                          <a:latin typeface="メイリオ" panose="020B0604030504040204" pitchFamily="50" charset="-128"/>
                          <a:ea typeface="メイリオ"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331233062"/>
                  </a:ext>
                </a:extLst>
              </a:tr>
            </a:tbl>
          </a:graphicData>
        </a:graphic>
      </p:graphicFrame>
      <p:sp>
        <p:nvSpPr>
          <p:cNvPr id="8" name="テキスト ボックス 7">
            <a:extLst>
              <a:ext uri="{FF2B5EF4-FFF2-40B4-BE49-F238E27FC236}">
                <a16:creationId xmlns:a16="http://schemas.microsoft.com/office/drawing/2014/main" id="{9B9CE53D-97C7-F404-31AA-35EE848F70E2}"/>
              </a:ext>
            </a:extLst>
          </p:cNvPr>
          <p:cNvSpPr txBox="1"/>
          <p:nvPr/>
        </p:nvSpPr>
        <p:spPr>
          <a:xfrm>
            <a:off x="0" y="6143398"/>
            <a:ext cx="5370896" cy="415498"/>
          </a:xfrm>
          <a:prstGeom prst="rect">
            <a:avLst/>
          </a:prstGeom>
          <a:noFill/>
        </p:spPr>
        <p:txBody>
          <a:bodyPr wrap="square">
            <a:spAutoFit/>
          </a:bodyPr>
          <a:lstStyle/>
          <a:p>
            <a:r>
              <a:rPr lang="en-US" altLang="ja-JP" sz="700" b="0" i="0" dirty="0">
                <a:solidFill>
                  <a:srgbClr val="333333"/>
                </a:solidFill>
                <a:effectLst/>
                <a:latin typeface="HGPｺﾞｼｯｸM" panose="020B0600000000000000" pitchFamily="50" charset="-128"/>
                <a:ea typeface="HGPｺﾞｼｯｸM" panose="020B0600000000000000" pitchFamily="50" charset="-128"/>
              </a:rPr>
              <a:t>※</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１ 金融機関経由でご加入の契約とその他の契約では、冊子はそれぞれで作成され、同日に発送します。</a:t>
            </a:r>
            <a:br>
              <a:rPr lang="ja-JP" altLang="en-US" sz="700" dirty="0">
                <a:latin typeface="HGPｺﾞｼｯｸM" panose="020B0600000000000000" pitchFamily="50" charset="-128"/>
                <a:ea typeface="HGPｺﾞｼｯｸM" panose="020B0600000000000000" pitchFamily="50" charset="-128"/>
              </a:rPr>
            </a:b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２ 東日本地域 北海道・東北・関東・北陸</a:t>
            </a:r>
            <a:br>
              <a:rPr lang="ja-JP" altLang="en-US" sz="700" dirty="0">
                <a:latin typeface="HGPｺﾞｼｯｸM" panose="020B0600000000000000" pitchFamily="50" charset="-128"/>
                <a:ea typeface="HGPｺﾞｼｯｸM" panose="020B0600000000000000" pitchFamily="50" charset="-128"/>
              </a:rPr>
            </a:b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３ 西日本地域 東海・中部・近畿・中国・四国・九州・沖縄</a:t>
            </a:r>
            <a:endParaRPr lang="ja-JP" altLang="en-US" sz="700" dirty="0">
              <a:latin typeface="HGPｺﾞｼｯｸM" panose="020B0600000000000000" pitchFamily="50" charset="-128"/>
              <a:ea typeface="HGPｺﾞｼｯｸM" panose="020B0600000000000000" pitchFamily="50" charset="-128"/>
            </a:endParaRPr>
          </a:p>
        </p:txBody>
      </p:sp>
      <p:sp>
        <p:nvSpPr>
          <p:cNvPr id="11" name="テキスト ボックス 10">
            <a:extLst>
              <a:ext uri="{FF2B5EF4-FFF2-40B4-BE49-F238E27FC236}">
                <a16:creationId xmlns:a16="http://schemas.microsoft.com/office/drawing/2014/main" id="{F24F348A-0934-FE15-9B21-804096969EC6}"/>
              </a:ext>
            </a:extLst>
          </p:cNvPr>
          <p:cNvSpPr txBox="1"/>
          <p:nvPr/>
        </p:nvSpPr>
        <p:spPr>
          <a:xfrm>
            <a:off x="504692" y="5918031"/>
            <a:ext cx="9071999" cy="230832"/>
          </a:xfrm>
          <a:prstGeom prst="rect">
            <a:avLst/>
          </a:prstGeom>
          <a:noFill/>
        </p:spPr>
        <p:txBody>
          <a:bodyPr wrap="square">
            <a:spAutoFit/>
          </a:bodyPr>
          <a:lstStyle/>
          <a:p>
            <a:r>
              <a:rPr lang="ja-JP" altLang="en-US" sz="900" dirty="0">
                <a:latin typeface="HGPｺﾞｼｯｸM" panose="020B0600000000000000" pitchFamily="50" charset="-128"/>
                <a:ea typeface="HGPｺﾞｼｯｸM" panose="020B0600000000000000" pitchFamily="50" charset="-128"/>
              </a:rPr>
              <a:t>参照：フコク生命</a:t>
            </a:r>
            <a:r>
              <a:rPr lang="en-US" altLang="ja-JP" sz="900" dirty="0">
                <a:latin typeface="HGPｺﾞｼｯｸM" panose="020B0600000000000000" pitchFamily="50" charset="-128"/>
                <a:ea typeface="HGPｺﾞｼｯｸM" panose="020B0600000000000000" pitchFamily="50" charset="-128"/>
              </a:rPr>
              <a:t>HP『 </a:t>
            </a:r>
            <a:r>
              <a:rPr lang="ja-JP" altLang="en-US" sz="900" dirty="0">
                <a:latin typeface="HGPｺﾞｼｯｸM" panose="020B0600000000000000" pitchFamily="50" charset="-128"/>
                <a:ea typeface="HGPｺﾞｼｯｸM" panose="020B0600000000000000" pitchFamily="50" charset="-128"/>
              </a:rPr>
              <a:t>フコク生命だより </a:t>
            </a:r>
            <a:r>
              <a:rPr lang="en-US" altLang="ja-JP" sz="900" dirty="0">
                <a:latin typeface="HGPｺﾞｼｯｸM" panose="020B0600000000000000" pitchFamily="50" charset="-128"/>
                <a:ea typeface="HGPｺﾞｼｯｸM" panose="020B0600000000000000" pitchFamily="50" charset="-128"/>
              </a:rPr>
              <a:t>』 </a:t>
            </a:r>
            <a:r>
              <a:rPr lang="ja-JP" altLang="en-US" sz="900" dirty="0">
                <a:latin typeface="HGPｺﾞｼｯｸM" panose="020B0600000000000000" pitchFamily="50" charset="-128"/>
                <a:ea typeface="HGPｺﾞｼｯｸM" panose="020B0600000000000000" pitchFamily="50" charset="-128"/>
              </a:rPr>
              <a:t>内の</a:t>
            </a:r>
            <a:r>
              <a:rPr lang="en-US" altLang="ja-JP" sz="900" dirty="0">
                <a:latin typeface="HGPｺﾞｼｯｸM" panose="020B0600000000000000" pitchFamily="50" charset="-128"/>
                <a:ea typeface="HGPｺﾞｼｯｸM" panose="020B0600000000000000" pitchFamily="50" charset="-128"/>
              </a:rPr>
              <a:t>FAQ</a:t>
            </a:r>
            <a:r>
              <a:rPr lang="ja-JP" altLang="en-US" sz="900" dirty="0">
                <a:latin typeface="HGPｺﾞｼｯｸM" panose="020B0600000000000000" pitchFamily="50" charset="-128"/>
                <a:ea typeface="HGPｺﾞｼｯｸM" panose="020B0600000000000000" pitchFamily="50" charset="-128"/>
              </a:rPr>
              <a:t>：リンクは</a:t>
            </a:r>
            <a:r>
              <a:rPr lang="ja-JP" altLang="en-US" sz="900" dirty="0">
                <a:latin typeface="HGPｺﾞｼｯｸM" panose="020B0600000000000000" pitchFamily="50" charset="-128"/>
                <a:ea typeface="HGPｺﾞｼｯｸM" panose="020B0600000000000000" pitchFamily="50" charset="-128"/>
                <a:hlinkClick r:id="rId2"/>
              </a:rPr>
              <a:t>コチラ</a:t>
            </a:r>
            <a:endParaRPr lang="en-US" altLang="ja-JP" sz="900" dirty="0">
              <a:latin typeface="HGPｺﾞｼｯｸM" panose="020B0600000000000000" pitchFamily="50" charset="-128"/>
              <a:ea typeface="HGPｺﾞｼｯｸM" panose="020B0600000000000000" pitchFamily="50" charset="-128"/>
            </a:endParaRPr>
          </a:p>
        </p:txBody>
      </p:sp>
      <p:pic>
        <p:nvPicPr>
          <p:cNvPr id="12" name="図 11">
            <a:extLst>
              <a:ext uri="{FF2B5EF4-FFF2-40B4-BE49-F238E27FC236}">
                <a16:creationId xmlns:a16="http://schemas.microsoft.com/office/drawing/2014/main" id="{3132C287-53E6-C3B1-1439-3D551A9B85BC}"/>
              </a:ext>
            </a:extLst>
          </p:cNvPr>
          <p:cNvPicPr>
            <a:picLocks noChangeAspect="1"/>
          </p:cNvPicPr>
          <p:nvPr/>
        </p:nvPicPr>
        <p:blipFill>
          <a:blip r:embed="rId3"/>
          <a:stretch>
            <a:fillRect/>
          </a:stretch>
        </p:blipFill>
        <p:spPr>
          <a:xfrm>
            <a:off x="51910" y="185542"/>
            <a:ext cx="8125959" cy="6506483"/>
          </a:xfrm>
          <a:prstGeom prst="rect">
            <a:avLst/>
          </a:prstGeom>
        </p:spPr>
      </p:pic>
      <p:pic>
        <p:nvPicPr>
          <p:cNvPr id="13" name="図 12">
            <a:extLst>
              <a:ext uri="{FF2B5EF4-FFF2-40B4-BE49-F238E27FC236}">
                <a16:creationId xmlns:a16="http://schemas.microsoft.com/office/drawing/2014/main" id="{FE1EFD78-1DAC-1D93-8763-9A30E732824D}"/>
              </a:ext>
            </a:extLst>
          </p:cNvPr>
          <p:cNvPicPr>
            <a:picLocks noChangeAspect="1"/>
          </p:cNvPicPr>
          <p:nvPr/>
        </p:nvPicPr>
        <p:blipFill rotWithShape="1">
          <a:blip r:embed="rId3"/>
          <a:srcRect l="1447" t="66586" r="33904" b="10968"/>
          <a:stretch/>
        </p:blipFill>
        <p:spPr>
          <a:xfrm>
            <a:off x="158250" y="1844265"/>
            <a:ext cx="9603002" cy="2669665"/>
          </a:xfrm>
          <a:prstGeom prst="rect">
            <a:avLst/>
          </a:prstGeom>
        </p:spPr>
      </p:pic>
    </p:spTree>
    <p:extLst>
      <p:ext uri="{BB962C8B-B14F-4D97-AF65-F5344CB8AC3E}">
        <p14:creationId xmlns:p14="http://schemas.microsoft.com/office/powerpoint/2010/main" val="734507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xit" presetSubtype="4" fill="hold" nodeType="clickEffect">
                                  <p:stCondLst>
                                    <p:cond delay="0"/>
                                  </p:stCondLst>
                                  <p:childTnLst>
                                    <p:animEffect transition="out" filter="wipe(down)">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par>
                                <p:cTn id="20" presetID="22" presetClass="exit" presetSubtype="4" fill="hold" nodeType="withEffect">
                                  <p:stCondLst>
                                    <p:cond delay="0"/>
                                  </p:stCondLst>
                                  <p:childTnLst>
                                    <p:animEffect transition="out" filter="wipe(down)">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4146D6-CC8B-4587-A4CF-23DA23137EBF}"/>
              </a:ext>
            </a:extLst>
          </p:cNvPr>
          <p:cNvSpPr>
            <a:spLocks noGrp="1"/>
          </p:cNvSpPr>
          <p:nvPr>
            <p:ph type="body" sz="quarter" idx="10"/>
          </p:nvPr>
        </p:nvSpPr>
        <p:spPr/>
        <p:txBody>
          <a:bodyPr/>
          <a:lstStyle/>
          <a:p>
            <a:r>
              <a:rPr kumimoji="1" lang="en-US" altLang="ja-JP" dirty="0"/>
              <a:t>Ⅲ</a:t>
            </a:r>
            <a:r>
              <a:rPr kumimoji="1" lang="ja-JP" altLang="en-US" dirty="0"/>
              <a:t>．</a:t>
            </a:r>
            <a:r>
              <a:rPr lang="ja-JP" altLang="en-US" dirty="0"/>
              <a:t>当社紹介</a:t>
            </a:r>
            <a:endParaRPr kumimoji="1" lang="ja-JP" altLang="en-US" dirty="0"/>
          </a:p>
        </p:txBody>
      </p:sp>
    </p:spTree>
    <p:extLst>
      <p:ext uri="{BB962C8B-B14F-4D97-AF65-F5344CB8AC3E}">
        <p14:creationId xmlns:p14="http://schemas.microsoft.com/office/powerpoint/2010/main" val="1102987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grpSp>
        <p:nvGrpSpPr>
          <p:cNvPr id="38" name="グループ化 37">
            <a:extLst>
              <a:ext uri="{FF2B5EF4-FFF2-40B4-BE49-F238E27FC236}">
                <a16:creationId xmlns:a16="http://schemas.microsoft.com/office/drawing/2014/main" id="{26300E39-5ABD-486C-8262-5FBEF3AADA8B}"/>
              </a:ext>
            </a:extLst>
          </p:cNvPr>
          <p:cNvGrpSpPr/>
          <p:nvPr/>
        </p:nvGrpSpPr>
        <p:grpSpPr>
          <a:xfrm>
            <a:off x="5107857" y="615820"/>
            <a:ext cx="4704367" cy="10601501"/>
            <a:chOff x="81476" y="-724078"/>
            <a:chExt cx="4675655" cy="10536800"/>
          </a:xfrm>
        </p:grpSpPr>
        <p:pic>
          <p:nvPicPr>
            <p:cNvPr id="39" name="図 38">
              <a:extLst>
                <a:ext uri="{FF2B5EF4-FFF2-40B4-BE49-F238E27FC236}">
                  <a16:creationId xmlns:a16="http://schemas.microsoft.com/office/drawing/2014/main" id="{0B902558-393D-4EC4-A8D6-93350C13DABC}"/>
                </a:ext>
              </a:extLst>
            </p:cNvPr>
            <p:cNvPicPr>
              <a:picLocks noChangeAspect="1"/>
            </p:cNvPicPr>
            <p:nvPr/>
          </p:nvPicPr>
          <p:blipFill rotWithShape="1">
            <a:blip r:embed="rId2"/>
            <a:srcRect l="6996" t="22258" r="31832" b="38773"/>
            <a:stretch/>
          </p:blipFill>
          <p:spPr>
            <a:xfrm>
              <a:off x="107893" y="1874319"/>
              <a:ext cx="4624191" cy="1657001"/>
            </a:xfrm>
            <a:prstGeom prst="rect">
              <a:avLst/>
            </a:prstGeom>
          </p:spPr>
        </p:pic>
        <p:pic>
          <p:nvPicPr>
            <p:cNvPr id="40" name="図 39">
              <a:extLst>
                <a:ext uri="{FF2B5EF4-FFF2-40B4-BE49-F238E27FC236}">
                  <a16:creationId xmlns:a16="http://schemas.microsoft.com/office/drawing/2014/main" id="{C8B97F48-33A0-40B0-86A6-D57838C23DCA}"/>
                </a:ext>
              </a:extLst>
            </p:cNvPr>
            <p:cNvPicPr>
              <a:picLocks noChangeAspect="1"/>
            </p:cNvPicPr>
            <p:nvPr/>
          </p:nvPicPr>
          <p:blipFill rotWithShape="1">
            <a:blip r:embed="rId3"/>
            <a:srcRect l="7545" t="45646" r="32067" b="29547"/>
            <a:stretch/>
          </p:blipFill>
          <p:spPr>
            <a:xfrm>
              <a:off x="107893" y="3944780"/>
              <a:ext cx="4624192" cy="1068517"/>
            </a:xfrm>
            <a:prstGeom prst="rect">
              <a:avLst/>
            </a:prstGeom>
          </p:spPr>
        </p:pic>
        <p:pic>
          <p:nvPicPr>
            <p:cNvPr id="41" name="図 40">
              <a:extLst>
                <a:ext uri="{FF2B5EF4-FFF2-40B4-BE49-F238E27FC236}">
                  <a16:creationId xmlns:a16="http://schemas.microsoft.com/office/drawing/2014/main" id="{64CFCE2F-190A-4C4F-861C-2EA4D0C3C352}"/>
                </a:ext>
              </a:extLst>
            </p:cNvPr>
            <p:cNvPicPr>
              <a:picLocks noChangeAspect="1"/>
            </p:cNvPicPr>
            <p:nvPr/>
          </p:nvPicPr>
          <p:blipFill rotWithShape="1">
            <a:blip r:embed="rId2"/>
            <a:srcRect l="6996" t="74351" r="31832" b="15361"/>
            <a:stretch/>
          </p:blipFill>
          <p:spPr>
            <a:xfrm>
              <a:off x="107893" y="3525318"/>
              <a:ext cx="4624191" cy="437471"/>
            </a:xfrm>
            <a:prstGeom prst="rect">
              <a:avLst/>
            </a:prstGeom>
          </p:spPr>
        </p:pic>
        <p:pic>
          <p:nvPicPr>
            <p:cNvPr id="42" name="図 41">
              <a:extLst>
                <a:ext uri="{FF2B5EF4-FFF2-40B4-BE49-F238E27FC236}">
                  <a16:creationId xmlns:a16="http://schemas.microsoft.com/office/drawing/2014/main" id="{9481BAD4-B29C-4AAF-81FC-852C9F491C28}"/>
                </a:ext>
              </a:extLst>
            </p:cNvPr>
            <p:cNvPicPr>
              <a:picLocks noChangeAspect="1"/>
            </p:cNvPicPr>
            <p:nvPr/>
          </p:nvPicPr>
          <p:blipFill rotWithShape="1">
            <a:blip r:embed="rId4"/>
            <a:srcRect l="6899" t="64698" r="31542" b="12763"/>
            <a:stretch/>
          </p:blipFill>
          <p:spPr>
            <a:xfrm>
              <a:off x="81476" y="6405663"/>
              <a:ext cx="4647456" cy="957174"/>
            </a:xfrm>
            <a:prstGeom prst="rect">
              <a:avLst/>
            </a:prstGeom>
          </p:spPr>
        </p:pic>
        <p:pic>
          <p:nvPicPr>
            <p:cNvPr id="43" name="図 42">
              <a:extLst>
                <a:ext uri="{FF2B5EF4-FFF2-40B4-BE49-F238E27FC236}">
                  <a16:creationId xmlns:a16="http://schemas.microsoft.com/office/drawing/2014/main" id="{BBEDD22A-4AA8-44BB-9091-E5D38B5C1161}"/>
                </a:ext>
              </a:extLst>
            </p:cNvPr>
            <p:cNvPicPr>
              <a:picLocks noChangeAspect="1"/>
            </p:cNvPicPr>
            <p:nvPr/>
          </p:nvPicPr>
          <p:blipFill rotWithShape="1">
            <a:blip r:embed="rId4"/>
            <a:srcRect l="6899" t="22909" r="31542" b="71450"/>
            <a:stretch/>
          </p:blipFill>
          <p:spPr>
            <a:xfrm>
              <a:off x="84932" y="4942761"/>
              <a:ext cx="4647456" cy="239558"/>
            </a:xfrm>
            <a:prstGeom prst="rect">
              <a:avLst/>
            </a:prstGeom>
          </p:spPr>
        </p:pic>
        <p:pic>
          <p:nvPicPr>
            <p:cNvPr id="44" name="図 43">
              <a:extLst>
                <a:ext uri="{FF2B5EF4-FFF2-40B4-BE49-F238E27FC236}">
                  <a16:creationId xmlns:a16="http://schemas.microsoft.com/office/drawing/2014/main" id="{1C8AB51C-5FD1-4C86-92EA-8DBE03C3C98B}"/>
                </a:ext>
              </a:extLst>
            </p:cNvPr>
            <p:cNvPicPr>
              <a:picLocks noChangeAspect="1"/>
            </p:cNvPicPr>
            <p:nvPr/>
          </p:nvPicPr>
          <p:blipFill rotWithShape="1">
            <a:blip r:embed="rId5"/>
            <a:srcRect l="6899" t="22547" r="30997" b="14791"/>
            <a:stretch/>
          </p:blipFill>
          <p:spPr>
            <a:xfrm>
              <a:off x="98258" y="-724078"/>
              <a:ext cx="4624962" cy="2624938"/>
            </a:xfrm>
            <a:prstGeom prst="rect">
              <a:avLst/>
            </a:prstGeom>
          </p:spPr>
        </p:pic>
        <p:pic>
          <p:nvPicPr>
            <p:cNvPr id="45" name="図 44">
              <a:extLst>
                <a:ext uri="{FF2B5EF4-FFF2-40B4-BE49-F238E27FC236}">
                  <a16:creationId xmlns:a16="http://schemas.microsoft.com/office/drawing/2014/main" id="{C46255FA-55CE-463A-96DF-938B71D25A38}"/>
                </a:ext>
              </a:extLst>
            </p:cNvPr>
            <p:cNvPicPr>
              <a:picLocks noChangeAspect="1"/>
            </p:cNvPicPr>
            <p:nvPr/>
          </p:nvPicPr>
          <p:blipFill rotWithShape="1">
            <a:blip r:embed="rId6"/>
            <a:srcRect l="6607" t="23662" r="31832" b="64632"/>
            <a:stretch/>
          </p:blipFill>
          <p:spPr>
            <a:xfrm>
              <a:off x="83150" y="7352185"/>
              <a:ext cx="4649238" cy="497310"/>
            </a:xfrm>
            <a:prstGeom prst="rect">
              <a:avLst/>
            </a:prstGeom>
          </p:spPr>
        </p:pic>
        <p:pic>
          <p:nvPicPr>
            <p:cNvPr id="46" name="図 45">
              <a:extLst>
                <a:ext uri="{FF2B5EF4-FFF2-40B4-BE49-F238E27FC236}">
                  <a16:creationId xmlns:a16="http://schemas.microsoft.com/office/drawing/2014/main" id="{89E471E6-39DC-4626-A215-EA53BA4F4BE6}"/>
                </a:ext>
              </a:extLst>
            </p:cNvPr>
            <p:cNvPicPr>
              <a:picLocks noChangeAspect="1"/>
            </p:cNvPicPr>
            <p:nvPr/>
          </p:nvPicPr>
          <p:blipFill rotWithShape="1">
            <a:blip r:embed="rId6"/>
            <a:srcRect l="6607" t="48510" r="31832" b="5277"/>
            <a:stretch/>
          </p:blipFill>
          <p:spPr>
            <a:xfrm>
              <a:off x="107893" y="7849495"/>
              <a:ext cx="4649238" cy="1963227"/>
            </a:xfrm>
            <a:prstGeom prst="rect">
              <a:avLst/>
            </a:prstGeom>
          </p:spPr>
        </p:pic>
      </p:grpSp>
      <p:sp>
        <p:nvSpPr>
          <p:cNvPr id="47" name="正方形/長方形 46">
            <a:extLst>
              <a:ext uri="{FF2B5EF4-FFF2-40B4-BE49-F238E27FC236}">
                <a16:creationId xmlns:a16="http://schemas.microsoft.com/office/drawing/2014/main" id="{7074F1A6-E50A-41C9-887B-CA124B41D84B}"/>
              </a:ext>
            </a:extLst>
          </p:cNvPr>
          <p:cNvSpPr/>
          <p:nvPr/>
        </p:nvSpPr>
        <p:spPr>
          <a:xfrm>
            <a:off x="0" y="1553352"/>
            <a:ext cx="5134436" cy="4524315"/>
          </a:xfrm>
          <a:prstGeom prst="rect">
            <a:avLst/>
          </a:prstGeom>
        </p:spPr>
        <p:txBody>
          <a:bodyPr wrap="square">
            <a:spAutoFit/>
          </a:bodyPr>
          <a:lstStyle/>
          <a:p>
            <a:pPr marL="0" marR="0" lvl="0" indent="0" defTabSz="914400" eaLnBrk="1" fontAlgn="ctr" latinLnBrk="0" hangingPunct="1">
              <a:spcBef>
                <a:spcPct val="0"/>
              </a:spcBef>
              <a:spcAft>
                <a:spcPct val="0"/>
              </a:spcAft>
              <a:buClrTx/>
              <a:buSzTx/>
              <a:buFontTx/>
              <a:buNone/>
              <a:tabLst/>
              <a:defRPr/>
            </a:pPr>
            <a:r>
              <a:rPr kumimoji="1" lang="ja-JP" altLang="en-US"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当社は、</a:t>
            </a: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さまざまな</a:t>
            </a:r>
            <a:r>
              <a:rPr kumimoji="1" lang="ja-JP" altLang="en-US" sz="1600" b="1" kern="0" dirty="0">
                <a:solidFill>
                  <a:srgbClr val="EA5550"/>
                </a:solidFill>
                <a:latin typeface="メイリオ" panose="020B0604030504040204" pitchFamily="50" charset="-128"/>
                <a:ea typeface="メイリオ" panose="020B0604030504040204" pitchFamily="50" charset="-128"/>
              </a:rPr>
              <a:t>「保険」の切り口を提供</a:t>
            </a:r>
            <a:r>
              <a:rPr kumimoji="1" lang="ja-JP" altLang="en-US" sz="1600" kern="0" dirty="0">
                <a:solidFill>
                  <a:srgbClr val="3E3A39"/>
                </a:solidFill>
                <a:latin typeface="メイリオ" panose="020B0604030504040204" pitchFamily="50" charset="-128"/>
                <a:ea typeface="メイリオ" panose="020B0604030504040204" pitchFamily="50" charset="-128"/>
              </a:rPr>
              <a:t>し、</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そして</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みなさんの</a:t>
            </a:r>
            <a:r>
              <a:rPr kumimoji="1" lang="ja-JP" altLang="en-US" sz="1600" b="1" kern="0" dirty="0">
                <a:solidFill>
                  <a:srgbClr val="EA5550"/>
                </a:solidFill>
                <a:latin typeface="メイリオ" panose="020B0604030504040204" pitchFamily="50" charset="-128"/>
                <a:ea typeface="メイリオ" panose="020B0604030504040204" pitchFamily="50" charset="-128"/>
              </a:rPr>
              <a:t>「活動」のお手伝い</a:t>
            </a:r>
            <a:r>
              <a:rPr kumimoji="1" lang="ja-JP" altLang="en-US" sz="1600" kern="0" dirty="0">
                <a:solidFill>
                  <a:srgbClr val="3E3A39"/>
                </a:solidFill>
                <a:latin typeface="メイリオ" panose="020B0604030504040204" pitchFamily="50" charset="-128"/>
                <a:ea typeface="メイリオ" panose="020B0604030504040204" pitchFamily="50" charset="-128"/>
              </a:rPr>
              <a:t>ができるように、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タイムリーな情報を新鮮なうちに、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EA5550"/>
                </a:solidFill>
                <a:latin typeface="メイリオ" panose="020B0604030504040204" pitchFamily="50" charset="-128"/>
                <a:ea typeface="メイリオ" panose="020B0604030504040204" pitchFamily="50" charset="-128"/>
              </a:rPr>
              <a:t>皆さんのお手元にお届け</a:t>
            </a:r>
            <a:r>
              <a:rPr kumimoji="1" lang="ja-JP" altLang="en-US" sz="1600" kern="0" dirty="0">
                <a:solidFill>
                  <a:srgbClr val="3E3A39"/>
                </a:solidFill>
                <a:latin typeface="メイリオ" panose="020B0604030504040204" pitchFamily="50" charset="-128"/>
                <a:ea typeface="メイリオ" panose="020B0604030504040204" pitchFamily="50" charset="-128"/>
              </a:rPr>
              <a:t>します。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そんな、</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3E3A39"/>
                </a:solidFill>
                <a:latin typeface="メイリオ" panose="020B0604030504040204" pitchFamily="50" charset="-128"/>
                <a:ea typeface="メイリオ" panose="020B0604030504040204" pitchFamily="50" charset="-128"/>
              </a:rPr>
              <a:t>会員さま限定の情報配信サイト</a:t>
            </a:r>
            <a:r>
              <a:rPr kumimoji="1" lang="ja-JP" altLang="en-US" sz="1600" kern="0" dirty="0">
                <a:solidFill>
                  <a:srgbClr val="3E3A39"/>
                </a:solidFill>
                <a:latin typeface="メイリオ" panose="020B0604030504040204" pitchFamily="50" charset="-128"/>
                <a:ea typeface="メイリオ" panose="020B0604030504040204" pitchFamily="50" charset="-128"/>
              </a:rPr>
              <a:t>を運営しています。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URL</a:t>
            </a: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https://labo-ks.co.jp/</a:t>
            </a:r>
          </a:p>
          <a:p>
            <a:pPr marL="0" marR="0" lvl="0" indent="0" defTabSz="914400" eaLnBrk="1" fontAlgn="ctr" latinLnBrk="0" hangingPunct="1">
              <a:lnSpc>
                <a:spcPct val="100000"/>
              </a:lnSpc>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pic>
        <p:nvPicPr>
          <p:cNvPr id="48" name="図 47" descr="QR コード&#10;&#10;自動的に生成された説明">
            <a:extLst>
              <a:ext uri="{FF2B5EF4-FFF2-40B4-BE49-F238E27FC236}">
                <a16:creationId xmlns:a16="http://schemas.microsoft.com/office/drawing/2014/main" id="{BE487374-3785-4CDA-8FFC-DA7AB59617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13" y="5729559"/>
            <a:ext cx="968829" cy="968829"/>
          </a:xfrm>
          <a:prstGeom prst="rect">
            <a:avLst/>
          </a:prstGeom>
        </p:spPr>
      </p:pic>
      <p:sp>
        <p:nvSpPr>
          <p:cNvPr id="49" name="AutoShape 3">
            <a:extLst>
              <a:ext uri="{FF2B5EF4-FFF2-40B4-BE49-F238E27FC236}">
                <a16:creationId xmlns:a16="http://schemas.microsoft.com/office/drawing/2014/main" id="{D7DD60E3-E3E3-40BC-ABBF-0714509E2C9D}"/>
              </a:ext>
            </a:extLst>
          </p:cNvPr>
          <p:cNvSpPr>
            <a:spLocks noChangeArrowheads="1"/>
          </p:cNvSpPr>
          <p:nvPr/>
        </p:nvSpPr>
        <p:spPr bwMode="auto">
          <a:xfrm>
            <a:off x="8470698" y="697097"/>
            <a:ext cx="2354581"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3E3A39"/>
                </a:solidFill>
                <a:effectLst>
                  <a:glow rad="88900">
                    <a:schemeClr val="bg1"/>
                  </a:glow>
                </a:effectLst>
                <a:latin typeface="メイリオ" panose="020B0604030504040204" pitchFamily="50" charset="-128"/>
                <a:ea typeface="メイリオ" panose="020B0604030504040204" pitchFamily="50" charset="-128"/>
                <a:cs typeface="メイリオ" panose="020B0604030504040204" pitchFamily="50" charset="-128"/>
              </a:rPr>
              <a:t>当社のサイト</a:t>
            </a:r>
          </a:p>
        </p:txBody>
      </p:sp>
    </p:spTree>
    <p:extLst>
      <p:ext uri="{BB962C8B-B14F-4D97-AF65-F5344CB8AC3E}">
        <p14:creationId xmlns:p14="http://schemas.microsoft.com/office/powerpoint/2010/main" val="2799650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QR コード&#10;&#10;自動的に生成された説明">
            <a:extLst>
              <a:ext uri="{FF2B5EF4-FFF2-40B4-BE49-F238E27FC236}">
                <a16:creationId xmlns:a16="http://schemas.microsoft.com/office/drawing/2014/main" id="{35333794-891D-0385-8CC6-36F9537B8F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7550" y="5069854"/>
            <a:ext cx="1260000" cy="1260000"/>
          </a:xfrm>
          <a:prstGeom prst="rect">
            <a:avLst/>
          </a:prstGeom>
        </p:spPr>
      </p:pic>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sz="1800" dirty="0">
                <a:solidFill>
                  <a:srgbClr val="002060"/>
                </a:solidFill>
              </a:rPr>
              <a:t>目次</a:t>
            </a:r>
          </a:p>
        </p:txBody>
      </p:sp>
      <p:sp>
        <p:nvSpPr>
          <p:cNvPr id="4" name="AutoShape 3">
            <a:extLst>
              <a:ext uri="{FF2B5EF4-FFF2-40B4-BE49-F238E27FC236}">
                <a16:creationId xmlns:a16="http://schemas.microsoft.com/office/drawing/2014/main" id="{E7A98DCC-2FCB-48C1-9AF6-DF7B83CAA515}"/>
              </a:ext>
            </a:extLst>
          </p:cNvPr>
          <p:cNvSpPr>
            <a:spLocks noChangeArrowheads="1"/>
          </p:cNvSpPr>
          <p:nvPr/>
        </p:nvSpPr>
        <p:spPr bwMode="auto">
          <a:xfrm>
            <a:off x="114299" y="602633"/>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１．本日に次第</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8" name="コンテンツ プレースホルダー 1">
            <a:extLst>
              <a:ext uri="{FF2B5EF4-FFF2-40B4-BE49-F238E27FC236}">
                <a16:creationId xmlns:a16="http://schemas.microsoft.com/office/drawing/2014/main" id="{A5012FA3-BE2E-FBAD-A614-3B6E9DAEDFE2}"/>
              </a:ext>
            </a:extLst>
          </p:cNvPr>
          <p:cNvSpPr txBox="1">
            <a:spLocks/>
          </p:cNvSpPr>
          <p:nvPr/>
        </p:nvSpPr>
        <p:spPr>
          <a:xfrm>
            <a:off x="714376" y="848854"/>
            <a:ext cx="7944432" cy="24702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1" indent="0">
              <a:lnSpc>
                <a:spcPct val="150000"/>
              </a:lnSpc>
              <a:buNone/>
            </a:pPr>
            <a:r>
              <a:rPr lang="ja-JP" altLang="en-US" sz="1800" dirty="0">
                <a:latin typeface="メイリオ" panose="020B0604030504040204" pitchFamily="50" charset="-128"/>
                <a:ea typeface="メイリオ" panose="020B0604030504040204" pitchFamily="50" charset="-128"/>
              </a:rPr>
              <a:t>直近のトピックス等から、</a:t>
            </a:r>
            <a:r>
              <a:rPr lang="en-US" altLang="ja-JP" sz="1800" dirty="0">
                <a:latin typeface="メイリオ" panose="020B0604030504040204" pitchFamily="50" charset="-128"/>
                <a:ea typeface="メイリオ" panose="020B0604030504040204" pitchFamily="50" charset="-128"/>
              </a:rPr>
              <a:t>11</a:t>
            </a:r>
            <a:r>
              <a:rPr lang="ja-JP" altLang="en-US" sz="1800" dirty="0">
                <a:latin typeface="メイリオ" panose="020B0604030504040204" pitchFamily="50" charset="-128"/>
                <a:ea typeface="メイリオ" panose="020B0604030504040204" pitchFamily="50" charset="-128"/>
              </a:rPr>
              <a:t>月の行き先やリストアップ、活動のヒント、　お客さまにお伝えすべき情報を整理する！</a:t>
            </a:r>
            <a:endParaRPr lang="en-US" altLang="ja-JP" sz="1800" dirty="0">
              <a:latin typeface="メイリオ" panose="020B0604030504040204" pitchFamily="50" charset="-128"/>
              <a:ea typeface="メイリオ" panose="020B0604030504040204" pitchFamily="50" charset="-128"/>
            </a:endParaRPr>
          </a:p>
          <a:p>
            <a:pPr marL="457200" lvl="1" indent="0">
              <a:lnSpc>
                <a:spcPct val="150000"/>
              </a:lnSpc>
              <a:buNone/>
            </a:pPr>
            <a:endParaRPr lang="en-US" altLang="ja-JP" sz="1800" dirty="0">
              <a:latin typeface="メイリオ" panose="020B0604030504040204" pitchFamily="50" charset="-128"/>
              <a:ea typeface="メイリオ" panose="020B0604030504040204" pitchFamily="50" charset="-128"/>
            </a:endParaRPr>
          </a:p>
        </p:txBody>
      </p:sp>
      <p:graphicFrame>
        <p:nvGraphicFramePr>
          <p:cNvPr id="3" name="表 2">
            <a:extLst>
              <a:ext uri="{FF2B5EF4-FFF2-40B4-BE49-F238E27FC236}">
                <a16:creationId xmlns:a16="http://schemas.microsoft.com/office/drawing/2014/main" id="{D64F67FE-AB1C-EB68-328A-8E0CAAB78E3D}"/>
              </a:ext>
            </a:extLst>
          </p:cNvPr>
          <p:cNvGraphicFramePr>
            <a:graphicFrameLocks noGrp="1"/>
          </p:cNvGraphicFramePr>
          <p:nvPr>
            <p:extLst>
              <p:ext uri="{D42A27DB-BD31-4B8C-83A1-F6EECF244321}">
                <p14:modId xmlns:p14="http://schemas.microsoft.com/office/powerpoint/2010/main" val="133828770"/>
              </p:ext>
            </p:extLst>
          </p:nvPr>
        </p:nvGraphicFramePr>
        <p:xfrm>
          <a:off x="119588" y="3577613"/>
          <a:ext cx="9684000" cy="1152000"/>
        </p:xfrm>
        <a:graphic>
          <a:graphicData uri="http://schemas.openxmlformats.org/drawingml/2006/table">
            <a:tbl>
              <a:tblPr/>
              <a:tblGrid>
                <a:gridCol w="432000">
                  <a:extLst>
                    <a:ext uri="{9D8B030D-6E8A-4147-A177-3AD203B41FA5}">
                      <a16:colId xmlns:a16="http://schemas.microsoft.com/office/drawing/2014/main" val="871305974"/>
                    </a:ext>
                  </a:extLst>
                </a:gridCol>
                <a:gridCol w="2232000">
                  <a:extLst>
                    <a:ext uri="{9D8B030D-6E8A-4147-A177-3AD203B41FA5}">
                      <a16:colId xmlns:a16="http://schemas.microsoft.com/office/drawing/2014/main" val="1284602470"/>
                    </a:ext>
                  </a:extLst>
                </a:gridCol>
                <a:gridCol w="324000">
                  <a:extLst>
                    <a:ext uri="{9D8B030D-6E8A-4147-A177-3AD203B41FA5}">
                      <a16:colId xmlns:a16="http://schemas.microsoft.com/office/drawing/2014/main" val="943776498"/>
                    </a:ext>
                  </a:extLst>
                </a:gridCol>
                <a:gridCol w="5832000">
                  <a:extLst>
                    <a:ext uri="{9D8B030D-6E8A-4147-A177-3AD203B41FA5}">
                      <a16:colId xmlns:a16="http://schemas.microsoft.com/office/drawing/2014/main" val="1810644954"/>
                    </a:ext>
                  </a:extLst>
                </a:gridCol>
                <a:gridCol w="864000">
                  <a:extLst>
                    <a:ext uri="{9D8B030D-6E8A-4147-A177-3AD203B41FA5}">
                      <a16:colId xmlns:a16="http://schemas.microsoft.com/office/drawing/2014/main" val="1384924656"/>
                    </a:ext>
                  </a:extLst>
                </a:gridCol>
              </a:tblGrid>
              <a:tr h="576000">
                <a:tc rowSpan="2">
                  <a:txBody>
                    <a:bodyPr/>
                    <a:lstStyle/>
                    <a:p>
                      <a:r>
                        <a:rPr kumimoji="1" lang="en-US" altLang="ja-JP" sz="1600" dirty="0">
                          <a:solidFill>
                            <a:schemeClr val="tx2"/>
                          </a:solidFill>
                          <a:latin typeface="メイリオ" panose="020B0604030504040204" pitchFamily="50" charset="-128"/>
                          <a:ea typeface="メイリオ" panose="020B0604030504040204" pitchFamily="50" charset="-128"/>
                        </a:rPr>
                        <a:t>Ⅱ</a:t>
                      </a:r>
                      <a:endParaRPr kumimoji="1" lang="ja-JP" altLang="en-US" sz="1600" dirty="0">
                        <a:solidFill>
                          <a:schemeClr val="tx2"/>
                        </a:solidFill>
                        <a:latin typeface="メイリオ" panose="020B0604030504040204" pitchFamily="50" charset="-128"/>
                        <a:ea typeface="メイリオ" panose="020B0604030504040204"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1" dirty="0">
                          <a:solidFill>
                            <a:schemeClr val="tx1"/>
                          </a:solidFill>
                          <a:effectLst/>
                          <a:latin typeface="メイリオ" panose="020B0604030504040204" pitchFamily="50" charset="-128"/>
                          <a:ea typeface="メイリオ" panose="020B0604030504040204" pitchFamily="50" charset="-128"/>
                        </a:rPr>
                        <a:t>積み立ては</a:t>
                      </a:r>
                      <a:endParaRPr lang="en-US" altLang="ja-JP" sz="1600" b="1" dirty="0">
                        <a:solidFill>
                          <a:schemeClr val="tx1"/>
                        </a:solidFill>
                        <a:effectLst/>
                        <a:latin typeface="メイリオ" panose="020B0604030504040204" pitchFamily="50" charset="-128"/>
                        <a:ea typeface="メイリオ"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1" dirty="0">
                          <a:solidFill>
                            <a:schemeClr val="tx1"/>
                          </a:solidFill>
                          <a:effectLst/>
                          <a:latin typeface="メイリオ" panose="020B0604030504040204" pitchFamily="50" charset="-128"/>
                          <a:ea typeface="メイリオ" panose="020B0604030504040204" pitchFamily="50" charset="-128"/>
                        </a:rPr>
                        <a:t>「今」が熱い！</a:t>
                      </a:r>
                      <a:endParaRPr lang="en-US" altLang="ja-JP" sz="1600" b="1" dirty="0">
                        <a:solidFill>
                          <a:schemeClr val="tx1"/>
                        </a:solidFill>
                        <a:effectLst/>
                        <a:latin typeface="メイリオ" panose="020B0604030504040204" pitchFamily="50" charset="-128"/>
                        <a:ea typeface="メイリオ"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b="1" dirty="0">
                          <a:solidFill>
                            <a:schemeClr val="tx1"/>
                          </a:solidFill>
                          <a:effectLst/>
                          <a:latin typeface="メイリオ" panose="020B0604030504040204" pitchFamily="50" charset="-128"/>
                          <a:ea typeface="メイリオ" panose="020B0604030504040204" pitchFamily="50" charset="-128"/>
                        </a:rPr>
                        <a:t>10</a:t>
                      </a:r>
                      <a:r>
                        <a:rPr lang="ja-JP" altLang="en-US" sz="1600" b="1" dirty="0">
                          <a:solidFill>
                            <a:schemeClr val="tx1"/>
                          </a:solidFill>
                          <a:effectLst/>
                          <a:latin typeface="メイリオ" panose="020B0604030504040204" pitchFamily="50" charset="-128"/>
                          <a:ea typeface="メイリオ" panose="020B0604030504040204" pitchFamily="50" charset="-128"/>
                        </a:rPr>
                        <a:t>月活動のポイント</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400" b="0" i="0" u="none" strike="noStrike" dirty="0">
                        <a:solidFill>
                          <a:schemeClr val="tx1"/>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mj-ea"/>
                        <a:buNone/>
                        <a:tabLst/>
                        <a:defRPr/>
                      </a:pPr>
                      <a:r>
                        <a:rPr lang="ja-JP" altLang="en-US" sz="1400" b="0" i="0" u="none" strike="noStrike" dirty="0">
                          <a:solidFill>
                            <a:schemeClr val="tx1"/>
                          </a:solidFill>
                          <a:effectLst/>
                          <a:latin typeface="メイリオ" panose="020B0604030504040204" pitchFamily="50" charset="-128"/>
                          <a:ea typeface="メイリオ" panose="020B0604030504040204" pitchFamily="50" charset="-128"/>
                        </a:rPr>
                        <a:t>マーケットは群雄割拠！今一番売れている会社は！？</a:t>
                      </a:r>
                      <a:endParaRPr lang="en-US" altLang="ja-JP" sz="1400" b="0" i="0" u="none" strike="noStrike" dirty="0">
                        <a:solidFill>
                          <a:schemeClr val="tx1"/>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anose="05000000000000000000" pitchFamily="2" charset="2"/>
                        <a:buNone/>
                        <a:tabLst/>
                        <a:defRPr/>
                      </a:pPr>
                      <a:r>
                        <a:rPr lang="en-US" altLang="ja-JP" sz="1800" b="0" i="0" u="none" strike="noStrike" dirty="0">
                          <a:solidFill>
                            <a:schemeClr val="tx1"/>
                          </a:solidFill>
                          <a:effectLst/>
                          <a:latin typeface="メイリオ" panose="020B0604030504040204" pitchFamily="50" charset="-128"/>
                          <a:ea typeface="メイリオ" panose="020B0604030504040204" pitchFamily="50" charset="-128"/>
                        </a:rPr>
                        <a:t>P18</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3110373"/>
                  </a:ext>
                </a:extLst>
              </a:tr>
              <a:tr h="576000">
                <a:tc vMerge="1">
                  <a:txBody>
                    <a:bodyPr/>
                    <a:lstStyle/>
                    <a:p>
                      <a:pPr algn="ctr" fontAlgn="ctr"/>
                      <a:endParaRPr lang="en-US" altLang="ja-JP" sz="1400" b="1" i="0" u="none" strike="noStrike" dirty="0">
                        <a:solidFill>
                          <a:schemeClr val="accent1">
                            <a:lumMod val="50000"/>
                          </a:schemeClr>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600" b="1" dirty="0">
                        <a:solidFill>
                          <a:schemeClr val="tx1"/>
                        </a:solidFill>
                        <a:effectLst/>
                        <a:latin typeface="メイリオ" panose="020B0604030504040204" pitchFamily="50" charset="-128"/>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400" b="0" i="0" u="none" strike="noStrike" dirty="0">
                        <a:solidFill>
                          <a:schemeClr val="tx1"/>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mj-ea"/>
                        <a:buNone/>
                        <a:tabLst/>
                        <a:defRPr/>
                      </a:pPr>
                      <a:r>
                        <a:rPr lang="ja-JP" altLang="en-US" sz="1400" b="0" i="0" u="none" strike="noStrike" dirty="0">
                          <a:solidFill>
                            <a:schemeClr val="tx1"/>
                          </a:solidFill>
                          <a:effectLst/>
                          <a:latin typeface="メイリオ" panose="020B0604030504040204" pitchFamily="50" charset="-128"/>
                          <a:ea typeface="メイリオ" panose="020B0604030504040204" pitchFamily="50" charset="-128"/>
                        </a:rPr>
                        <a:t>偶数月の</a:t>
                      </a:r>
                      <a:r>
                        <a:rPr lang="en-US" altLang="ja-JP" sz="1400" b="0" i="0" u="none" strike="noStrike" dirty="0">
                          <a:solidFill>
                            <a:schemeClr val="tx1"/>
                          </a:solidFill>
                          <a:effectLst/>
                          <a:latin typeface="メイリオ" panose="020B0604030504040204" pitchFamily="50" charset="-128"/>
                          <a:ea typeface="メイリオ" panose="020B0604030504040204" pitchFamily="50" charset="-128"/>
                        </a:rPr>
                        <a:t>15</a:t>
                      </a:r>
                      <a:r>
                        <a:rPr lang="ja-JP" altLang="en-US" sz="1400" b="0" i="0" u="none" strike="noStrike" dirty="0">
                          <a:solidFill>
                            <a:schemeClr val="tx1"/>
                          </a:solidFill>
                          <a:effectLst/>
                          <a:latin typeface="メイリオ" panose="020B0604030504040204" pitchFamily="50" charset="-128"/>
                          <a:ea typeface="メイリオ" panose="020B0604030504040204" pitchFamily="50" charset="-128"/>
                        </a:rPr>
                        <a:t>日は、ある場所で行列が！？他</a:t>
                      </a:r>
                      <a:endParaRPr lang="en-US" altLang="ja-JP" sz="1400" b="0" i="0" u="none" strike="noStrike" dirty="0">
                        <a:solidFill>
                          <a:schemeClr val="tx1"/>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8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P22</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65236069"/>
                  </a:ext>
                </a:extLst>
              </a:tr>
            </a:tbl>
          </a:graphicData>
        </a:graphic>
      </p:graphicFrame>
      <p:graphicFrame>
        <p:nvGraphicFramePr>
          <p:cNvPr id="10" name="表 9">
            <a:extLst>
              <a:ext uri="{FF2B5EF4-FFF2-40B4-BE49-F238E27FC236}">
                <a16:creationId xmlns:a16="http://schemas.microsoft.com/office/drawing/2014/main" id="{6B21025C-87A4-55F2-2EFC-ED4F03427B63}"/>
              </a:ext>
            </a:extLst>
          </p:cNvPr>
          <p:cNvGraphicFramePr>
            <a:graphicFrameLocks noGrp="1"/>
          </p:cNvGraphicFramePr>
          <p:nvPr>
            <p:extLst>
              <p:ext uri="{D42A27DB-BD31-4B8C-83A1-F6EECF244321}">
                <p14:modId xmlns:p14="http://schemas.microsoft.com/office/powerpoint/2010/main" val="2717898953"/>
              </p:ext>
            </p:extLst>
          </p:nvPr>
        </p:nvGraphicFramePr>
        <p:xfrm>
          <a:off x="111000" y="1961250"/>
          <a:ext cx="9684000" cy="1512000"/>
        </p:xfrm>
        <a:graphic>
          <a:graphicData uri="http://schemas.openxmlformats.org/drawingml/2006/table">
            <a:tbl>
              <a:tblPr/>
              <a:tblGrid>
                <a:gridCol w="432000">
                  <a:extLst>
                    <a:ext uri="{9D8B030D-6E8A-4147-A177-3AD203B41FA5}">
                      <a16:colId xmlns:a16="http://schemas.microsoft.com/office/drawing/2014/main" val="871305974"/>
                    </a:ext>
                  </a:extLst>
                </a:gridCol>
                <a:gridCol w="2232000">
                  <a:extLst>
                    <a:ext uri="{9D8B030D-6E8A-4147-A177-3AD203B41FA5}">
                      <a16:colId xmlns:a16="http://schemas.microsoft.com/office/drawing/2014/main" val="1284602470"/>
                    </a:ext>
                  </a:extLst>
                </a:gridCol>
                <a:gridCol w="324000">
                  <a:extLst>
                    <a:ext uri="{9D8B030D-6E8A-4147-A177-3AD203B41FA5}">
                      <a16:colId xmlns:a16="http://schemas.microsoft.com/office/drawing/2014/main" val="943776498"/>
                    </a:ext>
                  </a:extLst>
                </a:gridCol>
                <a:gridCol w="5832000">
                  <a:extLst>
                    <a:ext uri="{9D8B030D-6E8A-4147-A177-3AD203B41FA5}">
                      <a16:colId xmlns:a16="http://schemas.microsoft.com/office/drawing/2014/main" val="1810644954"/>
                    </a:ext>
                  </a:extLst>
                </a:gridCol>
                <a:gridCol w="864000">
                  <a:extLst>
                    <a:ext uri="{9D8B030D-6E8A-4147-A177-3AD203B41FA5}">
                      <a16:colId xmlns:a16="http://schemas.microsoft.com/office/drawing/2014/main" val="1384924656"/>
                    </a:ext>
                  </a:extLst>
                </a:gridCol>
              </a:tblGrid>
              <a:tr h="360000">
                <a:tc>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No</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dirty="0">
                          <a:solidFill>
                            <a:schemeClr val="tx1"/>
                          </a:solidFill>
                          <a:effectLst/>
                          <a:latin typeface="HGPｺﾞｼｯｸM" panose="020B0600000000000000" pitchFamily="50" charset="-128"/>
                          <a:ea typeface="HGPｺﾞｼｯｸM" panose="020B0600000000000000" pitchFamily="50" charset="-128"/>
                        </a:rPr>
                        <a:t>ポイント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400" b="0" i="0" u="none" strike="noStrike" dirty="0">
                          <a:solidFill>
                            <a:schemeClr val="tx1"/>
                          </a:solidFill>
                          <a:effectLst/>
                          <a:latin typeface="HGPｺﾞｼｯｸM" panose="020B0600000000000000" pitchFamily="50" charset="-128"/>
                          <a:ea typeface="HGPｺﾞｼｯｸM" panose="020B0600000000000000" pitchFamily="50" charset="-128"/>
                        </a:rPr>
                        <a:t>内容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anose="05000000000000000000" pitchFamily="2" charset="2"/>
                        <a:buNone/>
                        <a:tabLst/>
                        <a:defRPr/>
                      </a:pPr>
                      <a:r>
                        <a:rPr lang="ja-JP" altLang="en-US" sz="1400" b="0" i="0" u="none" strike="noStrike" dirty="0">
                          <a:solidFill>
                            <a:schemeClr val="tx1"/>
                          </a:solidFill>
                          <a:effectLst/>
                          <a:latin typeface="HGPｺﾞｼｯｸM" panose="020B0600000000000000" pitchFamily="50" charset="-128"/>
                          <a:ea typeface="HGPｺﾞｼｯｸM" panose="020B0600000000000000" pitchFamily="50" charset="-128"/>
                        </a:rPr>
                        <a:t>ページ</a:t>
                      </a:r>
                      <a:endParaRPr lang="en-US" altLang="ja-JP" sz="140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29530248"/>
                  </a:ext>
                </a:extLst>
              </a:tr>
              <a:tr h="576000">
                <a:tc rowSpan="2">
                  <a:txBody>
                    <a:bodyPr/>
                    <a:lstStyle/>
                    <a:p>
                      <a:r>
                        <a:rPr kumimoji="1" lang="en-US" altLang="ja-JP" sz="1600" dirty="0">
                          <a:solidFill>
                            <a:schemeClr val="tx2"/>
                          </a:solidFill>
                          <a:latin typeface="メイリオ" panose="020B0604030504040204" pitchFamily="50" charset="-128"/>
                          <a:ea typeface="メイリオ" panose="020B0604030504040204" pitchFamily="50" charset="-128"/>
                        </a:rPr>
                        <a:t>Ⅰ</a:t>
                      </a:r>
                      <a:endParaRPr kumimoji="1" lang="ja-JP" altLang="en-US" sz="1600" dirty="0">
                        <a:solidFill>
                          <a:schemeClr val="tx2"/>
                        </a:solidFill>
                        <a:latin typeface="メイリオ" panose="020B0604030504040204" pitchFamily="50" charset="-128"/>
                        <a:ea typeface="メイリオ" panose="020B0604030504040204"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b="1" dirty="0" err="1">
                          <a:solidFill>
                            <a:schemeClr val="tx1"/>
                          </a:solidFill>
                          <a:effectLst/>
                          <a:latin typeface="メイリオ" panose="020B0604030504040204" pitchFamily="50" charset="-128"/>
                          <a:ea typeface="メイリオ" panose="020B0604030504040204" pitchFamily="50" charset="-128"/>
                        </a:rPr>
                        <a:t>iCeCo</a:t>
                      </a:r>
                      <a:r>
                        <a:rPr lang="ja-JP" altLang="en-US" sz="1600" b="1" dirty="0">
                          <a:solidFill>
                            <a:schemeClr val="tx1"/>
                          </a:solidFill>
                          <a:effectLst/>
                          <a:latin typeface="メイリオ" panose="020B0604030504040204" pitchFamily="50" charset="-128"/>
                          <a:ea typeface="メイリオ" panose="020B0604030504040204" pitchFamily="50" charset="-128"/>
                        </a:rPr>
                        <a:t>と</a:t>
                      </a:r>
                      <a:r>
                        <a:rPr lang="en-US" altLang="ja-JP" sz="1600" b="1" dirty="0">
                          <a:solidFill>
                            <a:schemeClr val="tx1"/>
                          </a:solidFill>
                          <a:effectLst/>
                          <a:latin typeface="メイリオ" panose="020B0604030504040204" pitchFamily="50" charset="-128"/>
                          <a:ea typeface="メイリオ" panose="020B0604030504040204" pitchFamily="50" charset="-128"/>
                        </a:rPr>
                        <a:t>NISA</a:t>
                      </a:r>
                      <a:r>
                        <a:rPr lang="ja-JP" altLang="en-US" sz="1600" b="1" dirty="0">
                          <a:solidFill>
                            <a:schemeClr val="tx1"/>
                          </a:solidFill>
                          <a:effectLst/>
                          <a:latin typeface="メイリオ" panose="020B0604030504040204" pitchFamily="50" charset="-128"/>
                          <a:ea typeface="メイリオ" panose="020B0604030504040204" pitchFamily="50" charset="-128"/>
                        </a:rPr>
                        <a:t>と保険の積み立てと</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400" b="0" i="0" u="none" strike="noStrike" dirty="0">
                        <a:solidFill>
                          <a:schemeClr val="tx1"/>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mj-ea"/>
                        <a:buNone/>
                        <a:tabLst/>
                        <a:defRPr/>
                      </a:pPr>
                      <a:r>
                        <a:rPr lang="en-US" altLang="ja-JP" sz="1400" b="0" i="0" u="none" strike="noStrike" dirty="0" err="1">
                          <a:solidFill>
                            <a:schemeClr val="tx1"/>
                          </a:solidFill>
                          <a:effectLst/>
                          <a:latin typeface="メイリオ" panose="020B0604030504040204" pitchFamily="50" charset="-128"/>
                          <a:ea typeface="+mn-ea"/>
                        </a:rPr>
                        <a:t>iCeCo</a:t>
                      </a:r>
                      <a:r>
                        <a:rPr lang="ja-JP" altLang="en-US" sz="1400" b="0" i="0" u="none" strike="noStrike" dirty="0">
                          <a:solidFill>
                            <a:schemeClr val="tx1"/>
                          </a:solidFill>
                          <a:effectLst/>
                          <a:latin typeface="メイリオ" panose="020B0604030504040204" pitchFamily="50" charset="-128"/>
                          <a:ea typeface="+mn-ea"/>
                        </a:rPr>
                        <a:t>と</a:t>
                      </a:r>
                      <a:r>
                        <a:rPr lang="en-US" altLang="ja-JP" sz="1400" b="0" i="0" u="none" strike="noStrike" dirty="0">
                          <a:solidFill>
                            <a:schemeClr val="tx1"/>
                          </a:solidFill>
                          <a:effectLst/>
                          <a:latin typeface="メイリオ" panose="020B0604030504040204" pitchFamily="50" charset="-128"/>
                          <a:ea typeface="+mn-ea"/>
                        </a:rPr>
                        <a:t>NISA</a:t>
                      </a:r>
                      <a:r>
                        <a:rPr lang="ja-JP" altLang="en-US" sz="1400" b="0" i="0" u="none" strike="noStrike" dirty="0">
                          <a:solidFill>
                            <a:schemeClr val="tx1"/>
                          </a:solidFill>
                          <a:effectLst/>
                          <a:latin typeface="メイリオ" panose="020B0604030504040204" pitchFamily="50" charset="-128"/>
                          <a:ea typeface="+mn-ea"/>
                        </a:rPr>
                        <a:t>のポイント及び留意点</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anose="05000000000000000000" pitchFamily="2" charset="2"/>
                        <a:buNone/>
                        <a:tabLst/>
                        <a:defRPr/>
                      </a:pPr>
                      <a:r>
                        <a:rPr lang="en-US" altLang="ja-JP" sz="1800" b="0" i="0" u="none" strike="noStrike" dirty="0">
                          <a:solidFill>
                            <a:schemeClr val="tx1"/>
                          </a:solidFill>
                          <a:effectLst/>
                          <a:latin typeface="メイリオ" panose="020B0604030504040204" pitchFamily="50" charset="-128"/>
                          <a:ea typeface="メイリオ" panose="020B0604030504040204" pitchFamily="50" charset="-128"/>
                        </a:rPr>
                        <a:t>P5</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3110373"/>
                  </a:ext>
                </a:extLst>
              </a:tr>
              <a:tr h="576000">
                <a:tc vMerge="1">
                  <a:txBody>
                    <a:bodyPr/>
                    <a:lstStyle/>
                    <a:p>
                      <a:pPr algn="ctr" fontAlgn="ctr"/>
                      <a:endParaRPr lang="en-US" altLang="ja-JP" sz="1400" b="1" i="0" u="none" strike="noStrike" dirty="0">
                        <a:solidFill>
                          <a:schemeClr val="accent1">
                            <a:lumMod val="50000"/>
                          </a:schemeClr>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600" b="1" dirty="0">
                        <a:solidFill>
                          <a:schemeClr val="tx1"/>
                        </a:solidFill>
                        <a:effectLst/>
                        <a:latin typeface="メイリオ" panose="020B0604030504040204" pitchFamily="50" charset="-128"/>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400" b="0" i="0" u="none" strike="noStrike" dirty="0">
                        <a:solidFill>
                          <a:schemeClr val="tx1"/>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mj-ea"/>
                        <a:buNone/>
                        <a:tabLst/>
                        <a:defRPr/>
                      </a:pPr>
                      <a:r>
                        <a:rPr lang="en-US" altLang="ja-JP" sz="1400" b="0" i="0" u="none" strike="noStrike" dirty="0" err="1">
                          <a:solidFill>
                            <a:schemeClr val="tx1"/>
                          </a:solidFill>
                          <a:effectLst/>
                          <a:latin typeface="メイリオ" panose="020B0604030504040204" pitchFamily="50" charset="-128"/>
                          <a:ea typeface="+mn-ea"/>
                        </a:rPr>
                        <a:t>iCeCo</a:t>
                      </a:r>
                      <a:r>
                        <a:rPr lang="ja-JP" altLang="en-US" sz="1400" b="0" i="0" u="none" strike="noStrike" dirty="0">
                          <a:solidFill>
                            <a:schemeClr val="tx1"/>
                          </a:solidFill>
                          <a:effectLst/>
                          <a:latin typeface="メイリオ" panose="020B0604030504040204" pitchFamily="50" charset="-128"/>
                          <a:ea typeface="+mn-ea"/>
                        </a:rPr>
                        <a:t>と</a:t>
                      </a:r>
                      <a:r>
                        <a:rPr lang="en-US" altLang="ja-JP" sz="1400" b="0" i="0" u="none" strike="noStrike" dirty="0">
                          <a:solidFill>
                            <a:schemeClr val="tx1"/>
                          </a:solidFill>
                          <a:effectLst/>
                          <a:latin typeface="メイリオ" panose="020B0604030504040204" pitchFamily="50" charset="-128"/>
                          <a:ea typeface="+mn-ea"/>
                        </a:rPr>
                        <a:t>NISA</a:t>
                      </a:r>
                      <a:r>
                        <a:rPr lang="ja-JP" altLang="en-US" sz="1400" b="0" i="0" u="none" strike="noStrike" dirty="0">
                          <a:solidFill>
                            <a:schemeClr val="tx1"/>
                          </a:solidFill>
                          <a:effectLst/>
                          <a:latin typeface="メイリオ" panose="020B0604030504040204" pitchFamily="50" charset="-128"/>
                          <a:ea typeface="+mn-ea"/>
                        </a:rPr>
                        <a:t>、そして保険の積み立てとを比較する</a:t>
                      </a:r>
                      <a:endParaRPr lang="en-US" altLang="ja-JP" sz="1400" b="0" i="0" u="none" strike="noStrike" dirty="0">
                        <a:solidFill>
                          <a:schemeClr val="tx1"/>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8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P11</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65236069"/>
                  </a:ext>
                </a:extLst>
              </a:tr>
            </a:tbl>
          </a:graphicData>
        </a:graphic>
      </p:graphicFrame>
      <p:sp>
        <p:nvSpPr>
          <p:cNvPr id="6" name="テキスト ボックス 5">
            <a:extLst>
              <a:ext uri="{FF2B5EF4-FFF2-40B4-BE49-F238E27FC236}">
                <a16:creationId xmlns:a16="http://schemas.microsoft.com/office/drawing/2014/main" id="{E77782D0-DF5A-1465-24B3-7B2C4AC6A957}"/>
              </a:ext>
            </a:extLst>
          </p:cNvPr>
          <p:cNvSpPr txBox="1"/>
          <p:nvPr/>
        </p:nvSpPr>
        <p:spPr>
          <a:xfrm>
            <a:off x="6769100" y="4847895"/>
            <a:ext cx="3136900" cy="1703919"/>
          </a:xfrm>
          <a:prstGeom prst="rect">
            <a:avLst/>
          </a:prstGeom>
          <a:noFill/>
        </p:spPr>
        <p:txBody>
          <a:bodyPr wrap="square" lIns="36000" tIns="36000" rIns="36000" bIns="36000">
            <a:spAutoFit/>
          </a:bodyPr>
          <a:lstStyle/>
          <a:p>
            <a:pPr algn="ctr"/>
            <a:r>
              <a:rPr lang="ja-JP" altLang="en-US" sz="1600" b="1" dirty="0"/>
              <a:t>本日の資料投稿先</a:t>
            </a:r>
            <a:endParaRPr lang="en-US" altLang="ja-JP" sz="1600" b="1" dirty="0">
              <a:hlinkClick r:id="rId3"/>
            </a:endParaRPr>
          </a:p>
          <a:p>
            <a:pPr algn="ctr"/>
            <a:endParaRPr lang="en-US" altLang="ja-JP" sz="1600" dirty="0">
              <a:hlinkClick r:id="rId3"/>
            </a:endParaRPr>
          </a:p>
          <a:p>
            <a:pPr algn="ctr"/>
            <a:endParaRPr lang="en-US" altLang="ja-JP" sz="1600" dirty="0">
              <a:hlinkClick r:id="rId3"/>
            </a:endParaRPr>
          </a:p>
          <a:p>
            <a:pPr algn="ctr"/>
            <a:endParaRPr lang="en-US" altLang="ja-JP" sz="1000" dirty="0">
              <a:hlinkClick r:id="rId3"/>
            </a:endParaRPr>
          </a:p>
          <a:p>
            <a:pPr algn="ctr"/>
            <a:endParaRPr lang="en-US" altLang="ja-JP" sz="1600" dirty="0">
              <a:hlinkClick r:id="rId3"/>
            </a:endParaRPr>
          </a:p>
          <a:p>
            <a:pPr algn="ctr"/>
            <a:endParaRPr lang="en-US" altLang="ja-JP" sz="1600" dirty="0">
              <a:hlinkClick r:id="rId3"/>
            </a:endParaRPr>
          </a:p>
          <a:p>
            <a:pPr algn="ctr"/>
            <a:r>
              <a:rPr lang="en-US" altLang="ja-JP" sz="1600" dirty="0">
                <a:hlinkClick r:id="rId3"/>
              </a:rPr>
              <a:t>https://labo-ks.co.jp/yokohama/</a:t>
            </a:r>
            <a:endParaRPr lang="ja-JP" altLang="en-US" sz="1600" dirty="0"/>
          </a:p>
        </p:txBody>
      </p:sp>
    </p:spTree>
    <p:extLst>
      <p:ext uri="{BB962C8B-B14F-4D97-AF65-F5344CB8AC3E}">
        <p14:creationId xmlns:p14="http://schemas.microsoft.com/office/powerpoint/2010/main" val="3444009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2389E65-8A4C-4EA1-BD26-53EEF437696C}"/>
              </a:ext>
            </a:extLst>
          </p:cNvPr>
          <p:cNvGraphicFramePr>
            <a:graphicFrameLocks noGrp="1"/>
          </p:cNvGraphicFramePr>
          <p:nvPr/>
        </p:nvGraphicFramePr>
        <p:xfrm>
          <a:off x="129394" y="5661583"/>
          <a:ext cx="3744000" cy="1026000"/>
        </p:xfrm>
        <a:graphic>
          <a:graphicData uri="http://schemas.openxmlformats.org/drawingml/2006/table">
            <a:tbl>
              <a:tblPr>
                <a:tableStyleId>{5C22544A-7EE6-4342-B048-85BDC9FD1C3A}</a:tableStyleId>
              </a:tblPr>
              <a:tblGrid>
                <a:gridCol w="900000">
                  <a:extLst>
                    <a:ext uri="{9D8B030D-6E8A-4147-A177-3AD203B41FA5}">
                      <a16:colId xmlns:a16="http://schemas.microsoft.com/office/drawing/2014/main" val="3104501486"/>
                    </a:ext>
                  </a:extLst>
                </a:gridCol>
                <a:gridCol w="504000">
                  <a:extLst>
                    <a:ext uri="{9D8B030D-6E8A-4147-A177-3AD203B41FA5}">
                      <a16:colId xmlns:a16="http://schemas.microsoft.com/office/drawing/2014/main" val="2327995251"/>
                    </a:ext>
                  </a:extLst>
                </a:gridCol>
                <a:gridCol w="468000">
                  <a:extLst>
                    <a:ext uri="{9D8B030D-6E8A-4147-A177-3AD203B41FA5}">
                      <a16:colId xmlns:a16="http://schemas.microsoft.com/office/drawing/2014/main" val="2613423492"/>
                    </a:ext>
                  </a:extLst>
                </a:gridCol>
                <a:gridCol w="900000">
                  <a:extLst>
                    <a:ext uri="{9D8B030D-6E8A-4147-A177-3AD203B41FA5}">
                      <a16:colId xmlns:a16="http://schemas.microsoft.com/office/drawing/2014/main" val="1493845372"/>
                    </a:ext>
                  </a:extLst>
                </a:gridCol>
                <a:gridCol w="504000">
                  <a:extLst>
                    <a:ext uri="{9D8B030D-6E8A-4147-A177-3AD203B41FA5}">
                      <a16:colId xmlns:a16="http://schemas.microsoft.com/office/drawing/2014/main" val="3119164287"/>
                    </a:ext>
                  </a:extLst>
                </a:gridCol>
                <a:gridCol w="468000">
                  <a:extLst>
                    <a:ext uri="{9D8B030D-6E8A-4147-A177-3AD203B41FA5}">
                      <a16:colId xmlns:a16="http://schemas.microsoft.com/office/drawing/2014/main" val="2291910623"/>
                    </a:ext>
                  </a:extLst>
                </a:gridCol>
              </a:tblGrid>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日経平均</a:t>
                      </a:r>
                      <a:r>
                        <a:rPr lang="en-US" altLang="ja-JP" sz="700" b="0" u="none" strike="noStrike" dirty="0">
                          <a:effectLst/>
                          <a:latin typeface="HGPｺﾞｼｯｸM" panose="020B0600000000000000" pitchFamily="50" charset="-128"/>
                          <a:ea typeface="HGPｺﾞｼｯｸM" panose="020B0600000000000000" pitchFamily="50" charset="-128"/>
                        </a:rPr>
                        <a:t>/</a:t>
                      </a:r>
                      <a:r>
                        <a:rPr lang="ja-JP" altLang="en-US" sz="700" b="0" u="none" strike="noStrike" dirty="0">
                          <a:effectLst/>
                          <a:latin typeface="HGPｺﾞｼｯｸM" panose="020B0600000000000000" pitchFamily="50" charset="-128"/>
                          <a:ea typeface="HGPｺﾞｼｯｸM" panose="020B0600000000000000" pitchFamily="50" charset="-128"/>
                        </a:rPr>
                        <a:t>前日比</a:t>
                      </a:r>
                      <a:endParaRPr lang="ja-JP" altLang="en-US" sz="8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38,405.66/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470.90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ctr"/>
                      <a:r>
                        <a:rPr lang="zh-TW" altLang="en-US" sz="800" b="1" u="none" strike="noStrike" dirty="0">
                          <a:effectLst/>
                          <a:latin typeface="HGPｺﾞｼｯｸM" panose="020B0600000000000000" pitchFamily="50" charset="-128"/>
                          <a:ea typeface="HGPｺﾞｼｯｸM" panose="020B0600000000000000" pitchFamily="50" charset="-128"/>
                        </a:rPr>
                        <a:t>定期預金金利</a:t>
                      </a:r>
                      <a:r>
                        <a:rPr lang="en-US" altLang="zh-TW" sz="600" u="none" strike="noStrike" dirty="0">
                          <a:effectLst/>
                          <a:latin typeface="HGPｺﾞｼｯｸM" panose="020B0600000000000000" pitchFamily="50" charset="-128"/>
                          <a:ea typeface="HGPｺﾞｼｯｸM" panose="020B0600000000000000" pitchFamily="50" charset="-128"/>
                        </a:rPr>
                        <a:t>(1,000</a:t>
                      </a:r>
                      <a:r>
                        <a:rPr lang="zh-TW" altLang="en-US" sz="600" u="none" strike="noStrike" dirty="0">
                          <a:effectLst/>
                          <a:latin typeface="HGPｺﾞｼｯｸM" panose="020B0600000000000000" pitchFamily="50" charset="-128"/>
                          <a:ea typeface="HGPｺﾞｼｯｸM" panose="020B0600000000000000" pitchFamily="50" charset="-128"/>
                        </a:rPr>
                        <a:t>万以上</a:t>
                      </a:r>
                      <a:r>
                        <a:rPr lang="en-US" altLang="zh-TW" sz="600" u="none" strike="noStrike" dirty="0">
                          <a:effectLst/>
                          <a:latin typeface="HGPｺﾞｼｯｸM" panose="020B0600000000000000" pitchFamily="50" charset="-128"/>
                          <a:ea typeface="HGPｺﾞｼｯｸM" panose="020B0600000000000000" pitchFamily="50" charset="-128"/>
                        </a:rPr>
                        <a:t>/10</a:t>
                      </a:r>
                      <a:r>
                        <a:rPr lang="zh-TW" altLang="en-US" sz="600" u="none" strike="noStrike" dirty="0">
                          <a:effectLst/>
                          <a:latin typeface="HGPｺﾞｼｯｸM" panose="020B0600000000000000" pitchFamily="50" charset="-128"/>
                          <a:ea typeface="HGPｺﾞｼｯｸM" panose="020B0600000000000000" pitchFamily="50" charset="-128"/>
                        </a:rPr>
                        <a:t>年</a:t>
                      </a:r>
                      <a:r>
                        <a:rPr lang="en-US" altLang="zh-TW" sz="600" u="none" strike="noStrike" dirty="0">
                          <a:effectLst/>
                          <a:latin typeface="HGPｺﾞｼｯｸM" panose="020B0600000000000000" pitchFamily="50" charset="-128"/>
                          <a:ea typeface="HGPｺﾞｼｯｸM" panose="020B0600000000000000" pitchFamily="50" charset="-128"/>
                        </a:rPr>
                        <a:t>)</a:t>
                      </a:r>
                      <a:endParaRPr lang="en-US" altLang="zh-TW"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kumimoji="1" lang="ja-JP" altLang="en-US"/>
                    </a:p>
                  </a:txBody>
                  <a:tcPr/>
                </a:tc>
                <a:tc>
                  <a:txBody>
                    <a:bodyPr/>
                    <a:lstStyle/>
                    <a:p>
                      <a:pPr algn="r" rtl="0" fontAlgn="ctr"/>
                      <a:r>
                        <a:rPr lang="en-US" altLang="ja-JP" sz="700" u="none" strike="noStrike" dirty="0">
                          <a:effectLst/>
                          <a:latin typeface="HGPｺﾞｼｯｸM" panose="020B0600000000000000" pitchFamily="50" charset="-128"/>
                          <a:ea typeface="HGPｺﾞｼｯｸM" panose="020B0600000000000000" pitchFamily="50" charset="-128"/>
                        </a:rPr>
                        <a:t>0.300%</a:t>
                      </a:r>
                      <a:endPar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1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8722555"/>
                  </a:ext>
                </a:extLst>
              </a:tr>
              <a:tr h="205200">
                <a:tc>
                  <a:txBody>
                    <a:bodyPr/>
                    <a:lstStyle/>
                    <a:p>
                      <a:pPr algn="ctr" rtl="0" fontAlgn="ctr"/>
                      <a:r>
                        <a:rPr lang="en-US" sz="800" b="1" u="none" strike="noStrike" dirty="0">
                          <a:effectLst/>
                          <a:latin typeface="HGPｺﾞｼｯｸM" panose="020B0600000000000000" pitchFamily="50" charset="-128"/>
                          <a:ea typeface="HGPｺﾞｼｯｸM" panose="020B0600000000000000" pitchFamily="50" charset="-128"/>
                        </a:rPr>
                        <a:t>TOPIX</a:t>
                      </a:r>
                      <a:endParaRPr 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2,743.17/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56.69</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5</a:t>
                      </a:r>
                      <a:r>
                        <a:rPr lang="ja-JP" altLang="en-US" sz="800" b="1" u="none" strike="noStrike" dirty="0">
                          <a:effectLst/>
                          <a:latin typeface="HGPｺﾞｼｯｸM" panose="020B0600000000000000" pitchFamily="50" charset="-128"/>
                          <a:ea typeface="HGPｺﾞｼｯｸM" panose="020B0600000000000000" pitchFamily="50" charset="-128"/>
                        </a:rPr>
                        <a:t>年）</a:t>
                      </a:r>
                      <a:r>
                        <a:rPr lang="en-US" altLang="ja-JP" sz="700" u="none" strike="noStrike" dirty="0">
                          <a:effectLst/>
                          <a:latin typeface="HGPｺﾞｼｯｸM" panose="020B0600000000000000" pitchFamily="50" charset="-128"/>
                          <a:ea typeface="HGPｺﾞｼｯｸM" panose="020B0600000000000000" pitchFamily="50" charset="-128"/>
                        </a:rPr>
                        <a:t>/</a:t>
                      </a:r>
                      <a:r>
                        <a:rPr lang="ja-JP" altLang="en-US" sz="700" u="none" strike="noStrike" dirty="0">
                          <a:effectLst/>
                          <a:latin typeface="HGPｺﾞｼｯｸM" panose="020B0600000000000000" pitchFamily="50" charset="-128"/>
                          <a:ea typeface="HGPｺﾞｼｯｸM" panose="020B0600000000000000" pitchFamily="50" charset="-128"/>
                        </a:rPr>
                        <a:t>前日差</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0.470%/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0.035</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4830983"/>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ダウ平均</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37,815.92/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570.17</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0.870%/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0.050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0079341"/>
                  </a:ext>
                </a:extLst>
              </a:tr>
              <a:tr h="205200">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上海総合指数</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3,104.82/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8.22</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米国債（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4.683%/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0.063</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537206"/>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ドル円</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156.85-87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15</a:t>
                      </a: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銭安</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中国国債</a:t>
                      </a:r>
                      <a:r>
                        <a:rPr lang="en-US" altLang="zh-CN" sz="800" b="1" u="none" strike="noStrike" dirty="0">
                          <a:effectLst/>
                          <a:latin typeface="HGPｺﾞｼｯｸM" panose="020B0600000000000000" pitchFamily="50" charset="-128"/>
                          <a:ea typeface="HGPｺﾞｼｯｸM" panose="020B0600000000000000" pitchFamily="50" charset="-128"/>
                        </a:rPr>
                        <a:t>(10</a:t>
                      </a:r>
                      <a:r>
                        <a:rPr lang="zh-CN" altLang="en-US" sz="800" b="1" u="none" strike="noStrike" dirty="0">
                          <a:effectLst/>
                          <a:latin typeface="HGPｺﾞｼｯｸM" panose="020B0600000000000000" pitchFamily="50" charset="-128"/>
                          <a:ea typeface="HGPｺﾞｼｯｸM" panose="020B0600000000000000" pitchFamily="50" charset="-128"/>
                        </a:rPr>
                        <a:t>年）</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2.353%/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0.038</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2104576"/>
                  </a:ext>
                </a:extLst>
              </a:tr>
            </a:tbl>
          </a:graphicData>
        </a:graphic>
      </p:graphicFrame>
      <p:sp>
        <p:nvSpPr>
          <p:cNvPr id="5" name="AutoShape 3">
            <a:extLst>
              <a:ext uri="{FF2B5EF4-FFF2-40B4-BE49-F238E27FC236}">
                <a16:creationId xmlns:a16="http://schemas.microsoft.com/office/drawing/2014/main" id="{0F015B04-6FF2-421F-9491-18FBEAF4DD20}"/>
              </a:ext>
            </a:extLst>
          </p:cNvPr>
          <p:cNvSpPr>
            <a:spLocks noChangeArrowheads="1"/>
          </p:cNvSpPr>
          <p:nvPr/>
        </p:nvSpPr>
        <p:spPr bwMode="auto">
          <a:xfrm>
            <a:off x="114300" y="576783"/>
            <a:ext cx="508334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日付：</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2024</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年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5</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月</a:t>
            </a:r>
            <a:r>
              <a:rPr kumimoji="1" lang="en-US" altLang="ja-JP"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1</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日（水）</a:t>
            </a:r>
            <a:endParaRPr kumimoji="1" lang="en-US" altLang="ja-JP" sz="1600" b="1" i="0" u="none" strike="noStrike" kern="1200" cap="none" spc="0" normalizeH="0" baseline="0" noProof="0" dirty="0">
              <a:ln>
                <a:noFill/>
              </a:ln>
              <a:solidFill>
                <a:srgbClr val="EA5550"/>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E4B1AE0F-2C34-48F9-B790-B49D8EF59BB8}"/>
              </a:ext>
            </a:extLst>
          </p:cNvPr>
          <p:cNvSpPr/>
          <p:nvPr/>
        </p:nvSpPr>
        <p:spPr bwMode="auto">
          <a:xfrm>
            <a:off x="0" y="6661654"/>
            <a:ext cx="9707642" cy="187844"/>
          </a:xfrm>
          <a:prstGeom prst="rect">
            <a:avLst/>
          </a:prstGeom>
          <a:noFill/>
          <a:ln w="12700" cap="flat" cmpd="sng" algn="ctr">
            <a:noFill/>
            <a:prstDash val="solid"/>
            <a:round/>
            <a:headEnd type="none" w="med" len="med"/>
            <a:tailEnd type="none" w="med" len="med"/>
          </a:ln>
          <a:effectLst/>
        </p:spPr>
        <p:txBody>
          <a:bodyPr rot="0" spcFirstLastPara="0" vert="horz" wrap="none" lIns="0" tIns="0" rIns="0" bIns="0" numCol="1" spcCol="0" rtlCol="0" fromWordArt="0" anchor="b" anchorCtr="0"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上記解説等は個人の見解となっています。詳細は、各種媒体等をご確認下さい。日本経済新聞社</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2"/>
              </a:rPr>
              <a:t>https://www.nikkei.com/</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。定期購読はこちら（</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3"/>
              </a:rPr>
              <a:t>https://www.nikkei.com/r123/</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endParaRPr kumimoji="1" lang="ja-JP" altLang="en-US"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endParaRPr>
          </a:p>
        </p:txBody>
      </p:sp>
      <p:sp>
        <p:nvSpPr>
          <p:cNvPr id="21" name="四角形: 角を丸くする 20">
            <a:extLst>
              <a:ext uri="{FF2B5EF4-FFF2-40B4-BE49-F238E27FC236}">
                <a16:creationId xmlns:a16="http://schemas.microsoft.com/office/drawing/2014/main" id="{8D2FBB66-8AD5-4724-B6C2-3F2679D6A42A}"/>
              </a:ext>
            </a:extLst>
          </p:cNvPr>
          <p:cNvSpPr/>
          <p:nvPr/>
        </p:nvSpPr>
        <p:spPr>
          <a:xfrm>
            <a:off x="11430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市況情報</a:t>
            </a:r>
            <a:r>
              <a:rPr kumimoji="1" lang="en-US" altLang="ja-JP" sz="80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05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16F519CD-2C03-4862-9FB6-839FE359191A}"/>
              </a:ext>
            </a:extLst>
          </p:cNvPr>
          <p:cNvSpPr/>
          <p:nvPr/>
        </p:nvSpPr>
        <p:spPr bwMode="auto">
          <a:xfrm>
            <a:off x="8138407" y="823129"/>
            <a:ext cx="1719469" cy="252000"/>
          </a:xfrm>
          <a:prstGeom prst="rect">
            <a:avLst/>
          </a:prstGeom>
          <a:solidFill>
            <a:srgbClr val="FF6562"/>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メイリオ"/>
                <a:ea typeface="メイリオ"/>
                <a:cs typeface="+mn-cs"/>
              </a:rPr>
              <a:t>今日の行き先</a:t>
            </a:r>
          </a:p>
        </p:txBody>
      </p:sp>
      <p:graphicFrame>
        <p:nvGraphicFramePr>
          <p:cNvPr id="23" name="表 22">
            <a:extLst>
              <a:ext uri="{FF2B5EF4-FFF2-40B4-BE49-F238E27FC236}">
                <a16:creationId xmlns:a16="http://schemas.microsoft.com/office/drawing/2014/main" id="{0C6C959C-AA5B-4D5A-B655-AB33466ED63D}"/>
              </a:ext>
            </a:extLst>
          </p:cNvPr>
          <p:cNvGraphicFramePr>
            <a:graphicFrameLocks noGrp="1"/>
          </p:cNvGraphicFramePr>
          <p:nvPr/>
        </p:nvGraphicFramePr>
        <p:xfrm>
          <a:off x="119588" y="2127134"/>
          <a:ext cx="9720000" cy="3264300"/>
        </p:xfrm>
        <a:graphic>
          <a:graphicData uri="http://schemas.openxmlformats.org/drawingml/2006/table">
            <a:tbl>
              <a:tblPr/>
              <a:tblGrid>
                <a:gridCol w="288000">
                  <a:extLst>
                    <a:ext uri="{9D8B030D-6E8A-4147-A177-3AD203B41FA5}">
                      <a16:colId xmlns:a16="http://schemas.microsoft.com/office/drawing/2014/main" val="871305974"/>
                    </a:ext>
                  </a:extLst>
                </a:gridCol>
                <a:gridCol w="1800000">
                  <a:extLst>
                    <a:ext uri="{9D8B030D-6E8A-4147-A177-3AD203B41FA5}">
                      <a16:colId xmlns:a16="http://schemas.microsoft.com/office/drawing/2014/main" val="1284602470"/>
                    </a:ext>
                  </a:extLst>
                </a:gridCol>
                <a:gridCol w="648000">
                  <a:extLst>
                    <a:ext uri="{9D8B030D-6E8A-4147-A177-3AD203B41FA5}">
                      <a16:colId xmlns:a16="http://schemas.microsoft.com/office/drawing/2014/main" val="1720763948"/>
                    </a:ext>
                  </a:extLst>
                </a:gridCol>
                <a:gridCol w="5112000">
                  <a:extLst>
                    <a:ext uri="{9D8B030D-6E8A-4147-A177-3AD203B41FA5}">
                      <a16:colId xmlns:a16="http://schemas.microsoft.com/office/drawing/2014/main" val="943776498"/>
                    </a:ext>
                  </a:extLst>
                </a:gridCol>
                <a:gridCol w="1872000">
                  <a:extLst>
                    <a:ext uri="{9D8B030D-6E8A-4147-A177-3AD203B41FA5}">
                      <a16:colId xmlns:a16="http://schemas.microsoft.com/office/drawing/2014/main" val="1384924656"/>
                    </a:ext>
                  </a:extLst>
                </a:gridCol>
              </a:tblGrid>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2</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個人投資家調査（上）</a:t>
                      </a:r>
                      <a:r>
                        <a:rPr lang="en-US" altLang="ja-JP" sz="1200" b="1" dirty="0">
                          <a:solidFill>
                            <a:schemeClr val="tx1"/>
                          </a:solidFill>
                          <a:effectLst/>
                          <a:latin typeface="+mn-ea"/>
                          <a:ea typeface="+mn-ea"/>
                        </a:rPr>
                        <a:t>20</a:t>
                      </a:r>
                      <a:r>
                        <a:rPr lang="ja-JP" altLang="en-US" sz="1200" b="1" dirty="0">
                          <a:solidFill>
                            <a:schemeClr val="tx1"/>
                          </a:solidFill>
                          <a:effectLst/>
                          <a:latin typeface="+mn-ea"/>
                          <a:ea typeface="+mn-ea"/>
                        </a:rPr>
                        <a:t>代の</a:t>
                      </a:r>
                      <a:r>
                        <a:rPr lang="en-US" altLang="ja-JP" sz="1200" b="1" dirty="0">
                          <a:solidFill>
                            <a:schemeClr val="tx1"/>
                          </a:solidFill>
                          <a:effectLst/>
                          <a:latin typeface="+mn-ea"/>
                          <a:ea typeface="+mn-ea"/>
                        </a:rPr>
                        <a:t>36%</a:t>
                      </a:r>
                      <a:r>
                        <a:rPr lang="ja-JP" altLang="en-US" sz="1200" b="1" dirty="0">
                          <a:solidFill>
                            <a:schemeClr val="tx1"/>
                          </a:solidFill>
                          <a:effectLst/>
                          <a:latin typeface="+mn-ea"/>
                          <a:ea typeface="+mn-ea"/>
                        </a:rPr>
                        <a:t>、</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給料の</a:t>
                      </a:r>
                      <a:r>
                        <a:rPr lang="en-US" altLang="ja-JP" sz="1200" b="1" dirty="0">
                          <a:solidFill>
                            <a:schemeClr val="tx1"/>
                          </a:solidFill>
                          <a:effectLst/>
                          <a:latin typeface="+mn-ea"/>
                          <a:ea typeface="+mn-ea"/>
                        </a:rPr>
                        <a:t>2</a:t>
                      </a:r>
                      <a:r>
                        <a:rPr lang="ja-JP" altLang="en-US" sz="1200" b="1" dirty="0">
                          <a:solidFill>
                            <a:schemeClr val="tx1"/>
                          </a:solidFill>
                          <a:effectLst/>
                          <a:latin typeface="+mn-ea"/>
                          <a:ea typeface="+mn-ea"/>
                        </a:rPr>
                        <a:t>割以上投資</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投資経験のある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代までの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2900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人にアンケートの結果（日経新聞調べ）</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資産運用のイメージを複数回答で聞いたところ、最多は「将来の生活資金の備え」（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）で、「貯金のようにコツコツ行うもの」（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）が続いた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給料や年金といった定期収入の何</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を資産運用に回しているのかとの問いだ。「</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以上」とする回答は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に達し、「</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以上」も</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に上った。世代別でみると、</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に達した。「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以上」との回答も</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あった。娯楽費や食費などを切り詰めて投資に回す姿が見て取れる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投資先は、最多は「国内株式」の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だったが、次いで多かったのが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の「米国株投信」。</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少子高齢化の進展で将来もらえる年金が減る可能性は高く、「老後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万円問題」を貯金だけで乗り切るのは困難な情勢の中、「貯蓄から投資へ」加速している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積み立てのポートフォリオの確認（とくに新</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NISA</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他）から、リバランスへのアドバイス</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お客さまの志向に応じた低リスク商品や、外貨建て商品を訴求</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0413186"/>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3598772"/>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3</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新</a:t>
                      </a:r>
                      <a:r>
                        <a:rPr lang="en-US" altLang="ja-JP" sz="1200" b="1" dirty="0">
                          <a:solidFill>
                            <a:schemeClr val="tx1"/>
                          </a:solidFill>
                          <a:effectLst/>
                          <a:latin typeface="+mn-ea"/>
                          <a:ea typeface="+mn-ea"/>
                        </a:rPr>
                        <a:t>NISA</a:t>
                      </a:r>
                      <a:r>
                        <a:rPr lang="ja-JP" altLang="en-US" sz="1200" b="1" dirty="0">
                          <a:solidFill>
                            <a:schemeClr val="tx1"/>
                          </a:solidFill>
                          <a:effectLst/>
                          <a:latin typeface="+mn-ea"/>
                          <a:ea typeface="+mn-ea"/>
                        </a:rPr>
                        <a:t>のつみたて枠 「月</a:t>
                      </a:r>
                      <a:r>
                        <a:rPr lang="en-US" altLang="ja-JP" sz="1200" b="1" dirty="0">
                          <a:solidFill>
                            <a:schemeClr val="tx1"/>
                          </a:solidFill>
                          <a:effectLst/>
                          <a:latin typeface="+mn-ea"/>
                          <a:ea typeface="+mn-ea"/>
                        </a:rPr>
                        <a:t>1</a:t>
                      </a:r>
                      <a:r>
                        <a:rPr lang="ja-JP" altLang="en-US" sz="1200" b="1" dirty="0">
                          <a:solidFill>
                            <a:schemeClr val="tx1"/>
                          </a:solidFill>
                          <a:effectLst/>
                          <a:latin typeface="+mn-ea"/>
                          <a:ea typeface="+mn-ea"/>
                        </a:rPr>
                        <a:t>～</a:t>
                      </a:r>
                      <a:r>
                        <a:rPr lang="en-US" altLang="ja-JP" sz="1200" b="1" dirty="0">
                          <a:solidFill>
                            <a:schemeClr val="tx1"/>
                          </a:solidFill>
                          <a:effectLst/>
                          <a:latin typeface="+mn-ea"/>
                          <a:ea typeface="+mn-ea"/>
                        </a:rPr>
                        <a:t>3</a:t>
                      </a:r>
                      <a:r>
                        <a:rPr lang="ja-JP" altLang="en-US" sz="1200" b="1" dirty="0">
                          <a:solidFill>
                            <a:schemeClr val="tx1"/>
                          </a:solidFill>
                          <a:effectLst/>
                          <a:latin typeface="+mn-ea"/>
                          <a:ea typeface="+mn-ea"/>
                        </a:rPr>
                        <a:t>万円」最多</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個人の投資家の積み立てについて、新</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NISA</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の場合、つみたて投資枠については「毎月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で最も多かった。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位は「毎月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19%</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位は「毎月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万円以下を予定している割合はおよそ</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割に上る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金額別に世代ごとの投資比率をみると、「毎月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万円以下」が最多となったのは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万円以下」では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）が最も高くなった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積み立てのポートフォリオの確認から、リバランスへのアドバイス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7974201"/>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675724"/>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4</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小野薬品、オプジーボ後見据え買収</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13</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小野薬品工業が持続的な成長に向けて米バイオ製薬の買収を決めた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業績拡大をけん引してきたがん免疫薬「オプジーボ」は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2028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年以降に段階的に特許切れを迎える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がん領域を中心に新薬候補をいち早く増やし、「特許の崖（パテントクリフ）」に備える。</a:t>
                      </a:r>
                      <a:endParaRPr lang="ja-JP" altLang="en-US" sz="60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がんの話題として活用</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がん保障の最新化や拡充</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一時金の保障だけでなく、再発や退院後の通院など</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94304590"/>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がん・</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医療保障</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1481445"/>
                  </a:ext>
                </a:extLst>
              </a:tr>
            </a:tbl>
          </a:graphicData>
        </a:graphic>
      </p:graphicFrame>
      <p:graphicFrame>
        <p:nvGraphicFramePr>
          <p:cNvPr id="8" name="表 7">
            <a:extLst>
              <a:ext uri="{FF2B5EF4-FFF2-40B4-BE49-F238E27FC236}">
                <a16:creationId xmlns:a16="http://schemas.microsoft.com/office/drawing/2014/main" id="{E9FA042D-AF5B-4F1E-B691-E53D12A7A024}"/>
              </a:ext>
            </a:extLst>
          </p:cNvPr>
          <p:cNvGraphicFramePr>
            <a:graphicFrameLocks noGrp="1"/>
          </p:cNvGraphicFramePr>
          <p:nvPr/>
        </p:nvGraphicFramePr>
        <p:xfrm>
          <a:off x="119588" y="1080705"/>
          <a:ext cx="9720000" cy="991353"/>
        </p:xfrm>
        <a:graphic>
          <a:graphicData uri="http://schemas.openxmlformats.org/drawingml/2006/table">
            <a:tbl>
              <a:tblPr/>
              <a:tblGrid>
                <a:gridCol w="288000">
                  <a:extLst>
                    <a:ext uri="{9D8B030D-6E8A-4147-A177-3AD203B41FA5}">
                      <a16:colId xmlns:a16="http://schemas.microsoft.com/office/drawing/2014/main" val="1374382200"/>
                    </a:ext>
                  </a:extLst>
                </a:gridCol>
                <a:gridCol w="1800000">
                  <a:extLst>
                    <a:ext uri="{9D8B030D-6E8A-4147-A177-3AD203B41FA5}">
                      <a16:colId xmlns:a16="http://schemas.microsoft.com/office/drawing/2014/main" val="4221310956"/>
                    </a:ext>
                  </a:extLst>
                </a:gridCol>
                <a:gridCol w="648000">
                  <a:extLst>
                    <a:ext uri="{9D8B030D-6E8A-4147-A177-3AD203B41FA5}">
                      <a16:colId xmlns:a16="http://schemas.microsoft.com/office/drawing/2014/main" val="3362560996"/>
                    </a:ext>
                  </a:extLst>
                </a:gridCol>
                <a:gridCol w="5112000">
                  <a:extLst>
                    <a:ext uri="{9D8B030D-6E8A-4147-A177-3AD203B41FA5}">
                      <a16:colId xmlns:a16="http://schemas.microsoft.com/office/drawing/2014/main" val="3828592999"/>
                    </a:ext>
                  </a:extLst>
                </a:gridCol>
                <a:gridCol w="1872000">
                  <a:extLst>
                    <a:ext uri="{9D8B030D-6E8A-4147-A177-3AD203B41FA5}">
                      <a16:colId xmlns:a16="http://schemas.microsoft.com/office/drawing/2014/main" val="997940442"/>
                    </a:ext>
                  </a:extLst>
                </a:gridCol>
              </a:tblGrid>
              <a:tr h="279273">
                <a:tc>
                  <a:txBody>
                    <a:bodyPr/>
                    <a:lstStyle/>
                    <a:p>
                      <a:pPr algn="ctr" fontAlgn="ctr"/>
                      <a:r>
                        <a:rPr lang="en-US" altLang="ja-JP" sz="1200" b="1" i="0" u="none" strike="noStrike" dirty="0">
                          <a:solidFill>
                            <a:srgbClr val="000000"/>
                          </a:solidFill>
                          <a:effectLst/>
                          <a:latin typeface="+mn-lt"/>
                          <a:ea typeface="Meiryo UI" panose="020B0604030504040204" pitchFamily="50" charset="-128"/>
                        </a:rPr>
                        <a:t>No</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000000"/>
                          </a:solidFill>
                          <a:effectLst/>
                          <a:latin typeface="+mn-lt"/>
                          <a:ea typeface="Meiryo UI" panose="020B0604030504040204" pitchFamily="50" charset="-128"/>
                        </a:rPr>
                        <a:t>TOPIX</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媒体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解説</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活用・リストアップのヒント</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4355103"/>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1</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明治安田生命、一時払い保険の利率上げ</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8</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明治安田生命保険は、契約時に保険料をまとめて支払う一時払い終身保険の予定利率を</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月から引き上げる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国内金利の上昇を受け、契約者に約束する利回りを現行の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0.94%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に改める。先行して引き上げた住友生命保険や日本生命保険に追随する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積み立てのポートフォリオの確認（とくに一時払い終身保険）から、リバランスへのアドバイス</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extLst>
                  <a:ext uri="{0D108BD9-81ED-4DB2-BD59-A6C34878D82A}">
                    <a16:rowId xmlns:a16="http://schemas.microsoft.com/office/drawing/2014/main" val="1140612298"/>
                  </a:ext>
                </a:extLst>
              </a:tr>
              <a:tr h="281003">
                <a:tc vMerge="1">
                  <a:txBody>
                    <a:bodyPr/>
                    <a:lstStyle/>
                    <a:p>
                      <a:endParaRPr kumimoji="1" lang="ja-JP" altLang="en-US"/>
                    </a:p>
                  </a:txBody>
                  <a:tcPr/>
                </a:tc>
                <a:tc vMerge="1">
                  <a:txBody>
                    <a:bodyPr/>
                    <a:lstStyle/>
                    <a:p>
                      <a:endParaRPr kumimoji="1" lang="ja-JP" altLang="en-US"/>
                    </a:p>
                  </a:txBody>
                  <a:tcPr/>
                </a:tc>
                <a:tc>
                  <a:txBody>
                    <a:bodyPr/>
                    <a:lstStyle/>
                    <a:p>
                      <a:pPr marL="0" indent="0" algn="ctr" fontAlgn="ctr">
                        <a:buFontTx/>
                        <a:buNone/>
                      </a:pPr>
                      <a:r>
                        <a:rPr lang="ja-JP" altLang="en-US" sz="900" b="1" i="0" u="none" strike="noStrike" dirty="0">
                          <a:solidFill>
                            <a:schemeClr val="tx1"/>
                          </a:solidFill>
                          <a:effectLst/>
                          <a:latin typeface="+mn-ea"/>
                          <a:ea typeface="+mn-ea"/>
                        </a:rPr>
                        <a:t>生命保険・</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293775580"/>
                  </a:ext>
                </a:extLst>
              </a:tr>
            </a:tbl>
          </a:graphicData>
        </a:graphic>
      </p:graphicFrame>
      <p:sp>
        <p:nvSpPr>
          <p:cNvPr id="15" name="正方形/長方形 14">
            <a:extLst>
              <a:ext uri="{FF2B5EF4-FFF2-40B4-BE49-F238E27FC236}">
                <a16:creationId xmlns:a16="http://schemas.microsoft.com/office/drawing/2014/main" id="{361D18A9-26EC-C757-B7F0-C6C9B9720E76}"/>
              </a:ext>
            </a:extLst>
          </p:cNvPr>
          <p:cNvSpPr/>
          <p:nvPr/>
        </p:nvSpPr>
        <p:spPr>
          <a:xfrm>
            <a:off x="6250526" y="5381367"/>
            <a:ext cx="3655474" cy="507831"/>
          </a:xfrm>
          <a:prstGeom prst="rect">
            <a:avLst/>
          </a:prstGeom>
        </p:spPr>
        <p:txBody>
          <a:bodyPr wrap="square"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1877</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年のこの日、佐野常民らが博愛社を設立し、西南戦争の負傷者を政府軍・西郷軍の別なく救護した。</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1886</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年に日本が万国赤十字条約に加盟したため、</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1887</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日に日本赤十字社と改称</a:t>
            </a:r>
          </a:p>
        </p:txBody>
      </p:sp>
      <p:sp>
        <p:nvSpPr>
          <p:cNvPr id="16" name="四角形: 角を丸くする 15">
            <a:extLst>
              <a:ext uri="{FF2B5EF4-FFF2-40B4-BE49-F238E27FC236}">
                <a16:creationId xmlns:a16="http://schemas.microsoft.com/office/drawing/2014/main" id="{104D1DF1-794C-6B6F-5ECE-A9E941F14697}"/>
              </a:ext>
            </a:extLst>
          </p:cNvPr>
          <p:cNvSpPr/>
          <p:nvPr/>
        </p:nvSpPr>
        <p:spPr>
          <a:xfrm>
            <a:off x="393371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今日は何の日</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22" name="正方形/長方形 21">
            <a:extLst>
              <a:ext uri="{FF2B5EF4-FFF2-40B4-BE49-F238E27FC236}">
                <a16:creationId xmlns:a16="http://schemas.microsoft.com/office/drawing/2014/main" id="{8C283344-7BD6-F985-AA05-BBC53CEFF1A0}"/>
              </a:ext>
            </a:extLst>
          </p:cNvPr>
          <p:cNvSpPr/>
          <p:nvPr/>
        </p:nvSpPr>
        <p:spPr>
          <a:xfrm>
            <a:off x="4905709" y="5381367"/>
            <a:ext cx="1344817" cy="646331"/>
          </a:xfrm>
          <a:prstGeom prst="rect">
            <a:avLst/>
          </a:prstGeom>
        </p:spPr>
        <p:txBody>
          <a:bodyPr wrap="square">
            <a:spAutoFit/>
          </a:bodyPr>
          <a:lstStyle/>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zh-TW"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日本赤十字社創立記念日</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メーデー</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スズランの日</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四角形: 角を丸くする 28">
            <a:extLst>
              <a:ext uri="{FF2B5EF4-FFF2-40B4-BE49-F238E27FC236}">
                <a16:creationId xmlns:a16="http://schemas.microsoft.com/office/drawing/2014/main" id="{C54CD22D-DF40-2012-4ED2-F2FCCF92A7CC}"/>
              </a:ext>
            </a:extLst>
          </p:cNvPr>
          <p:cNvSpPr/>
          <p:nvPr/>
        </p:nvSpPr>
        <p:spPr>
          <a:xfrm>
            <a:off x="3961827" y="6005288"/>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誕生日うらない</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32" name="正方形/長方形 31">
            <a:extLst>
              <a:ext uri="{FF2B5EF4-FFF2-40B4-BE49-F238E27FC236}">
                <a16:creationId xmlns:a16="http://schemas.microsoft.com/office/drawing/2014/main" id="{C781A8C1-1BA3-480B-9D2D-AE827B256826}"/>
              </a:ext>
            </a:extLst>
          </p:cNvPr>
          <p:cNvSpPr/>
          <p:nvPr/>
        </p:nvSpPr>
        <p:spPr>
          <a:xfrm>
            <a:off x="4879638" y="6005351"/>
            <a:ext cx="1370888" cy="230832"/>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本日生まれの方の特徴：</a:t>
            </a:r>
            <a:endPar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3" name="正方形/長方形 32">
            <a:extLst>
              <a:ext uri="{FF2B5EF4-FFF2-40B4-BE49-F238E27FC236}">
                <a16:creationId xmlns:a16="http://schemas.microsoft.com/office/drawing/2014/main" id="{6EE61617-C19C-1D3B-4B93-E82D84B58E1B}"/>
              </a:ext>
            </a:extLst>
          </p:cNvPr>
          <p:cNvSpPr/>
          <p:nvPr/>
        </p:nvSpPr>
        <p:spPr bwMode="auto">
          <a:xfrm>
            <a:off x="3981077" y="6254992"/>
            <a:ext cx="360000" cy="432000"/>
          </a:xfrm>
          <a:prstGeom prst="rect">
            <a:avLst/>
          </a:prstGeom>
          <a:solidFill>
            <a:srgbClr val="FFCCC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長所</a:t>
            </a:r>
          </a:p>
        </p:txBody>
      </p:sp>
      <p:sp>
        <p:nvSpPr>
          <p:cNvPr id="34" name="正方形/長方形 33">
            <a:extLst>
              <a:ext uri="{FF2B5EF4-FFF2-40B4-BE49-F238E27FC236}">
                <a16:creationId xmlns:a16="http://schemas.microsoft.com/office/drawing/2014/main" id="{549937C5-3E7A-357C-C72E-A682D9BBFEB9}"/>
              </a:ext>
            </a:extLst>
          </p:cNvPr>
          <p:cNvSpPr/>
          <p:nvPr/>
        </p:nvSpPr>
        <p:spPr bwMode="auto">
          <a:xfrm>
            <a:off x="5746539" y="6254992"/>
            <a:ext cx="360000" cy="432000"/>
          </a:xfrm>
          <a:prstGeom prst="rect">
            <a:avLst/>
          </a:prstGeom>
          <a:solidFill>
            <a:schemeClr val="bg1">
              <a:lumMod val="95000"/>
            </a:schemeClr>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短所</a:t>
            </a:r>
          </a:p>
        </p:txBody>
      </p:sp>
      <p:sp>
        <p:nvSpPr>
          <p:cNvPr id="35" name="正方形/長方形 34">
            <a:extLst>
              <a:ext uri="{FF2B5EF4-FFF2-40B4-BE49-F238E27FC236}">
                <a16:creationId xmlns:a16="http://schemas.microsoft.com/office/drawing/2014/main" id="{54A573D8-237D-2A1D-773E-3F0CA3FDD240}"/>
              </a:ext>
            </a:extLst>
          </p:cNvPr>
          <p:cNvSpPr/>
          <p:nvPr/>
        </p:nvSpPr>
        <p:spPr>
          <a:xfrm>
            <a:off x="9268338" y="6668657"/>
            <a:ext cx="697628" cy="215444"/>
          </a:xfrm>
          <a:prstGeom prst="rect">
            <a:avLst/>
          </a:prstGeom>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 typeface="Arial" panose="020B0604020202020204" pitchFamily="34" charset="0"/>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詳細はこちら</a:t>
            </a:r>
            <a:endParaRPr kumimoji="1" lang="ja-JP" altLang="en-US"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6" name="楕円 35">
            <a:extLst>
              <a:ext uri="{FF2B5EF4-FFF2-40B4-BE49-F238E27FC236}">
                <a16:creationId xmlns:a16="http://schemas.microsoft.com/office/drawing/2014/main" id="{2769E0FD-0AE5-9E1B-3A4D-B23B5ECAD251}"/>
              </a:ext>
            </a:extLst>
          </p:cNvPr>
          <p:cNvSpPr/>
          <p:nvPr/>
        </p:nvSpPr>
        <p:spPr bwMode="auto">
          <a:xfrm>
            <a:off x="8792225" y="6127876"/>
            <a:ext cx="540000" cy="540000"/>
          </a:xfrm>
          <a:prstGeom prst="ellipse">
            <a:avLst/>
          </a:prstGeom>
          <a:solidFill>
            <a:srgbClr val="FBDDD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誕生日</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カラー</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Arial"/>
                <a:ea typeface="メイリオ"/>
                <a:cs typeface="+mn-cs"/>
              </a:rPr>
              <a:t>赤色</a:t>
            </a:r>
            <a:endParaRPr kumimoji="1" lang="en-US" altLang="ja-JP" sz="1050" b="1" i="0" u="none" strike="noStrike" kern="1200" cap="none" spc="0" normalizeH="0" baseline="0" noProof="0" dirty="0">
              <a:ln>
                <a:noFill/>
              </a:ln>
              <a:solidFill>
                <a:srgbClr val="3E3A39"/>
              </a:solidFill>
              <a:effectLst/>
              <a:uLnTx/>
              <a:uFillTx/>
              <a:latin typeface="Arial"/>
              <a:ea typeface="メイリオ"/>
              <a:cs typeface="+mn-cs"/>
            </a:endParaRPr>
          </a:p>
        </p:txBody>
      </p:sp>
      <p:sp>
        <p:nvSpPr>
          <p:cNvPr id="37" name="正方形/長方形 36">
            <a:extLst>
              <a:ext uri="{FF2B5EF4-FFF2-40B4-BE49-F238E27FC236}">
                <a16:creationId xmlns:a16="http://schemas.microsoft.com/office/drawing/2014/main" id="{76E16614-6EAD-35AA-51E8-34D77939126F}"/>
              </a:ext>
            </a:extLst>
          </p:cNvPr>
          <p:cNvSpPr/>
          <p:nvPr/>
        </p:nvSpPr>
        <p:spPr>
          <a:xfrm>
            <a:off x="4359808" y="6254992"/>
            <a:ext cx="1368000" cy="415498"/>
          </a:xfrm>
          <a:prstGeom prst="rect">
            <a:avLst/>
          </a:prstGeom>
        </p:spPr>
        <p:txBody>
          <a:bodyPr wrap="square" lIns="0" tIns="0" rIns="0" bIns="0">
            <a:spAutoFit/>
          </a:bodyPr>
          <a:lstStyle/>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社交性に富む</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相手を説得する能力</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整理整頓が得意</a:t>
            </a:r>
          </a:p>
        </p:txBody>
      </p:sp>
      <p:sp>
        <p:nvSpPr>
          <p:cNvPr id="38" name="正方形/長方形 37">
            <a:extLst>
              <a:ext uri="{FF2B5EF4-FFF2-40B4-BE49-F238E27FC236}">
                <a16:creationId xmlns:a16="http://schemas.microsoft.com/office/drawing/2014/main" id="{97E4494A-D821-155D-1AB8-4AC015AEF599}"/>
              </a:ext>
            </a:extLst>
          </p:cNvPr>
          <p:cNvSpPr/>
          <p:nvPr/>
        </p:nvSpPr>
        <p:spPr>
          <a:xfrm>
            <a:off x="6125271" y="6254992"/>
            <a:ext cx="1203006" cy="415498"/>
          </a:xfrm>
          <a:prstGeom prst="rect">
            <a:avLst/>
          </a:prstGeom>
        </p:spPr>
        <p:txBody>
          <a:bodyPr wrap="square" lIns="0" tIns="0" rIns="0" bIns="0">
            <a:spAutoFit/>
          </a:bodyPr>
          <a:lstStyle/>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小さなミスを繰り返す</a:t>
            </a:r>
          </a:p>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嫉妬深い</a:t>
            </a:r>
          </a:p>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飽きっぽく長続きしない</a:t>
            </a:r>
          </a:p>
        </p:txBody>
      </p:sp>
      <p:sp>
        <p:nvSpPr>
          <p:cNvPr id="39" name="正方形/長方形 38">
            <a:extLst>
              <a:ext uri="{FF2B5EF4-FFF2-40B4-BE49-F238E27FC236}">
                <a16:creationId xmlns:a16="http://schemas.microsoft.com/office/drawing/2014/main" id="{EF41C1AE-E4C1-6D44-A896-B86534877AA3}"/>
              </a:ext>
            </a:extLst>
          </p:cNvPr>
          <p:cNvSpPr/>
          <p:nvPr/>
        </p:nvSpPr>
        <p:spPr>
          <a:xfrm>
            <a:off x="7333300" y="62549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誕生花：</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52900BB-75D1-69DF-D2FD-48D1EE4D6BC2}"/>
              </a:ext>
            </a:extLst>
          </p:cNvPr>
          <p:cNvSpPr/>
          <p:nvPr/>
        </p:nvSpPr>
        <p:spPr>
          <a:xfrm>
            <a:off x="7333300" y="64073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花言葉：</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CE7F49D6-B0F4-E92D-7D4E-B249A0878FCD}"/>
              </a:ext>
            </a:extLst>
          </p:cNvPr>
          <p:cNvSpPr/>
          <p:nvPr/>
        </p:nvSpPr>
        <p:spPr>
          <a:xfrm>
            <a:off x="7797415" y="6254992"/>
            <a:ext cx="34945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スズラン</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AD0A3551-6B79-FD7F-3740-8170505BD8BE}"/>
              </a:ext>
            </a:extLst>
          </p:cNvPr>
          <p:cNvSpPr/>
          <p:nvPr/>
        </p:nvSpPr>
        <p:spPr>
          <a:xfrm>
            <a:off x="7795959" y="6407392"/>
            <a:ext cx="927083" cy="415498"/>
          </a:xfrm>
          <a:prstGeom prst="rect">
            <a:avLst/>
          </a:prstGeom>
        </p:spPr>
        <p:txBody>
          <a:bodyPr wrap="squar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再び幸せが訪れる・純粋・純潔・</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謙遜</a:t>
            </a:r>
          </a:p>
        </p:txBody>
      </p:sp>
      <p:pic>
        <p:nvPicPr>
          <p:cNvPr id="43" name="図 42">
            <a:extLst>
              <a:ext uri="{FF2B5EF4-FFF2-40B4-BE49-F238E27FC236}">
                <a16:creationId xmlns:a16="http://schemas.microsoft.com/office/drawing/2014/main" id="{62FA6BE1-CCD9-CBCF-39EC-50D3BE4EFFA3}"/>
              </a:ext>
            </a:extLst>
          </p:cNvPr>
          <p:cNvPicPr>
            <a:picLocks noChangeAspect="1"/>
          </p:cNvPicPr>
          <p:nvPr/>
        </p:nvPicPr>
        <p:blipFill rotWithShape="1">
          <a:blip r:embed="rId4">
            <a:extLst>
              <a:ext uri="{28A0092B-C50C-407E-A947-70E740481C1C}">
                <a14:useLocalDpi xmlns:a14="http://schemas.microsoft.com/office/drawing/2010/main" val="0"/>
              </a:ext>
            </a:extLst>
          </a:blip>
          <a:srcRect l="9002" t="8994" r="8901" b="8269"/>
          <a:stretch/>
        </p:blipFill>
        <p:spPr>
          <a:xfrm>
            <a:off x="9377414" y="6145876"/>
            <a:ext cx="500107" cy="504000"/>
          </a:xfrm>
          <a:prstGeom prst="rect">
            <a:avLst/>
          </a:prstGeom>
        </p:spPr>
      </p:pic>
      <p:sp>
        <p:nvSpPr>
          <p:cNvPr id="44" name="正方形/長方形 43">
            <a:extLst>
              <a:ext uri="{FF2B5EF4-FFF2-40B4-BE49-F238E27FC236}">
                <a16:creationId xmlns:a16="http://schemas.microsoft.com/office/drawing/2014/main" id="{A6B4883A-7EB9-3A5B-0A9D-D61FA1D1E009}"/>
              </a:ext>
            </a:extLst>
          </p:cNvPr>
          <p:cNvSpPr/>
          <p:nvPr/>
        </p:nvSpPr>
        <p:spPr>
          <a:xfrm>
            <a:off x="6045804" y="5993571"/>
            <a:ext cx="1425390" cy="253916"/>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頭が良くて魅力的な人</a:t>
            </a:r>
          </a:p>
        </p:txBody>
      </p:sp>
      <p:sp>
        <p:nvSpPr>
          <p:cNvPr id="2" name="テキスト プレースホルダー 1">
            <a:extLst>
              <a:ext uri="{FF2B5EF4-FFF2-40B4-BE49-F238E27FC236}">
                <a16:creationId xmlns:a16="http://schemas.microsoft.com/office/drawing/2014/main" id="{5450C15A-3474-C870-AFA7-2EA43ECC4444}"/>
              </a:ext>
            </a:extLst>
          </p:cNvPr>
          <p:cNvSpPr txBox="1">
            <a:spLocks/>
          </p:cNvSpPr>
          <p:nvPr/>
        </p:nvSpPr>
        <p:spPr>
          <a:xfrm>
            <a:off x="2324099" y="63011"/>
            <a:ext cx="5318761" cy="396000"/>
          </a:xfrm>
          <a:prstGeom prst="roundRect">
            <a:avLst>
              <a:gd name="adj" fmla="val 35909"/>
            </a:avLst>
          </a:prstGeom>
          <a:solidFill>
            <a:srgbClr val="FFFFCC"/>
          </a:solidFill>
          <a:ln w="28575">
            <a:solidFill>
              <a:srgbClr val="BFBFBF"/>
            </a:solidFill>
          </a:ln>
        </p:spPr>
        <p:txBody>
          <a:bodyPr lIns="0" tIns="7200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2000" dirty="0"/>
              <a:t>こんな情報を毎日配信しています（表）</a:t>
            </a:r>
            <a:endParaRPr lang="ja-JP" altLang="en-US" sz="2000" dirty="0">
              <a:solidFill>
                <a:schemeClr val="tx1"/>
              </a:solidFill>
            </a:endParaRPr>
          </a:p>
        </p:txBody>
      </p:sp>
      <p:sp>
        <p:nvSpPr>
          <p:cNvPr id="9" name="スライド番号プレースホルダー 5">
            <a:extLst>
              <a:ext uri="{FF2B5EF4-FFF2-40B4-BE49-F238E27FC236}">
                <a16:creationId xmlns:a16="http://schemas.microsoft.com/office/drawing/2014/main" id="{9C8DC00E-0B42-D2B8-3251-6D7386338DD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30</a:t>
            </a:fld>
            <a:endParaRPr kumimoji="1" lang="ja-JP" altLang="en-US" sz="1200" b="1" dirty="0">
              <a:solidFill>
                <a:schemeClr val="tx1"/>
              </a:solidFill>
            </a:endParaRPr>
          </a:p>
        </p:txBody>
      </p:sp>
    </p:spTree>
    <p:extLst>
      <p:ext uri="{BB962C8B-B14F-4D97-AF65-F5344CB8AC3E}">
        <p14:creationId xmlns:p14="http://schemas.microsoft.com/office/powerpoint/2010/main" val="19123181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1A7D050-2343-43A6-81DB-3659C5F7B897}"/>
              </a:ext>
            </a:extLst>
          </p:cNvPr>
          <p:cNvSpPr/>
          <p:nvPr/>
        </p:nvSpPr>
        <p:spPr>
          <a:xfrm>
            <a:off x="4373274" y="4543861"/>
            <a:ext cx="5508000" cy="194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endParaRPr kumimoji="1" lang="ja-JP" altLang="en-US"/>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299" y="594254"/>
            <a:ext cx="9934769" cy="215444"/>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400" b="1" dirty="0">
                <a:solidFill>
                  <a:srgbClr val="4D4D4D"/>
                </a:solidFill>
                <a:latin typeface="Arial"/>
                <a:cs typeface="メイリオ" pitchFamily="50" charset="-128"/>
              </a:rPr>
              <a:t>本日の深掘りウォッチ：例えばこんな提案！？保障系商品と積立系商品を組み合わせて提案し、実質保険料負担を抑える</a:t>
            </a:r>
            <a:r>
              <a:rPr kumimoji="1" lang="en-US" altLang="ja-JP" sz="1400" b="1" dirty="0">
                <a:solidFill>
                  <a:srgbClr val="4D4D4D"/>
                </a:solidFill>
                <a:latin typeface="Arial"/>
                <a:cs typeface="メイリオ" pitchFamily="50" charset="-128"/>
              </a:rPr>
              <a:t>!?</a:t>
            </a:r>
            <a:endParaRPr kumimoji="1" lang="en-US" altLang="ja-JP" sz="1400" dirty="0">
              <a:solidFill>
                <a:srgbClr val="4D4D4D"/>
              </a:solidFill>
              <a:latin typeface="Arial"/>
              <a:cs typeface="メイリオ" pitchFamily="50" charset="-128"/>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8382" y="847987"/>
            <a:ext cx="9387631"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１．最新のがんの保障とセカンドライフ層に特化した医療保障を、負担なく？？準備する！？</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歳男性：明治安田生命の商品を例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6" name="図 5" descr="アイコン&#10;&#10;自動的に生成された説明">
            <a:extLst>
              <a:ext uri="{FF2B5EF4-FFF2-40B4-BE49-F238E27FC236}">
                <a16:creationId xmlns:a16="http://schemas.microsoft.com/office/drawing/2014/main" id="{F98FBF11-A6F0-4B90-8FA6-07EBA8F909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861" y="1516883"/>
            <a:ext cx="936000" cy="936000"/>
          </a:xfrm>
          <a:prstGeom prst="rect">
            <a:avLst/>
          </a:prstGeom>
        </p:spPr>
      </p:pic>
      <p:pic>
        <p:nvPicPr>
          <p:cNvPr id="8" name="図 7" descr="アイコン&#10;&#10;自動的に生成された説明">
            <a:extLst>
              <a:ext uri="{FF2B5EF4-FFF2-40B4-BE49-F238E27FC236}">
                <a16:creationId xmlns:a16="http://schemas.microsoft.com/office/drawing/2014/main" id="{5D7683E4-DBEE-4D10-8F85-87748691D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2208" y="1481214"/>
            <a:ext cx="936000" cy="936000"/>
          </a:xfrm>
          <a:prstGeom prst="rect">
            <a:avLst/>
          </a:prstGeom>
        </p:spPr>
      </p:pic>
      <p:sp>
        <p:nvSpPr>
          <p:cNvPr id="23" name="正方形/長方形 22">
            <a:extLst>
              <a:ext uri="{FF2B5EF4-FFF2-40B4-BE49-F238E27FC236}">
                <a16:creationId xmlns:a16="http://schemas.microsoft.com/office/drawing/2014/main" id="{B63C8629-ADFC-403E-827A-FE18E1DD7C38}"/>
              </a:ext>
            </a:extLst>
          </p:cNvPr>
          <p:cNvSpPr/>
          <p:nvPr/>
        </p:nvSpPr>
        <p:spPr>
          <a:xfrm>
            <a:off x="1200613" y="1199501"/>
            <a:ext cx="8168868" cy="307777"/>
          </a:xfrm>
          <a:prstGeom prst="rect">
            <a:avLst/>
          </a:prstGeom>
        </p:spPr>
        <p:txBody>
          <a:bodyPr wrap="square">
            <a:spAutoFit/>
          </a:bodyPr>
          <a:lstStyle/>
          <a:p>
            <a:r>
              <a:rPr lang="ja-JP" altLang="en-US" sz="1400" dirty="0">
                <a:latin typeface="+mn-ea"/>
              </a:rPr>
              <a:t>保障系商品　　に、　　積立系商品　　を組み合わせることで、</a:t>
            </a:r>
            <a:r>
              <a:rPr lang="ja-JP" altLang="en-US" sz="1400" b="1" dirty="0">
                <a:latin typeface="+mn-ea"/>
              </a:rPr>
              <a:t>保険料の実質的な負担を軽減</a:t>
            </a:r>
            <a:r>
              <a:rPr lang="ja-JP" altLang="en-US" sz="1400" dirty="0">
                <a:latin typeface="+mn-ea"/>
              </a:rPr>
              <a:t>！</a:t>
            </a:r>
            <a:endParaRPr lang="en-US" altLang="ja-JP" sz="1400" dirty="0">
              <a:latin typeface="+mn-ea"/>
            </a:endParaRPr>
          </a:p>
        </p:txBody>
      </p:sp>
      <p:sp>
        <p:nvSpPr>
          <p:cNvPr id="21" name="四角形: 角を丸くする 20">
            <a:extLst>
              <a:ext uri="{FF2B5EF4-FFF2-40B4-BE49-F238E27FC236}">
                <a16:creationId xmlns:a16="http://schemas.microsoft.com/office/drawing/2014/main" id="{B3F277CF-04E7-41AA-8925-98FE8AFA6F4A}"/>
              </a:ext>
            </a:extLst>
          </p:cNvPr>
          <p:cNvSpPr/>
          <p:nvPr/>
        </p:nvSpPr>
        <p:spPr bwMode="auto">
          <a:xfrm>
            <a:off x="956918" y="1164390"/>
            <a:ext cx="1224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latin typeface="+mj-ea"/>
                <a:ea typeface="+mj-ea"/>
              </a:rPr>
              <a:t>保障系商品</a:t>
            </a:r>
            <a:endParaRPr kumimoji="1" lang="ja-JP" altLang="en-US" sz="1400" b="1" i="0" u="none" strike="noStrike" kern="0" cap="none" spc="0" normalizeH="0" baseline="0" noProof="0" dirty="0">
              <a:ln>
                <a:noFill/>
              </a:ln>
              <a:effectLst/>
              <a:uLnTx/>
              <a:uFillTx/>
              <a:latin typeface="+mj-ea"/>
              <a:ea typeface="+mj-ea"/>
            </a:endParaRPr>
          </a:p>
        </p:txBody>
      </p:sp>
      <p:sp>
        <p:nvSpPr>
          <p:cNvPr id="22" name="四角形: 角を丸くする 21">
            <a:extLst>
              <a:ext uri="{FF2B5EF4-FFF2-40B4-BE49-F238E27FC236}">
                <a16:creationId xmlns:a16="http://schemas.microsoft.com/office/drawing/2014/main" id="{D2A136A2-1D3D-4DA7-AD51-0A85C51A14AF}"/>
              </a:ext>
            </a:extLst>
          </p:cNvPr>
          <p:cNvSpPr/>
          <p:nvPr/>
        </p:nvSpPr>
        <p:spPr bwMode="auto">
          <a:xfrm>
            <a:off x="3054464" y="1173111"/>
            <a:ext cx="1224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latin typeface="+mj-ea"/>
                <a:ea typeface="+mj-ea"/>
              </a:rPr>
              <a:t>積立系商品</a:t>
            </a:r>
            <a:endParaRPr kumimoji="1" lang="ja-JP" altLang="en-US" sz="1400" b="1" i="0" u="none" strike="noStrike" kern="0" cap="none" spc="0" normalizeH="0" baseline="0" noProof="0" dirty="0">
              <a:ln>
                <a:noFill/>
              </a:ln>
              <a:effectLst/>
              <a:uLnTx/>
              <a:uFillTx/>
              <a:latin typeface="+mj-ea"/>
              <a:ea typeface="+mj-ea"/>
            </a:endParaRPr>
          </a:p>
        </p:txBody>
      </p:sp>
      <p:sp>
        <p:nvSpPr>
          <p:cNvPr id="24" name="正方形/長方形 23">
            <a:extLst>
              <a:ext uri="{FF2B5EF4-FFF2-40B4-BE49-F238E27FC236}">
                <a16:creationId xmlns:a16="http://schemas.microsoft.com/office/drawing/2014/main" id="{DF2165F8-E610-4BE8-AFF8-9F44C71E42DC}"/>
              </a:ext>
            </a:extLst>
          </p:cNvPr>
          <p:cNvSpPr/>
          <p:nvPr/>
        </p:nvSpPr>
        <p:spPr>
          <a:xfrm>
            <a:off x="2063416" y="1630940"/>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dirty="0">
                <a:solidFill>
                  <a:srgbClr val="3E3A39"/>
                </a:solidFill>
                <a:latin typeface="メイリオ" panose="020B0604030504040204" pitchFamily="50" charset="-128"/>
                <a:ea typeface="メイリオ" panose="020B0604030504040204" pitchFamily="50" charset="-128"/>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B6C562D6-2EF0-4352-B850-31F628FC0FED}"/>
              </a:ext>
            </a:extLst>
          </p:cNvPr>
          <p:cNvSpPr/>
          <p:nvPr/>
        </p:nvSpPr>
        <p:spPr>
          <a:xfrm>
            <a:off x="4353295" y="1630940"/>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dirty="0">
                <a:solidFill>
                  <a:srgbClr val="3E3A39"/>
                </a:solidFill>
                <a:latin typeface="メイリオ" panose="020B0604030504040204" pitchFamily="50" charset="-128"/>
                <a:ea typeface="メイリオ" panose="020B0604030504040204" pitchFamily="50" charset="-128"/>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7" name="テキスト ボックス 26">
            <a:extLst>
              <a:ext uri="{FF2B5EF4-FFF2-40B4-BE49-F238E27FC236}">
                <a16:creationId xmlns:a16="http://schemas.microsoft.com/office/drawing/2014/main" id="{2D687577-ADA3-4B64-ABE1-FAB45B09A89E}"/>
              </a:ext>
            </a:extLst>
          </p:cNvPr>
          <p:cNvSpPr txBox="1"/>
          <p:nvPr/>
        </p:nvSpPr>
        <p:spPr>
          <a:xfrm>
            <a:off x="5483662" y="1756277"/>
            <a:ext cx="3305175" cy="369332"/>
          </a:xfrm>
          <a:prstGeom prst="rect">
            <a:avLst/>
          </a:prstGeom>
          <a:noFill/>
        </p:spPr>
        <p:txBody>
          <a:bodyPr wrap="square">
            <a:spAutoFit/>
          </a:bodyPr>
          <a:lstStyle/>
          <a:p>
            <a:r>
              <a:rPr lang="ja-JP" altLang="en-US" b="1" dirty="0">
                <a:latin typeface="+mn-ea"/>
              </a:rPr>
              <a:t>保険料の実質的な負担を軽減</a:t>
            </a:r>
            <a:endParaRPr lang="ja-JP" altLang="en-US" b="1" dirty="0"/>
          </a:p>
        </p:txBody>
      </p:sp>
      <p:sp>
        <p:nvSpPr>
          <p:cNvPr id="29" name="テキスト ボックス 28">
            <a:extLst>
              <a:ext uri="{FF2B5EF4-FFF2-40B4-BE49-F238E27FC236}">
                <a16:creationId xmlns:a16="http://schemas.microsoft.com/office/drawing/2014/main" id="{429B2DA0-1DB5-4241-B681-A3D58A257CE8}"/>
              </a:ext>
            </a:extLst>
          </p:cNvPr>
          <p:cNvSpPr txBox="1"/>
          <p:nvPr/>
        </p:nvSpPr>
        <p:spPr>
          <a:xfrm>
            <a:off x="68050" y="2574570"/>
            <a:ext cx="2556000" cy="252000"/>
          </a:xfrm>
          <a:prstGeom prst="rect">
            <a:avLst/>
          </a:prstGeom>
          <a:solidFill>
            <a:srgbClr val="FBDDDC"/>
          </a:solidFill>
        </p:spPr>
        <p:txBody>
          <a:bodyPr wrap="square">
            <a:spAutoFit/>
          </a:bodyPr>
          <a:lstStyle/>
          <a:p>
            <a:pPr algn="l" fontAlgn="base"/>
            <a:r>
              <a:rPr lang="ja-JP" altLang="en-US" sz="1050" b="1" i="0" dirty="0">
                <a:solidFill>
                  <a:srgbClr val="2E2E2E"/>
                </a:solidFill>
                <a:effectLst/>
                <a:latin typeface="Meiryo UI" panose="020B0604030504040204" pitchFamily="50" charset="-128"/>
                <a:ea typeface="Meiryo UI" panose="020B0604030504040204" pitchFamily="50" charset="-128"/>
                <a:hlinkClick r:id="rId4"/>
              </a:rPr>
              <a:t>❶</a:t>
            </a:r>
            <a:r>
              <a:rPr lang="zh-TW" altLang="en-US" sz="1050" b="1" i="0" dirty="0">
                <a:solidFill>
                  <a:srgbClr val="2E2E2E"/>
                </a:solidFill>
                <a:effectLst/>
                <a:latin typeface="Meiryo UI" panose="020B0604030504040204" pitchFamily="50" charset="-128"/>
                <a:ea typeface="Meiryo UI" panose="020B0604030504040204" pitchFamily="50" charset="-128"/>
                <a:hlinkClick r:id="rId4"/>
              </a:rPr>
              <a:t>一時金給付型終身医療保険</a:t>
            </a:r>
            <a:endParaRPr lang="zh-TW" altLang="en-US" sz="1050" b="1" i="0" dirty="0">
              <a:solidFill>
                <a:srgbClr val="2E2E2E"/>
              </a:solidFill>
              <a:effectLst/>
              <a:latin typeface="Meiryo UI" panose="020B0604030504040204" pitchFamily="50" charset="-128"/>
              <a:ea typeface="Meiryo UI" panose="020B0604030504040204" pitchFamily="50" charset="-128"/>
            </a:endParaRPr>
          </a:p>
        </p:txBody>
      </p:sp>
      <p:graphicFrame>
        <p:nvGraphicFramePr>
          <p:cNvPr id="32" name="表 31">
            <a:extLst>
              <a:ext uri="{FF2B5EF4-FFF2-40B4-BE49-F238E27FC236}">
                <a16:creationId xmlns:a16="http://schemas.microsoft.com/office/drawing/2014/main" id="{8E391BF6-CFB5-44B7-B61F-10AE9243DAD5}"/>
              </a:ext>
            </a:extLst>
          </p:cNvPr>
          <p:cNvGraphicFramePr>
            <a:graphicFrameLocks noGrp="1"/>
          </p:cNvGraphicFramePr>
          <p:nvPr/>
        </p:nvGraphicFramePr>
        <p:xfrm>
          <a:off x="68051" y="2853520"/>
          <a:ext cx="2556000" cy="1080000"/>
        </p:xfrm>
        <a:graphic>
          <a:graphicData uri="http://schemas.openxmlformats.org/drawingml/2006/table">
            <a:tbl>
              <a:tblPr/>
              <a:tblGrid>
                <a:gridCol w="1278000">
                  <a:extLst>
                    <a:ext uri="{9D8B030D-6E8A-4147-A177-3AD203B41FA5}">
                      <a16:colId xmlns:a16="http://schemas.microsoft.com/office/drawing/2014/main" val="2214935035"/>
                    </a:ext>
                  </a:extLst>
                </a:gridCol>
                <a:gridCol w="234000">
                  <a:extLst>
                    <a:ext uri="{9D8B030D-6E8A-4147-A177-3AD203B41FA5}">
                      <a16:colId xmlns:a16="http://schemas.microsoft.com/office/drawing/2014/main" val="909218698"/>
                    </a:ext>
                  </a:extLst>
                </a:gridCol>
                <a:gridCol w="1044000">
                  <a:extLst>
                    <a:ext uri="{9D8B030D-6E8A-4147-A177-3AD203B41FA5}">
                      <a16:colId xmlns:a16="http://schemas.microsoft.com/office/drawing/2014/main" val="2175495084"/>
                    </a:ext>
                  </a:extLst>
                </a:gridCol>
              </a:tblGrid>
              <a:tr h="216000">
                <a:tc gridSpan="3">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en-US" altLang="zh-TW" sz="900" b="1" dirty="0">
                          <a:effectLst/>
                          <a:latin typeface="Meiryo UI" panose="020B0604030504040204" pitchFamily="50" charset="-128"/>
                          <a:ea typeface="Meiryo UI" panose="020B0604030504040204" pitchFamily="50" charset="-128"/>
                        </a:rPr>
                        <a:t>95</a:t>
                      </a:r>
                      <a:r>
                        <a:rPr lang="zh-TW" altLang="en-US" sz="900" b="1" dirty="0">
                          <a:effectLst/>
                          <a:latin typeface="Meiryo UI" panose="020B0604030504040204" pitchFamily="50" charset="-128"/>
                          <a:ea typeface="Meiryo UI" panose="020B0604030504040204" pitchFamily="50" charset="-128"/>
                        </a:rPr>
                        <a:t>歳</a:t>
                      </a:r>
                      <a:r>
                        <a:rPr lang="zh-TW" altLang="en-US" sz="900" b="0" dirty="0">
                          <a:effectLst/>
                          <a:latin typeface="Meiryo UI" panose="020B0604030504040204" pitchFamily="50" charset="-128"/>
                          <a:ea typeface="Meiryo UI" panose="020B0604030504040204" pitchFamily="50" charset="-128"/>
                        </a:rPr>
                        <a:t>払込満了</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gridSpan="2">
                  <a:txBody>
                    <a:bodyPr/>
                    <a:lstStyle/>
                    <a:p>
                      <a:pPr algn="l" fontAlgn="base"/>
                      <a:r>
                        <a:rPr lang="zh-TW" altLang="en-US" sz="900" b="0" dirty="0">
                          <a:effectLst/>
                          <a:latin typeface="Meiryo UI" panose="020B0604030504040204" pitchFamily="50" charset="-128"/>
                          <a:ea typeface="Meiryo UI" panose="020B0604030504040204" pitchFamily="50" charset="-128"/>
                        </a:rPr>
                        <a:t>一時金給付型終身医療保険</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en-US" altLang="zh-TW" sz="900" b="0" dirty="0">
                          <a:effectLst/>
                          <a:latin typeface="Meiryo UI" panose="020B0604030504040204" pitchFamily="50" charset="-128"/>
                          <a:ea typeface="Meiryo UI" panose="020B0604030504040204" pitchFamily="50" charset="-128"/>
                        </a:rPr>
                        <a:t>10</a:t>
                      </a:r>
                      <a:r>
                        <a:rPr lang="zh-TW" altLang="en-US" sz="900" b="0" dirty="0">
                          <a:effectLst/>
                          <a:latin typeface="Meiryo UI" panose="020B0604030504040204" pitchFamily="50" charset="-128"/>
                          <a:ea typeface="Meiryo UI" panose="020B0604030504040204" pitchFamily="50" charset="-128"/>
                        </a:rPr>
                        <a:t>万円</a:t>
                      </a:r>
                      <a:r>
                        <a:rPr lang="ja-JP" altLang="en-US" sz="900" b="0" dirty="0">
                          <a:effectLst/>
                          <a:latin typeface="Meiryo UI" panose="020B0604030504040204" pitchFamily="50" charset="-128"/>
                          <a:ea typeface="Meiryo UI" panose="020B0604030504040204" pitchFamily="50" charset="-128"/>
                        </a:rPr>
                        <a:t>（主契約）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gridSpan="2">
                  <a:txBody>
                    <a:bodyPr/>
                    <a:lstStyle/>
                    <a:p>
                      <a:pPr algn="l" fontAlgn="base"/>
                      <a:r>
                        <a:rPr lang="zh-TW" altLang="en-US" sz="900" b="0" u="none" dirty="0">
                          <a:solidFill>
                            <a:schemeClr val="tx1"/>
                          </a:solidFill>
                          <a:effectLst/>
                          <a:latin typeface="Meiryo UI" panose="020B0604030504040204" pitchFamily="50" charset="-128"/>
                          <a:ea typeface="Meiryo UI" panose="020B0604030504040204" pitchFamily="50" charset="-128"/>
                        </a:rPr>
                        <a:t>先進医療保障特約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ja-JP" altLang="en-US" sz="900" b="0" dirty="0">
                          <a:effectLst/>
                          <a:latin typeface="Meiryo UI" panose="020B0604030504040204" pitchFamily="50" charset="-128"/>
                          <a:ea typeface="Meiryo UI" panose="020B0604030504040204" pitchFamily="50" charset="-128"/>
                        </a:rPr>
                        <a:t>付加</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保険料（月）</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6,997</a:t>
                      </a:r>
                      <a:r>
                        <a:rPr lang="ja-JP" altLang="en-US" sz="900" b="0" dirty="0">
                          <a:effectLst/>
                          <a:latin typeface="Meiryo UI" panose="020B0604030504040204" pitchFamily="50" charset="-128"/>
                          <a:ea typeface="Meiryo UI" panose="020B0604030504040204" pitchFamily="50" charset="-128"/>
                        </a:rPr>
                        <a:t>円</a:t>
                      </a:r>
                      <a:endParaRPr lang="zh-TW" altLang="en-US"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618598224"/>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年間の保険料累計</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1</a:t>
                      </a:r>
                      <a:endParaRPr lang="zh-TW" altLang="en-US" sz="6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839,640</a:t>
                      </a:r>
                      <a:r>
                        <a:rPr lang="ja-JP" altLang="en-US" sz="900" b="0" dirty="0">
                          <a:effectLst/>
                          <a:latin typeface="Meiryo UI" panose="020B0604030504040204" pitchFamily="50" charset="-128"/>
                          <a:ea typeface="Meiryo UI" panose="020B0604030504040204" pitchFamily="50" charset="-128"/>
                        </a:rPr>
                        <a:t>円</a:t>
                      </a:r>
                      <a:endParaRPr lang="en-US" altLang="zh-TW"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627059607"/>
                  </a:ext>
                </a:extLst>
              </a:tr>
            </a:tbl>
          </a:graphicData>
        </a:graphic>
      </p:graphicFrame>
      <p:sp>
        <p:nvSpPr>
          <p:cNvPr id="33" name="テキスト ボックス 32">
            <a:extLst>
              <a:ext uri="{FF2B5EF4-FFF2-40B4-BE49-F238E27FC236}">
                <a16:creationId xmlns:a16="http://schemas.microsoft.com/office/drawing/2014/main" id="{FF0997DB-CEB1-4141-AEB2-0C8FE15F1EBD}"/>
              </a:ext>
            </a:extLst>
          </p:cNvPr>
          <p:cNvSpPr txBox="1"/>
          <p:nvPr/>
        </p:nvSpPr>
        <p:spPr>
          <a:xfrm>
            <a:off x="2668668" y="2574570"/>
            <a:ext cx="2556000" cy="252000"/>
          </a:xfrm>
          <a:prstGeom prst="rect">
            <a:avLst/>
          </a:prstGeom>
          <a:solidFill>
            <a:srgbClr val="FBDDDC"/>
          </a:solidFill>
        </p:spPr>
        <p:txBody>
          <a:bodyPr wrap="square">
            <a:spAutoFit/>
          </a:bodyPr>
          <a:lstStyle/>
          <a:p>
            <a:pPr algn="l" fontAlgn="base"/>
            <a:r>
              <a:rPr lang="ja-JP" altLang="en-US" sz="1050" b="1" i="0" dirty="0">
                <a:solidFill>
                  <a:srgbClr val="2E2E2E"/>
                </a:solidFill>
                <a:effectLst/>
                <a:latin typeface="Meiryo UI" panose="020B0604030504040204" pitchFamily="50" charset="-128"/>
                <a:ea typeface="Meiryo UI" panose="020B0604030504040204" pitchFamily="50" charset="-128"/>
                <a:hlinkClick r:id="rId5"/>
              </a:rPr>
              <a:t>➋しっかりそなえるがん終身保険</a:t>
            </a:r>
            <a:endParaRPr lang="zh-TW" altLang="en-US" sz="1050" b="1" i="0" dirty="0">
              <a:solidFill>
                <a:srgbClr val="2E2E2E"/>
              </a:solidFill>
              <a:effectLst/>
              <a:latin typeface="Meiryo UI" panose="020B0604030504040204" pitchFamily="50" charset="-128"/>
              <a:ea typeface="Meiryo UI" panose="020B0604030504040204" pitchFamily="50" charset="-128"/>
            </a:endParaRPr>
          </a:p>
        </p:txBody>
      </p:sp>
      <p:graphicFrame>
        <p:nvGraphicFramePr>
          <p:cNvPr id="34" name="表 33">
            <a:extLst>
              <a:ext uri="{FF2B5EF4-FFF2-40B4-BE49-F238E27FC236}">
                <a16:creationId xmlns:a16="http://schemas.microsoft.com/office/drawing/2014/main" id="{CFB363F8-89C7-4178-838B-C491F1E3E8F5}"/>
              </a:ext>
            </a:extLst>
          </p:cNvPr>
          <p:cNvGraphicFramePr>
            <a:graphicFrameLocks noGrp="1"/>
          </p:cNvGraphicFramePr>
          <p:nvPr/>
        </p:nvGraphicFramePr>
        <p:xfrm>
          <a:off x="2668669" y="2853520"/>
          <a:ext cx="2556000" cy="1080000"/>
        </p:xfrm>
        <a:graphic>
          <a:graphicData uri="http://schemas.openxmlformats.org/drawingml/2006/table">
            <a:tbl>
              <a:tblPr/>
              <a:tblGrid>
                <a:gridCol w="1278000">
                  <a:extLst>
                    <a:ext uri="{9D8B030D-6E8A-4147-A177-3AD203B41FA5}">
                      <a16:colId xmlns:a16="http://schemas.microsoft.com/office/drawing/2014/main" val="2214935035"/>
                    </a:ext>
                  </a:extLst>
                </a:gridCol>
                <a:gridCol w="594000">
                  <a:extLst>
                    <a:ext uri="{9D8B030D-6E8A-4147-A177-3AD203B41FA5}">
                      <a16:colId xmlns:a16="http://schemas.microsoft.com/office/drawing/2014/main" val="1983118496"/>
                    </a:ext>
                  </a:extLst>
                </a:gridCol>
                <a:gridCol w="684000">
                  <a:extLst>
                    <a:ext uri="{9D8B030D-6E8A-4147-A177-3AD203B41FA5}">
                      <a16:colId xmlns:a16="http://schemas.microsoft.com/office/drawing/2014/main" val="2175495084"/>
                    </a:ext>
                  </a:extLst>
                </a:gridCol>
              </a:tblGrid>
              <a:tr h="216000">
                <a:tc gridSpan="3">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en-US" altLang="zh-TW" sz="900" b="1" dirty="0">
                          <a:effectLst/>
                          <a:latin typeface="Meiryo UI" panose="020B0604030504040204" pitchFamily="50" charset="-128"/>
                          <a:ea typeface="Meiryo UI" panose="020B0604030504040204" pitchFamily="50" charset="-128"/>
                        </a:rPr>
                        <a:t>95</a:t>
                      </a:r>
                      <a:r>
                        <a:rPr lang="zh-TW" altLang="en-US" sz="900" b="1" dirty="0">
                          <a:effectLst/>
                          <a:latin typeface="Meiryo UI" panose="020B0604030504040204" pitchFamily="50" charset="-128"/>
                          <a:ea typeface="Meiryo UI" panose="020B0604030504040204" pitchFamily="50" charset="-128"/>
                        </a:rPr>
                        <a:t>歳</a:t>
                      </a:r>
                      <a:r>
                        <a:rPr lang="zh-TW" altLang="en-US" sz="900" b="0" dirty="0">
                          <a:effectLst/>
                          <a:latin typeface="Meiryo UI" panose="020B0604030504040204" pitchFamily="50" charset="-128"/>
                          <a:ea typeface="Meiryo UI" panose="020B0604030504040204" pitchFamily="50" charset="-128"/>
                        </a:rPr>
                        <a:t>払込満了</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gridSpan="2">
                  <a:txBody>
                    <a:bodyPr/>
                    <a:lstStyle/>
                    <a:p>
                      <a:pPr algn="l" fontAlgn="base"/>
                      <a:r>
                        <a:rPr lang="ja-JP" altLang="en-US" sz="900" b="0" dirty="0">
                          <a:effectLst/>
                          <a:latin typeface="Meiryo UI" panose="020B0604030504040204" pitchFamily="50" charset="-128"/>
                          <a:ea typeface="Meiryo UI" panose="020B0604030504040204" pitchFamily="50" charset="-128"/>
                        </a:rPr>
                        <a:t>がん保険金額</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en-US" altLang="ja-JP" sz="900" b="0" dirty="0">
                          <a:effectLst/>
                          <a:latin typeface="Meiryo UI" panose="020B0604030504040204" pitchFamily="50" charset="-128"/>
                          <a:ea typeface="Meiryo UI" panose="020B0604030504040204" pitchFamily="50" charset="-128"/>
                        </a:rPr>
                        <a:t>50</a:t>
                      </a:r>
                      <a:r>
                        <a:rPr lang="zh-TW" altLang="en-US" sz="900" b="0" dirty="0">
                          <a:effectLst/>
                          <a:latin typeface="Meiryo UI" panose="020B0604030504040204" pitchFamily="50" charset="-128"/>
                          <a:ea typeface="Meiryo UI" panose="020B0604030504040204" pitchFamily="50" charset="-128"/>
                        </a:rPr>
                        <a:t>万円</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gridSpan="2">
                  <a:txBody>
                    <a:bodyPr/>
                    <a:lstStyle/>
                    <a:p>
                      <a:pPr algn="l" fontAlgn="base"/>
                      <a:r>
                        <a:rPr lang="ja-JP" altLang="en-US" sz="900" b="0" u="none" dirty="0">
                          <a:solidFill>
                            <a:schemeClr val="tx1"/>
                          </a:solidFill>
                          <a:effectLst/>
                          <a:latin typeface="Meiryo UI" panose="020B0604030504040204" pitchFamily="50" charset="-128"/>
                          <a:ea typeface="Meiryo UI" panose="020B0604030504040204" pitchFamily="50" charset="-128"/>
                        </a:rPr>
                        <a:t>特定自費診療がん薬物治療保障特約</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ja-JP" altLang="en-US" sz="900" b="0" dirty="0">
                          <a:effectLst/>
                          <a:latin typeface="Meiryo UI" panose="020B0604030504040204" pitchFamily="50" charset="-128"/>
                          <a:ea typeface="Meiryo UI" panose="020B0604030504040204" pitchFamily="50" charset="-128"/>
                        </a:rPr>
                        <a:t>付加</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保険料（月）</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6,359</a:t>
                      </a:r>
                      <a:r>
                        <a:rPr lang="ja-JP" altLang="en-US" sz="900" b="0" dirty="0">
                          <a:effectLst/>
                          <a:latin typeface="Meiryo UI" panose="020B0604030504040204" pitchFamily="50" charset="-128"/>
                          <a:ea typeface="Meiryo UI" panose="020B0604030504040204" pitchFamily="50" charset="-128"/>
                        </a:rPr>
                        <a:t>円</a:t>
                      </a:r>
                      <a:endParaRPr lang="zh-TW" altLang="en-US"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749957323"/>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年間の保険料累計</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1</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763,080</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en-US" altLang="zh-TW"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744296006"/>
                  </a:ext>
                </a:extLst>
              </a:tr>
            </a:tbl>
          </a:graphicData>
        </a:graphic>
      </p:graphicFrame>
      <p:sp>
        <p:nvSpPr>
          <p:cNvPr id="35" name="テキスト ボックス 34">
            <a:extLst>
              <a:ext uri="{FF2B5EF4-FFF2-40B4-BE49-F238E27FC236}">
                <a16:creationId xmlns:a16="http://schemas.microsoft.com/office/drawing/2014/main" id="{ACB43B62-7E79-42EC-A748-8CB4DAD07F89}"/>
              </a:ext>
            </a:extLst>
          </p:cNvPr>
          <p:cNvSpPr txBox="1"/>
          <p:nvPr/>
        </p:nvSpPr>
        <p:spPr>
          <a:xfrm>
            <a:off x="6067814" y="2574570"/>
            <a:ext cx="2556000" cy="252000"/>
          </a:xfrm>
          <a:prstGeom prst="rect">
            <a:avLst/>
          </a:prstGeom>
          <a:solidFill>
            <a:schemeClr val="bg1">
              <a:lumMod val="85000"/>
            </a:schemeClr>
          </a:solidFill>
        </p:spPr>
        <p:txBody>
          <a:bodyPr wrap="square">
            <a:spAutoFit/>
          </a:bodyPr>
          <a:lstStyle/>
          <a:p>
            <a:pPr algn="l" fontAlgn="base"/>
            <a:r>
              <a:rPr lang="ja-JP" altLang="en-US" sz="1050" b="1" i="0" dirty="0">
                <a:solidFill>
                  <a:srgbClr val="2E2E2E"/>
                </a:solidFill>
                <a:effectLst/>
                <a:latin typeface="Meiryo UI" panose="020B0604030504040204" pitchFamily="50" charset="-128"/>
                <a:ea typeface="Meiryo UI" panose="020B0604030504040204" pitchFamily="50" charset="-128"/>
                <a:hlinkClick r:id="rId6"/>
              </a:rPr>
              <a:t>❸外貨建そなえてふやす介護終身保険</a:t>
            </a:r>
            <a:endParaRPr lang="zh-TW" altLang="en-US" sz="1050" b="1" i="0" dirty="0">
              <a:solidFill>
                <a:srgbClr val="2E2E2E"/>
              </a:solidFill>
              <a:effectLst/>
              <a:latin typeface="Meiryo UI" panose="020B0604030504040204" pitchFamily="50" charset="-128"/>
              <a:ea typeface="Meiryo UI" panose="020B0604030504040204" pitchFamily="50" charset="-128"/>
            </a:endParaRPr>
          </a:p>
        </p:txBody>
      </p:sp>
      <p:sp>
        <p:nvSpPr>
          <p:cNvPr id="42" name="四角形: 角を丸くする 41">
            <a:extLst>
              <a:ext uri="{FF2B5EF4-FFF2-40B4-BE49-F238E27FC236}">
                <a16:creationId xmlns:a16="http://schemas.microsoft.com/office/drawing/2014/main" id="{F66AEB7D-08CC-4295-941D-48730A56B09A}"/>
              </a:ext>
            </a:extLst>
          </p:cNvPr>
          <p:cNvSpPr/>
          <p:nvPr/>
        </p:nvSpPr>
        <p:spPr bwMode="auto">
          <a:xfrm>
            <a:off x="39681" y="4139829"/>
            <a:ext cx="5148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latin typeface="+mj-ea"/>
                <a:ea typeface="+mj-ea"/>
              </a:rPr>
              <a:t>❹保障系商品の</a:t>
            </a:r>
            <a:r>
              <a:rPr kumimoji="1" lang="en-US" altLang="ja-JP" sz="1400" b="1" kern="0" dirty="0">
                <a:latin typeface="+mj-ea"/>
                <a:ea typeface="+mj-ea"/>
              </a:rPr>
              <a:t>10</a:t>
            </a:r>
            <a:r>
              <a:rPr kumimoji="1" lang="ja-JP" altLang="en-US" sz="1400" b="1" kern="0" dirty="0">
                <a:latin typeface="+mj-ea"/>
                <a:ea typeface="+mj-ea"/>
              </a:rPr>
              <a:t>年間の保険料累計</a:t>
            </a:r>
            <a:r>
              <a:rPr kumimoji="1" lang="ja-JP" altLang="en-US" sz="1200" b="1" kern="0" dirty="0">
                <a:latin typeface="+mj-ea"/>
                <a:ea typeface="+mj-ea"/>
              </a:rPr>
              <a:t>（❶＋➋）</a:t>
            </a:r>
            <a:r>
              <a:rPr kumimoji="1" lang="ja-JP" altLang="en-US" sz="1400" b="1" kern="0" dirty="0">
                <a:latin typeface="+mj-ea"/>
                <a:ea typeface="+mj-ea"/>
              </a:rPr>
              <a:t>：</a:t>
            </a:r>
            <a:r>
              <a:rPr kumimoji="1" lang="en-US" altLang="ja-JP" sz="1400" b="1" kern="0" dirty="0">
                <a:latin typeface="+mj-ea"/>
                <a:ea typeface="+mj-ea"/>
              </a:rPr>
              <a:t>1,602,720</a:t>
            </a:r>
            <a:r>
              <a:rPr kumimoji="1" lang="ja-JP" altLang="en-US" sz="1400" b="1" kern="0" dirty="0">
                <a:latin typeface="+mj-ea"/>
                <a:ea typeface="+mj-ea"/>
              </a:rPr>
              <a:t>円</a:t>
            </a:r>
            <a:endParaRPr kumimoji="1" lang="en-US" altLang="ja-JP" sz="1400" b="1" kern="0" dirty="0">
              <a:latin typeface="+mj-ea"/>
              <a:ea typeface="+mj-ea"/>
            </a:endParaRPr>
          </a:p>
        </p:txBody>
      </p:sp>
      <p:sp>
        <p:nvSpPr>
          <p:cNvPr id="43" name="四角形: 角を丸くする 42">
            <a:extLst>
              <a:ext uri="{FF2B5EF4-FFF2-40B4-BE49-F238E27FC236}">
                <a16:creationId xmlns:a16="http://schemas.microsoft.com/office/drawing/2014/main" id="{77CF0CA7-2C2C-40AF-81A1-12D9773EFB46}"/>
              </a:ext>
            </a:extLst>
          </p:cNvPr>
          <p:cNvSpPr/>
          <p:nvPr/>
        </p:nvSpPr>
        <p:spPr bwMode="auto">
          <a:xfrm>
            <a:off x="5517950" y="4139829"/>
            <a:ext cx="4320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latin typeface="+mj-ea"/>
                <a:ea typeface="+mj-ea"/>
              </a:rPr>
              <a:t>❺積立系商品の増加分</a:t>
            </a:r>
            <a:r>
              <a:rPr kumimoji="1" lang="ja-JP" altLang="en-US" sz="800" kern="0" dirty="0">
                <a:latin typeface="+mj-ea"/>
                <a:ea typeface="+mj-ea"/>
              </a:rPr>
              <a:t>（返戻金－保険料）</a:t>
            </a:r>
            <a:r>
              <a:rPr kumimoji="1" lang="ja-JP" altLang="en-US" sz="1400" b="1" kern="0" dirty="0">
                <a:latin typeface="+mj-ea"/>
                <a:ea typeface="+mj-ea"/>
              </a:rPr>
              <a:t>：</a:t>
            </a:r>
            <a:r>
              <a:rPr kumimoji="1" lang="en-US" altLang="ja-JP" sz="1400" b="1" kern="0" dirty="0">
                <a:latin typeface="+mj-ea"/>
                <a:ea typeface="+mj-ea"/>
              </a:rPr>
              <a:t>2,872,474</a:t>
            </a:r>
            <a:r>
              <a:rPr kumimoji="1" lang="ja-JP" altLang="en-US" sz="1400" b="1" kern="0" dirty="0">
                <a:latin typeface="+mj-ea"/>
                <a:ea typeface="+mj-ea"/>
              </a:rPr>
              <a:t>円</a:t>
            </a:r>
            <a:endParaRPr kumimoji="1" lang="en-US" altLang="ja-JP" sz="1400" b="1" kern="0" dirty="0">
              <a:latin typeface="+mj-ea"/>
              <a:ea typeface="+mj-ea"/>
            </a:endParaRPr>
          </a:p>
        </p:txBody>
      </p:sp>
      <p:sp>
        <p:nvSpPr>
          <p:cNvPr id="44" name="正方形/長方形 43">
            <a:extLst>
              <a:ext uri="{FF2B5EF4-FFF2-40B4-BE49-F238E27FC236}">
                <a16:creationId xmlns:a16="http://schemas.microsoft.com/office/drawing/2014/main" id="{13B7F3CA-8C09-4E48-A046-32AA0FAF48F4}"/>
              </a:ext>
            </a:extLst>
          </p:cNvPr>
          <p:cNvSpPr/>
          <p:nvPr/>
        </p:nvSpPr>
        <p:spPr>
          <a:xfrm>
            <a:off x="-111521" y="5147597"/>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dirty="0">
                <a:solidFill>
                  <a:srgbClr val="3E3A39"/>
                </a:solidFill>
                <a:latin typeface="メイリオ" panose="020B0604030504040204" pitchFamily="50" charset="-128"/>
                <a:ea typeface="メイリオ" panose="020B0604030504040204" pitchFamily="50" charset="-128"/>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5" name="正方形/長方形 44">
            <a:extLst>
              <a:ext uri="{FF2B5EF4-FFF2-40B4-BE49-F238E27FC236}">
                <a16:creationId xmlns:a16="http://schemas.microsoft.com/office/drawing/2014/main" id="{4357CD24-04F3-491C-8B95-C0443A882DB6}"/>
              </a:ext>
            </a:extLst>
          </p:cNvPr>
          <p:cNvSpPr/>
          <p:nvPr/>
        </p:nvSpPr>
        <p:spPr>
          <a:xfrm>
            <a:off x="5117623" y="2891915"/>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dirty="0">
                <a:solidFill>
                  <a:srgbClr val="3E3A39"/>
                </a:solidFill>
                <a:latin typeface="メイリオ" panose="020B0604030504040204" pitchFamily="50" charset="-128"/>
                <a:ea typeface="メイリオ" panose="020B0604030504040204" pitchFamily="50" charset="-128"/>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7" name="四角形: 角を丸くする 46">
            <a:extLst>
              <a:ext uri="{FF2B5EF4-FFF2-40B4-BE49-F238E27FC236}">
                <a16:creationId xmlns:a16="http://schemas.microsoft.com/office/drawing/2014/main" id="{8C0E46EA-9389-4E0E-AAB4-9EF89EF74B7F}"/>
              </a:ext>
            </a:extLst>
          </p:cNvPr>
          <p:cNvSpPr/>
          <p:nvPr/>
        </p:nvSpPr>
        <p:spPr bwMode="auto">
          <a:xfrm>
            <a:off x="869812" y="4574342"/>
            <a:ext cx="3348000" cy="1779372"/>
          </a:xfrm>
          <a:prstGeom prst="roundRect">
            <a:avLst>
              <a:gd name="adj" fmla="val 7753"/>
            </a:avLst>
          </a:prstGeom>
          <a:noFill/>
          <a:ln w="3810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t"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solidFill>
                  <a:schemeClr val="accent5">
                    <a:lumMod val="50000"/>
                  </a:schemeClr>
                </a:solidFill>
                <a:latin typeface="+mj-ea"/>
                <a:ea typeface="+mj-ea"/>
              </a:rPr>
              <a:t>❻保障系と積立系の差額</a:t>
            </a:r>
            <a:r>
              <a:rPr kumimoji="1" lang="ja-JP" altLang="en-US" sz="600" b="1" kern="0" dirty="0">
                <a:solidFill>
                  <a:schemeClr val="accent5">
                    <a:lumMod val="50000"/>
                  </a:schemeClr>
                </a:solidFill>
                <a:latin typeface="+mj-ea"/>
                <a:ea typeface="+mj-ea"/>
              </a:rPr>
              <a:t>*</a:t>
            </a:r>
            <a:r>
              <a:rPr kumimoji="1" lang="en-US" altLang="ja-JP" sz="600" b="1" kern="0" dirty="0">
                <a:solidFill>
                  <a:schemeClr val="accent5">
                    <a:lumMod val="50000"/>
                  </a:schemeClr>
                </a:solidFill>
                <a:latin typeface="+mj-ea"/>
                <a:ea typeface="+mj-ea"/>
              </a:rPr>
              <a:t>2</a:t>
            </a: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latin typeface="+mj-ea"/>
                <a:ea typeface="+mj-ea"/>
              </a:rPr>
              <a:t>：＋</a:t>
            </a:r>
            <a:r>
              <a:rPr kumimoji="1" lang="en-US" altLang="ja-JP" sz="1400" b="1" kern="0" dirty="0">
                <a:latin typeface="+mj-ea"/>
                <a:ea typeface="+mj-ea"/>
              </a:rPr>
              <a:t>1,269,754</a:t>
            </a:r>
            <a:r>
              <a:rPr kumimoji="1" lang="ja-JP" altLang="en-US" sz="1400" b="1" kern="0" dirty="0">
                <a:latin typeface="+mj-ea"/>
                <a:ea typeface="+mj-ea"/>
              </a:rPr>
              <a:t>円</a:t>
            </a:r>
            <a:endParaRPr kumimoji="1" lang="en-US" altLang="ja-JP" sz="1400" b="1" kern="0" dirty="0">
              <a:latin typeface="+mj-ea"/>
              <a:ea typeface="+mj-ea"/>
            </a:endParaRPr>
          </a:p>
        </p:txBody>
      </p:sp>
      <p:sp>
        <p:nvSpPr>
          <p:cNvPr id="49" name="正方形/長方形 48">
            <a:extLst>
              <a:ext uri="{FF2B5EF4-FFF2-40B4-BE49-F238E27FC236}">
                <a16:creationId xmlns:a16="http://schemas.microsoft.com/office/drawing/2014/main" id="{EBD9CD62-DC4A-4ACA-95C9-08EB576CEA21}"/>
              </a:ext>
            </a:extLst>
          </p:cNvPr>
          <p:cNvSpPr/>
          <p:nvPr/>
        </p:nvSpPr>
        <p:spPr>
          <a:xfrm>
            <a:off x="4271675" y="4563174"/>
            <a:ext cx="208016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（参考）年齢別詳細</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0" name="正方形/長方形 49">
            <a:extLst>
              <a:ext uri="{FF2B5EF4-FFF2-40B4-BE49-F238E27FC236}">
                <a16:creationId xmlns:a16="http://schemas.microsoft.com/office/drawing/2014/main" id="{AC44894C-8016-4167-97F0-27054C573C37}"/>
              </a:ext>
            </a:extLst>
          </p:cNvPr>
          <p:cNvSpPr/>
          <p:nvPr/>
        </p:nvSpPr>
        <p:spPr>
          <a:xfrm>
            <a:off x="-37009" y="6345038"/>
            <a:ext cx="3491661" cy="200055"/>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参考）明治安田生命保険相互会社の</a:t>
            </a:r>
            <a:r>
              <a:rPr kumimoji="1" lang="en-US" altLang="ja-JP" sz="700" dirty="0">
                <a:latin typeface="HGPｺﾞｼｯｸM" panose="020B0600000000000000" pitchFamily="50" charset="-128"/>
                <a:ea typeface="HGPｺﾞｼｯｸM" panose="020B0600000000000000" pitchFamily="50" charset="-128"/>
              </a:rPr>
              <a:t>HP</a:t>
            </a:r>
            <a:r>
              <a:rPr kumimoji="1" lang="ja-JP" altLang="en-US" sz="700" dirty="0">
                <a:latin typeface="HGPｺﾞｼｯｸM" panose="020B0600000000000000" pitchFamily="50" charset="-128"/>
                <a:ea typeface="HGPｺﾞｼｯｸM" panose="020B0600000000000000" pitchFamily="50" charset="-128"/>
              </a:rPr>
              <a:t>より（</a:t>
            </a:r>
            <a:r>
              <a:rPr kumimoji="1" lang="en-US" altLang="ja-JP" sz="700" dirty="0">
                <a:latin typeface="HGPｺﾞｼｯｸM" panose="020B0600000000000000" pitchFamily="50" charset="-128"/>
                <a:ea typeface="HGPｺﾞｼｯｸM" panose="020B0600000000000000" pitchFamily="50" charset="-128"/>
              </a:rPr>
              <a:t>2024</a:t>
            </a:r>
            <a:r>
              <a:rPr kumimoji="1" lang="ja-JP" altLang="en-US" sz="700" dirty="0">
                <a:latin typeface="HGPｺﾞｼｯｸM" panose="020B0600000000000000" pitchFamily="50" charset="-128"/>
                <a:ea typeface="HGPｺﾞｼｯｸM" panose="020B0600000000000000" pitchFamily="50" charset="-128"/>
              </a:rPr>
              <a:t>年</a:t>
            </a:r>
            <a:r>
              <a:rPr kumimoji="1" lang="en-US" altLang="ja-JP" sz="700" dirty="0">
                <a:latin typeface="HGPｺﾞｼｯｸM" panose="020B0600000000000000" pitchFamily="50" charset="-128"/>
                <a:ea typeface="HGPｺﾞｼｯｸM" panose="020B0600000000000000" pitchFamily="50" charset="-128"/>
              </a:rPr>
              <a:t>5</a:t>
            </a:r>
            <a:r>
              <a:rPr kumimoji="1" lang="ja-JP" altLang="en-US" sz="700" dirty="0">
                <a:latin typeface="HGPｺﾞｼｯｸM" panose="020B0600000000000000" pitchFamily="50" charset="-128"/>
                <a:ea typeface="HGPｺﾞｼｯｸM" panose="020B0600000000000000" pitchFamily="50" charset="-128"/>
              </a:rPr>
              <a:t>月</a:t>
            </a:r>
            <a:r>
              <a:rPr kumimoji="1" lang="en-US" altLang="ja-JP" sz="700" dirty="0">
                <a:latin typeface="HGPｺﾞｼｯｸM" panose="020B0600000000000000" pitchFamily="50" charset="-128"/>
                <a:ea typeface="HGPｺﾞｼｯｸM" panose="020B0600000000000000" pitchFamily="50" charset="-128"/>
              </a:rPr>
              <a:t>1</a:t>
            </a:r>
            <a:r>
              <a:rPr kumimoji="1" lang="ja-JP" altLang="en-US" sz="700" dirty="0">
                <a:latin typeface="HGPｺﾞｼｯｸM" panose="020B0600000000000000" pitchFamily="50" charset="-128"/>
                <a:ea typeface="HGPｺﾞｼｯｸM" panose="020B0600000000000000" pitchFamily="50" charset="-128"/>
              </a:rPr>
              <a:t>日）。リンクは商品名（略）参照。</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graphicFrame>
        <p:nvGraphicFramePr>
          <p:cNvPr id="14" name="表 13">
            <a:extLst>
              <a:ext uri="{FF2B5EF4-FFF2-40B4-BE49-F238E27FC236}">
                <a16:creationId xmlns:a16="http://schemas.microsoft.com/office/drawing/2014/main" id="{51114AB1-5195-466F-A79B-A6FAB6AAFD75}"/>
              </a:ext>
            </a:extLst>
          </p:cNvPr>
          <p:cNvGraphicFramePr>
            <a:graphicFrameLocks noGrp="1"/>
          </p:cNvGraphicFramePr>
          <p:nvPr/>
        </p:nvGraphicFramePr>
        <p:xfrm>
          <a:off x="4430069" y="4829228"/>
          <a:ext cx="5400000" cy="1600200"/>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3403990214"/>
                    </a:ext>
                  </a:extLst>
                </a:gridCol>
                <a:gridCol w="432000">
                  <a:extLst>
                    <a:ext uri="{9D8B030D-6E8A-4147-A177-3AD203B41FA5}">
                      <a16:colId xmlns:a16="http://schemas.microsoft.com/office/drawing/2014/main" val="2434979049"/>
                    </a:ext>
                  </a:extLst>
                </a:gridCol>
                <a:gridCol w="504000">
                  <a:extLst>
                    <a:ext uri="{9D8B030D-6E8A-4147-A177-3AD203B41FA5}">
                      <a16:colId xmlns:a16="http://schemas.microsoft.com/office/drawing/2014/main" val="1673548629"/>
                    </a:ext>
                  </a:extLst>
                </a:gridCol>
                <a:gridCol w="504000">
                  <a:extLst>
                    <a:ext uri="{9D8B030D-6E8A-4147-A177-3AD203B41FA5}">
                      <a16:colId xmlns:a16="http://schemas.microsoft.com/office/drawing/2014/main" val="1592441100"/>
                    </a:ext>
                  </a:extLst>
                </a:gridCol>
                <a:gridCol w="504000">
                  <a:extLst>
                    <a:ext uri="{9D8B030D-6E8A-4147-A177-3AD203B41FA5}">
                      <a16:colId xmlns:a16="http://schemas.microsoft.com/office/drawing/2014/main" val="1371683685"/>
                    </a:ext>
                  </a:extLst>
                </a:gridCol>
                <a:gridCol w="756000">
                  <a:extLst>
                    <a:ext uri="{9D8B030D-6E8A-4147-A177-3AD203B41FA5}">
                      <a16:colId xmlns:a16="http://schemas.microsoft.com/office/drawing/2014/main" val="2039104578"/>
                    </a:ext>
                  </a:extLst>
                </a:gridCol>
                <a:gridCol w="756000">
                  <a:extLst>
                    <a:ext uri="{9D8B030D-6E8A-4147-A177-3AD203B41FA5}">
                      <a16:colId xmlns:a16="http://schemas.microsoft.com/office/drawing/2014/main" val="474984811"/>
                    </a:ext>
                  </a:extLst>
                </a:gridCol>
                <a:gridCol w="756000">
                  <a:extLst>
                    <a:ext uri="{9D8B030D-6E8A-4147-A177-3AD203B41FA5}">
                      <a16:colId xmlns:a16="http://schemas.microsoft.com/office/drawing/2014/main" val="3351777890"/>
                    </a:ext>
                  </a:extLst>
                </a:gridCol>
                <a:gridCol w="756000">
                  <a:extLst>
                    <a:ext uri="{9D8B030D-6E8A-4147-A177-3AD203B41FA5}">
                      <a16:colId xmlns:a16="http://schemas.microsoft.com/office/drawing/2014/main" val="2639621587"/>
                    </a:ext>
                  </a:extLst>
                </a:gridCol>
              </a:tblGrid>
              <a:tr h="2286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❶</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❶＋➋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❹</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❸</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の返戻金</a:t>
                      </a:r>
                      <a:r>
                        <a:rPr lang="ja-JP" altLang="en-US" sz="6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600" b="0" i="0" u="none" strike="noStrike" dirty="0">
                          <a:solidFill>
                            <a:srgbClr val="000000"/>
                          </a:solidFill>
                          <a:effectLst/>
                          <a:latin typeface="Meiryo UI" panose="020B0604030504040204" pitchFamily="50" charset="-128"/>
                          <a:ea typeface="Meiryo UI" panose="020B0604030504040204" pitchFamily="50" charset="-128"/>
                        </a:rPr>
                        <a:t>2</a:t>
                      </a:r>
                      <a:endParaRPr lang="ja-JP" altLang="en-US" sz="6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❺</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❻</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8151027"/>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6,997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6,359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13,356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1,602,720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7,872,474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2,872,474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1,269,754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71710138"/>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6,069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4,783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10,852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1,302,240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7,799,007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2,799,007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1,496,767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6143276"/>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70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9,037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8,640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17,677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2,121,240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7,860,661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2,860,661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739,421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08655419"/>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7,923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5,791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13,714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1,645,680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7,650,481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2,650,481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1,004,801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84249709"/>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80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12,099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10,510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22,609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2,713,080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7,318,836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2,318,836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-394,244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17993842"/>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11,017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6,718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17,735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2,128,200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6,958,634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1,958,634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-169,566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53714324"/>
                  </a:ext>
                </a:extLst>
              </a:tr>
            </a:tbl>
          </a:graphicData>
        </a:graphic>
      </p:graphicFrame>
      <p:graphicFrame>
        <p:nvGraphicFramePr>
          <p:cNvPr id="51" name="表 50">
            <a:extLst>
              <a:ext uri="{FF2B5EF4-FFF2-40B4-BE49-F238E27FC236}">
                <a16:creationId xmlns:a16="http://schemas.microsoft.com/office/drawing/2014/main" id="{68E291AE-E93B-4F03-BE7E-00606946FD3C}"/>
              </a:ext>
            </a:extLst>
          </p:cNvPr>
          <p:cNvGraphicFramePr>
            <a:graphicFrameLocks noGrp="1"/>
          </p:cNvGraphicFramePr>
          <p:nvPr/>
        </p:nvGraphicFramePr>
        <p:xfrm>
          <a:off x="6067814" y="2857349"/>
          <a:ext cx="2556000" cy="648000"/>
        </p:xfrm>
        <a:graphic>
          <a:graphicData uri="http://schemas.openxmlformats.org/drawingml/2006/table">
            <a:tbl>
              <a:tblPr/>
              <a:tblGrid>
                <a:gridCol w="1656000">
                  <a:extLst>
                    <a:ext uri="{9D8B030D-6E8A-4147-A177-3AD203B41FA5}">
                      <a16:colId xmlns:a16="http://schemas.microsoft.com/office/drawing/2014/main" val="2214935035"/>
                    </a:ext>
                  </a:extLst>
                </a:gridCol>
                <a:gridCol w="900000">
                  <a:extLst>
                    <a:ext uri="{9D8B030D-6E8A-4147-A177-3AD203B41FA5}">
                      <a16:colId xmlns:a16="http://schemas.microsoft.com/office/drawing/2014/main" val="2175495084"/>
                    </a:ext>
                  </a:extLst>
                </a:gridCol>
              </a:tblGrid>
              <a:tr h="216000">
                <a:tc gridSpan="2">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ja-JP" altLang="en-US" sz="900" b="0" dirty="0">
                          <a:effectLst/>
                          <a:latin typeface="Meiryo UI" panose="020B0604030504040204" pitchFamily="50" charset="-128"/>
                          <a:ea typeface="Meiryo UI" panose="020B0604030504040204" pitchFamily="50" charset="-128"/>
                        </a:rPr>
                        <a:t>一時払</a:t>
                      </a:r>
                      <a:r>
                        <a:rPr lang="en-US" altLang="ja-JP" sz="900" b="0" dirty="0">
                          <a:effectLst/>
                          <a:latin typeface="Meiryo UI" panose="020B0604030504040204" pitchFamily="50" charset="-128"/>
                          <a:ea typeface="Meiryo UI" panose="020B0604030504040204" pitchFamily="50" charset="-128"/>
                        </a:rPr>
                        <a:t>500</a:t>
                      </a:r>
                      <a:r>
                        <a:rPr lang="ja-JP" altLang="en-US" sz="900" b="0" dirty="0">
                          <a:effectLst/>
                          <a:latin typeface="Meiryo UI" panose="020B0604030504040204" pitchFamily="50" charset="-128"/>
                          <a:ea typeface="Meiryo UI" panose="020B0604030504040204" pitchFamily="50" charset="-128"/>
                        </a:rPr>
                        <a:t>万円</a:t>
                      </a:r>
                      <a:endParaRPr lang="zh-TW" altLang="en-US" sz="900" b="0" dirty="0">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介護保険金（要介護</a:t>
                      </a:r>
                      <a:r>
                        <a:rPr lang="en-US" altLang="ja-JP" sz="900" b="0" dirty="0">
                          <a:effectLst/>
                          <a:latin typeface="Meiryo UI" panose="020B0604030504040204" pitchFamily="50" charset="-128"/>
                          <a:ea typeface="Meiryo UI" panose="020B0604030504040204" pitchFamily="50" charset="-128"/>
                        </a:rPr>
                        <a:t>2</a:t>
                      </a:r>
                      <a:r>
                        <a:rPr lang="ja-JP" altLang="en-US" sz="900" b="0" dirty="0">
                          <a:effectLst/>
                          <a:latin typeface="Meiryo UI" panose="020B0604030504040204" pitchFamily="50" charset="-128"/>
                          <a:ea typeface="Meiryo UI" panose="020B0604030504040204" pitchFamily="50" charset="-128"/>
                        </a:rPr>
                        <a:t>以上等）</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50,758</a:t>
                      </a:r>
                      <a:r>
                        <a:rPr lang="ja-JP" altLang="en-US" sz="900" b="0" dirty="0">
                          <a:effectLst/>
                          <a:latin typeface="Meiryo UI" panose="020B0604030504040204" pitchFamily="50" charset="-128"/>
                          <a:ea typeface="Meiryo UI" panose="020B0604030504040204" pitchFamily="50" charset="-128"/>
                        </a:rPr>
                        <a:t>米ドル</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a:txBody>
                    <a:bodyPr/>
                    <a:lstStyle/>
                    <a:p>
                      <a:pPr algn="l" fontAlgn="base"/>
                      <a:r>
                        <a:rPr lang="ja-JP" altLang="en-US" sz="900" b="0" u="none" dirty="0">
                          <a:solidFill>
                            <a:schemeClr val="tx1"/>
                          </a:solidFill>
                          <a:effectLst/>
                          <a:latin typeface="Meiryo UI" panose="020B0604030504040204" pitchFamily="50" charset="-128"/>
                          <a:ea typeface="Meiryo UI" panose="020B0604030504040204" pitchFamily="50" charset="-128"/>
                        </a:rPr>
                        <a:t>死亡保険金</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31,927</a:t>
                      </a:r>
                      <a:r>
                        <a:rPr lang="ja-JP" altLang="en-US" sz="900" b="0" dirty="0">
                          <a:effectLst/>
                          <a:latin typeface="Meiryo UI" panose="020B0604030504040204" pitchFamily="50" charset="-128"/>
                          <a:ea typeface="Meiryo UI" panose="020B0604030504040204" pitchFamily="50" charset="-128"/>
                        </a:rPr>
                        <a:t>米ドル</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bl>
          </a:graphicData>
        </a:graphic>
      </p:graphicFrame>
      <p:graphicFrame>
        <p:nvGraphicFramePr>
          <p:cNvPr id="15" name="表 14">
            <a:extLst>
              <a:ext uri="{FF2B5EF4-FFF2-40B4-BE49-F238E27FC236}">
                <a16:creationId xmlns:a16="http://schemas.microsoft.com/office/drawing/2014/main" id="{A3A48091-1FFF-4B42-80EF-59EA1DBF4C9E}"/>
              </a:ext>
            </a:extLst>
          </p:cNvPr>
          <p:cNvGraphicFramePr>
            <a:graphicFrameLocks noGrp="1"/>
          </p:cNvGraphicFramePr>
          <p:nvPr/>
        </p:nvGraphicFramePr>
        <p:xfrm>
          <a:off x="6067814" y="3503411"/>
          <a:ext cx="2556000" cy="432000"/>
        </p:xfrm>
        <a:graphic>
          <a:graphicData uri="http://schemas.openxmlformats.org/drawingml/2006/table">
            <a:tbl>
              <a:tblPr/>
              <a:tblGrid>
                <a:gridCol w="1278000">
                  <a:extLst>
                    <a:ext uri="{9D8B030D-6E8A-4147-A177-3AD203B41FA5}">
                      <a16:colId xmlns:a16="http://schemas.microsoft.com/office/drawing/2014/main" val="3305551913"/>
                    </a:ext>
                  </a:extLst>
                </a:gridCol>
                <a:gridCol w="1278000">
                  <a:extLst>
                    <a:ext uri="{9D8B030D-6E8A-4147-A177-3AD203B41FA5}">
                      <a16:colId xmlns:a16="http://schemas.microsoft.com/office/drawing/2014/main" val="2247687187"/>
                    </a:ext>
                  </a:extLst>
                </a:gridCol>
              </a:tblGrid>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保険料（一時払い）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5,000,000</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7576242"/>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年後の解約返戻金</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2</a:t>
                      </a:r>
                      <a:endParaRPr lang="zh-TW" altLang="en-US" sz="6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7,872,474</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en-US" altLang="zh-TW"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0335618"/>
                  </a:ext>
                </a:extLst>
              </a:tr>
            </a:tbl>
          </a:graphicData>
        </a:graphic>
      </p:graphicFrame>
      <p:sp>
        <p:nvSpPr>
          <p:cNvPr id="52" name="正方形/長方形 51">
            <a:extLst>
              <a:ext uri="{FF2B5EF4-FFF2-40B4-BE49-F238E27FC236}">
                <a16:creationId xmlns:a16="http://schemas.microsoft.com/office/drawing/2014/main" id="{B35F68E3-4CB8-4B1B-9AE9-2BE30A5DA0F6}"/>
              </a:ext>
            </a:extLst>
          </p:cNvPr>
          <p:cNvSpPr/>
          <p:nvPr/>
        </p:nvSpPr>
        <p:spPr>
          <a:xfrm>
            <a:off x="-1412" y="3902717"/>
            <a:ext cx="4548040" cy="200055"/>
          </a:xfrm>
          <a:prstGeom prst="rect">
            <a:avLst/>
          </a:prstGeom>
        </p:spPr>
        <p:txBody>
          <a:bodyPr wrap="none">
            <a:spAutoFit/>
          </a:bodyPr>
          <a:lstStyle/>
          <a:p>
            <a:pPr defTabSz="914400" fontAlgn="base">
              <a:spcBef>
                <a:spcPct val="0"/>
              </a:spcBef>
              <a:spcAft>
                <a:spcPct val="0"/>
              </a:spcAft>
            </a:pPr>
            <a:r>
              <a:rPr kumimoji="1" lang="ja-JP" altLang="en-US" sz="700" dirty="0">
                <a:solidFill>
                  <a:srgbClr val="3E3A39"/>
                </a:solidFill>
                <a:latin typeface="HGPｺﾞｼｯｸM" panose="020B0600000000000000" pitchFamily="50" charset="-128"/>
                <a:ea typeface="HGPｺﾞｼｯｸM" panose="020B0600000000000000" pitchFamily="50" charset="-128"/>
              </a:rPr>
              <a:t>*</a:t>
            </a:r>
            <a:r>
              <a:rPr kumimoji="1" lang="en-US" altLang="ja-JP" sz="700" dirty="0">
                <a:solidFill>
                  <a:srgbClr val="3E3A39"/>
                </a:solidFill>
                <a:latin typeface="HGPｺﾞｼｯｸM" panose="020B0600000000000000" pitchFamily="50" charset="-128"/>
                <a:ea typeface="HGPｺﾞｼｯｸM" panose="020B0600000000000000" pitchFamily="50" charset="-128"/>
              </a:rPr>
              <a:t>1</a:t>
            </a:r>
            <a:r>
              <a:rPr kumimoji="1" lang="ja-JP" altLang="en-US" sz="700" dirty="0">
                <a:solidFill>
                  <a:srgbClr val="3E3A39"/>
                </a:solidFill>
                <a:latin typeface="HGPｺﾞｼｯｸM" panose="020B0600000000000000" pitchFamily="50" charset="-128"/>
                <a:ea typeface="HGPｺﾞｼｯｸM" panose="020B0600000000000000" pitchFamily="50" charset="-128"/>
              </a:rPr>
              <a:t>保険商品については、主な表記のみ記載しております。詳細は、商品名（略）のリンクより、遷移のうえご確認ください。</a:t>
            </a:r>
          </a:p>
        </p:txBody>
      </p:sp>
      <p:sp>
        <p:nvSpPr>
          <p:cNvPr id="53" name="四角形: 角を丸くする 52">
            <a:extLst>
              <a:ext uri="{FF2B5EF4-FFF2-40B4-BE49-F238E27FC236}">
                <a16:creationId xmlns:a16="http://schemas.microsoft.com/office/drawing/2014/main" id="{5D093A7A-6E98-4211-968E-B6C3B93856EB}"/>
              </a:ext>
            </a:extLst>
          </p:cNvPr>
          <p:cNvSpPr/>
          <p:nvPr/>
        </p:nvSpPr>
        <p:spPr bwMode="auto">
          <a:xfrm>
            <a:off x="995812" y="5332826"/>
            <a:ext cx="3096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latin typeface="+mj-ea"/>
                <a:ea typeface="+mj-ea"/>
              </a:rPr>
              <a:t>セカンドライフ層に特化した医療保障</a:t>
            </a:r>
            <a:endParaRPr kumimoji="1" lang="en-US" altLang="ja-JP" sz="1400" b="1" kern="0" dirty="0">
              <a:latin typeface="+mj-ea"/>
              <a:ea typeface="+mj-ea"/>
            </a:endParaRPr>
          </a:p>
        </p:txBody>
      </p:sp>
      <p:sp>
        <p:nvSpPr>
          <p:cNvPr id="54" name="四角形: 角を丸くする 53">
            <a:extLst>
              <a:ext uri="{FF2B5EF4-FFF2-40B4-BE49-F238E27FC236}">
                <a16:creationId xmlns:a16="http://schemas.microsoft.com/office/drawing/2014/main" id="{2FDEAD6F-6EC6-49E7-AEFD-1AB8E5B34017}"/>
              </a:ext>
            </a:extLst>
          </p:cNvPr>
          <p:cNvSpPr/>
          <p:nvPr/>
        </p:nvSpPr>
        <p:spPr bwMode="auto">
          <a:xfrm>
            <a:off x="995812" y="5666375"/>
            <a:ext cx="3096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latin typeface="+mj-ea"/>
                <a:ea typeface="+mj-ea"/>
              </a:rPr>
              <a:t>最新のがん保障</a:t>
            </a:r>
            <a:endParaRPr kumimoji="1" lang="en-US" altLang="ja-JP" sz="1400" b="1" kern="0" dirty="0">
              <a:latin typeface="+mj-ea"/>
              <a:ea typeface="+mj-ea"/>
            </a:endParaRPr>
          </a:p>
        </p:txBody>
      </p:sp>
      <p:sp>
        <p:nvSpPr>
          <p:cNvPr id="55" name="四角形: 角を丸くする 54">
            <a:extLst>
              <a:ext uri="{FF2B5EF4-FFF2-40B4-BE49-F238E27FC236}">
                <a16:creationId xmlns:a16="http://schemas.microsoft.com/office/drawing/2014/main" id="{8CCA7976-5D50-4438-817B-31A5F2581A2D}"/>
              </a:ext>
            </a:extLst>
          </p:cNvPr>
          <p:cNvSpPr/>
          <p:nvPr/>
        </p:nvSpPr>
        <p:spPr bwMode="auto">
          <a:xfrm>
            <a:off x="995812" y="5999924"/>
            <a:ext cx="3096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latin typeface="+mj-ea"/>
                <a:ea typeface="+mj-ea"/>
              </a:rPr>
              <a:t>介護の保障</a:t>
            </a:r>
            <a:endParaRPr kumimoji="1" lang="en-US" altLang="ja-JP" sz="1400" b="1" kern="0" dirty="0">
              <a:latin typeface="+mj-ea"/>
              <a:ea typeface="+mj-ea"/>
            </a:endParaRPr>
          </a:p>
        </p:txBody>
      </p:sp>
      <p:sp>
        <p:nvSpPr>
          <p:cNvPr id="57" name="正方形/長方形 56">
            <a:extLst>
              <a:ext uri="{FF2B5EF4-FFF2-40B4-BE49-F238E27FC236}">
                <a16:creationId xmlns:a16="http://schemas.microsoft.com/office/drawing/2014/main" id="{B2ADCAB0-5BA2-40BF-84A5-E5ACABA6C083}"/>
              </a:ext>
            </a:extLst>
          </p:cNvPr>
          <p:cNvSpPr/>
          <p:nvPr/>
        </p:nvSpPr>
        <p:spPr>
          <a:xfrm>
            <a:off x="2015194" y="5014872"/>
            <a:ext cx="1057237" cy="400110"/>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1" dirty="0">
                <a:solidFill>
                  <a:srgbClr val="3E3A39"/>
                </a:solidFill>
                <a:latin typeface="メイリオ" panose="020B0604030504040204" pitchFamily="50" charset="-128"/>
                <a:ea typeface="メイリオ" panose="020B0604030504040204" pitchFamily="50" charset="-128"/>
              </a:rPr>
              <a:t>＋</a:t>
            </a:r>
            <a:endParaRPr kumimoji="1" lang="en-US" altLang="ja-JP" sz="2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8" name="正方形/長方形 57">
            <a:extLst>
              <a:ext uri="{FF2B5EF4-FFF2-40B4-BE49-F238E27FC236}">
                <a16:creationId xmlns:a16="http://schemas.microsoft.com/office/drawing/2014/main" id="{47B9F3AC-9FA1-42BD-8941-BEB40D83CCD5}"/>
              </a:ext>
            </a:extLst>
          </p:cNvPr>
          <p:cNvSpPr/>
          <p:nvPr/>
        </p:nvSpPr>
        <p:spPr>
          <a:xfrm>
            <a:off x="8561386" y="3464904"/>
            <a:ext cx="1319888" cy="523220"/>
          </a:xfrm>
          <a:prstGeom prst="rect">
            <a:avLst/>
          </a:prstGeom>
        </p:spPr>
        <p:txBody>
          <a:bodyPr wrap="square">
            <a:spAutoFit/>
          </a:bodyPr>
          <a:lstStyle/>
          <a:p>
            <a:pPr marL="92075" indent="-92075" defTabSz="914400" fontAlgn="base">
              <a:spcBef>
                <a:spcPct val="0"/>
              </a:spcBef>
              <a:spcAft>
                <a:spcPct val="0"/>
              </a:spcAft>
              <a:buFont typeface="Yu Gothic" panose="020B0400000000000000" pitchFamily="50" charset="-128"/>
              <a:buChar char="※"/>
            </a:pPr>
            <a:r>
              <a:rPr kumimoji="1" lang="en-US" altLang="ja-JP" sz="700" dirty="0">
                <a:solidFill>
                  <a:srgbClr val="3E3A39"/>
                </a:solidFill>
                <a:latin typeface="HGPｺﾞｼｯｸM" panose="020B0600000000000000" pitchFamily="50" charset="-128"/>
                <a:ea typeface="HGPｺﾞｼｯｸM" panose="020B0600000000000000" pitchFamily="50" charset="-128"/>
              </a:rPr>
              <a:t>2</a:t>
            </a:r>
            <a:r>
              <a:rPr kumimoji="1" lang="ja-JP" altLang="en-US" sz="700" dirty="0">
                <a:solidFill>
                  <a:srgbClr val="3E3A39"/>
                </a:solidFill>
                <a:latin typeface="HGPｺﾞｼｯｸM" panose="020B0600000000000000" pitchFamily="50" charset="-128"/>
                <a:ea typeface="HGPｺﾞｼｯｸM" panose="020B0600000000000000" pitchFamily="50" charset="-128"/>
              </a:rPr>
              <a:t>．</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defTabSz="914400" fontAlgn="base">
              <a:spcBef>
                <a:spcPct val="0"/>
              </a:spcBef>
              <a:spcAft>
                <a:spcPct val="0"/>
              </a:spcAft>
            </a:pPr>
            <a:r>
              <a:rPr kumimoji="1" lang="en-US" altLang="ja-JP" sz="700" dirty="0">
                <a:solidFill>
                  <a:srgbClr val="3E3A39"/>
                </a:solidFill>
                <a:latin typeface="HGPｺﾞｼｯｸM" panose="020B0600000000000000" pitchFamily="50" charset="-128"/>
                <a:ea typeface="HGPｺﾞｼｯｸM" panose="020B0600000000000000" pitchFamily="50" charset="-128"/>
              </a:rPr>
              <a:t>10</a:t>
            </a:r>
            <a:r>
              <a:rPr kumimoji="1" lang="ja-JP" altLang="en-US" sz="700" dirty="0">
                <a:solidFill>
                  <a:srgbClr val="3E3A39"/>
                </a:solidFill>
                <a:latin typeface="HGPｺﾞｼｯｸM" panose="020B0600000000000000" pitchFamily="50" charset="-128"/>
                <a:ea typeface="HGPｺﾞｼｯｸM" panose="020B0600000000000000" pitchFamily="50" charset="-128"/>
              </a:rPr>
              <a:t>年後の解約返戻金は、適用基準日の支払用為替レート</a:t>
            </a:r>
            <a:r>
              <a:rPr kumimoji="1" lang="en-US" altLang="ja-JP" sz="700" dirty="0">
                <a:solidFill>
                  <a:srgbClr val="3E3A39"/>
                </a:solidFill>
                <a:latin typeface="HGPｺﾞｼｯｸM" panose="020B0600000000000000" pitchFamily="50" charset="-128"/>
                <a:ea typeface="HGPｺﾞｼｯｸM" panose="020B0600000000000000" pitchFamily="50" charset="-128"/>
              </a:rPr>
              <a:t>156.11</a:t>
            </a:r>
            <a:r>
              <a:rPr kumimoji="1" lang="ja-JP" altLang="en-US" sz="700" dirty="0">
                <a:solidFill>
                  <a:srgbClr val="3E3A39"/>
                </a:solidFill>
                <a:latin typeface="HGPｺﾞｼｯｸM" panose="020B0600000000000000" pitchFamily="50" charset="-128"/>
                <a:ea typeface="HGPｺﾞｼｯｸM" panose="020B0600000000000000" pitchFamily="50" charset="-128"/>
              </a:rPr>
              <a:t>円で試算。</a:t>
            </a:r>
          </a:p>
        </p:txBody>
      </p:sp>
      <p:sp>
        <p:nvSpPr>
          <p:cNvPr id="59" name="テキスト ボックス 58">
            <a:extLst>
              <a:ext uri="{FF2B5EF4-FFF2-40B4-BE49-F238E27FC236}">
                <a16:creationId xmlns:a16="http://schemas.microsoft.com/office/drawing/2014/main" id="{C26D532E-FB11-43FE-88DF-4E94AC4B35C3}"/>
              </a:ext>
            </a:extLst>
          </p:cNvPr>
          <p:cNvSpPr txBox="1"/>
          <p:nvPr/>
        </p:nvSpPr>
        <p:spPr>
          <a:xfrm>
            <a:off x="-94387" y="2353362"/>
            <a:ext cx="3305175" cy="276999"/>
          </a:xfrm>
          <a:prstGeom prst="rect">
            <a:avLst/>
          </a:prstGeom>
          <a:noFill/>
        </p:spPr>
        <p:txBody>
          <a:bodyPr wrap="square">
            <a:spAutoFit/>
          </a:bodyPr>
          <a:lstStyle/>
          <a:p>
            <a:r>
              <a:rPr lang="ja-JP" altLang="en-US" sz="1200" b="1" dirty="0">
                <a:latin typeface="+mn-ea"/>
              </a:rPr>
              <a:t>（例）</a:t>
            </a:r>
            <a:endParaRPr lang="ja-JP" altLang="en-US" sz="1200" b="1" dirty="0"/>
          </a:p>
        </p:txBody>
      </p:sp>
      <p:sp>
        <p:nvSpPr>
          <p:cNvPr id="36" name="テキスト ボックス 35">
            <a:extLst>
              <a:ext uri="{FF2B5EF4-FFF2-40B4-BE49-F238E27FC236}">
                <a16:creationId xmlns:a16="http://schemas.microsoft.com/office/drawing/2014/main" id="{237DFDAE-7145-475F-915C-342F06B19564}"/>
              </a:ext>
            </a:extLst>
          </p:cNvPr>
          <p:cNvSpPr txBox="1"/>
          <p:nvPr/>
        </p:nvSpPr>
        <p:spPr>
          <a:xfrm>
            <a:off x="-94387" y="1127759"/>
            <a:ext cx="1168807" cy="276999"/>
          </a:xfrm>
          <a:prstGeom prst="rect">
            <a:avLst/>
          </a:prstGeom>
          <a:noFill/>
        </p:spPr>
        <p:txBody>
          <a:bodyPr wrap="square">
            <a:spAutoFit/>
          </a:bodyPr>
          <a:lstStyle/>
          <a:p>
            <a:r>
              <a:rPr lang="ja-JP" altLang="en-US" sz="1200" b="1" dirty="0">
                <a:latin typeface="+mn-ea"/>
              </a:rPr>
              <a:t>（イメージ）</a:t>
            </a:r>
            <a:endParaRPr lang="ja-JP" altLang="en-US" sz="1200" b="1" dirty="0"/>
          </a:p>
        </p:txBody>
      </p:sp>
      <p:sp>
        <p:nvSpPr>
          <p:cNvPr id="4" name="テキスト プレースホルダー 1">
            <a:extLst>
              <a:ext uri="{FF2B5EF4-FFF2-40B4-BE49-F238E27FC236}">
                <a16:creationId xmlns:a16="http://schemas.microsoft.com/office/drawing/2014/main" id="{9E7D7449-0F46-47E3-D3C1-3A5FE7CDBAFE}"/>
              </a:ext>
            </a:extLst>
          </p:cNvPr>
          <p:cNvSpPr txBox="1">
            <a:spLocks/>
          </p:cNvSpPr>
          <p:nvPr/>
        </p:nvSpPr>
        <p:spPr>
          <a:xfrm>
            <a:off x="2324099" y="63011"/>
            <a:ext cx="5318761" cy="396000"/>
          </a:xfrm>
          <a:prstGeom prst="roundRect">
            <a:avLst>
              <a:gd name="adj" fmla="val 35909"/>
            </a:avLst>
          </a:prstGeom>
          <a:solidFill>
            <a:srgbClr val="FFFFCC"/>
          </a:solidFill>
          <a:ln w="28575">
            <a:solidFill>
              <a:srgbClr val="BFBFBF"/>
            </a:solidFill>
          </a:ln>
        </p:spPr>
        <p:txBody>
          <a:bodyPr lIns="0" tIns="7200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2000" dirty="0"/>
              <a:t>こんな情報を毎日配信しています（裏）</a:t>
            </a:r>
            <a:endParaRPr lang="ja-JP" altLang="en-US" sz="2000" dirty="0">
              <a:solidFill>
                <a:schemeClr val="tx1"/>
              </a:solidFill>
            </a:endParaRPr>
          </a:p>
        </p:txBody>
      </p:sp>
      <p:sp>
        <p:nvSpPr>
          <p:cNvPr id="9" name="スライド番号プレースホルダー 5">
            <a:extLst>
              <a:ext uri="{FF2B5EF4-FFF2-40B4-BE49-F238E27FC236}">
                <a16:creationId xmlns:a16="http://schemas.microsoft.com/office/drawing/2014/main" id="{41D0846B-A38E-6CFD-FAB6-4A377D9626B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31</a:t>
            </a:fld>
            <a:endParaRPr kumimoji="1" lang="ja-JP" altLang="en-US" sz="1200" b="1" dirty="0">
              <a:solidFill>
                <a:schemeClr val="tx1"/>
              </a:solidFill>
            </a:endParaRPr>
          </a:p>
        </p:txBody>
      </p:sp>
    </p:spTree>
    <p:extLst>
      <p:ext uri="{BB962C8B-B14F-4D97-AF65-F5344CB8AC3E}">
        <p14:creationId xmlns:p14="http://schemas.microsoft.com/office/powerpoint/2010/main" val="12283491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rcRect b="6635"/>
          <a:stretch/>
        </p:blipFill>
        <p:spPr>
          <a:xfrm>
            <a:off x="7688460" y="4545225"/>
            <a:ext cx="2036745" cy="1901596"/>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322780" y="4275979"/>
            <a:ext cx="2630211" cy="442035"/>
          </a:xfrm>
          <a:prstGeom prst="rect">
            <a:avLst/>
          </a:prstGeom>
        </p:spPr>
        <p:txBody>
          <a:bodyPr wrap="square" lIns="36000" tIns="36000" rIns="36000" bIns="36000">
            <a:spAutoFit/>
          </a:bodyPr>
          <a:lstStyle/>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明治安田生命　</a:t>
            </a:r>
            <a:r>
              <a:rPr kumimoji="1" lang="ja-JP" altLang="en-US" sz="1200" b="1" kern="0" dirty="0">
                <a:solidFill>
                  <a:srgbClr val="EA5550"/>
                </a:solidFill>
                <a:latin typeface="Meiryo UI" panose="020B0604030504040204" pitchFamily="50" charset="-128"/>
                <a:ea typeface="Meiryo UI" panose="020B0604030504040204" pitchFamily="50" charset="-128"/>
              </a:rPr>
              <a:t>横浜</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支社の皆さま専用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nvGraphicFramePr>
        <p:xfrm>
          <a:off x="130773" y="4205462"/>
          <a:ext cx="3024000" cy="2376000"/>
        </p:xfrm>
        <a:graphic>
          <a:graphicData uri="http://schemas.openxmlformats.org/drawingml/2006/table">
            <a:tbl>
              <a:tblPr firstRow="1" bandRow="1">
                <a:tableStyleId>{5C22544A-7EE6-4342-B048-85BDC9FD1C3A}</a:tableStyleId>
              </a:tblPr>
              <a:tblGrid>
                <a:gridCol w="1512000">
                  <a:extLst>
                    <a:ext uri="{9D8B030D-6E8A-4147-A177-3AD203B41FA5}">
                      <a16:colId xmlns:a16="http://schemas.microsoft.com/office/drawing/2014/main" val="744064938"/>
                    </a:ext>
                  </a:extLst>
                </a:gridCol>
                <a:gridCol w="1512000">
                  <a:extLst>
                    <a:ext uri="{9D8B030D-6E8A-4147-A177-3AD203B41FA5}">
                      <a16:colId xmlns:a16="http://schemas.microsoft.com/office/drawing/2014/main" val="1264713109"/>
                    </a:ext>
                  </a:extLst>
                </a:gridCol>
              </a:tblGrid>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メルマガ</a:t>
                      </a: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1600" b="1" strike="dblStrike" baseline="0" dirty="0">
                        <a:solidFill>
                          <a:schemeClr val="tx1"/>
                        </a:solidFill>
                        <a:latin typeface="メイリオ" panose="020B0604030504040204" pitchFamily="50" charset="-128"/>
                        <a:ea typeface="メイリオ" panose="020B0604030504040204" pitchFamily="50" charset="-128"/>
                      </a:endParaRPr>
                    </a:p>
                    <a:p>
                      <a:pPr algn="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1,980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0"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53313" y="625970"/>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当社コンテンツの特徴！</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10" name="表 9">
            <a:extLst>
              <a:ext uri="{FF2B5EF4-FFF2-40B4-BE49-F238E27FC236}">
                <a16:creationId xmlns:a16="http://schemas.microsoft.com/office/drawing/2014/main" id="{F339A727-66D6-777D-AAAC-DFAD8C77B368}"/>
              </a:ext>
            </a:extLst>
          </p:cNvPr>
          <p:cNvGraphicFramePr>
            <a:graphicFrameLocks noGrp="1"/>
          </p:cNvGraphicFramePr>
          <p:nvPr/>
        </p:nvGraphicFramePr>
        <p:xfrm>
          <a:off x="3059929" y="4205462"/>
          <a:ext cx="4140000" cy="2376000"/>
        </p:xfrm>
        <a:graphic>
          <a:graphicData uri="http://schemas.openxmlformats.org/drawingml/2006/table">
            <a:tbl>
              <a:tblPr firstRow="1" bandRow="1">
                <a:tableStyleId>{5C22544A-7EE6-4342-B048-85BDC9FD1C3A}</a:tableStyleId>
              </a:tblPr>
              <a:tblGrid>
                <a:gridCol w="4140000">
                  <a:extLst>
                    <a:ext uri="{9D8B030D-6E8A-4147-A177-3AD203B41FA5}">
                      <a16:colId xmlns:a16="http://schemas.microsoft.com/office/drawing/2014/main" val="3757790969"/>
                    </a:ext>
                  </a:extLst>
                </a:gridCol>
              </a:tblGrid>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600" b="0" dirty="0">
                          <a:solidFill>
                            <a:schemeClr val="tx1"/>
                          </a:solidFill>
                          <a:latin typeface="Meiryo UI" panose="020B0604030504040204" pitchFamily="50" charset="-128"/>
                          <a:ea typeface="Meiryo UI" panose="020B0604030504040204" pitchFamily="50" charset="-128"/>
                        </a:rPr>
                        <a:t>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600" b="1" dirty="0">
                          <a:solidFill>
                            <a:srgbClr val="EA5550"/>
                          </a:solidFill>
                          <a:latin typeface="Meiryo UI" panose="020B0604030504040204" pitchFamily="50" charset="-128"/>
                          <a:ea typeface="Meiryo UI" panose="020B0604030504040204" pitchFamily="50" charset="-128"/>
                        </a:rPr>
                        <a:t>2</a:t>
                      </a:r>
                      <a:r>
                        <a:rPr kumimoji="1" lang="ja-JP" altLang="en-US" sz="1600" b="1" dirty="0">
                          <a:solidFill>
                            <a:srgbClr val="EA5550"/>
                          </a:solidFill>
                          <a:latin typeface="Meiryo UI" panose="020B0604030504040204" pitchFamily="50" charset="-128"/>
                          <a:ea typeface="Meiryo UI" panose="020B0604030504040204" pitchFamily="50" charset="-128"/>
                        </a:rPr>
                        <a:t>週間無料のお試し期間</a:t>
                      </a:r>
                      <a:r>
                        <a:rPr kumimoji="1" lang="ja-JP" altLang="en-US" sz="16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06260156"/>
                  </a:ext>
                </a:extLst>
              </a:tr>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過去の投稿</a:t>
                      </a:r>
                      <a:r>
                        <a:rPr kumimoji="1" lang="ja-JP" altLang="en-US" sz="1600" b="0" dirty="0">
                          <a:solidFill>
                            <a:schemeClr val="tx1"/>
                          </a:solidFill>
                          <a:latin typeface="Meiryo UI" panose="020B0604030504040204" pitchFamily="50" charset="-128"/>
                          <a:ea typeface="Meiryo UI" panose="020B0604030504040204" pitchFamily="50" charset="-128"/>
                        </a:rPr>
                        <a:t>や</a:t>
                      </a:r>
                      <a:r>
                        <a:rPr kumimoji="1" lang="ja-JP" altLang="en-US" sz="16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600" b="0" dirty="0">
                          <a:solidFill>
                            <a:schemeClr val="tx1"/>
                          </a:solidFill>
                          <a:latin typeface="Meiryo UI" panose="020B0604030504040204" pitchFamily="50" charset="-128"/>
                          <a:ea typeface="Meiryo UI" panose="020B0604030504040204" pitchFamily="50" charset="-128"/>
                        </a:rPr>
                        <a:t>です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26273312"/>
                  </a:ext>
                </a:extLst>
              </a:tr>
            </a:tbl>
          </a:graphicData>
        </a:graphic>
      </p:graphicFrame>
      <p:sp>
        <p:nvSpPr>
          <p:cNvPr id="11" name="二等辺三角形 10">
            <a:extLst>
              <a:ext uri="{FF2B5EF4-FFF2-40B4-BE49-F238E27FC236}">
                <a16:creationId xmlns:a16="http://schemas.microsoft.com/office/drawing/2014/main" id="{08559FA5-C824-7E26-8461-30A25285B564}"/>
              </a:ext>
            </a:extLst>
          </p:cNvPr>
          <p:cNvSpPr/>
          <p:nvPr/>
        </p:nvSpPr>
        <p:spPr>
          <a:xfrm rot="5400000">
            <a:off x="6381176" y="5228825"/>
            <a:ext cx="2036745" cy="399245"/>
          </a:xfrm>
          <a:prstGeom prst="triangle">
            <a:avLst/>
          </a:prstGeom>
          <a:pattFill prst="ltVert">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3" name="直線コネクタ 12">
            <a:extLst>
              <a:ext uri="{FF2B5EF4-FFF2-40B4-BE49-F238E27FC236}">
                <a16:creationId xmlns:a16="http://schemas.microsoft.com/office/drawing/2014/main" id="{0E9D5927-A994-1316-A8B5-C756FE7B7B85}"/>
              </a:ext>
            </a:extLst>
          </p:cNvPr>
          <p:cNvCxnSpPr>
            <a:cxnSpLocks/>
          </p:cNvCxnSpPr>
          <p:nvPr/>
        </p:nvCxnSpPr>
        <p:spPr>
          <a:xfrm>
            <a:off x="130773" y="5393462"/>
            <a:ext cx="6946302" cy="0"/>
          </a:xfrm>
          <a:prstGeom prst="line">
            <a:avLst/>
          </a:prstGeom>
          <a:ln w="22225">
            <a:solidFill>
              <a:srgbClr val="BFBFBF"/>
            </a:solidFill>
          </a:ln>
        </p:spPr>
        <p:style>
          <a:lnRef idx="1">
            <a:schemeClr val="accent1"/>
          </a:lnRef>
          <a:fillRef idx="0">
            <a:schemeClr val="accent1"/>
          </a:fillRef>
          <a:effectRef idx="0">
            <a:schemeClr val="accent1"/>
          </a:effectRef>
          <a:fontRef idx="minor">
            <a:schemeClr val="tx1"/>
          </a:fontRef>
        </p:style>
      </p:cxnSp>
      <p:sp>
        <p:nvSpPr>
          <p:cNvPr id="16" name="楕円 15">
            <a:extLst>
              <a:ext uri="{FF2B5EF4-FFF2-40B4-BE49-F238E27FC236}">
                <a16:creationId xmlns:a16="http://schemas.microsoft.com/office/drawing/2014/main" id="{49231D3E-1CC5-F5B0-00C4-A1E26F245B22}"/>
              </a:ext>
            </a:extLst>
          </p:cNvPr>
          <p:cNvSpPr/>
          <p:nvPr/>
        </p:nvSpPr>
        <p:spPr bwMode="auto">
          <a:xfrm>
            <a:off x="307897" y="110327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1</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7" name="楕円 16">
            <a:extLst>
              <a:ext uri="{FF2B5EF4-FFF2-40B4-BE49-F238E27FC236}">
                <a16:creationId xmlns:a16="http://schemas.microsoft.com/office/drawing/2014/main" id="{5728673D-65E3-C810-FAC7-7B44E73DB9E4}"/>
              </a:ext>
            </a:extLst>
          </p:cNvPr>
          <p:cNvSpPr/>
          <p:nvPr/>
        </p:nvSpPr>
        <p:spPr bwMode="auto">
          <a:xfrm>
            <a:off x="307897" y="182558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2</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8" name="楕円 17">
            <a:extLst>
              <a:ext uri="{FF2B5EF4-FFF2-40B4-BE49-F238E27FC236}">
                <a16:creationId xmlns:a16="http://schemas.microsoft.com/office/drawing/2014/main" id="{B02081A1-AC1C-51DE-B723-0E20339A6DC8}"/>
              </a:ext>
            </a:extLst>
          </p:cNvPr>
          <p:cNvSpPr/>
          <p:nvPr/>
        </p:nvSpPr>
        <p:spPr bwMode="auto">
          <a:xfrm>
            <a:off x="307897" y="254789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3</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9" name="楕円 18">
            <a:extLst>
              <a:ext uri="{FF2B5EF4-FFF2-40B4-BE49-F238E27FC236}">
                <a16:creationId xmlns:a16="http://schemas.microsoft.com/office/drawing/2014/main" id="{6BE99924-38CD-0304-1459-9B106A04D9D0}"/>
              </a:ext>
            </a:extLst>
          </p:cNvPr>
          <p:cNvSpPr/>
          <p:nvPr/>
        </p:nvSpPr>
        <p:spPr bwMode="auto">
          <a:xfrm>
            <a:off x="307897" y="3270202"/>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4</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20" name="正方形/長方形 19">
            <a:extLst>
              <a:ext uri="{FF2B5EF4-FFF2-40B4-BE49-F238E27FC236}">
                <a16:creationId xmlns:a16="http://schemas.microsoft.com/office/drawing/2014/main" id="{18973453-B364-6640-7330-87D2244D2649}"/>
              </a:ext>
            </a:extLst>
          </p:cNvPr>
          <p:cNvSpPr/>
          <p:nvPr/>
        </p:nvSpPr>
        <p:spPr>
          <a:xfrm>
            <a:off x="1062943" y="1054781"/>
            <a:ext cx="8471581"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その日のトピックス</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（日経新聞等）から</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活動につなげる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「きっかけ」</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、アプローチを拡げる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「視点」</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、提案を後押しする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「根拠」</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を提供！</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1" name="正方形/長方形 20">
            <a:extLst>
              <a:ext uri="{FF2B5EF4-FFF2-40B4-BE49-F238E27FC236}">
                <a16:creationId xmlns:a16="http://schemas.microsoft.com/office/drawing/2014/main" id="{6BE759B4-8766-13B6-4C43-B9568B44BE90}"/>
              </a:ext>
            </a:extLst>
          </p:cNvPr>
          <p:cNvSpPr/>
          <p:nvPr/>
        </p:nvSpPr>
        <p:spPr>
          <a:xfrm>
            <a:off x="1062943" y="1774479"/>
            <a:ext cx="8471581"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kern="0" dirty="0">
                <a:solidFill>
                  <a:srgbClr val="3E3A39"/>
                </a:solidFill>
                <a:latin typeface="メイリオ" panose="020B0604030504040204" pitchFamily="50" charset="-128"/>
                <a:ea typeface="メイリオ" panose="020B0604030504040204" pitchFamily="50" charset="-128"/>
              </a:rPr>
              <a:t>その日の「きっかけ」から、</a:t>
            </a:r>
            <a:r>
              <a:rPr kumimoji="1" lang="en-US" altLang="ja-JP" sz="1400" b="1" kern="0" dirty="0">
                <a:solidFill>
                  <a:srgbClr val="3E3A39"/>
                </a:solidFill>
                <a:latin typeface="メイリオ" panose="020B0604030504040204" pitchFamily="50" charset="-128"/>
                <a:ea typeface="メイリオ" panose="020B0604030504040204" pitchFamily="50" charset="-128"/>
              </a:rPr>
              <a:t>5</a:t>
            </a:r>
            <a:r>
              <a:rPr kumimoji="1" lang="ja-JP" altLang="en-US" sz="1400" b="1" kern="0" dirty="0">
                <a:solidFill>
                  <a:srgbClr val="3E3A39"/>
                </a:solidFill>
                <a:latin typeface="メイリオ" panose="020B0604030504040204" pitchFamily="50" charset="-128"/>
                <a:ea typeface="メイリオ" panose="020B0604030504040204" pitchFamily="50" charset="-128"/>
              </a:rPr>
              <a:t>人をリストアップ</a:t>
            </a:r>
            <a:endParaRPr kumimoji="1" lang="en-US" altLang="ja-JP" sz="1400" b="1"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毎日継続することで、</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ヵ月</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110</a:t>
            </a:r>
            <a:r>
              <a:rPr kumimoji="1" lang="ja-JP" altLang="en-US" sz="1400" b="1" kern="0" dirty="0">
                <a:solidFill>
                  <a:srgbClr val="EA5550"/>
                </a:solidFill>
                <a:latin typeface="メイリオ" panose="020B0604030504040204" pitchFamily="50" charset="-128"/>
                <a:ea typeface="メイリオ" panose="020B0604030504040204" pitchFamily="50" charset="-128"/>
              </a:rPr>
              <a:t>人のリストアップが可能</a:t>
            </a:r>
            <a:r>
              <a:rPr kumimoji="1" lang="ja-JP" altLang="en-US" sz="1400" kern="0" dirty="0">
                <a:solidFill>
                  <a:srgbClr val="3E3A39"/>
                </a:solidFill>
                <a:latin typeface="メイリオ" panose="020B0604030504040204" pitchFamily="50" charset="-128"/>
                <a:ea typeface="メイリオ" panose="020B0604030504040204" pitchFamily="50" charset="-128"/>
              </a:rPr>
              <a:t>！</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5</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×22</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日（土日除く</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ヵ月）＝</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110</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2" name="正方形/長方形 21">
            <a:extLst>
              <a:ext uri="{FF2B5EF4-FFF2-40B4-BE49-F238E27FC236}">
                <a16:creationId xmlns:a16="http://schemas.microsoft.com/office/drawing/2014/main" id="{4F7FB5EB-0599-440F-5A34-6D57F2BC9E23}"/>
              </a:ext>
            </a:extLst>
          </p:cNvPr>
          <p:cNvSpPr/>
          <p:nvPr/>
        </p:nvSpPr>
        <p:spPr>
          <a:xfrm>
            <a:off x="1062944" y="2499797"/>
            <a:ext cx="8471580"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上記コンテンツを</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毎日（平日）朝</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8</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時ごろまでに投稿</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ja-JP" altLang="en-US" sz="1400" b="1" kern="0" dirty="0">
                <a:solidFill>
                  <a:srgbClr val="3E3A39"/>
                </a:solidFill>
                <a:latin typeface="メイリオ" panose="020B0604030504040204" pitchFamily="50" charset="-128"/>
                <a:ea typeface="メイリオ" panose="020B0604030504040204" pitchFamily="50" charset="-128"/>
              </a:rPr>
              <a:t>あわせてメルマガを配信</a:t>
            </a:r>
            <a:r>
              <a:rPr kumimoji="1" lang="ja-JP" altLang="en-US" sz="1400" kern="0" dirty="0">
                <a:solidFill>
                  <a:srgbClr val="3E3A39"/>
                </a:solidFill>
                <a:latin typeface="メイリオ" panose="020B0604030504040204" pitchFamily="50" charset="-128"/>
                <a:ea typeface="メイリオ" panose="020B0604030504040204" pitchFamily="50" charset="-128"/>
              </a:rPr>
              <a:t>するので、朝の忙しく貴重な時間に対し、トピックスを見落とすことなく、販売教育はお任せで、自分の仕事に集中！</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71E345D1-B94A-DF03-C13D-FF8922FA3D6A}"/>
              </a:ext>
            </a:extLst>
          </p:cNvPr>
          <p:cNvSpPr/>
          <p:nvPr/>
        </p:nvSpPr>
        <p:spPr>
          <a:xfrm>
            <a:off x="1062944" y="3219938"/>
            <a:ext cx="8200994"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サイトにアクセスすることで、</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シームレスな情報の入手が可能</a:t>
            </a: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お客さまとの</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待ち合わせの時間等が、戦略の時間</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に！</a:t>
            </a:r>
          </a:p>
        </p:txBody>
      </p:sp>
      <p:sp>
        <p:nvSpPr>
          <p:cNvPr id="24" name="AutoShape 3">
            <a:extLst>
              <a:ext uri="{FF2B5EF4-FFF2-40B4-BE49-F238E27FC236}">
                <a16:creationId xmlns:a16="http://schemas.microsoft.com/office/drawing/2014/main" id="{338FC437-F848-A9B3-596F-EA3F401CFBE6}"/>
              </a:ext>
            </a:extLst>
          </p:cNvPr>
          <p:cNvSpPr>
            <a:spLocks noChangeArrowheads="1"/>
          </p:cNvSpPr>
          <p:nvPr/>
        </p:nvSpPr>
        <p:spPr bwMode="auto">
          <a:xfrm>
            <a:off x="69786" y="3924897"/>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本日ご参加いただきました皆さまへ特別のご招待★ぜひお試しください！</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6" name="スライド番号プレースホルダー 5">
            <a:extLst>
              <a:ext uri="{FF2B5EF4-FFF2-40B4-BE49-F238E27FC236}">
                <a16:creationId xmlns:a16="http://schemas.microsoft.com/office/drawing/2014/main" id="{82310C3E-FA0F-84A7-58D3-B5350E0B159A}"/>
              </a:ext>
            </a:extLst>
          </p:cNvPr>
          <p:cNvSpPr txBox="1">
            <a:spLocks/>
          </p:cNvSpPr>
          <p:nvPr/>
        </p:nvSpPr>
        <p:spPr>
          <a:xfrm>
            <a:off x="8725424" y="87548"/>
            <a:ext cx="1152000" cy="422213"/>
          </a:xfrm>
          <a:prstGeom prst="rect">
            <a:avLst/>
          </a:prstGeom>
          <a:solidFill>
            <a:schemeClr val="bg1"/>
          </a:solidFill>
          <a:ln w="19050">
            <a:no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kumimoji="1" lang="ja-JP" altLang="en-US" sz="1200" b="1" dirty="0">
              <a:solidFill>
                <a:schemeClr val="tx1"/>
              </a:solidFill>
            </a:endParaRPr>
          </a:p>
        </p:txBody>
      </p:sp>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a:xfrm>
            <a:off x="53312" y="125280"/>
            <a:ext cx="9852687" cy="396000"/>
          </a:xfrm>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Tree>
    <p:extLst>
      <p:ext uri="{BB962C8B-B14F-4D97-AF65-F5344CB8AC3E}">
        <p14:creationId xmlns:p14="http://schemas.microsoft.com/office/powerpoint/2010/main" val="3162187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2025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192186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0" y="2933105"/>
            <a:ext cx="7156580"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Arial"/>
                <a:sym typeface="Arial"/>
              </a:rPr>
              <a:t>Ⅰ</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a:t>
            </a:r>
            <a:r>
              <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iDeCo</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と新</a:t>
            </a:r>
            <a:r>
              <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NISA</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と保険の積み立てと</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altLang="ja-JP" sz="2800" b="1" i="0" u="none" strike="noStrike" kern="0" cap="none" spc="0" normalizeH="0" baseline="0" noProof="0" dirty="0">
              <a:ln>
                <a:noFill/>
              </a:ln>
              <a:solidFill>
                <a:srgbClr val="000000"/>
              </a:solidFill>
              <a:effectLst/>
              <a:uLnTx/>
              <a:uFillTx/>
              <a:latin typeface="Arial"/>
              <a:cs typeface="Arial"/>
              <a:sym typeface="Arial"/>
            </a:endParaRPr>
          </a:p>
        </p:txBody>
      </p:sp>
      <p:sp>
        <p:nvSpPr>
          <p:cNvPr id="3" name="スライド番号プレースホルダー 5">
            <a:extLst>
              <a:ext uri="{FF2B5EF4-FFF2-40B4-BE49-F238E27FC236}">
                <a16:creationId xmlns:a16="http://schemas.microsoft.com/office/drawing/2014/main" id="{C50C00A1-52CF-63F3-D74C-F7D8335FD37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4</a:t>
            </a:fld>
            <a:endParaRPr kumimoji="1" lang="ja-JP" altLang="en-US" sz="1200" b="1" dirty="0">
              <a:solidFill>
                <a:schemeClr val="tx1"/>
              </a:solidFill>
            </a:endParaRPr>
          </a:p>
        </p:txBody>
      </p:sp>
      <p:pic>
        <p:nvPicPr>
          <p:cNvPr id="11" name="図 10">
            <a:extLst>
              <a:ext uri="{FF2B5EF4-FFF2-40B4-BE49-F238E27FC236}">
                <a16:creationId xmlns:a16="http://schemas.microsoft.com/office/drawing/2014/main" id="{DAA3E98B-F143-EB1F-C074-34E9A9BE85A3}"/>
              </a:ext>
            </a:extLst>
          </p:cNvPr>
          <p:cNvPicPr>
            <a:picLocks noChangeAspect="1"/>
          </p:cNvPicPr>
          <p:nvPr/>
        </p:nvPicPr>
        <p:blipFill>
          <a:blip r:embed="rId2"/>
          <a:stretch>
            <a:fillRect/>
          </a:stretch>
        </p:blipFill>
        <p:spPr>
          <a:xfrm>
            <a:off x="4529959" y="81092"/>
            <a:ext cx="5302844" cy="4898138"/>
          </a:xfrm>
          <a:prstGeom prst="rect">
            <a:avLst/>
          </a:prstGeom>
          <a:ln w="38100">
            <a:solidFill>
              <a:schemeClr val="bg1">
                <a:lumMod val="75000"/>
              </a:schemeClr>
            </a:solidFill>
          </a:ln>
        </p:spPr>
      </p:pic>
      <p:pic>
        <p:nvPicPr>
          <p:cNvPr id="13" name="図 12">
            <a:extLst>
              <a:ext uri="{FF2B5EF4-FFF2-40B4-BE49-F238E27FC236}">
                <a16:creationId xmlns:a16="http://schemas.microsoft.com/office/drawing/2014/main" id="{82C5CD56-D094-BBFB-E305-8813586FAF22}"/>
              </a:ext>
            </a:extLst>
          </p:cNvPr>
          <p:cNvPicPr>
            <a:picLocks noChangeAspect="1"/>
          </p:cNvPicPr>
          <p:nvPr/>
        </p:nvPicPr>
        <p:blipFill rotWithShape="1">
          <a:blip r:embed="rId3"/>
          <a:srcRect r="30197"/>
          <a:stretch/>
        </p:blipFill>
        <p:spPr>
          <a:xfrm>
            <a:off x="206284" y="762076"/>
            <a:ext cx="4507232" cy="5516013"/>
          </a:xfrm>
          <a:prstGeom prst="rect">
            <a:avLst/>
          </a:prstGeom>
          <a:ln w="38100">
            <a:solidFill>
              <a:schemeClr val="bg1">
                <a:lumMod val="75000"/>
              </a:schemeClr>
            </a:solidFill>
          </a:ln>
        </p:spPr>
      </p:pic>
      <p:pic>
        <p:nvPicPr>
          <p:cNvPr id="9" name="図 8">
            <a:extLst>
              <a:ext uri="{FF2B5EF4-FFF2-40B4-BE49-F238E27FC236}">
                <a16:creationId xmlns:a16="http://schemas.microsoft.com/office/drawing/2014/main" id="{8C34398F-1DC0-A1C0-B311-86262F312802}"/>
              </a:ext>
            </a:extLst>
          </p:cNvPr>
          <p:cNvPicPr>
            <a:picLocks noChangeAspect="1"/>
          </p:cNvPicPr>
          <p:nvPr/>
        </p:nvPicPr>
        <p:blipFill>
          <a:blip r:embed="rId4"/>
          <a:stretch>
            <a:fillRect/>
          </a:stretch>
        </p:blipFill>
        <p:spPr>
          <a:xfrm>
            <a:off x="3088254" y="3098855"/>
            <a:ext cx="6744549" cy="3759145"/>
          </a:xfrm>
          <a:prstGeom prst="rect">
            <a:avLst/>
          </a:prstGeom>
          <a:ln w="38100">
            <a:solidFill>
              <a:schemeClr val="bg1">
                <a:lumMod val="75000"/>
              </a:schemeClr>
            </a:solidFill>
          </a:ln>
        </p:spPr>
      </p:pic>
    </p:spTree>
    <p:extLst>
      <p:ext uri="{BB962C8B-B14F-4D97-AF65-F5344CB8AC3E}">
        <p14:creationId xmlns:p14="http://schemas.microsoft.com/office/powerpoint/2010/main" val="334068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500"/>
                                        <p:tgtEl>
                                          <p:spTgt spid="1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 name="表 116">
            <a:extLst>
              <a:ext uri="{FF2B5EF4-FFF2-40B4-BE49-F238E27FC236}">
                <a16:creationId xmlns:a16="http://schemas.microsoft.com/office/drawing/2014/main" id="{19FB39E5-2A0A-46C1-853B-45ABBA63DF4A}"/>
              </a:ext>
            </a:extLst>
          </p:cNvPr>
          <p:cNvGraphicFramePr>
            <a:graphicFrameLocks noGrp="1"/>
          </p:cNvGraphicFramePr>
          <p:nvPr/>
        </p:nvGraphicFramePr>
        <p:xfrm>
          <a:off x="212857" y="4260162"/>
          <a:ext cx="6984000" cy="2232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245228231"/>
                    </a:ext>
                  </a:extLst>
                </a:gridCol>
                <a:gridCol w="684000">
                  <a:extLst>
                    <a:ext uri="{9D8B030D-6E8A-4147-A177-3AD203B41FA5}">
                      <a16:colId xmlns:a16="http://schemas.microsoft.com/office/drawing/2014/main" val="775020432"/>
                    </a:ext>
                  </a:extLst>
                </a:gridCol>
                <a:gridCol w="864000">
                  <a:extLst>
                    <a:ext uri="{9D8B030D-6E8A-4147-A177-3AD203B41FA5}">
                      <a16:colId xmlns:a16="http://schemas.microsoft.com/office/drawing/2014/main" val="2848660312"/>
                    </a:ext>
                  </a:extLst>
                </a:gridCol>
                <a:gridCol w="864000">
                  <a:extLst>
                    <a:ext uri="{9D8B030D-6E8A-4147-A177-3AD203B41FA5}">
                      <a16:colId xmlns:a16="http://schemas.microsoft.com/office/drawing/2014/main" val="1632085870"/>
                    </a:ext>
                  </a:extLst>
                </a:gridCol>
                <a:gridCol w="864000">
                  <a:extLst>
                    <a:ext uri="{9D8B030D-6E8A-4147-A177-3AD203B41FA5}">
                      <a16:colId xmlns:a16="http://schemas.microsoft.com/office/drawing/2014/main" val="1440119940"/>
                    </a:ext>
                  </a:extLst>
                </a:gridCol>
                <a:gridCol w="864000">
                  <a:extLst>
                    <a:ext uri="{9D8B030D-6E8A-4147-A177-3AD203B41FA5}">
                      <a16:colId xmlns:a16="http://schemas.microsoft.com/office/drawing/2014/main" val="3152016654"/>
                    </a:ext>
                  </a:extLst>
                </a:gridCol>
                <a:gridCol w="864000">
                  <a:extLst>
                    <a:ext uri="{9D8B030D-6E8A-4147-A177-3AD203B41FA5}">
                      <a16:colId xmlns:a16="http://schemas.microsoft.com/office/drawing/2014/main" val="1959198310"/>
                    </a:ext>
                  </a:extLst>
                </a:gridCol>
                <a:gridCol w="864000">
                  <a:extLst>
                    <a:ext uri="{9D8B030D-6E8A-4147-A177-3AD203B41FA5}">
                      <a16:colId xmlns:a16="http://schemas.microsoft.com/office/drawing/2014/main" val="643224432"/>
                    </a:ext>
                  </a:extLst>
                </a:gridCol>
                <a:gridCol w="864000">
                  <a:extLst>
                    <a:ext uri="{9D8B030D-6E8A-4147-A177-3AD203B41FA5}">
                      <a16:colId xmlns:a16="http://schemas.microsoft.com/office/drawing/2014/main" val="818041488"/>
                    </a:ext>
                  </a:extLst>
                </a:gridCol>
              </a:tblGrid>
              <a:tr h="360000">
                <a:tc rowSpan="3">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dirty="0">
                          <a:effectLst/>
                          <a:latin typeface="Meiryo UI" panose="020B0604030504040204" pitchFamily="50" charset="-128"/>
                          <a:ea typeface="Meiryo UI" panose="020B0604030504040204" pitchFamily="50" charset="-128"/>
                        </a:rPr>
                        <a:t>階</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rowSpan="3">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私的年金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rowSpan="2">
                  <a:txBody>
                    <a:bodyPr/>
                    <a:lstStyle/>
                    <a:p>
                      <a:pPr algn="ctr" fontAlgn="ctr"/>
                      <a:r>
                        <a:rPr lang="zh-TW" altLang="en-US" sz="900" u="none" strike="noStrike" dirty="0">
                          <a:effectLst/>
                          <a:latin typeface="Meiryo UI" panose="020B0604030504040204" pitchFamily="50" charset="-128"/>
                          <a:ea typeface="Meiryo UI" panose="020B0604030504040204" pitchFamily="50" charset="-128"/>
                        </a:rPr>
                        <a:t>企業型</a:t>
                      </a:r>
                      <a:r>
                        <a:rPr lang="en-US" altLang="zh-TW" sz="900" u="none" strike="noStrike" dirty="0">
                          <a:effectLst/>
                          <a:latin typeface="Meiryo UI" panose="020B0604030504040204" pitchFamily="50" charset="-128"/>
                          <a:ea typeface="Meiryo UI" panose="020B0604030504040204" pitchFamily="50" charset="-128"/>
                        </a:rPr>
                        <a:t>DC</a:t>
                      </a:r>
                      <a:br>
                        <a:rPr lang="en-US" altLang="zh-TW" sz="900" u="none" strike="noStrike" dirty="0">
                          <a:effectLst/>
                          <a:latin typeface="Meiryo UI" panose="020B0604030504040204" pitchFamily="50" charset="-128"/>
                          <a:ea typeface="Meiryo UI" panose="020B0604030504040204" pitchFamily="50" charset="-128"/>
                        </a:rPr>
                      </a:br>
                      <a:r>
                        <a:rPr lang="en-US" altLang="zh-TW" sz="1050" b="1" u="none" strike="noStrike" dirty="0">
                          <a:effectLst/>
                          <a:latin typeface="Meiryo UI" panose="020B0604030504040204" pitchFamily="50" charset="-128"/>
                          <a:ea typeface="Meiryo UI" panose="020B0604030504040204" pitchFamily="50" charset="-128"/>
                        </a:rPr>
                        <a:t>2.75</a:t>
                      </a:r>
                      <a:r>
                        <a:rPr lang="zh-TW" altLang="en-US" sz="900" u="none" strike="noStrike" dirty="0">
                          <a:effectLst/>
                          <a:latin typeface="Meiryo UI" panose="020B0604030504040204" pitchFamily="50" charset="-128"/>
                          <a:ea typeface="Meiryo UI" panose="020B0604030504040204" pitchFamily="50" charset="-128"/>
                        </a:rPr>
                        <a:t>万円／月</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876978122"/>
                  </a:ext>
                </a:extLst>
              </a:tr>
              <a:tr h="360000">
                <a:tc vMerge="1">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900" u="none" strike="noStrike" dirty="0">
                          <a:effectLst/>
                          <a:latin typeface="Meiryo UI" panose="020B0604030504040204" pitchFamily="50" charset="-128"/>
                          <a:ea typeface="Meiryo UI" panose="020B0604030504040204" pitchFamily="50" charset="-128"/>
                        </a:rPr>
                        <a:t>企業型</a:t>
                      </a:r>
                      <a:r>
                        <a:rPr lang="en-US" altLang="zh-TW" sz="900" u="none" strike="noStrike" dirty="0">
                          <a:effectLst/>
                          <a:latin typeface="Meiryo UI" panose="020B0604030504040204" pitchFamily="50" charset="-128"/>
                          <a:ea typeface="Meiryo UI" panose="020B0604030504040204" pitchFamily="50" charset="-128"/>
                        </a:rPr>
                        <a:t>DC</a:t>
                      </a:r>
                      <a:br>
                        <a:rPr lang="en-US" altLang="zh-TW" sz="900" u="none" strike="noStrike" dirty="0">
                          <a:effectLst/>
                          <a:latin typeface="Meiryo UI" panose="020B0604030504040204" pitchFamily="50" charset="-128"/>
                          <a:ea typeface="Meiryo UI" panose="020B0604030504040204" pitchFamily="50" charset="-128"/>
                        </a:rPr>
                      </a:br>
                      <a:r>
                        <a:rPr lang="en-US" altLang="zh-TW" sz="1050" b="1" u="none" strike="noStrike" dirty="0">
                          <a:effectLst/>
                          <a:latin typeface="Meiryo UI" panose="020B0604030504040204" pitchFamily="50" charset="-128"/>
                          <a:ea typeface="Meiryo UI" panose="020B0604030504040204" pitchFamily="50" charset="-128"/>
                        </a:rPr>
                        <a:t>5.5</a:t>
                      </a:r>
                      <a:r>
                        <a:rPr lang="zh-TW" altLang="en-US" sz="900" u="none" strike="noStrike" dirty="0">
                          <a:effectLst/>
                          <a:latin typeface="Meiryo UI" panose="020B0604030504040204" pitchFamily="50" charset="-128"/>
                          <a:ea typeface="Meiryo UI" panose="020B0604030504040204" pitchFamily="50" charset="-128"/>
                        </a:rPr>
                        <a:t>万円／月</a:t>
                      </a:r>
                    </a:p>
                  </a:txBody>
                  <a:tcPr marL="18000" marR="18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vMerge="1">
                  <a:txBody>
                    <a:bodyPr/>
                    <a:lstStyle/>
                    <a:p>
                      <a:pPr algn="ctr" fontAlgn="ctr"/>
                      <a:r>
                        <a:rPr lang="zh-TW" altLang="en-US" sz="900" u="none" strike="noStrike" dirty="0">
                          <a:effectLst/>
                          <a:latin typeface="Meiryo UI" panose="020B0604030504040204" pitchFamily="50" charset="-128"/>
                          <a:ea typeface="Meiryo UI" panose="020B0604030504040204" pitchFamily="50" charset="-128"/>
                        </a:rPr>
                        <a:t>企業型</a:t>
                      </a:r>
                      <a:r>
                        <a:rPr lang="en-US" altLang="zh-TW" sz="900" u="none" strike="noStrike" dirty="0">
                          <a:effectLst/>
                          <a:latin typeface="Meiryo UI" panose="020B0604030504040204" pitchFamily="50" charset="-128"/>
                          <a:ea typeface="Meiryo UI" panose="020B0604030504040204" pitchFamily="50" charset="-128"/>
                        </a:rPr>
                        <a:t>DC※</a:t>
                      </a:r>
                      <a:br>
                        <a:rPr lang="en-US" altLang="zh-TW" sz="900" u="none" strike="noStrike" dirty="0">
                          <a:effectLst/>
                          <a:latin typeface="Meiryo UI" panose="020B0604030504040204" pitchFamily="50" charset="-128"/>
                          <a:ea typeface="Meiryo UI" panose="020B0604030504040204" pitchFamily="50" charset="-128"/>
                        </a:rPr>
                      </a:br>
                      <a:r>
                        <a:rPr lang="en-US" altLang="zh-TW" sz="900" u="none" strike="noStrike" dirty="0">
                          <a:effectLst/>
                          <a:latin typeface="Meiryo UI" panose="020B0604030504040204" pitchFamily="50" charset="-128"/>
                          <a:ea typeface="Meiryo UI" panose="020B0604030504040204" pitchFamily="50" charset="-128"/>
                        </a:rPr>
                        <a:t>2.75</a:t>
                      </a:r>
                      <a:r>
                        <a:rPr lang="zh-TW" altLang="en-US" sz="900" u="none" strike="noStrike" dirty="0">
                          <a:effectLst/>
                          <a:latin typeface="Meiryo UI" panose="020B0604030504040204" pitchFamily="50" charset="-128"/>
                          <a:ea typeface="Meiryo UI" panose="020B0604030504040204" pitchFamily="50" charset="-128"/>
                        </a:rPr>
                        <a:t>万円／月</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ctr"/>
                      <a:r>
                        <a:rPr lang="en-US"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sz="1050" b="1" u="none" strike="noStrike" dirty="0">
                          <a:solidFill>
                            <a:schemeClr val="bg1"/>
                          </a:solidFill>
                          <a:effectLst/>
                          <a:latin typeface="Meiryo UI" panose="020B0604030504040204" pitchFamily="50" charset="-128"/>
                          <a:ea typeface="Meiryo UI" panose="020B0604030504040204" pitchFamily="50" charset="-128"/>
                        </a:rPr>
                        <a:t>1.2</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a:txBody>
                    <a:bodyPr/>
                    <a:lstStyle/>
                    <a:p>
                      <a:pPr algn="ctr" fontAlgn="ct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r>
                        <a:rPr lang="en-US" sz="900" b="1" u="none" strike="noStrike" dirty="0">
                          <a:solidFill>
                            <a:schemeClr val="bg1"/>
                          </a:solidFill>
                          <a:effectLst/>
                          <a:latin typeface="Meiryo UI" panose="020B0604030504040204" pitchFamily="50" charset="-128"/>
                          <a:ea typeface="Meiryo UI" panose="020B0604030504040204" pitchFamily="50" charset="-128"/>
                        </a:rPr>
                        <a:t>iDeCo</a:t>
                      </a:r>
                      <a:br>
                        <a:rPr lang="en-US" sz="900" b="1" u="none" strike="noStrike" dirty="0">
                          <a:solidFill>
                            <a:schemeClr val="bg1"/>
                          </a:solidFill>
                          <a:effectLst/>
                          <a:latin typeface="Meiryo UI" panose="020B0604030504040204" pitchFamily="50" charset="-128"/>
                          <a:ea typeface="Meiryo UI" panose="020B0604030504040204" pitchFamily="50" charset="-128"/>
                        </a:rPr>
                      </a:br>
                      <a:r>
                        <a:rPr lang="en-US" sz="1050" b="1" u="none" strike="noStrike" dirty="0">
                          <a:solidFill>
                            <a:schemeClr val="bg1"/>
                          </a:solidFill>
                          <a:effectLst/>
                          <a:latin typeface="Meiryo UI" panose="020B0604030504040204" pitchFamily="50" charset="-128"/>
                          <a:ea typeface="Meiryo UI" panose="020B0604030504040204" pitchFamily="50" charset="-128"/>
                        </a:rPr>
                        <a:t>1.2</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809716867"/>
                  </a:ext>
                </a:extLst>
              </a:tr>
              <a:tr h="360000">
                <a:tc vMerge="1">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dirty="0">
                          <a:effectLst/>
                          <a:latin typeface="Meiryo UI" panose="020B0604030504040204" pitchFamily="50" charset="-128"/>
                          <a:ea typeface="Meiryo UI" panose="020B0604030504040204" pitchFamily="50" charset="-128"/>
                        </a:rPr>
                        <a:t>階</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私的年金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vMerge="1">
                  <a:txBody>
                    <a:bodyPr/>
                    <a:lstStyle/>
                    <a:p>
                      <a:pPr algn="ctr" fontAlgn="ctr"/>
                      <a:r>
                        <a:rPr lang="ja-JP" altLang="en-US" sz="900" b="1" u="none" strike="noStrike" dirty="0">
                          <a:solidFill>
                            <a:schemeClr val="bg1"/>
                          </a:solidFill>
                          <a:effectLst/>
                          <a:latin typeface="Meiryo UI" panose="020B0604030504040204" pitchFamily="50" charset="-128"/>
                          <a:ea typeface="Meiryo UI" panose="020B0604030504040204" pitchFamily="50" charset="-128"/>
                        </a:rPr>
                        <a:t>うち</a:t>
                      </a:r>
                      <a:r>
                        <a:rPr lang="en-US" altLang="ja-JP" sz="900" b="1" u="none" strike="noStrike" dirty="0" err="1">
                          <a:solidFill>
                            <a:schemeClr val="bg1"/>
                          </a:solidFill>
                          <a:effectLst/>
                          <a:latin typeface="Meiryo UI" panose="020B0604030504040204" pitchFamily="50" charset="-128"/>
                          <a:ea typeface="Meiryo UI" panose="020B0604030504040204" pitchFamily="50" charset="-128"/>
                        </a:rPr>
                        <a:t>iDeco</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最大</a:t>
                      </a:r>
                      <a:endParaRPr lang="en-US" altLang="ja-JP" sz="900" b="1"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en-US" altLang="ja-JP" sz="1050" b="1" u="none" strike="noStrike" dirty="0">
                          <a:solidFill>
                            <a:schemeClr val="bg1"/>
                          </a:solidFill>
                          <a:effectLst/>
                          <a:latin typeface="Meiryo UI" panose="020B0604030504040204" pitchFamily="50" charset="-128"/>
                          <a:ea typeface="Meiryo UI" panose="020B0604030504040204" pitchFamily="50" charset="-128"/>
                        </a:rPr>
                        <a:t>2.0</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gridSpan="2">
                  <a:txBody>
                    <a:bodyPr/>
                    <a:lstStyle/>
                    <a:p>
                      <a:pPr algn="ctr" fontAlgn="ctr"/>
                      <a:r>
                        <a:rPr lang="zh-TW" altLang="en-US" sz="900" u="none" strike="noStrike" dirty="0">
                          <a:effectLst/>
                          <a:latin typeface="Meiryo UI" panose="020B0604030504040204" pitchFamily="50" charset="-128"/>
                          <a:ea typeface="Meiryo UI" panose="020B0604030504040204" pitchFamily="50" charset="-128"/>
                        </a:rPr>
                        <a:t>厚生年金基金</a:t>
                      </a:r>
                      <a:br>
                        <a:rPr lang="zh-TW" altLang="en-US" sz="900" u="none" strike="noStrike" dirty="0">
                          <a:effectLst/>
                          <a:latin typeface="Meiryo UI" panose="020B0604030504040204" pitchFamily="50" charset="-128"/>
                          <a:ea typeface="Meiryo UI" panose="020B0604030504040204" pitchFamily="50" charset="-128"/>
                        </a:rPr>
                      </a:br>
                      <a:r>
                        <a:rPr lang="zh-TW" altLang="en-US" sz="900" u="none" strike="noStrike" dirty="0">
                          <a:effectLst/>
                          <a:latin typeface="Meiryo UI" panose="020B0604030504040204" pitchFamily="50" charset="-128"/>
                          <a:ea typeface="Meiryo UI" panose="020B0604030504040204" pitchFamily="50" charset="-128"/>
                        </a:rPr>
                        <a:t>確定給付型年金（</a:t>
                      </a:r>
                      <a:r>
                        <a:rPr lang="en-US" altLang="zh-TW" sz="900" u="none" strike="noStrike" dirty="0">
                          <a:effectLst/>
                          <a:latin typeface="Meiryo UI" panose="020B0604030504040204" pitchFamily="50" charset="-128"/>
                          <a:ea typeface="Meiryo UI" panose="020B0604030504040204" pitchFamily="50" charset="-128"/>
                        </a:rPr>
                        <a:t>DB)</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fontAlgn="ct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ctr"/>
                      <a:r>
                        <a:rPr lang="en-US" altLang="ja-JP"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altLang="ja-JP" sz="1050" b="1" u="none" strike="noStrike" dirty="0">
                          <a:solidFill>
                            <a:schemeClr val="bg1"/>
                          </a:solidFill>
                          <a:effectLst/>
                          <a:latin typeface="Meiryo UI" panose="020B0604030504040204" pitchFamily="50" charset="-128"/>
                          <a:ea typeface="Meiryo UI" panose="020B0604030504040204" pitchFamily="50" charset="-128"/>
                        </a:rPr>
                        <a:t>2.3</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退職等年金給付</a:t>
                      </a:r>
                      <a:br>
                        <a:rPr lang="ja-JP" altLang="en-US" sz="900" u="none" strike="noStrike" dirty="0">
                          <a:effectLst/>
                          <a:latin typeface="Meiryo UI" panose="020B0604030504040204" pitchFamily="50" charset="-128"/>
                          <a:ea typeface="Meiryo UI" panose="020B0604030504040204" pitchFamily="50" charset="-128"/>
                        </a:rPr>
                      </a:br>
                      <a:r>
                        <a:rPr lang="ja-JP" altLang="en-US" sz="900" u="none" strike="noStrike" dirty="0">
                          <a:effectLst/>
                          <a:latin typeface="Meiryo UI" panose="020B0604030504040204" pitchFamily="50" charset="-128"/>
                          <a:ea typeface="Meiryo UI" panose="020B0604030504040204" pitchFamily="50" charset="-128"/>
                        </a:rPr>
                        <a:t>その他企業年金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ctr"/>
                      <a:r>
                        <a:rPr lang="en-US"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sz="1050" b="1" u="none" strike="noStrike" dirty="0">
                          <a:solidFill>
                            <a:schemeClr val="bg1"/>
                          </a:solidFill>
                          <a:effectLst/>
                          <a:latin typeface="Meiryo UI" panose="020B0604030504040204" pitchFamily="50" charset="-128"/>
                          <a:ea typeface="Meiryo UI" panose="020B0604030504040204" pitchFamily="50" charset="-128"/>
                        </a:rPr>
                        <a:t>2.3</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extLst>
                  <a:ext uri="{0D108BD9-81ED-4DB2-BD59-A6C34878D82A}">
                    <a16:rowId xmlns:a16="http://schemas.microsoft.com/office/drawing/2014/main" val="1260308673"/>
                  </a:ext>
                </a:extLst>
              </a:tr>
              <a:tr h="360000">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階</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被用者年金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ct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gridSpan="5">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厚生年金</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84118546"/>
                  </a:ext>
                </a:extLst>
              </a:tr>
              <a:tr h="360000">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階</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基礎年金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tc gridSpan="7">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国民年金（老齢基礎年金）</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19889979"/>
                  </a:ext>
                </a:extLst>
              </a:tr>
              <a:tr h="216000">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自営業者等</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gridSpan="4">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会社員等</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公務員</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tc>
                  <a:txBody>
                    <a:bodyPr/>
                    <a:lstStyle/>
                    <a:p>
                      <a:pPr algn="ctr" fontAlgn="ctr"/>
                      <a:r>
                        <a:rPr lang="zh-TW" altLang="en-US" sz="900" b="1" u="none" strike="noStrike" dirty="0">
                          <a:effectLst/>
                          <a:latin typeface="Meiryo UI" panose="020B0604030504040204" pitchFamily="50" charset="-128"/>
                          <a:ea typeface="Meiryo UI" panose="020B0604030504040204" pitchFamily="50" charset="-128"/>
                        </a:rPr>
                        <a:t>専業主婦</a:t>
                      </a:r>
                      <a:r>
                        <a:rPr lang="ja-JP" altLang="en-US" sz="900" b="1" u="none" strike="noStrike" dirty="0">
                          <a:effectLst/>
                          <a:latin typeface="Meiryo UI" panose="020B0604030504040204" pitchFamily="50" charset="-128"/>
                          <a:ea typeface="Meiryo UI" panose="020B0604030504040204" pitchFamily="50" charset="-128"/>
                        </a:rPr>
                        <a:t>・</a:t>
                      </a:r>
                      <a:r>
                        <a:rPr lang="zh-TW" altLang="en-US" sz="900" b="1" u="none" strike="noStrike" dirty="0">
                          <a:effectLst/>
                          <a:latin typeface="Meiryo UI" panose="020B0604030504040204" pitchFamily="50" charset="-128"/>
                          <a:ea typeface="Meiryo UI" panose="020B0604030504040204" pitchFamily="50" charset="-128"/>
                        </a:rPr>
                        <a:t>夫</a:t>
                      </a:r>
                      <a:endParaRPr lang="zh-TW"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31815931"/>
                  </a:ext>
                </a:extLst>
              </a:tr>
              <a:tr h="216000">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r>
                        <a:rPr lang="zh-CN" altLang="en-US" sz="900" b="1" u="none" strike="noStrike" dirty="0">
                          <a:effectLst/>
                          <a:latin typeface="Meiryo UI" panose="020B0604030504040204" pitchFamily="50" charset="-128"/>
                          <a:ea typeface="Meiryo UI" panose="020B0604030504040204" pitchFamily="50" charset="-128"/>
                        </a:rPr>
                        <a:t>第</a:t>
                      </a:r>
                      <a:r>
                        <a:rPr lang="en-US" altLang="zh-CN" sz="900" b="1" u="none" strike="noStrike" dirty="0">
                          <a:effectLst/>
                          <a:latin typeface="Meiryo UI" panose="020B0604030504040204" pitchFamily="50" charset="-128"/>
                          <a:ea typeface="Meiryo UI" panose="020B0604030504040204" pitchFamily="50" charset="-128"/>
                        </a:rPr>
                        <a:t>1</a:t>
                      </a:r>
                      <a:r>
                        <a:rPr lang="zh-CN" altLang="en-US" sz="900" b="1" u="none" strike="noStrike" dirty="0">
                          <a:effectLst/>
                          <a:latin typeface="Meiryo UI" panose="020B0604030504040204" pitchFamily="50" charset="-128"/>
                          <a:ea typeface="Meiryo UI" panose="020B0604030504040204" pitchFamily="50" charset="-128"/>
                        </a:rPr>
                        <a:t>号被保険者</a:t>
                      </a:r>
                      <a:endParaRPr lang="zh-CN"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gridSpan="5">
                  <a:txBody>
                    <a:bodyPr/>
                    <a:lstStyle/>
                    <a:p>
                      <a:pPr algn="ctr" fontAlgn="ctr"/>
                      <a:r>
                        <a:rPr lang="zh-CN" altLang="en-US" sz="900" b="1" u="none" strike="noStrike" dirty="0">
                          <a:effectLst/>
                          <a:latin typeface="Meiryo UI" panose="020B0604030504040204" pitchFamily="50" charset="-128"/>
                          <a:ea typeface="Meiryo UI" panose="020B0604030504040204" pitchFamily="50" charset="-128"/>
                        </a:rPr>
                        <a:t>第</a:t>
                      </a:r>
                      <a:r>
                        <a:rPr lang="en-US" altLang="zh-CN" sz="900" b="1" u="none" strike="noStrike" dirty="0">
                          <a:effectLst/>
                          <a:latin typeface="Meiryo UI" panose="020B0604030504040204" pitchFamily="50" charset="-128"/>
                          <a:ea typeface="Meiryo UI" panose="020B0604030504040204" pitchFamily="50" charset="-128"/>
                        </a:rPr>
                        <a:t>2</a:t>
                      </a:r>
                      <a:r>
                        <a:rPr lang="zh-CN" altLang="en-US" sz="900" b="1" u="none" strike="noStrike" dirty="0">
                          <a:effectLst/>
                          <a:latin typeface="Meiryo UI" panose="020B0604030504040204" pitchFamily="50" charset="-128"/>
                          <a:ea typeface="Meiryo UI" panose="020B0604030504040204" pitchFamily="50" charset="-128"/>
                        </a:rPr>
                        <a:t>号被保険者</a:t>
                      </a:r>
                      <a:endParaRPr lang="zh-CN"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ctr"/>
                      <a:r>
                        <a:rPr lang="zh-CN" altLang="en-US" sz="900" b="1" u="none" strike="noStrike" dirty="0">
                          <a:effectLst/>
                          <a:latin typeface="Meiryo UI" panose="020B0604030504040204" pitchFamily="50" charset="-128"/>
                          <a:ea typeface="Meiryo UI" panose="020B0604030504040204" pitchFamily="50" charset="-128"/>
                        </a:rPr>
                        <a:t>第</a:t>
                      </a:r>
                      <a:r>
                        <a:rPr lang="en-US" altLang="zh-CN" sz="900" b="1" u="none" strike="noStrike" dirty="0">
                          <a:effectLst/>
                          <a:latin typeface="Meiryo UI" panose="020B0604030504040204" pitchFamily="50" charset="-128"/>
                          <a:ea typeface="Meiryo UI" panose="020B0604030504040204" pitchFamily="50" charset="-128"/>
                        </a:rPr>
                        <a:t>3</a:t>
                      </a:r>
                      <a:r>
                        <a:rPr lang="zh-CN" altLang="en-US" sz="900" b="1" u="none" strike="noStrike" dirty="0">
                          <a:effectLst/>
                          <a:latin typeface="Meiryo UI" panose="020B0604030504040204" pitchFamily="50" charset="-128"/>
                          <a:ea typeface="Meiryo UI" panose="020B0604030504040204" pitchFamily="50" charset="-128"/>
                        </a:rPr>
                        <a:t>号被保険者</a:t>
                      </a:r>
                      <a:endParaRPr lang="zh-CN"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795419334"/>
                  </a:ext>
                </a:extLst>
              </a:tr>
            </a:tbl>
          </a:graphicData>
        </a:graphic>
      </p:graphicFrame>
      <p:sp>
        <p:nvSpPr>
          <p:cNvPr id="20" name="正方形/長方形 19">
            <a:extLst>
              <a:ext uri="{FF2B5EF4-FFF2-40B4-BE49-F238E27FC236}">
                <a16:creationId xmlns:a16="http://schemas.microsoft.com/office/drawing/2014/main" id="{B001068F-1B70-44FA-9E62-597230EB2BF4}"/>
              </a:ext>
            </a:extLst>
          </p:cNvPr>
          <p:cNvSpPr/>
          <p:nvPr/>
        </p:nvSpPr>
        <p:spPr>
          <a:xfrm flipH="1">
            <a:off x="2501412" y="1840979"/>
            <a:ext cx="259378" cy="1439838"/>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C79035E1-737F-469A-9553-76AC77F0CE5C}"/>
              </a:ext>
            </a:extLst>
          </p:cNvPr>
          <p:cNvSpPr/>
          <p:nvPr/>
        </p:nvSpPr>
        <p:spPr>
          <a:xfrm flipH="1">
            <a:off x="3125365" y="2429140"/>
            <a:ext cx="259378" cy="341803"/>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90B45968-7FC0-4935-AABE-E8BE01AD7571}"/>
              </a:ext>
            </a:extLst>
          </p:cNvPr>
          <p:cNvSpPr/>
          <p:nvPr/>
        </p:nvSpPr>
        <p:spPr>
          <a:xfrm flipH="1">
            <a:off x="3431349" y="2429140"/>
            <a:ext cx="259378" cy="341803"/>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1DB83353-E2E4-4AF7-9F8D-8F4AA5AB290B}"/>
              </a:ext>
            </a:extLst>
          </p:cNvPr>
          <p:cNvSpPr/>
          <p:nvPr/>
        </p:nvSpPr>
        <p:spPr>
          <a:xfrm flipH="1">
            <a:off x="3742071" y="2429140"/>
            <a:ext cx="259378" cy="341803"/>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31CFB3E5-6BC4-4629-8B7F-8BD792DCCDF0}"/>
              </a:ext>
            </a:extLst>
          </p:cNvPr>
          <p:cNvSpPr/>
          <p:nvPr/>
        </p:nvSpPr>
        <p:spPr>
          <a:xfrm flipH="1">
            <a:off x="4048613" y="2429140"/>
            <a:ext cx="259378" cy="341803"/>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D6839368-70E2-4AC7-95A8-D8C2C4A859D5}"/>
              </a:ext>
            </a:extLst>
          </p:cNvPr>
          <p:cNvSpPr/>
          <p:nvPr/>
        </p:nvSpPr>
        <p:spPr>
          <a:xfrm flipH="1">
            <a:off x="2813907" y="2429140"/>
            <a:ext cx="259378" cy="461115"/>
          </a:xfrm>
          <a:prstGeom prst="rect">
            <a:avLst/>
          </a:prstGeom>
          <a:solidFill>
            <a:srgbClr val="FF9999"/>
          </a:solidFill>
          <a:ln w="19050">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①ー１．</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iDeCo</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とは</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28" name="正方形/長方形 27">
            <a:extLst>
              <a:ext uri="{FF2B5EF4-FFF2-40B4-BE49-F238E27FC236}">
                <a16:creationId xmlns:a16="http://schemas.microsoft.com/office/drawing/2014/main" id="{2C7B5073-C555-4C44-958A-E58F7309CEAF}"/>
              </a:ext>
            </a:extLst>
          </p:cNvPr>
          <p:cNvSpPr/>
          <p:nvPr/>
        </p:nvSpPr>
        <p:spPr>
          <a:xfrm>
            <a:off x="114300" y="884143"/>
            <a:ext cx="9802205"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iDeCo</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（イデコ）とは、公的年金（国民年金・厚生年金）とは別に給付を受けられる私的年金制度の一つです。 公的年金と異なり、加入は任意で、加入の申込、掛金の拠出、掛金の運用の全てをご自身で行い、掛金とその運用益との合計額をもとに給付を受け取ることができます。</a:t>
            </a:r>
            <a:endParaRPr kumimoji="1" lang="en-US" altLang="ja-JP"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5</a:t>
            </a:fld>
            <a:endParaRPr kumimoji="1" lang="ja-JP" altLang="en-US" sz="1200" b="1" dirty="0">
              <a:solidFill>
                <a:schemeClr val="tx1"/>
              </a:solidFill>
            </a:endParaRPr>
          </a:p>
        </p:txBody>
      </p:sp>
      <p:sp>
        <p:nvSpPr>
          <p:cNvPr id="57" name="正方形/長方形 56">
            <a:extLst>
              <a:ext uri="{FF2B5EF4-FFF2-40B4-BE49-F238E27FC236}">
                <a16:creationId xmlns:a16="http://schemas.microsoft.com/office/drawing/2014/main" id="{281E80C0-B061-42BB-836F-9DD6BE53ADB8}"/>
              </a:ext>
            </a:extLst>
          </p:cNvPr>
          <p:cNvSpPr/>
          <p:nvPr/>
        </p:nvSpPr>
        <p:spPr>
          <a:xfrm flipH="1">
            <a:off x="2813907"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8F4D4879-88C4-4CFA-938A-BCBAD10ECEA1}"/>
              </a:ext>
            </a:extLst>
          </p:cNvPr>
          <p:cNvSpPr/>
          <p:nvPr/>
        </p:nvSpPr>
        <p:spPr>
          <a:xfrm flipH="1">
            <a:off x="3125365"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731ADCF5-5F57-45C5-BC4B-96D5D6834FAB}"/>
              </a:ext>
            </a:extLst>
          </p:cNvPr>
          <p:cNvSpPr/>
          <p:nvPr/>
        </p:nvSpPr>
        <p:spPr>
          <a:xfrm flipH="1">
            <a:off x="3431349"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a:extLst>
              <a:ext uri="{FF2B5EF4-FFF2-40B4-BE49-F238E27FC236}">
                <a16:creationId xmlns:a16="http://schemas.microsoft.com/office/drawing/2014/main" id="{17984096-292E-42BC-961A-587E49C88FB3}"/>
              </a:ext>
            </a:extLst>
          </p:cNvPr>
          <p:cNvSpPr/>
          <p:nvPr/>
        </p:nvSpPr>
        <p:spPr>
          <a:xfrm flipH="1">
            <a:off x="3742071"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558FEEC4-2B60-4536-AFA5-0A54CFD5BEB7}"/>
              </a:ext>
            </a:extLst>
          </p:cNvPr>
          <p:cNvSpPr/>
          <p:nvPr/>
        </p:nvSpPr>
        <p:spPr>
          <a:xfrm flipH="1">
            <a:off x="4048613"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B547A11D-F74D-44E7-81AF-BCCD8B459402}"/>
              </a:ext>
            </a:extLst>
          </p:cNvPr>
          <p:cNvSpPr/>
          <p:nvPr/>
        </p:nvSpPr>
        <p:spPr>
          <a:xfrm flipH="1">
            <a:off x="2500785" y="2069040"/>
            <a:ext cx="259378" cy="1211776"/>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直角三角形 2">
            <a:extLst>
              <a:ext uri="{FF2B5EF4-FFF2-40B4-BE49-F238E27FC236}">
                <a16:creationId xmlns:a16="http://schemas.microsoft.com/office/drawing/2014/main" id="{671A2AAB-1B7E-4461-B745-455AF49E4A3B}"/>
              </a:ext>
            </a:extLst>
          </p:cNvPr>
          <p:cNvSpPr/>
          <p:nvPr/>
        </p:nvSpPr>
        <p:spPr>
          <a:xfrm flipH="1">
            <a:off x="302857" y="2084986"/>
            <a:ext cx="2128838" cy="1195831"/>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86805CDB-4A06-4C98-BF52-B3519481F5D2}"/>
              </a:ext>
            </a:extLst>
          </p:cNvPr>
          <p:cNvSpPr/>
          <p:nvPr/>
        </p:nvSpPr>
        <p:spPr>
          <a:xfrm flipH="1">
            <a:off x="2813907" y="2769361"/>
            <a:ext cx="259378" cy="511456"/>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2009996D-511B-426D-8D6A-22BA858FF84D}"/>
              </a:ext>
            </a:extLst>
          </p:cNvPr>
          <p:cNvSpPr/>
          <p:nvPr/>
        </p:nvSpPr>
        <p:spPr>
          <a:xfrm flipH="1">
            <a:off x="3125365" y="2770944"/>
            <a:ext cx="259378" cy="509872"/>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F9C40AFD-2E25-42FA-87E9-C967715AB494}"/>
              </a:ext>
            </a:extLst>
          </p:cNvPr>
          <p:cNvSpPr/>
          <p:nvPr/>
        </p:nvSpPr>
        <p:spPr>
          <a:xfrm flipH="1">
            <a:off x="3431349" y="2770944"/>
            <a:ext cx="259378" cy="509872"/>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E3D22650-DC3A-423D-9692-D1E519C973C7}"/>
              </a:ext>
            </a:extLst>
          </p:cNvPr>
          <p:cNvSpPr/>
          <p:nvPr/>
        </p:nvSpPr>
        <p:spPr>
          <a:xfrm flipH="1">
            <a:off x="3742071" y="2770943"/>
            <a:ext cx="259378" cy="509872"/>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AAD4595B-CAF3-4266-9F18-A7C5A43248CC}"/>
              </a:ext>
            </a:extLst>
          </p:cNvPr>
          <p:cNvSpPr/>
          <p:nvPr/>
        </p:nvSpPr>
        <p:spPr>
          <a:xfrm flipH="1">
            <a:off x="4048613" y="2770943"/>
            <a:ext cx="259378" cy="509872"/>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リーフォーム: 図形 3">
            <a:extLst>
              <a:ext uri="{FF2B5EF4-FFF2-40B4-BE49-F238E27FC236}">
                <a16:creationId xmlns:a16="http://schemas.microsoft.com/office/drawing/2014/main" id="{9BB77F07-B68D-4AA8-BBDD-A87FCFB51DB8}"/>
              </a:ext>
            </a:extLst>
          </p:cNvPr>
          <p:cNvSpPr/>
          <p:nvPr/>
        </p:nvSpPr>
        <p:spPr>
          <a:xfrm>
            <a:off x="313972" y="2037570"/>
            <a:ext cx="2116763" cy="1243244"/>
          </a:xfrm>
          <a:custGeom>
            <a:avLst/>
            <a:gdLst>
              <a:gd name="connsiteX0" fmla="*/ 0 w 2644140"/>
              <a:gd name="connsiteY0" fmla="*/ 1537509 h 1537509"/>
              <a:gd name="connsiteX1" fmla="*/ 655320 w 2644140"/>
              <a:gd name="connsiteY1" fmla="*/ 1080309 h 1537509"/>
              <a:gd name="connsiteX2" fmla="*/ 1280160 w 2644140"/>
              <a:gd name="connsiteY2" fmla="*/ 1171749 h 1537509"/>
              <a:gd name="connsiteX3" fmla="*/ 1965960 w 2644140"/>
              <a:gd name="connsiteY3" fmla="*/ 28749 h 1537509"/>
              <a:gd name="connsiteX4" fmla="*/ 2644140 w 2644140"/>
              <a:gd name="connsiteY4" fmla="*/ 318309 h 1537509"/>
              <a:gd name="connsiteX5" fmla="*/ 2644140 w 2644140"/>
              <a:gd name="connsiteY5" fmla="*/ 318309 h 1537509"/>
              <a:gd name="connsiteX6" fmla="*/ 2636520 w 2644140"/>
              <a:gd name="connsiteY6" fmla="*/ 325929 h 153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4140" h="1537509">
                <a:moveTo>
                  <a:pt x="0" y="1537509"/>
                </a:moveTo>
                <a:cubicBezTo>
                  <a:pt x="220980" y="1339389"/>
                  <a:pt x="441960" y="1141269"/>
                  <a:pt x="655320" y="1080309"/>
                </a:cubicBezTo>
                <a:cubicBezTo>
                  <a:pt x="868680" y="1019349"/>
                  <a:pt x="1061720" y="1347009"/>
                  <a:pt x="1280160" y="1171749"/>
                </a:cubicBezTo>
                <a:cubicBezTo>
                  <a:pt x="1498600" y="996489"/>
                  <a:pt x="1738630" y="170989"/>
                  <a:pt x="1965960" y="28749"/>
                </a:cubicBezTo>
                <a:cubicBezTo>
                  <a:pt x="2193290" y="-113491"/>
                  <a:pt x="2644140" y="318309"/>
                  <a:pt x="2644140" y="318309"/>
                </a:cubicBezTo>
                <a:lnTo>
                  <a:pt x="2644140" y="318309"/>
                </a:lnTo>
                <a:lnTo>
                  <a:pt x="2636520" y="325929"/>
                </a:lnTo>
              </a:path>
            </a:pathLst>
          </a:custGeom>
          <a:noFill/>
          <a:ln w="25400">
            <a:solidFill>
              <a:srgbClr val="0070C0"/>
            </a:solidFill>
            <a:prstDash val="soli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2C81652A-FFF2-40E4-8EA0-49632D2700BE}"/>
              </a:ext>
            </a:extLst>
          </p:cNvPr>
          <p:cNvSpPr/>
          <p:nvPr/>
        </p:nvSpPr>
        <p:spPr>
          <a:xfrm flipH="1">
            <a:off x="2500785" y="2304593"/>
            <a:ext cx="259378" cy="976225"/>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図形 7">
            <a:extLst>
              <a:ext uri="{FF2B5EF4-FFF2-40B4-BE49-F238E27FC236}">
                <a16:creationId xmlns:a16="http://schemas.microsoft.com/office/drawing/2014/main" id="{21C1E28F-D3E4-4BCC-8041-0E6C9B029469}"/>
              </a:ext>
            </a:extLst>
          </p:cNvPr>
          <p:cNvSpPr/>
          <p:nvPr/>
        </p:nvSpPr>
        <p:spPr>
          <a:xfrm>
            <a:off x="326172" y="1840979"/>
            <a:ext cx="2115677" cy="1439836"/>
          </a:xfrm>
          <a:custGeom>
            <a:avLst/>
            <a:gdLst>
              <a:gd name="connsiteX0" fmla="*/ 0 w 2613660"/>
              <a:gd name="connsiteY0" fmla="*/ 1760220 h 1760220"/>
              <a:gd name="connsiteX1" fmla="*/ 868680 w 2613660"/>
              <a:gd name="connsiteY1" fmla="*/ 1112520 h 1760220"/>
              <a:gd name="connsiteX2" fmla="*/ 2049780 w 2613660"/>
              <a:gd name="connsiteY2" fmla="*/ 822960 h 1760220"/>
              <a:gd name="connsiteX3" fmla="*/ 2613660 w 2613660"/>
              <a:gd name="connsiteY3" fmla="*/ 0 h 1760220"/>
            </a:gdLst>
            <a:ahLst/>
            <a:cxnLst>
              <a:cxn ang="0">
                <a:pos x="connsiteX0" y="connsiteY0"/>
              </a:cxn>
              <a:cxn ang="0">
                <a:pos x="connsiteX1" y="connsiteY1"/>
              </a:cxn>
              <a:cxn ang="0">
                <a:pos x="connsiteX2" y="connsiteY2"/>
              </a:cxn>
              <a:cxn ang="0">
                <a:pos x="connsiteX3" y="connsiteY3"/>
              </a:cxn>
            </a:cxnLst>
            <a:rect l="l" t="t" r="r" b="b"/>
            <a:pathLst>
              <a:path w="2613660" h="1760220">
                <a:moveTo>
                  <a:pt x="0" y="1760220"/>
                </a:moveTo>
                <a:cubicBezTo>
                  <a:pt x="263525" y="1514475"/>
                  <a:pt x="527050" y="1268730"/>
                  <a:pt x="868680" y="1112520"/>
                </a:cubicBezTo>
                <a:cubicBezTo>
                  <a:pt x="1210310" y="956310"/>
                  <a:pt x="1758950" y="1008380"/>
                  <a:pt x="2049780" y="822960"/>
                </a:cubicBezTo>
                <a:cubicBezTo>
                  <a:pt x="2340610" y="637540"/>
                  <a:pt x="2477135" y="318770"/>
                  <a:pt x="2613660" y="0"/>
                </a:cubicBezTo>
              </a:path>
            </a:pathLst>
          </a:custGeom>
          <a:noFill/>
          <a:ln w="25400">
            <a:solidFill>
              <a:srgbClr val="FF9999"/>
            </a:solidFill>
            <a:prstDash val="solid"/>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上 8">
            <a:extLst>
              <a:ext uri="{FF2B5EF4-FFF2-40B4-BE49-F238E27FC236}">
                <a16:creationId xmlns:a16="http://schemas.microsoft.com/office/drawing/2014/main" id="{EA1F35E5-D9BC-4291-9708-3B9B2753B85C}"/>
              </a:ext>
            </a:extLst>
          </p:cNvPr>
          <p:cNvSpPr/>
          <p:nvPr/>
        </p:nvSpPr>
        <p:spPr>
          <a:xfrm>
            <a:off x="2550110" y="1840979"/>
            <a:ext cx="172919" cy="230558"/>
          </a:xfrm>
          <a:prstGeom prst="upArrow">
            <a:avLst/>
          </a:prstGeom>
          <a:solidFill>
            <a:schemeClr val="bg1"/>
          </a:solidFill>
          <a:ln w="19050">
            <a:noFill/>
            <a:prstDash val="sysDash"/>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矢印: 上 41">
            <a:extLst>
              <a:ext uri="{FF2B5EF4-FFF2-40B4-BE49-F238E27FC236}">
                <a16:creationId xmlns:a16="http://schemas.microsoft.com/office/drawing/2014/main" id="{E3995EED-1D8A-4890-94F7-9278F2761077}"/>
              </a:ext>
            </a:extLst>
          </p:cNvPr>
          <p:cNvSpPr/>
          <p:nvPr/>
        </p:nvSpPr>
        <p:spPr>
          <a:xfrm rot="10800000">
            <a:off x="2545602" y="2071537"/>
            <a:ext cx="172919" cy="23055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矢印: 上 42">
            <a:extLst>
              <a:ext uri="{FF2B5EF4-FFF2-40B4-BE49-F238E27FC236}">
                <a16:creationId xmlns:a16="http://schemas.microsoft.com/office/drawing/2014/main" id="{7DCADBE8-7C7B-4DBF-A7B1-2B1D773E2F49}"/>
              </a:ext>
            </a:extLst>
          </p:cNvPr>
          <p:cNvSpPr/>
          <p:nvPr/>
        </p:nvSpPr>
        <p:spPr>
          <a:xfrm>
            <a:off x="2857137" y="2429140"/>
            <a:ext cx="172919" cy="172918"/>
          </a:xfrm>
          <a:prstGeom prst="upArrow">
            <a:avLst/>
          </a:prstGeom>
          <a:solidFill>
            <a:schemeClr val="bg1"/>
          </a:solidFill>
          <a:ln w="19050">
            <a:noFill/>
            <a:prstDash val="sysDash"/>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矢印: 上 43">
            <a:extLst>
              <a:ext uri="{FF2B5EF4-FFF2-40B4-BE49-F238E27FC236}">
                <a16:creationId xmlns:a16="http://schemas.microsoft.com/office/drawing/2014/main" id="{A0F3B4D3-5346-4D2B-8631-0C38A2F6264B}"/>
              </a:ext>
            </a:extLst>
          </p:cNvPr>
          <p:cNvSpPr/>
          <p:nvPr/>
        </p:nvSpPr>
        <p:spPr>
          <a:xfrm rot="10800000">
            <a:off x="2857137" y="2596442"/>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矢印: 上 46">
            <a:extLst>
              <a:ext uri="{FF2B5EF4-FFF2-40B4-BE49-F238E27FC236}">
                <a16:creationId xmlns:a16="http://schemas.microsoft.com/office/drawing/2014/main" id="{163D5632-5B07-4A7A-AA09-CA2201F2BF8A}"/>
              </a:ext>
            </a:extLst>
          </p:cNvPr>
          <p:cNvSpPr/>
          <p:nvPr/>
        </p:nvSpPr>
        <p:spPr>
          <a:xfrm>
            <a:off x="3168595" y="2429139"/>
            <a:ext cx="172919" cy="172918"/>
          </a:xfrm>
          <a:prstGeom prst="upArrow">
            <a:avLst/>
          </a:prstGeom>
          <a:solidFill>
            <a:schemeClr val="bg1"/>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矢印: 上 47">
            <a:extLst>
              <a:ext uri="{FF2B5EF4-FFF2-40B4-BE49-F238E27FC236}">
                <a16:creationId xmlns:a16="http://schemas.microsoft.com/office/drawing/2014/main" id="{C84C2273-0C7E-44A1-8ED8-70EB03CD735E}"/>
              </a:ext>
            </a:extLst>
          </p:cNvPr>
          <p:cNvSpPr/>
          <p:nvPr/>
        </p:nvSpPr>
        <p:spPr>
          <a:xfrm rot="10800000">
            <a:off x="3168595" y="2596441"/>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上 48">
            <a:extLst>
              <a:ext uri="{FF2B5EF4-FFF2-40B4-BE49-F238E27FC236}">
                <a16:creationId xmlns:a16="http://schemas.microsoft.com/office/drawing/2014/main" id="{0F002B4F-03D8-4668-8A1B-4E0B39EE214F}"/>
              </a:ext>
            </a:extLst>
          </p:cNvPr>
          <p:cNvSpPr/>
          <p:nvPr/>
        </p:nvSpPr>
        <p:spPr>
          <a:xfrm>
            <a:off x="3474579" y="2428128"/>
            <a:ext cx="172919" cy="172918"/>
          </a:xfrm>
          <a:prstGeom prst="upArrow">
            <a:avLst/>
          </a:prstGeom>
          <a:solidFill>
            <a:schemeClr val="bg1"/>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上 49">
            <a:extLst>
              <a:ext uri="{FF2B5EF4-FFF2-40B4-BE49-F238E27FC236}">
                <a16:creationId xmlns:a16="http://schemas.microsoft.com/office/drawing/2014/main" id="{43318245-76D5-4F6E-ADFC-7991E8240000}"/>
              </a:ext>
            </a:extLst>
          </p:cNvPr>
          <p:cNvSpPr/>
          <p:nvPr/>
        </p:nvSpPr>
        <p:spPr>
          <a:xfrm rot="10800000">
            <a:off x="3474579" y="2595430"/>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矢印: 上 50">
            <a:extLst>
              <a:ext uri="{FF2B5EF4-FFF2-40B4-BE49-F238E27FC236}">
                <a16:creationId xmlns:a16="http://schemas.microsoft.com/office/drawing/2014/main" id="{B00B9EDE-588F-41AB-87C5-A2B46DE0311F}"/>
              </a:ext>
            </a:extLst>
          </p:cNvPr>
          <p:cNvSpPr/>
          <p:nvPr/>
        </p:nvSpPr>
        <p:spPr>
          <a:xfrm>
            <a:off x="3785301" y="2428128"/>
            <a:ext cx="172919" cy="172918"/>
          </a:xfrm>
          <a:prstGeom prst="upArrow">
            <a:avLst/>
          </a:prstGeom>
          <a:solidFill>
            <a:schemeClr val="bg1"/>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矢印: 上 51">
            <a:extLst>
              <a:ext uri="{FF2B5EF4-FFF2-40B4-BE49-F238E27FC236}">
                <a16:creationId xmlns:a16="http://schemas.microsoft.com/office/drawing/2014/main" id="{514A9DB7-A2CE-44DC-B4B4-F8C3D510F1FE}"/>
              </a:ext>
            </a:extLst>
          </p:cNvPr>
          <p:cNvSpPr/>
          <p:nvPr/>
        </p:nvSpPr>
        <p:spPr>
          <a:xfrm rot="10800000">
            <a:off x="3785301" y="2595429"/>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矢印: 上 52">
            <a:extLst>
              <a:ext uri="{FF2B5EF4-FFF2-40B4-BE49-F238E27FC236}">
                <a16:creationId xmlns:a16="http://schemas.microsoft.com/office/drawing/2014/main" id="{76CC3C71-5E87-4198-98E1-05DDC326887F}"/>
              </a:ext>
            </a:extLst>
          </p:cNvPr>
          <p:cNvSpPr/>
          <p:nvPr/>
        </p:nvSpPr>
        <p:spPr>
          <a:xfrm>
            <a:off x="4091843" y="2433744"/>
            <a:ext cx="172919" cy="172918"/>
          </a:xfrm>
          <a:prstGeom prst="upArrow">
            <a:avLst/>
          </a:prstGeom>
          <a:solidFill>
            <a:schemeClr val="bg1"/>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矢印: 上 53">
            <a:extLst>
              <a:ext uri="{FF2B5EF4-FFF2-40B4-BE49-F238E27FC236}">
                <a16:creationId xmlns:a16="http://schemas.microsoft.com/office/drawing/2014/main" id="{6B4D0AA5-60B8-4762-8BC9-076D1F73FD68}"/>
              </a:ext>
            </a:extLst>
          </p:cNvPr>
          <p:cNvSpPr/>
          <p:nvPr/>
        </p:nvSpPr>
        <p:spPr>
          <a:xfrm rot="10800000">
            <a:off x="4091843" y="2601046"/>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正方形/長方形 95">
            <a:extLst>
              <a:ext uri="{FF2B5EF4-FFF2-40B4-BE49-F238E27FC236}">
                <a16:creationId xmlns:a16="http://schemas.microsoft.com/office/drawing/2014/main" id="{8942E940-9548-4912-8D53-0082DA3007A3}"/>
              </a:ext>
            </a:extLst>
          </p:cNvPr>
          <p:cNvSpPr/>
          <p:nvPr/>
        </p:nvSpPr>
        <p:spPr>
          <a:xfrm>
            <a:off x="21046" y="1402589"/>
            <a:ext cx="3600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１．積み立てのイメージと商品の特徴</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二等辺三角形 4">
            <a:extLst>
              <a:ext uri="{FF2B5EF4-FFF2-40B4-BE49-F238E27FC236}">
                <a16:creationId xmlns:a16="http://schemas.microsoft.com/office/drawing/2014/main" id="{18369258-B552-450D-9006-6D6404F301E6}"/>
              </a:ext>
            </a:extLst>
          </p:cNvPr>
          <p:cNvSpPr/>
          <p:nvPr/>
        </p:nvSpPr>
        <p:spPr>
          <a:xfrm>
            <a:off x="212857" y="3356120"/>
            <a:ext cx="180000" cy="14400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正方形/長方形 97">
            <a:extLst>
              <a:ext uri="{FF2B5EF4-FFF2-40B4-BE49-F238E27FC236}">
                <a16:creationId xmlns:a16="http://schemas.microsoft.com/office/drawing/2014/main" id="{10E08000-7A8C-4D5F-A47A-CEE0D40CCD64}"/>
              </a:ext>
            </a:extLst>
          </p:cNvPr>
          <p:cNvSpPr/>
          <p:nvPr/>
        </p:nvSpPr>
        <p:spPr>
          <a:xfrm>
            <a:off x="1907087" y="3003815"/>
            <a:ext cx="49244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掛金</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04" name="正方形/長方形 103">
            <a:extLst>
              <a:ext uri="{FF2B5EF4-FFF2-40B4-BE49-F238E27FC236}">
                <a16:creationId xmlns:a16="http://schemas.microsoft.com/office/drawing/2014/main" id="{ACBFEF85-C975-4CC2-A4F0-EFBC580BFFE8}"/>
              </a:ext>
            </a:extLst>
          </p:cNvPr>
          <p:cNvSpPr/>
          <p:nvPr/>
        </p:nvSpPr>
        <p:spPr>
          <a:xfrm>
            <a:off x="2806769" y="3003815"/>
            <a:ext cx="49244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給付</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05" name="正方形/長方形 104">
            <a:extLst>
              <a:ext uri="{FF2B5EF4-FFF2-40B4-BE49-F238E27FC236}">
                <a16:creationId xmlns:a16="http://schemas.microsoft.com/office/drawing/2014/main" id="{A085CE0C-0E35-493B-B2D7-3ECF8C8EEF5F}"/>
              </a:ext>
            </a:extLst>
          </p:cNvPr>
          <p:cNvSpPr/>
          <p:nvPr/>
        </p:nvSpPr>
        <p:spPr>
          <a:xfrm>
            <a:off x="2452647" y="2572928"/>
            <a:ext cx="369332" cy="707886"/>
          </a:xfrm>
          <a:prstGeom prst="rect">
            <a:avLst/>
          </a:prstGeom>
        </p:spPr>
        <p:txBody>
          <a:bodyPr vert="eaVert"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年金原資</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07" name="正方形/長方形 106">
            <a:extLst>
              <a:ext uri="{FF2B5EF4-FFF2-40B4-BE49-F238E27FC236}">
                <a16:creationId xmlns:a16="http://schemas.microsoft.com/office/drawing/2014/main" id="{59D7F532-9F44-4CD7-8DCC-49E92CF13CBA}"/>
              </a:ext>
            </a:extLst>
          </p:cNvPr>
          <p:cNvSpPr/>
          <p:nvPr/>
        </p:nvSpPr>
        <p:spPr>
          <a:xfrm>
            <a:off x="361049" y="3304401"/>
            <a:ext cx="49244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加入</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08" name="二等辺三角形 107">
            <a:extLst>
              <a:ext uri="{FF2B5EF4-FFF2-40B4-BE49-F238E27FC236}">
                <a16:creationId xmlns:a16="http://schemas.microsoft.com/office/drawing/2014/main" id="{D5C3AE56-25CF-4D0E-8C84-2DBBAF212D09}"/>
              </a:ext>
            </a:extLst>
          </p:cNvPr>
          <p:cNvSpPr/>
          <p:nvPr/>
        </p:nvSpPr>
        <p:spPr>
          <a:xfrm>
            <a:off x="2369101" y="3356120"/>
            <a:ext cx="180000" cy="14400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正方形/長方形 108">
            <a:extLst>
              <a:ext uri="{FF2B5EF4-FFF2-40B4-BE49-F238E27FC236}">
                <a16:creationId xmlns:a16="http://schemas.microsoft.com/office/drawing/2014/main" id="{63B78923-E68A-42DA-8DB8-9C6A07920C56}"/>
              </a:ext>
            </a:extLst>
          </p:cNvPr>
          <p:cNvSpPr/>
          <p:nvPr/>
        </p:nvSpPr>
        <p:spPr>
          <a:xfrm>
            <a:off x="2517293" y="3304401"/>
            <a:ext cx="800219"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受取開始</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11" name="吹き出し: 四角形 110">
            <a:extLst>
              <a:ext uri="{FF2B5EF4-FFF2-40B4-BE49-F238E27FC236}">
                <a16:creationId xmlns:a16="http://schemas.microsoft.com/office/drawing/2014/main" id="{4E5B5A8B-E0E9-40EB-9DF9-68072B73EA30}"/>
              </a:ext>
            </a:extLst>
          </p:cNvPr>
          <p:cNvSpPr/>
          <p:nvPr/>
        </p:nvSpPr>
        <p:spPr>
          <a:xfrm>
            <a:off x="3052990" y="1809958"/>
            <a:ext cx="1080000" cy="468000"/>
          </a:xfrm>
          <a:prstGeom prst="wedgeRectCallout">
            <a:avLst>
              <a:gd name="adj1" fmla="val 1109"/>
              <a:gd name="adj2" fmla="val 67643"/>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Meiryo UI" panose="020B0604030504040204" pitchFamily="50" charset="-128"/>
                <a:ea typeface="Meiryo UI" panose="020B0604030504040204" pitchFamily="50" charset="-128"/>
              </a:rPr>
              <a:t>給付額は</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変動</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2" name="正方形/長方形 111">
            <a:extLst>
              <a:ext uri="{FF2B5EF4-FFF2-40B4-BE49-F238E27FC236}">
                <a16:creationId xmlns:a16="http://schemas.microsoft.com/office/drawing/2014/main" id="{3E84FA62-E5AD-4E0E-8524-DD1148623DB1}"/>
              </a:ext>
            </a:extLst>
          </p:cNvPr>
          <p:cNvSpPr/>
          <p:nvPr/>
        </p:nvSpPr>
        <p:spPr>
          <a:xfrm>
            <a:off x="21045" y="3938998"/>
            <a:ext cx="3600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a:t>
            </a:r>
            <a:r>
              <a:rPr kumimoji="1" lang="ja-JP" altLang="en-US" sz="1200" b="1" dirty="0">
                <a:solidFill>
                  <a:srgbClr val="3E3A39"/>
                </a:solidFill>
                <a:latin typeface="メイリオ" panose="020B0604030504040204" pitchFamily="50" charset="-128"/>
                <a:ea typeface="メイリオ" panose="020B0604030504040204" pitchFamily="50" charset="-128"/>
              </a:rPr>
              <a:t>加入対象と拠出限度額</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正方形/長方形 10">
            <a:extLst>
              <a:ext uri="{FF2B5EF4-FFF2-40B4-BE49-F238E27FC236}">
                <a16:creationId xmlns:a16="http://schemas.microsoft.com/office/drawing/2014/main" id="{AA51E90D-BFC2-4E83-890D-D870C232C82F}"/>
              </a:ext>
            </a:extLst>
          </p:cNvPr>
          <p:cNvSpPr/>
          <p:nvPr/>
        </p:nvSpPr>
        <p:spPr>
          <a:xfrm flipV="1">
            <a:off x="1170659" y="4279215"/>
            <a:ext cx="828000" cy="14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直角三角形 113">
            <a:extLst>
              <a:ext uri="{FF2B5EF4-FFF2-40B4-BE49-F238E27FC236}">
                <a16:creationId xmlns:a16="http://schemas.microsoft.com/office/drawing/2014/main" id="{CCC63045-3D41-49BF-9167-C4A12C637574}"/>
              </a:ext>
            </a:extLst>
          </p:cNvPr>
          <p:cNvSpPr/>
          <p:nvPr/>
        </p:nvSpPr>
        <p:spPr>
          <a:xfrm rot="10800000" flipV="1">
            <a:off x="1170659" y="4279215"/>
            <a:ext cx="828000" cy="1404000"/>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テキスト ボックス 112">
            <a:extLst>
              <a:ext uri="{FF2B5EF4-FFF2-40B4-BE49-F238E27FC236}">
                <a16:creationId xmlns:a16="http://schemas.microsoft.com/office/drawing/2014/main" id="{CEA3D2FC-08A2-4EAD-B98F-CA45DB5723CF}"/>
              </a:ext>
            </a:extLst>
          </p:cNvPr>
          <p:cNvSpPr txBox="1"/>
          <p:nvPr/>
        </p:nvSpPr>
        <p:spPr>
          <a:xfrm>
            <a:off x="1047886" y="4253693"/>
            <a:ext cx="864000" cy="230832"/>
          </a:xfrm>
          <a:prstGeom prst="rect">
            <a:avLst/>
          </a:prstGeom>
          <a:noFill/>
        </p:spPr>
        <p:txBody>
          <a:bodyPr wrap="square">
            <a:spAutoFit/>
          </a:bodyPr>
          <a:lstStyle/>
          <a:p>
            <a:pPr algn="ctr" fontAlgn="ctr"/>
            <a:r>
              <a:rPr lang="en-US" altLang="ja-JP" sz="900" b="1" u="none" strike="noStrike" dirty="0">
                <a:solidFill>
                  <a:schemeClr val="bg1"/>
                </a:solidFill>
                <a:effectLst/>
                <a:latin typeface="Meiryo UI" panose="020B0604030504040204" pitchFamily="50" charset="-128"/>
                <a:ea typeface="Meiryo UI" panose="020B0604030504040204" pitchFamily="50" charset="-128"/>
              </a:rPr>
              <a:t>iDeCo</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p:txBody>
      </p:sp>
      <p:sp>
        <p:nvSpPr>
          <p:cNvPr id="115" name="テキスト ボックス 114">
            <a:extLst>
              <a:ext uri="{FF2B5EF4-FFF2-40B4-BE49-F238E27FC236}">
                <a16:creationId xmlns:a16="http://schemas.microsoft.com/office/drawing/2014/main" id="{A164EEC7-2BD6-43CB-B7F2-11460390E88D}"/>
              </a:ext>
            </a:extLst>
          </p:cNvPr>
          <p:cNvSpPr txBox="1"/>
          <p:nvPr/>
        </p:nvSpPr>
        <p:spPr>
          <a:xfrm>
            <a:off x="1246888" y="5261795"/>
            <a:ext cx="864000" cy="369332"/>
          </a:xfrm>
          <a:prstGeom prst="rect">
            <a:avLst/>
          </a:prstGeom>
          <a:noFill/>
        </p:spPr>
        <p:txBody>
          <a:bodyPr wrap="square">
            <a:spAutoFit/>
          </a:bodyPr>
          <a:lstStyle/>
          <a:p>
            <a:pPr algn="ctr" fontAlgn="ctr"/>
            <a:r>
              <a:rPr lang="ja-JP" altLang="en-US" sz="900" i="0" dirty="0">
                <a:latin typeface="Meiryo UI" panose="020B0604030504040204" pitchFamily="50" charset="-128"/>
                <a:ea typeface="Meiryo UI" panose="020B0604030504040204" pitchFamily="50" charset="-128"/>
              </a:rPr>
              <a:t>国民年金</a:t>
            </a:r>
            <a:endParaRPr lang="en-US" altLang="ja-JP" sz="900" i="0" dirty="0">
              <a:latin typeface="Meiryo UI" panose="020B0604030504040204" pitchFamily="50" charset="-128"/>
              <a:ea typeface="Meiryo UI" panose="020B0604030504040204" pitchFamily="50" charset="-128"/>
            </a:endParaRPr>
          </a:p>
          <a:p>
            <a:pPr algn="ctr" fontAlgn="ctr"/>
            <a:r>
              <a:rPr lang="ja-JP" altLang="en-US" sz="900" i="0" dirty="0">
                <a:latin typeface="Meiryo UI" panose="020B0604030504040204" pitchFamily="50" charset="-128"/>
                <a:ea typeface="Meiryo UI" panose="020B0604030504040204" pitchFamily="50" charset="-128"/>
              </a:rPr>
              <a:t>基金</a:t>
            </a:r>
            <a:endParaRPr lang="ja-JP" altLang="en-US" sz="900" i="0" u="none" strike="noStrike" dirty="0">
              <a:effectLst/>
              <a:latin typeface="Meiryo UI" panose="020B0604030504040204" pitchFamily="50" charset="-128"/>
              <a:ea typeface="Meiryo UI" panose="020B0604030504040204" pitchFamily="50" charset="-128"/>
            </a:endParaRPr>
          </a:p>
        </p:txBody>
      </p:sp>
      <p:sp>
        <p:nvSpPr>
          <p:cNvPr id="116" name="テキスト ボックス 115">
            <a:extLst>
              <a:ext uri="{FF2B5EF4-FFF2-40B4-BE49-F238E27FC236}">
                <a16:creationId xmlns:a16="http://schemas.microsoft.com/office/drawing/2014/main" id="{29299091-DF9E-4600-9584-4E71155F0F16}"/>
              </a:ext>
            </a:extLst>
          </p:cNvPr>
          <p:cNvSpPr txBox="1"/>
          <p:nvPr/>
        </p:nvSpPr>
        <p:spPr>
          <a:xfrm>
            <a:off x="1170658" y="4522221"/>
            <a:ext cx="864000" cy="392415"/>
          </a:xfrm>
          <a:prstGeom prst="rect">
            <a:avLst/>
          </a:prstGeom>
          <a:noFill/>
        </p:spPr>
        <p:txBody>
          <a:bodyPr wrap="square">
            <a:spAutoFit/>
          </a:bodyPr>
          <a:lstStyle/>
          <a:p>
            <a:pPr algn="ctr" fontAlgn="ctr"/>
            <a:r>
              <a:rPr lang="ja-JP" altLang="en-US" sz="900" i="0" dirty="0">
                <a:latin typeface="Meiryo UI" panose="020B0604030504040204" pitchFamily="50" charset="-128"/>
                <a:ea typeface="Meiryo UI" panose="020B0604030504040204" pitchFamily="50" charset="-128"/>
              </a:rPr>
              <a:t>足して</a:t>
            </a:r>
            <a:endParaRPr lang="en-US" altLang="ja-JP" sz="900" i="0" dirty="0">
              <a:latin typeface="Meiryo UI" panose="020B0604030504040204" pitchFamily="50" charset="-128"/>
              <a:ea typeface="Meiryo UI" panose="020B0604030504040204" pitchFamily="50" charset="-128"/>
            </a:endParaRPr>
          </a:p>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6.8</a:t>
            </a:r>
            <a:r>
              <a:rPr lang="ja-JP" altLang="en-US" sz="900" i="0" u="none" strike="noStrike" dirty="0">
                <a:effectLst/>
                <a:latin typeface="Meiryo UI" panose="020B0604030504040204" pitchFamily="50" charset="-128"/>
                <a:ea typeface="Meiryo UI" panose="020B0604030504040204" pitchFamily="50" charset="-128"/>
              </a:rPr>
              <a:t>万円</a:t>
            </a:r>
            <a:r>
              <a:rPr lang="en-US" altLang="ja-JP" sz="900" i="0" u="none" strike="noStrike" dirty="0">
                <a:effectLst/>
                <a:latin typeface="Meiryo UI" panose="020B0604030504040204" pitchFamily="50" charset="-128"/>
                <a:ea typeface="Meiryo UI" panose="020B0604030504040204" pitchFamily="50" charset="-128"/>
              </a:rPr>
              <a:t>/</a:t>
            </a:r>
            <a:r>
              <a:rPr lang="ja-JP" altLang="en-US" sz="900" i="0" u="none" strike="noStrike" dirty="0">
                <a:effectLst/>
                <a:latin typeface="Meiryo UI" panose="020B0604030504040204" pitchFamily="50" charset="-128"/>
                <a:ea typeface="Meiryo UI" panose="020B0604030504040204" pitchFamily="50" charset="-128"/>
              </a:rPr>
              <a:t>月</a:t>
            </a:r>
          </a:p>
        </p:txBody>
      </p:sp>
      <p:sp>
        <p:nvSpPr>
          <p:cNvPr id="118" name="テキスト ボックス 117">
            <a:extLst>
              <a:ext uri="{FF2B5EF4-FFF2-40B4-BE49-F238E27FC236}">
                <a16:creationId xmlns:a16="http://schemas.microsoft.com/office/drawing/2014/main" id="{C5D3FE63-8BD8-45EA-B866-0D1B4CCFA5BA}"/>
              </a:ext>
            </a:extLst>
          </p:cNvPr>
          <p:cNvSpPr txBox="1"/>
          <p:nvPr/>
        </p:nvSpPr>
        <p:spPr>
          <a:xfrm>
            <a:off x="2110889" y="5006067"/>
            <a:ext cx="720000" cy="300082"/>
          </a:xfrm>
          <a:prstGeom prst="rect">
            <a:avLst/>
          </a:prstGeom>
          <a:solidFill>
            <a:srgbClr val="0070C0"/>
          </a:solidFill>
        </p:spPr>
        <p:txBody>
          <a:bodyPr wrap="square" lIns="36000" tIns="0" rIns="36000" bIns="0">
            <a:spAutoFit/>
          </a:bodyPr>
          <a:lstStyle/>
          <a:p>
            <a:pPr algn="ctr" fontAlgn="ctr"/>
            <a:r>
              <a:rPr lang="ja-JP" altLang="en-US" sz="900" b="1" u="none" strike="noStrike" dirty="0">
                <a:solidFill>
                  <a:schemeClr val="bg1"/>
                </a:solidFill>
                <a:effectLst/>
                <a:latin typeface="Meiryo UI" panose="020B0604030504040204" pitchFamily="50" charset="-128"/>
                <a:ea typeface="Meiryo UI" panose="020B0604030504040204" pitchFamily="50" charset="-128"/>
              </a:rPr>
              <a:t>うち</a:t>
            </a:r>
            <a:r>
              <a:rPr lang="en-US" altLang="ja-JP"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altLang="ja-JP" sz="1050" b="1" i="0" dirty="0">
                <a:solidFill>
                  <a:schemeClr val="bg1"/>
                </a:solidFill>
                <a:latin typeface="Meiryo UI" panose="020B0604030504040204" pitchFamily="50" charset="-128"/>
                <a:ea typeface="Meiryo UI" panose="020B0604030504040204" pitchFamily="50" charset="-128"/>
              </a:rPr>
              <a:t>2.0</a:t>
            </a:r>
            <a:r>
              <a:rPr lang="ja-JP" altLang="en-US" sz="900" i="0" dirty="0">
                <a:solidFill>
                  <a:schemeClr val="bg1"/>
                </a:solidFill>
                <a:latin typeface="Meiryo UI" panose="020B0604030504040204" pitchFamily="50" charset="-128"/>
                <a:ea typeface="Meiryo UI" panose="020B0604030504040204" pitchFamily="50" charset="-128"/>
              </a:rPr>
              <a:t>万円</a:t>
            </a:r>
            <a:r>
              <a:rPr lang="en-US" altLang="ja-JP" sz="900" i="0" dirty="0">
                <a:solidFill>
                  <a:schemeClr val="bg1"/>
                </a:solidFill>
                <a:latin typeface="Meiryo UI" panose="020B0604030504040204" pitchFamily="50" charset="-128"/>
                <a:ea typeface="Meiryo UI" panose="020B0604030504040204" pitchFamily="50" charset="-128"/>
              </a:rPr>
              <a:t>/</a:t>
            </a:r>
            <a:r>
              <a:rPr lang="ja-JP" altLang="en-US" sz="900" i="0" dirty="0">
                <a:solidFill>
                  <a:schemeClr val="bg1"/>
                </a:solidFill>
                <a:latin typeface="Meiryo UI" panose="020B0604030504040204" pitchFamily="50" charset="-128"/>
                <a:ea typeface="Meiryo UI" panose="020B0604030504040204" pitchFamily="50" charset="-128"/>
              </a:rPr>
              <a:t>月</a:t>
            </a:r>
            <a:endParaRPr lang="en-US" altLang="ja-JP" sz="900" i="0" dirty="0">
              <a:solidFill>
                <a:schemeClr val="bg1"/>
              </a:solidFill>
              <a:latin typeface="Meiryo UI" panose="020B0604030504040204" pitchFamily="50" charset="-128"/>
              <a:ea typeface="Meiryo UI" panose="020B0604030504040204" pitchFamily="50" charset="-128"/>
            </a:endParaRPr>
          </a:p>
        </p:txBody>
      </p:sp>
      <p:sp>
        <p:nvSpPr>
          <p:cNvPr id="119" name="テキスト ボックス 118">
            <a:extLst>
              <a:ext uri="{FF2B5EF4-FFF2-40B4-BE49-F238E27FC236}">
                <a16:creationId xmlns:a16="http://schemas.microsoft.com/office/drawing/2014/main" id="{945EB048-63AA-49AC-BF60-7DDE1C02C733}"/>
              </a:ext>
            </a:extLst>
          </p:cNvPr>
          <p:cNvSpPr txBox="1"/>
          <p:nvPr/>
        </p:nvSpPr>
        <p:spPr>
          <a:xfrm>
            <a:off x="2959795" y="4634974"/>
            <a:ext cx="720000" cy="300082"/>
          </a:xfrm>
          <a:prstGeom prst="rect">
            <a:avLst/>
          </a:prstGeom>
          <a:solidFill>
            <a:srgbClr val="0070C0"/>
          </a:solidFill>
        </p:spPr>
        <p:txBody>
          <a:bodyPr wrap="square" lIns="36000" tIns="0" rIns="36000" bIns="0">
            <a:spAutoFit/>
          </a:bodyPr>
          <a:lstStyle/>
          <a:p>
            <a:pPr algn="ctr" fontAlgn="ctr"/>
            <a:r>
              <a:rPr lang="ja-JP" altLang="en-US" sz="900" b="1" u="none" strike="noStrike" dirty="0">
                <a:solidFill>
                  <a:schemeClr val="bg1"/>
                </a:solidFill>
                <a:effectLst/>
                <a:latin typeface="Meiryo UI" panose="020B0604030504040204" pitchFamily="50" charset="-128"/>
                <a:ea typeface="Meiryo UI" panose="020B0604030504040204" pitchFamily="50" charset="-128"/>
              </a:rPr>
              <a:t>うち</a:t>
            </a:r>
            <a:r>
              <a:rPr lang="en-US" altLang="ja-JP"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altLang="ja-JP" sz="1050" b="1" dirty="0">
                <a:solidFill>
                  <a:schemeClr val="bg1"/>
                </a:solidFill>
                <a:latin typeface="Meiryo UI" panose="020B0604030504040204" pitchFamily="50" charset="-128"/>
                <a:ea typeface="Meiryo UI" panose="020B0604030504040204" pitchFamily="50" charset="-128"/>
              </a:rPr>
              <a:t>1</a:t>
            </a:r>
            <a:r>
              <a:rPr lang="en-US" altLang="ja-JP" sz="1050" b="1" i="0" dirty="0">
                <a:solidFill>
                  <a:schemeClr val="bg1"/>
                </a:solidFill>
                <a:latin typeface="Meiryo UI" panose="020B0604030504040204" pitchFamily="50" charset="-128"/>
                <a:ea typeface="Meiryo UI" panose="020B0604030504040204" pitchFamily="50" charset="-128"/>
              </a:rPr>
              <a:t>.2</a:t>
            </a:r>
            <a:r>
              <a:rPr lang="ja-JP" altLang="en-US" sz="900" i="0" dirty="0">
                <a:solidFill>
                  <a:schemeClr val="bg1"/>
                </a:solidFill>
                <a:latin typeface="Meiryo UI" panose="020B0604030504040204" pitchFamily="50" charset="-128"/>
                <a:ea typeface="Meiryo UI" panose="020B0604030504040204" pitchFamily="50" charset="-128"/>
              </a:rPr>
              <a:t>万円</a:t>
            </a:r>
            <a:r>
              <a:rPr lang="en-US" altLang="ja-JP" sz="900" i="0" dirty="0">
                <a:solidFill>
                  <a:schemeClr val="bg1"/>
                </a:solidFill>
                <a:latin typeface="Meiryo UI" panose="020B0604030504040204" pitchFamily="50" charset="-128"/>
                <a:ea typeface="Meiryo UI" panose="020B0604030504040204" pitchFamily="50" charset="-128"/>
              </a:rPr>
              <a:t>/</a:t>
            </a:r>
            <a:r>
              <a:rPr lang="ja-JP" altLang="en-US" sz="900" i="0" dirty="0">
                <a:solidFill>
                  <a:schemeClr val="bg1"/>
                </a:solidFill>
                <a:latin typeface="Meiryo UI" panose="020B0604030504040204" pitchFamily="50" charset="-128"/>
                <a:ea typeface="Meiryo UI" panose="020B0604030504040204" pitchFamily="50" charset="-128"/>
              </a:rPr>
              <a:t>月</a:t>
            </a:r>
            <a:endParaRPr lang="en-US" altLang="ja-JP" sz="900" i="0" dirty="0">
              <a:solidFill>
                <a:schemeClr val="bg1"/>
              </a:solidFill>
              <a:latin typeface="Meiryo UI" panose="020B0604030504040204" pitchFamily="50" charset="-128"/>
              <a:ea typeface="Meiryo UI" panose="020B0604030504040204" pitchFamily="50" charset="-128"/>
            </a:endParaRPr>
          </a:p>
        </p:txBody>
      </p:sp>
      <p:sp>
        <p:nvSpPr>
          <p:cNvPr id="126" name="正方形/長方形 125">
            <a:extLst>
              <a:ext uri="{FF2B5EF4-FFF2-40B4-BE49-F238E27FC236}">
                <a16:creationId xmlns:a16="http://schemas.microsoft.com/office/drawing/2014/main" id="{C0BDDFAA-FBED-4AE9-8F21-11DE64F551A6}"/>
              </a:ext>
            </a:extLst>
          </p:cNvPr>
          <p:cNvSpPr/>
          <p:nvPr/>
        </p:nvSpPr>
        <p:spPr bwMode="auto">
          <a:xfrm>
            <a:off x="4623708" y="1474028"/>
            <a:ext cx="5214266" cy="1440000"/>
          </a:xfrm>
          <a:prstGeom prst="rect">
            <a:avLst/>
          </a:prstGeom>
          <a:no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kern="0" dirty="0">
                <a:latin typeface="Meiryo UI" panose="020B0604030504040204" pitchFamily="50" charset="-128"/>
                <a:ea typeface="Meiryo UI" panose="020B0604030504040204" pitchFamily="50" charset="-128"/>
              </a:rPr>
              <a:t>自分で掛け金額を拠出します</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自分で掛け金額を拠出して積み立てていきます（</a:t>
            </a:r>
            <a:r>
              <a:rPr kumimoji="1" lang="en-US" altLang="ja-JP" sz="1050" kern="0" dirty="0">
                <a:latin typeface="Meiryo UI" panose="020B0604030504040204" pitchFamily="50" charset="-128"/>
                <a:ea typeface="Meiryo UI" panose="020B0604030504040204" pitchFamily="50" charset="-128"/>
              </a:rPr>
              <a:t>5,000</a:t>
            </a:r>
            <a:r>
              <a:rPr kumimoji="1" lang="ja-JP" altLang="en-US" sz="1050" kern="0" dirty="0">
                <a:latin typeface="Meiryo UI" panose="020B0604030504040204" pitchFamily="50" charset="-128"/>
                <a:ea typeface="Meiryo UI" panose="020B0604030504040204" pitchFamily="50" charset="-128"/>
              </a:rPr>
              <a:t>円／月から</a:t>
            </a:r>
            <a:r>
              <a:rPr kumimoji="1" lang="en-US" altLang="ja-JP" sz="1050" kern="0" dirty="0">
                <a:latin typeface="Meiryo UI" panose="020B0604030504040204" pitchFamily="50" charset="-128"/>
                <a:ea typeface="Meiryo UI" panose="020B0604030504040204" pitchFamily="50" charset="-128"/>
              </a:rPr>
              <a:t>1,000</a:t>
            </a:r>
            <a:r>
              <a:rPr kumimoji="1" lang="ja-JP" altLang="en-US" sz="1050" kern="0" dirty="0">
                <a:latin typeface="Meiryo UI" panose="020B0604030504040204" pitchFamily="50" charset="-128"/>
                <a:ea typeface="Meiryo UI" panose="020B0604030504040204" pitchFamily="50" charset="-128"/>
              </a:rPr>
              <a:t>円単位）。</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73050" lvl="1" defTabSz="914400" fontAlgn="base">
              <a:spcBef>
                <a:spcPct val="0"/>
              </a:spcBef>
              <a:spcAft>
                <a:spcPct val="0"/>
              </a:spcAft>
              <a:defRPr/>
            </a:pPr>
            <a:endParaRPr kumimoji="1" lang="ja-JP" altLang="en-US"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kern="0" dirty="0">
                <a:latin typeface="Meiryo UI" panose="020B0604030504040204" pitchFamily="50" charset="-128"/>
                <a:ea typeface="Meiryo UI" panose="020B0604030504040204" pitchFamily="50" charset="-128"/>
              </a:rPr>
              <a:t>自分で商品を決めて運用</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自分で選んだ運用商品（定期預金や</a:t>
            </a:r>
            <a:r>
              <a:rPr kumimoji="1" lang="ja-JP" altLang="en-US" sz="1050" kern="0" dirty="0">
                <a:latin typeface="Meiryo UI" panose="020B0604030504040204" pitchFamily="50" charset="-128"/>
                <a:ea typeface="Meiryo UI" panose="020B0604030504040204" pitchFamily="50" charset="-128"/>
              </a:rPr>
              <a:t>投資信託等）で掛金を運用します。よって、選択した商品によって、元本を下回る場合があります。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kern="0" dirty="0">
                <a:latin typeface="Meiryo UI" panose="020B0604030504040204" pitchFamily="50" charset="-128"/>
                <a:ea typeface="Meiryo UI" panose="020B0604030504040204" pitchFamily="50" charset="-128"/>
              </a:rPr>
              <a:t>運用結果によって年金資産を受け取り</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受取額は、拠出した掛金の合計額や運用成績によって、一人ひとり異なります。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63" name="正方形/長方形 62">
            <a:extLst>
              <a:ext uri="{FF2B5EF4-FFF2-40B4-BE49-F238E27FC236}">
                <a16:creationId xmlns:a16="http://schemas.microsoft.com/office/drawing/2014/main" id="{F2B2CB9B-654B-433B-82A5-3FA4FE3EA4F4}"/>
              </a:ext>
            </a:extLst>
          </p:cNvPr>
          <p:cNvSpPr/>
          <p:nvPr/>
        </p:nvSpPr>
        <p:spPr bwMode="auto">
          <a:xfrm>
            <a:off x="4623708" y="3154842"/>
            <a:ext cx="5328686" cy="1296000"/>
          </a:xfrm>
          <a:prstGeom prst="rect">
            <a:avLst/>
          </a:prstGeom>
          <a:solidFill>
            <a:srgbClr val="FFFFCC">
              <a:alpha val="25000"/>
            </a:srgbClr>
          </a:solid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掛金は、全額　　　　所得控除の対象</a:t>
            </a:r>
            <a:endParaRPr kumimoji="1" lang="en-US" altLang="ja-JP" sz="1200" b="1" kern="0" dirty="0">
              <a:solidFill>
                <a:srgbClr val="EA5550"/>
              </a:solidFill>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「小規模企業共済等掛金控除」の対象となり、所得税・住民税が軽減されます。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73050" lvl="1" defTabSz="914400" fontAlgn="base">
              <a:spcBef>
                <a:spcPct val="0"/>
              </a:spcBef>
              <a:spcAft>
                <a:spcPct val="0"/>
              </a:spcAft>
              <a:defRPr/>
            </a:pPr>
            <a:endParaRPr kumimoji="1" lang="ja-JP" altLang="en-US" sz="40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運用期間中の運用益は全額非課税となります</a:t>
            </a:r>
            <a:endParaRPr kumimoji="1" lang="en-US" altLang="ja-JP" sz="1200" b="1" kern="0" dirty="0">
              <a:solidFill>
                <a:srgbClr val="EA5550"/>
              </a:solidFill>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一般的な金融商品の運用益には税金がかかりますが、</a:t>
            </a:r>
            <a:r>
              <a:rPr kumimoji="1" lang="en-US" altLang="ja-JP" sz="1050" kern="0" dirty="0">
                <a:latin typeface="Meiryo UI" panose="020B0604030504040204" pitchFamily="50" charset="-128"/>
                <a:ea typeface="Meiryo UI" panose="020B0604030504040204" pitchFamily="50" charset="-128"/>
              </a:rPr>
              <a:t>iDeco</a:t>
            </a:r>
            <a:r>
              <a:rPr kumimoji="1" lang="ja-JP" altLang="en-US" sz="1050" kern="0" dirty="0">
                <a:latin typeface="Meiryo UI" panose="020B0604030504040204" pitchFamily="50" charset="-128"/>
                <a:ea typeface="Meiryo UI" panose="020B0604030504040204" pitchFamily="50" charset="-128"/>
              </a:rPr>
              <a:t>なら非課税で再投資されます。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受け取り時に所得控除が適用されます</a:t>
            </a: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年金で受け取る場合は、「公的年金等控除」、</a:t>
            </a:r>
            <a:r>
              <a:rPr kumimoji="1" lang="ja-JP" altLang="en-US" sz="1050" kern="0" dirty="0">
                <a:latin typeface="Meiryo UI" panose="020B0604030504040204" pitchFamily="50" charset="-128"/>
                <a:ea typeface="Meiryo UI" panose="020B0604030504040204" pitchFamily="50" charset="-128"/>
              </a:rPr>
              <a:t>一時金の場合は「退職所得控除」となります。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64" name="四角形: 角を丸くする 63">
            <a:extLst>
              <a:ext uri="{FF2B5EF4-FFF2-40B4-BE49-F238E27FC236}">
                <a16:creationId xmlns:a16="http://schemas.microsoft.com/office/drawing/2014/main" id="{C7394B00-1D1D-4035-AD79-3109F75C3722}"/>
              </a:ext>
            </a:extLst>
          </p:cNvPr>
          <p:cNvSpPr/>
          <p:nvPr/>
        </p:nvSpPr>
        <p:spPr bwMode="auto">
          <a:xfrm>
            <a:off x="4625864" y="2899089"/>
            <a:ext cx="1800000" cy="252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effectLst/>
                <a:uLnTx/>
                <a:uFillTx/>
                <a:latin typeface="+mj-ea"/>
                <a:ea typeface="+mj-ea"/>
              </a:rPr>
              <a:t>ポイント</a:t>
            </a:r>
          </a:p>
        </p:txBody>
      </p:sp>
      <p:sp>
        <p:nvSpPr>
          <p:cNvPr id="65" name="正方形/長方形 64">
            <a:extLst>
              <a:ext uri="{FF2B5EF4-FFF2-40B4-BE49-F238E27FC236}">
                <a16:creationId xmlns:a16="http://schemas.microsoft.com/office/drawing/2014/main" id="{6CF55B86-98C8-4C20-9BC2-FAF31D0FD298}"/>
              </a:ext>
            </a:extLst>
          </p:cNvPr>
          <p:cNvSpPr/>
          <p:nvPr/>
        </p:nvSpPr>
        <p:spPr>
          <a:xfrm>
            <a:off x="3995739" y="2849101"/>
            <a:ext cx="646331"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292100">
                    <a:schemeClr val="bg1"/>
                  </a:glow>
                </a:effectLst>
                <a:uLnTx/>
                <a:uFillTx/>
                <a:latin typeface="メイリオ" panose="020B0604030504040204" pitchFamily="50" charset="-128"/>
                <a:ea typeface="メイリオ" panose="020B0604030504040204" pitchFamily="50" charset="-128"/>
                <a:cs typeface="+mn-cs"/>
              </a:rPr>
              <a:t>・・・</a:t>
            </a:r>
            <a:endParaRPr kumimoji="0" lang="ja-JP" altLang="en-US" sz="1200" b="0" i="0" u="none" strike="noStrike" kern="1200" cap="none" spc="0" normalizeH="0" baseline="0" noProof="0" dirty="0">
              <a:ln>
                <a:noFill/>
              </a:ln>
              <a:solidFill>
                <a:prstClr val="black"/>
              </a:solidFill>
              <a:effectLst>
                <a:glow rad="292100">
                  <a:schemeClr val="bg1"/>
                </a:glow>
              </a:effectLst>
              <a:uLnTx/>
              <a:uFillTx/>
              <a:latin typeface="メイリオ" panose="020B0604030504040204" pitchFamily="50" charset="-128"/>
              <a:ea typeface="メイリオ" panose="020B0604030504040204" pitchFamily="50" charset="-128"/>
              <a:cs typeface="+mn-cs"/>
            </a:endParaRPr>
          </a:p>
        </p:txBody>
      </p:sp>
      <p:sp>
        <p:nvSpPr>
          <p:cNvPr id="67" name="正方形/長方形 66">
            <a:extLst>
              <a:ext uri="{FF2B5EF4-FFF2-40B4-BE49-F238E27FC236}">
                <a16:creationId xmlns:a16="http://schemas.microsoft.com/office/drawing/2014/main" id="{4F22486C-F3BA-4E0E-BCCE-5F2C454FA498}"/>
              </a:ext>
            </a:extLst>
          </p:cNvPr>
          <p:cNvSpPr/>
          <p:nvPr/>
        </p:nvSpPr>
        <p:spPr>
          <a:xfrm>
            <a:off x="7915275" y="5579537"/>
            <a:ext cx="1922442" cy="882586"/>
          </a:xfrm>
          <a:prstGeom prst="rect">
            <a:avLst/>
          </a:prstGeom>
          <a:solidFill>
            <a:srgbClr val="FFFFCC"/>
          </a:solidFill>
          <a:ln w="349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3D3BC46E-8DC1-4F85-A9C8-EF74DE66623F}"/>
              </a:ext>
            </a:extLst>
          </p:cNvPr>
          <p:cNvSpPr/>
          <p:nvPr/>
        </p:nvSpPr>
        <p:spPr>
          <a:xfrm>
            <a:off x="8054751" y="5621602"/>
            <a:ext cx="808808" cy="788665"/>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r>
              <a:rPr kumimoji="1" lang="en-US" altLang="ja-JP" sz="1400" dirty="0">
                <a:solidFill>
                  <a:sysClr val="windowText" lastClr="000000"/>
                </a:solidFill>
                <a:latin typeface="Meiryo UI" panose="020B0604030504040204" pitchFamily="50" charset="-128"/>
                <a:ea typeface="Meiryo UI" panose="020B0604030504040204" pitchFamily="50" charset="-128"/>
              </a:rPr>
              <a:t>iDeCo</a:t>
            </a:r>
          </a:p>
          <a:p>
            <a:pPr algn="ctr"/>
            <a:r>
              <a:rPr kumimoji="1" lang="ja-JP" altLang="en-US" sz="1400" dirty="0">
                <a:solidFill>
                  <a:sysClr val="windowText" lastClr="000000"/>
                </a:solidFill>
                <a:latin typeface="Meiryo UI" panose="020B0604030504040204" pitchFamily="50" charset="-128"/>
                <a:ea typeface="Meiryo UI" panose="020B0604030504040204" pitchFamily="50" charset="-128"/>
              </a:rPr>
              <a:t>参考資料</a:t>
            </a:r>
          </a:p>
        </p:txBody>
      </p:sp>
      <p:pic>
        <p:nvPicPr>
          <p:cNvPr id="7" name="図 6" descr="QR コード&#10;&#10;自動的に生成された説明">
            <a:extLst>
              <a:ext uri="{FF2B5EF4-FFF2-40B4-BE49-F238E27FC236}">
                <a16:creationId xmlns:a16="http://schemas.microsoft.com/office/drawing/2014/main" id="{8584E28B-1EFA-41B6-A57F-2E59B04BD5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3035" y="5621602"/>
            <a:ext cx="788665" cy="788665"/>
          </a:xfrm>
          <a:prstGeom prst="rect">
            <a:avLst/>
          </a:prstGeom>
        </p:spPr>
      </p:pic>
      <p:sp>
        <p:nvSpPr>
          <p:cNvPr id="70" name="正方形/長方形 69">
            <a:extLst>
              <a:ext uri="{FF2B5EF4-FFF2-40B4-BE49-F238E27FC236}">
                <a16:creationId xmlns:a16="http://schemas.microsoft.com/office/drawing/2014/main" id="{224E16C4-56B7-462A-9888-6969FBB9D2A5}"/>
              </a:ext>
            </a:extLst>
          </p:cNvPr>
          <p:cNvSpPr/>
          <p:nvPr/>
        </p:nvSpPr>
        <p:spPr>
          <a:xfrm>
            <a:off x="5431787" y="3226054"/>
            <a:ext cx="684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①</a:t>
            </a:r>
          </a:p>
        </p:txBody>
      </p:sp>
      <p:sp>
        <p:nvSpPr>
          <p:cNvPr id="72" name="正方形/長方形 71">
            <a:extLst>
              <a:ext uri="{FF2B5EF4-FFF2-40B4-BE49-F238E27FC236}">
                <a16:creationId xmlns:a16="http://schemas.microsoft.com/office/drawing/2014/main" id="{F63F140E-9B19-4826-B7D1-6C57787C83DC}"/>
              </a:ext>
            </a:extLst>
          </p:cNvPr>
          <p:cNvSpPr/>
          <p:nvPr/>
        </p:nvSpPr>
        <p:spPr>
          <a:xfrm>
            <a:off x="8442716" y="4196527"/>
            <a:ext cx="792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②</a:t>
            </a:r>
          </a:p>
        </p:txBody>
      </p:sp>
      <p:grpSp>
        <p:nvGrpSpPr>
          <p:cNvPr id="6" name="グループ化 5">
            <a:extLst>
              <a:ext uri="{FF2B5EF4-FFF2-40B4-BE49-F238E27FC236}">
                <a16:creationId xmlns:a16="http://schemas.microsoft.com/office/drawing/2014/main" id="{D1938C76-3AE0-5110-E2E4-844589F132F4}"/>
              </a:ext>
            </a:extLst>
          </p:cNvPr>
          <p:cNvGrpSpPr/>
          <p:nvPr/>
        </p:nvGrpSpPr>
        <p:grpSpPr>
          <a:xfrm>
            <a:off x="4798478" y="2174870"/>
            <a:ext cx="4212000" cy="1149865"/>
            <a:chOff x="99451" y="5265578"/>
            <a:chExt cx="4212000" cy="1149865"/>
          </a:xfrm>
        </p:grpSpPr>
        <p:sp>
          <p:nvSpPr>
            <p:cNvPr id="10" name="吹き出し: 四角形 9">
              <a:extLst>
                <a:ext uri="{FF2B5EF4-FFF2-40B4-BE49-F238E27FC236}">
                  <a16:creationId xmlns:a16="http://schemas.microsoft.com/office/drawing/2014/main" id="{477D16C5-E2A7-23E1-76ED-06942B8BC631}"/>
                </a:ext>
              </a:extLst>
            </p:cNvPr>
            <p:cNvSpPr/>
            <p:nvPr/>
          </p:nvSpPr>
          <p:spPr bwMode="auto">
            <a:xfrm>
              <a:off x="99451" y="5265578"/>
              <a:ext cx="421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①全額</a:t>
              </a:r>
              <a:r>
                <a:rPr kumimoji="1" lang="ja-JP" altLang="en-US" sz="3200" dirty="0">
                  <a:latin typeface="Meiryo UI" panose="020B0604030504040204" pitchFamily="50" charset="-128"/>
                  <a:ea typeface="Meiryo UI" panose="020B0604030504040204" pitchFamily="50" charset="-128"/>
                </a:rPr>
                <a:t>所得控除</a:t>
              </a:r>
              <a:endParaRPr kumimoji="1" lang="en-US" altLang="ja-JP" sz="2000" dirty="0">
                <a:latin typeface="Meiryo UI" panose="020B0604030504040204" pitchFamily="50" charset="-128"/>
                <a:ea typeface="Meiryo UI" panose="020B0604030504040204" pitchFamily="50" charset="-128"/>
              </a:endParaRPr>
            </a:p>
          </p:txBody>
        </p:sp>
        <p:cxnSp>
          <p:nvCxnSpPr>
            <p:cNvPr id="12" name="直線矢印コネクタ 11">
              <a:extLst>
                <a:ext uri="{FF2B5EF4-FFF2-40B4-BE49-F238E27FC236}">
                  <a16:creationId xmlns:a16="http://schemas.microsoft.com/office/drawing/2014/main" id="{FE41A6BB-A14C-F6CD-9AD3-29072DFB5E76}"/>
                </a:ext>
              </a:extLst>
            </p:cNvPr>
            <p:cNvCxnSpPr>
              <a:cxnSpLocks/>
            </p:cNvCxnSpPr>
            <p:nvPr/>
          </p:nvCxnSpPr>
          <p:spPr>
            <a:xfrm>
              <a:off x="1190741" y="5949578"/>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グループ化 12">
            <a:extLst>
              <a:ext uri="{FF2B5EF4-FFF2-40B4-BE49-F238E27FC236}">
                <a16:creationId xmlns:a16="http://schemas.microsoft.com/office/drawing/2014/main" id="{F841BD6D-DDD4-ED6D-85B1-E35302804F6C}"/>
              </a:ext>
            </a:extLst>
          </p:cNvPr>
          <p:cNvGrpSpPr/>
          <p:nvPr/>
        </p:nvGrpSpPr>
        <p:grpSpPr>
          <a:xfrm>
            <a:off x="5571425" y="4241772"/>
            <a:ext cx="4212000" cy="1229730"/>
            <a:chOff x="114298" y="4123073"/>
            <a:chExt cx="4212000" cy="1229730"/>
          </a:xfrm>
        </p:grpSpPr>
        <p:sp>
          <p:nvSpPr>
            <p:cNvPr id="14" name="吹き出し: 四角形 13">
              <a:extLst>
                <a:ext uri="{FF2B5EF4-FFF2-40B4-BE49-F238E27FC236}">
                  <a16:creationId xmlns:a16="http://schemas.microsoft.com/office/drawing/2014/main" id="{1DC29C08-69B2-6F80-A4C1-7F2C0F929C9C}"/>
                </a:ext>
              </a:extLst>
            </p:cNvPr>
            <p:cNvSpPr/>
            <p:nvPr/>
          </p:nvSpPr>
          <p:spPr bwMode="auto">
            <a:xfrm>
              <a:off x="114298" y="4668803"/>
              <a:ext cx="421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②退職所得控除</a:t>
              </a:r>
              <a:endParaRPr kumimoji="1" lang="en-US" altLang="ja-JP" sz="2000" dirty="0">
                <a:latin typeface="Meiryo UI" panose="020B0604030504040204" pitchFamily="50" charset="-128"/>
                <a:ea typeface="Meiryo UI" panose="020B0604030504040204" pitchFamily="50" charset="-128"/>
              </a:endParaRPr>
            </a:p>
          </p:txBody>
        </p:sp>
        <p:cxnSp>
          <p:nvCxnSpPr>
            <p:cNvPr id="15" name="直線矢印コネクタ 14">
              <a:extLst>
                <a:ext uri="{FF2B5EF4-FFF2-40B4-BE49-F238E27FC236}">
                  <a16:creationId xmlns:a16="http://schemas.microsoft.com/office/drawing/2014/main" id="{E4D9DDFB-DF62-E99C-97FD-2EF5E5CDD9BE}"/>
                </a:ext>
              </a:extLst>
            </p:cNvPr>
            <p:cNvCxnSpPr/>
            <p:nvPr/>
          </p:nvCxnSpPr>
          <p:spPr>
            <a:xfrm flipV="1">
              <a:off x="3381589" y="4123073"/>
              <a:ext cx="0" cy="54150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5402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①ー２．</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iDeCo</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とは</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96" name="正方形/長方形 95">
            <a:extLst>
              <a:ext uri="{FF2B5EF4-FFF2-40B4-BE49-F238E27FC236}">
                <a16:creationId xmlns:a16="http://schemas.microsoft.com/office/drawing/2014/main" id="{8942E940-9548-4912-8D53-0082DA3007A3}"/>
              </a:ext>
            </a:extLst>
          </p:cNvPr>
          <p:cNvSpPr/>
          <p:nvPr/>
        </p:nvSpPr>
        <p:spPr>
          <a:xfrm>
            <a:off x="23150" y="887408"/>
            <a:ext cx="904415"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srgbClr val="3E3A39"/>
                </a:solidFill>
                <a:latin typeface="メイリオ" panose="020B0604030504040204" pitchFamily="50" charset="-128"/>
                <a:ea typeface="メイリオ" panose="020B0604030504040204" pitchFamily="50" charset="-128"/>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．留意点</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09C9B488-80DD-4A66-9A98-B5F836E950DE}"/>
              </a:ext>
            </a:extLst>
          </p:cNvPr>
          <p:cNvGraphicFramePr>
            <a:graphicFrameLocks noGrp="1"/>
          </p:cNvGraphicFramePr>
          <p:nvPr/>
        </p:nvGraphicFramePr>
        <p:xfrm>
          <a:off x="5736396" y="1394437"/>
          <a:ext cx="4140000" cy="43200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2882618463"/>
                    </a:ext>
                  </a:extLst>
                </a:gridCol>
                <a:gridCol w="1224000">
                  <a:extLst>
                    <a:ext uri="{9D8B030D-6E8A-4147-A177-3AD203B41FA5}">
                      <a16:colId xmlns:a16="http://schemas.microsoft.com/office/drawing/2014/main" val="2114279377"/>
                    </a:ext>
                  </a:extLst>
                </a:gridCol>
                <a:gridCol w="1800000">
                  <a:extLst>
                    <a:ext uri="{9D8B030D-6E8A-4147-A177-3AD203B41FA5}">
                      <a16:colId xmlns:a16="http://schemas.microsoft.com/office/drawing/2014/main" val="2841092622"/>
                    </a:ext>
                  </a:extLst>
                </a:gridCol>
              </a:tblGrid>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登録手数料</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l" fontAlgn="ctr"/>
                      <a:r>
                        <a:rPr lang="zh-CN" altLang="en-US" sz="1050" u="none" strike="noStrike" dirty="0">
                          <a:effectLst/>
                          <a:latin typeface="Meiryo UI" panose="020B0604030504040204" pitchFamily="50" charset="-128"/>
                          <a:ea typeface="Meiryo UI" panose="020B0604030504040204" pitchFamily="50" charset="-128"/>
                        </a:rPr>
                        <a:t>国民年金基金</a:t>
                      </a:r>
                      <a:r>
                        <a:rPr lang="ja-JP" altLang="en-US" sz="1050" u="none" strike="noStrike" dirty="0">
                          <a:effectLst/>
                          <a:latin typeface="Meiryo UI" panose="020B0604030504040204" pitchFamily="50" charset="-128"/>
                          <a:ea typeface="Meiryo UI" panose="020B0604030504040204" pitchFamily="50" charset="-128"/>
                        </a:rPr>
                        <a:t>　　　　　　　　　　　　　　　　</a:t>
                      </a:r>
                      <a:r>
                        <a:rPr lang="zh-CN" altLang="en-US" sz="1050" u="none" strike="noStrike" dirty="0">
                          <a:effectLst/>
                          <a:latin typeface="Meiryo UI" panose="020B0604030504040204" pitchFamily="50" charset="-128"/>
                          <a:ea typeface="Meiryo UI" panose="020B0604030504040204" pitchFamily="50" charset="-128"/>
                        </a:rPr>
                        <a:t>連合会手数料</a:t>
                      </a:r>
                      <a:endParaRPr lang="zh-CN"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初回のみ</a:t>
                      </a:r>
                      <a:r>
                        <a:rPr lang="en-US" altLang="ja-JP" sz="1050" u="none" strike="noStrike" dirty="0">
                          <a:effectLst/>
                          <a:latin typeface="Meiryo UI" panose="020B0604030504040204" pitchFamily="50" charset="-128"/>
                          <a:ea typeface="Meiryo UI" panose="020B0604030504040204" pitchFamily="50" charset="-128"/>
                        </a:rPr>
                        <a:t>) 2,829</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1831838"/>
                  </a:ext>
                </a:extLst>
              </a:tr>
            </a:tbl>
          </a:graphicData>
        </a:graphic>
      </p:graphicFrame>
      <p:sp>
        <p:nvSpPr>
          <p:cNvPr id="65" name="正方形/長方形 64">
            <a:extLst>
              <a:ext uri="{FF2B5EF4-FFF2-40B4-BE49-F238E27FC236}">
                <a16:creationId xmlns:a16="http://schemas.microsoft.com/office/drawing/2014/main" id="{60FD254E-F374-47FB-BF95-4B134CD35442}"/>
              </a:ext>
            </a:extLst>
          </p:cNvPr>
          <p:cNvSpPr/>
          <p:nvPr/>
        </p:nvSpPr>
        <p:spPr>
          <a:xfrm>
            <a:off x="5540578" y="887408"/>
            <a:ext cx="105830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手数料等</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7928BB8A-CB5A-46B0-8B6C-478808DBCA12}"/>
              </a:ext>
            </a:extLst>
          </p:cNvPr>
          <p:cNvGraphicFramePr>
            <a:graphicFrameLocks noGrp="1"/>
          </p:cNvGraphicFramePr>
          <p:nvPr/>
        </p:nvGraphicFramePr>
        <p:xfrm>
          <a:off x="5736396" y="1859307"/>
          <a:ext cx="4140000" cy="172800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3188215703"/>
                    </a:ext>
                  </a:extLst>
                </a:gridCol>
                <a:gridCol w="1224000">
                  <a:extLst>
                    <a:ext uri="{9D8B030D-6E8A-4147-A177-3AD203B41FA5}">
                      <a16:colId xmlns:a16="http://schemas.microsoft.com/office/drawing/2014/main" val="2580827889"/>
                    </a:ext>
                  </a:extLst>
                </a:gridCol>
                <a:gridCol w="900000">
                  <a:extLst>
                    <a:ext uri="{9D8B030D-6E8A-4147-A177-3AD203B41FA5}">
                      <a16:colId xmlns:a16="http://schemas.microsoft.com/office/drawing/2014/main" val="731893124"/>
                    </a:ext>
                  </a:extLst>
                </a:gridCol>
                <a:gridCol w="900000">
                  <a:extLst>
                    <a:ext uri="{9D8B030D-6E8A-4147-A177-3AD203B41FA5}">
                      <a16:colId xmlns:a16="http://schemas.microsoft.com/office/drawing/2014/main" val="850491127"/>
                    </a:ext>
                  </a:extLst>
                </a:gridCol>
              </a:tblGrid>
              <a:tr h="432000">
                <a:tc rowSpan="4">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管理手数料</a:t>
                      </a:r>
                      <a:br>
                        <a:rPr lang="ja-JP" altLang="en-US" sz="1200" u="none" strike="noStrike" dirty="0">
                          <a:effectLst/>
                          <a:latin typeface="Meiryo UI" panose="020B0604030504040204" pitchFamily="50" charset="-128"/>
                          <a:ea typeface="Meiryo UI" panose="020B0604030504040204" pitchFamily="50" charset="-128"/>
                        </a:rPr>
                      </a:br>
                      <a:r>
                        <a:rPr lang="ja-JP" altLang="en-US" sz="1200" u="none" strike="noStrike" dirty="0">
                          <a:effectLst/>
                          <a:latin typeface="Meiryo UI" panose="020B0604030504040204" pitchFamily="50" charset="-128"/>
                          <a:ea typeface="Meiryo UI" panose="020B0604030504040204" pitchFamily="50" charset="-128"/>
                        </a:rPr>
                        <a:t>（月掛の場合）</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545</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月</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6,540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9696303"/>
                  </a:ext>
                </a:extLst>
              </a:tr>
              <a:tr h="432000">
                <a:tc v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うち国民年金基金　　　　　　　　　　　　　　　　</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　　連合会手数料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105</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2148735"/>
                  </a:ext>
                </a:extLst>
              </a:tr>
              <a:tr h="432000">
                <a:tc v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うち事務委託先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　　金融機関手数料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374</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月</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4,488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0502962"/>
                  </a:ext>
                </a:extLst>
              </a:tr>
              <a:tr h="432000">
                <a:tc v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うち運営管理機関</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　　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66</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月</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792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81874083"/>
                  </a:ext>
                </a:extLst>
              </a:tr>
            </a:tbl>
          </a:graphicData>
        </a:graphic>
      </p:graphicFrame>
      <p:graphicFrame>
        <p:nvGraphicFramePr>
          <p:cNvPr id="66" name="表 65">
            <a:extLst>
              <a:ext uri="{FF2B5EF4-FFF2-40B4-BE49-F238E27FC236}">
                <a16:creationId xmlns:a16="http://schemas.microsoft.com/office/drawing/2014/main" id="{C92CA777-5C8E-467F-84C3-32A264366496}"/>
              </a:ext>
            </a:extLst>
          </p:cNvPr>
          <p:cNvGraphicFramePr>
            <a:graphicFrameLocks noGrp="1"/>
          </p:cNvGraphicFramePr>
          <p:nvPr/>
        </p:nvGraphicFramePr>
        <p:xfrm>
          <a:off x="5736396" y="3974520"/>
          <a:ext cx="4140000" cy="86976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2882618463"/>
                    </a:ext>
                  </a:extLst>
                </a:gridCol>
                <a:gridCol w="1224000">
                  <a:extLst>
                    <a:ext uri="{9D8B030D-6E8A-4147-A177-3AD203B41FA5}">
                      <a16:colId xmlns:a16="http://schemas.microsoft.com/office/drawing/2014/main" val="2114279377"/>
                    </a:ext>
                  </a:extLst>
                </a:gridCol>
                <a:gridCol w="1800000">
                  <a:extLst>
                    <a:ext uri="{9D8B030D-6E8A-4147-A177-3AD203B41FA5}">
                      <a16:colId xmlns:a16="http://schemas.microsoft.com/office/drawing/2014/main" val="2841092622"/>
                    </a:ext>
                  </a:extLst>
                </a:gridCol>
              </a:tblGrid>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保有</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信託報酬等</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商品に準ずる</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1831838"/>
                  </a:ext>
                </a:extLst>
              </a:tr>
              <a:tr h="432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売却等</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信託財産</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留保額</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商品に準ずる</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38211504"/>
                  </a:ext>
                </a:extLst>
              </a:tr>
            </a:tbl>
          </a:graphicData>
        </a:graphic>
      </p:graphicFrame>
      <p:sp>
        <p:nvSpPr>
          <p:cNvPr id="67" name="正方形/長方形 66">
            <a:extLst>
              <a:ext uri="{FF2B5EF4-FFF2-40B4-BE49-F238E27FC236}">
                <a16:creationId xmlns:a16="http://schemas.microsoft.com/office/drawing/2014/main" id="{4983F0BC-B5C9-4BD2-BBBA-CD992E8BA515}"/>
              </a:ext>
            </a:extLst>
          </p:cNvPr>
          <p:cNvSpPr/>
          <p:nvPr/>
        </p:nvSpPr>
        <p:spPr>
          <a:xfrm>
            <a:off x="5686657" y="1146987"/>
            <a:ext cx="1415772"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口座管理手数料等</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8" name="正方形/長方形 67">
            <a:extLst>
              <a:ext uri="{FF2B5EF4-FFF2-40B4-BE49-F238E27FC236}">
                <a16:creationId xmlns:a16="http://schemas.microsoft.com/office/drawing/2014/main" id="{61AAE216-0ECF-4F3C-94D9-DECED2E7491A}"/>
              </a:ext>
            </a:extLst>
          </p:cNvPr>
          <p:cNvSpPr/>
          <p:nvPr/>
        </p:nvSpPr>
        <p:spPr>
          <a:xfrm>
            <a:off x="5686657" y="3698347"/>
            <a:ext cx="2185214"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投資信託で運用していた場合</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9" name="正方形/長方形 68">
            <a:extLst>
              <a:ext uri="{FF2B5EF4-FFF2-40B4-BE49-F238E27FC236}">
                <a16:creationId xmlns:a16="http://schemas.microsoft.com/office/drawing/2014/main" id="{56EB6AA2-D8ED-4C31-B085-65181DB989FD}"/>
              </a:ext>
            </a:extLst>
          </p:cNvPr>
          <p:cNvSpPr/>
          <p:nvPr/>
        </p:nvSpPr>
        <p:spPr>
          <a:xfrm>
            <a:off x="5632563" y="4925508"/>
            <a:ext cx="4347665" cy="156966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参考）口座管理手数料等の考え方</a:t>
            </a: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dirty="0">
                <a:solidFill>
                  <a:srgbClr val="3E3A39"/>
                </a:solidFill>
                <a:latin typeface="メイリオ" panose="020B0604030504040204" pitchFamily="50" charset="-128"/>
                <a:ea typeface="メイリオ" panose="020B0604030504040204" pitchFamily="50" charset="-128"/>
              </a:rPr>
              <a:t>条件：</a:t>
            </a:r>
            <a:r>
              <a:rPr kumimoji="1" lang="ja-JP" altLang="en-US" sz="1050" dirty="0">
                <a:solidFill>
                  <a:srgbClr val="3E3A39"/>
                </a:solidFill>
                <a:latin typeface="メイリオ" panose="020B0604030504040204" pitchFamily="50" charset="-128"/>
                <a:ea typeface="メイリオ" panose="020B0604030504040204" pitchFamily="50" charset="-128"/>
              </a:rPr>
              <a:t>毎月</a:t>
            </a:r>
            <a:r>
              <a:rPr kumimoji="1" lang="en-US" altLang="ja-JP" sz="1050" dirty="0">
                <a:solidFill>
                  <a:srgbClr val="3E3A39"/>
                </a:solidFill>
                <a:latin typeface="メイリオ" panose="020B0604030504040204" pitchFamily="50" charset="-128"/>
                <a:ea typeface="メイリオ" panose="020B0604030504040204" pitchFamily="50" charset="-128"/>
              </a:rPr>
              <a:t>10,000</a:t>
            </a:r>
            <a:r>
              <a:rPr kumimoji="1" lang="ja-JP" altLang="en-US" sz="1050" dirty="0">
                <a:solidFill>
                  <a:srgbClr val="3E3A39"/>
                </a:solidFill>
                <a:latin typeface="メイリオ" panose="020B0604030504040204" pitchFamily="50" charset="-128"/>
                <a:ea typeface="メイリオ" panose="020B0604030504040204" pitchFamily="50" charset="-128"/>
              </a:rPr>
              <a:t>円を</a:t>
            </a:r>
            <a:r>
              <a:rPr kumimoji="1" lang="en-US" altLang="ja-JP" sz="1050" dirty="0">
                <a:solidFill>
                  <a:srgbClr val="3E3A39"/>
                </a:solidFill>
                <a:latin typeface="メイリオ" panose="020B0604030504040204" pitchFamily="50" charset="-128"/>
                <a:ea typeface="メイリオ" panose="020B0604030504040204" pitchFamily="50" charset="-128"/>
              </a:rPr>
              <a:t>40</a:t>
            </a:r>
            <a:r>
              <a:rPr kumimoji="1" lang="ja-JP" altLang="en-US" sz="1050" dirty="0">
                <a:solidFill>
                  <a:srgbClr val="3E3A39"/>
                </a:solidFill>
                <a:latin typeface="メイリオ" panose="020B0604030504040204" pitchFamily="50" charset="-128"/>
                <a:ea typeface="メイリオ" panose="020B0604030504040204" pitchFamily="50" charset="-128"/>
              </a:rPr>
              <a:t>歳から</a:t>
            </a:r>
            <a:r>
              <a:rPr kumimoji="1" lang="en-US" altLang="ja-JP" sz="1050" dirty="0">
                <a:solidFill>
                  <a:srgbClr val="3E3A39"/>
                </a:solidFill>
                <a:latin typeface="メイリオ" panose="020B0604030504040204" pitchFamily="50" charset="-128"/>
                <a:ea typeface="メイリオ" panose="020B0604030504040204" pitchFamily="50" charset="-128"/>
              </a:rPr>
              <a:t>60</a:t>
            </a:r>
            <a:r>
              <a:rPr kumimoji="1" lang="ja-JP" altLang="en-US" sz="1050" dirty="0">
                <a:solidFill>
                  <a:srgbClr val="3E3A39"/>
                </a:solidFill>
                <a:latin typeface="メイリオ" panose="020B0604030504040204" pitchFamily="50" charset="-128"/>
                <a:ea typeface="メイリオ" panose="020B0604030504040204" pitchFamily="50" charset="-128"/>
              </a:rPr>
              <a:t>歳まで投資信託で積み立てた場合</a:t>
            </a: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dirty="0">
                <a:solidFill>
                  <a:srgbClr val="3E3A39"/>
                </a:solidFill>
                <a:latin typeface="メイリオ" panose="020B0604030504040204" pitchFamily="50" charset="-128"/>
                <a:ea typeface="メイリオ" panose="020B0604030504040204" pitchFamily="50" charset="-128"/>
              </a:rPr>
              <a:t>口座管理料等</a:t>
            </a:r>
            <a:endParaRPr kumimoji="1" lang="en-US" altLang="ja-JP" sz="1050" b="1"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50" dirty="0">
                <a:solidFill>
                  <a:srgbClr val="3E3A39"/>
                </a:solidFill>
                <a:latin typeface="メイリオ" panose="020B0604030504040204" pitchFamily="50" charset="-128"/>
                <a:ea typeface="メイリオ" panose="020B0604030504040204" pitchFamily="50" charset="-128"/>
              </a:rPr>
              <a:t>2,829</a:t>
            </a:r>
            <a:r>
              <a:rPr kumimoji="1" lang="ja-JP" altLang="en-US" sz="1050" dirty="0">
                <a:solidFill>
                  <a:srgbClr val="3E3A39"/>
                </a:solidFill>
                <a:latin typeface="メイリオ" panose="020B0604030504040204" pitchFamily="50" charset="-128"/>
                <a:ea typeface="メイリオ" panose="020B0604030504040204" pitchFamily="50" charset="-128"/>
              </a:rPr>
              <a:t>円（初回）＋</a:t>
            </a:r>
            <a:r>
              <a:rPr kumimoji="1" lang="en-US" altLang="ja-JP" sz="1050" dirty="0">
                <a:solidFill>
                  <a:srgbClr val="3E3A39"/>
                </a:solidFill>
                <a:latin typeface="メイリオ" panose="020B0604030504040204" pitchFamily="50" charset="-128"/>
                <a:ea typeface="メイリオ" panose="020B0604030504040204" pitchFamily="50" charset="-128"/>
              </a:rPr>
              <a:t>545</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×12</a:t>
            </a:r>
            <a:r>
              <a:rPr kumimoji="1" lang="ja-JP" altLang="en-US" sz="1050" dirty="0">
                <a:solidFill>
                  <a:srgbClr val="3E3A39"/>
                </a:solidFill>
                <a:latin typeface="メイリオ" panose="020B0604030504040204" pitchFamily="50" charset="-128"/>
                <a:ea typeface="メイリオ" panose="020B0604030504040204" pitchFamily="50" charset="-128"/>
              </a:rPr>
              <a:t>ヵ月</a:t>
            </a:r>
            <a:r>
              <a:rPr kumimoji="1" lang="en-US" altLang="ja-JP" sz="1050" dirty="0">
                <a:solidFill>
                  <a:srgbClr val="3E3A39"/>
                </a:solidFill>
                <a:latin typeface="メイリオ" panose="020B0604030504040204" pitchFamily="50" charset="-128"/>
                <a:ea typeface="メイリオ" panose="020B0604030504040204" pitchFamily="50" charset="-128"/>
              </a:rPr>
              <a:t>×20</a:t>
            </a:r>
            <a:r>
              <a:rPr kumimoji="1" lang="ja-JP" altLang="en-US" sz="1050" dirty="0">
                <a:solidFill>
                  <a:srgbClr val="3E3A39"/>
                </a:solidFill>
                <a:latin typeface="メイリオ" panose="020B0604030504040204" pitchFamily="50" charset="-128"/>
                <a:ea typeface="メイリオ" panose="020B0604030504040204" pitchFamily="50" charset="-128"/>
              </a:rPr>
              <a:t>年（毎年）＝</a:t>
            </a:r>
            <a:r>
              <a:rPr kumimoji="1" lang="en-US" altLang="ja-JP" sz="1050" dirty="0">
                <a:solidFill>
                  <a:srgbClr val="3E3A39"/>
                </a:solidFill>
                <a:latin typeface="メイリオ" panose="020B0604030504040204" pitchFamily="50" charset="-128"/>
                <a:ea typeface="メイリオ" panose="020B0604030504040204" pitchFamily="50" charset="-128"/>
              </a:rPr>
              <a:t>133,629</a:t>
            </a:r>
            <a:r>
              <a:rPr kumimoji="1" lang="ja-JP" altLang="en-US" sz="1050" dirty="0">
                <a:solidFill>
                  <a:srgbClr val="3E3A39"/>
                </a:solidFill>
                <a:latin typeface="メイリオ" panose="020B0604030504040204" pitchFamily="50" charset="-128"/>
                <a:ea typeface="メイリオ" panose="020B0604030504040204" pitchFamily="50" charset="-128"/>
              </a:rPr>
              <a:t>円</a:t>
            </a: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b="1" dirty="0">
                <a:solidFill>
                  <a:srgbClr val="3E3A39"/>
                </a:solidFill>
                <a:latin typeface="メイリオ" panose="020B0604030504040204" pitchFamily="50" charset="-128"/>
                <a:ea typeface="メイリオ" panose="020B0604030504040204" pitchFamily="50" charset="-128"/>
              </a:rPr>
              <a:t>信託報酬</a:t>
            </a:r>
            <a:endParaRPr kumimoji="1" lang="en-US" altLang="ja-JP" sz="1050" b="1"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dirty="0">
                <a:solidFill>
                  <a:srgbClr val="3E3A39"/>
                </a:solidFill>
                <a:latin typeface="メイリオ" panose="020B0604030504040204" pitchFamily="50" charset="-128"/>
                <a:ea typeface="メイリオ" panose="020B0604030504040204" pitchFamily="50" charset="-128"/>
              </a:rPr>
              <a:t>（信託報酬は</a:t>
            </a:r>
            <a:r>
              <a:rPr kumimoji="1" lang="en-US" altLang="ja-JP" sz="1050" dirty="0">
                <a:solidFill>
                  <a:srgbClr val="3E3A39"/>
                </a:solidFill>
                <a:latin typeface="メイリオ" panose="020B0604030504040204" pitchFamily="50" charset="-128"/>
                <a:ea typeface="メイリオ" panose="020B0604030504040204" pitchFamily="50" charset="-128"/>
              </a:rPr>
              <a:t>1</a:t>
            </a:r>
            <a:r>
              <a:rPr kumimoji="1" lang="ja-JP" altLang="en-US" sz="1050" dirty="0">
                <a:solidFill>
                  <a:srgbClr val="3E3A39"/>
                </a:solidFill>
                <a:latin typeface="メイリオ" panose="020B0604030504040204" pitchFamily="50" charset="-128"/>
                <a:ea typeface="メイリオ" panose="020B0604030504040204" pitchFamily="50" charset="-128"/>
              </a:rPr>
              <a:t>％で、運用益が無いと仮定）　　　＝</a:t>
            </a:r>
            <a:r>
              <a:rPr kumimoji="1" lang="en-US" altLang="ja-JP" sz="1050" dirty="0">
                <a:solidFill>
                  <a:srgbClr val="3E3A39"/>
                </a:solidFill>
                <a:latin typeface="メイリオ" panose="020B0604030504040204" pitchFamily="50" charset="-128"/>
                <a:ea typeface="メイリオ" panose="020B0604030504040204" pitchFamily="50" charset="-128"/>
              </a:rPr>
              <a:t>241,000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a:t>
            </a:r>
          </a:p>
          <a:p>
            <a:pPr>
              <a:defRPr/>
            </a:pPr>
            <a:r>
              <a:rPr kumimoji="1" lang="en-US" altLang="ja-JP" sz="1050" dirty="0">
                <a:solidFill>
                  <a:srgbClr val="3E3A39"/>
                </a:solidFill>
                <a:latin typeface="メイリオ" panose="020B0604030504040204" pitchFamily="50" charset="-128"/>
                <a:ea typeface="メイリオ" panose="020B0604030504040204" pitchFamily="50" charset="-128"/>
              </a:rPr>
              <a:t>10000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×12</a:t>
            </a:r>
            <a:r>
              <a:rPr kumimoji="1" lang="ja-JP" altLang="en-US" sz="1050" dirty="0">
                <a:solidFill>
                  <a:srgbClr val="3E3A39"/>
                </a:solidFill>
                <a:latin typeface="メイリオ" panose="020B0604030504040204" pitchFamily="50" charset="-128"/>
                <a:ea typeface="メイリオ" panose="020B0604030504040204" pitchFamily="50" charset="-128"/>
              </a:rPr>
              <a:t>ヵ月</a:t>
            </a:r>
            <a:r>
              <a:rPr kumimoji="1" lang="en-US" altLang="ja-JP" sz="1050" dirty="0">
                <a:solidFill>
                  <a:srgbClr val="3E3A39"/>
                </a:solidFill>
                <a:latin typeface="メイリオ" panose="020B0604030504040204" pitchFamily="50" charset="-128"/>
                <a:ea typeface="メイリオ" panose="020B0604030504040204" pitchFamily="50" charset="-128"/>
              </a:rPr>
              <a:t>×20</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2,400,000</a:t>
            </a:r>
            <a:r>
              <a:rPr kumimoji="1" lang="ja-JP" altLang="en-US" sz="1050" dirty="0">
                <a:solidFill>
                  <a:srgbClr val="3E3A39"/>
                </a:solidFill>
                <a:latin typeface="メイリオ" panose="020B0604030504040204" pitchFamily="50" charset="-128"/>
                <a:ea typeface="メイリオ" panose="020B0604030504040204" pitchFamily="50" charset="-128"/>
              </a:rPr>
              <a:t>円の資産に対しての概算</a:t>
            </a: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dirty="0">
                <a:solidFill>
                  <a:srgbClr val="3E3A39"/>
                </a:solidFill>
                <a:latin typeface="メイリオ" panose="020B0604030504040204" pitchFamily="50" charset="-128"/>
                <a:ea typeface="メイリオ" panose="020B0604030504040204" pitchFamily="50" charset="-128"/>
              </a:rPr>
              <a:t>（月単位で試算）</a:t>
            </a:r>
            <a:endParaRPr kumimoji="1" lang="en-US" altLang="ja-JP" sz="1050" dirty="0">
              <a:solidFill>
                <a:srgbClr val="3E3A39"/>
              </a:solidFill>
              <a:latin typeface="メイリオ" panose="020B0604030504040204" pitchFamily="50" charset="-128"/>
              <a:ea typeface="メイリオ" panose="020B0604030504040204" pitchFamily="50" charset="-128"/>
            </a:endParaRPr>
          </a:p>
        </p:txBody>
      </p:sp>
      <p:sp>
        <p:nvSpPr>
          <p:cNvPr id="72" name="正方形/長方形 71">
            <a:extLst>
              <a:ext uri="{FF2B5EF4-FFF2-40B4-BE49-F238E27FC236}">
                <a16:creationId xmlns:a16="http://schemas.microsoft.com/office/drawing/2014/main" id="{0F0C9CFA-5FD9-4170-A961-0FA3E022034E}"/>
              </a:ext>
            </a:extLst>
          </p:cNvPr>
          <p:cNvSpPr/>
          <p:nvPr/>
        </p:nvSpPr>
        <p:spPr bwMode="auto">
          <a:xfrm>
            <a:off x="114300" y="1176341"/>
            <a:ext cx="5530480" cy="1440000"/>
          </a:xfrm>
          <a:prstGeom prst="rect">
            <a:avLst/>
          </a:prstGeom>
          <a:no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❶ </a:t>
            </a:r>
            <a:r>
              <a:rPr kumimoji="1" lang="en-US" altLang="ja-JP" sz="1200" b="1" kern="0" dirty="0">
                <a:latin typeface="Meiryo UI" panose="020B0604030504040204" pitchFamily="50" charset="-128"/>
                <a:ea typeface="Meiryo UI" panose="020B0604030504040204" pitchFamily="50" charset="-128"/>
              </a:rPr>
              <a:t>60</a:t>
            </a:r>
            <a:r>
              <a:rPr kumimoji="1" lang="ja-JP" altLang="en-US" sz="1200" b="1" kern="0" dirty="0">
                <a:latin typeface="Meiryo UI" panose="020B0604030504040204" pitchFamily="50" charset="-128"/>
                <a:ea typeface="Meiryo UI" panose="020B0604030504040204" pitchFamily="50" charset="-128"/>
              </a:rPr>
              <a:t>歳　　　　まで中途引き出しや途中解約はできません</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原則、震災等でも確定拠出年金の資産を引き出すことができません。</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➋ </a:t>
            </a:r>
            <a:r>
              <a:rPr kumimoji="1" lang="en-US" altLang="ja-JP" sz="1200" b="1" kern="0" dirty="0">
                <a:latin typeface="Meiryo UI" panose="020B0604030504040204" pitchFamily="50" charset="-128"/>
                <a:ea typeface="Meiryo UI" panose="020B0604030504040204" pitchFamily="50" charset="-128"/>
              </a:rPr>
              <a:t>60</a:t>
            </a:r>
            <a:r>
              <a:rPr kumimoji="1" lang="ja-JP" altLang="en-US" sz="1200" b="1" kern="0" dirty="0">
                <a:latin typeface="Meiryo UI" panose="020B0604030504040204" pitchFamily="50" charset="-128"/>
                <a:ea typeface="Meiryo UI" panose="020B0604030504040204" pitchFamily="50" charset="-128"/>
              </a:rPr>
              <a:t>歳から受け取りたくても、運用期間が</a:t>
            </a:r>
            <a:r>
              <a:rPr kumimoji="1" lang="en-US" altLang="ja-JP" sz="1200" b="1" kern="0" dirty="0">
                <a:latin typeface="Meiryo UI" panose="020B0604030504040204" pitchFamily="50" charset="-128"/>
                <a:ea typeface="Meiryo UI" panose="020B0604030504040204" pitchFamily="50" charset="-128"/>
              </a:rPr>
              <a:t>10</a:t>
            </a:r>
            <a:r>
              <a:rPr kumimoji="1" lang="ja-JP" altLang="en-US" sz="1200" b="1" kern="0" dirty="0">
                <a:latin typeface="Meiryo UI" panose="020B0604030504040204" pitchFamily="50" charset="-128"/>
                <a:ea typeface="Meiryo UI" panose="020B0604030504040204" pitchFamily="50" charset="-128"/>
              </a:rPr>
              <a:t>年以上が必要</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通算加入期間（運用期間）が、</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10</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年に満たない場合は受け取り開始年齢が繰り下げられます。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❸ 運用商品が少ない</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運用管理機関によって、用意されている商品のラインナップが異なります（</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NISA</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より少ない）。</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❹ 加入時に登録手数料が発生します</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詳細は右表をご確認ください。</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❺ 毎月、口座管理手数料　が必要です</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途中で保険料を支払わなくなった場合等、保険料の支払いを停止することが可能です。しかし、その場合も毎月の管理手数料は継続します。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❻ 投資信託商品は、資産残高に対し手数料（信託報酬）がかかります</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投資信託を選択された場合、信託報酬はもちろん、信託財産留保額がかかる商品もあります。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❼ 運用結果によっては、積立額が元本を下回る可能性があります</a:t>
            </a:r>
            <a:endParaRPr kumimoji="1" lang="en-US" altLang="ja-JP" sz="1200" b="1" kern="0" dirty="0">
              <a:latin typeface="Meiryo UI" panose="020B0604030504040204" pitchFamily="50" charset="-128"/>
              <a:ea typeface="Meiryo UI" panose="020B0604030504040204" pitchFamily="50" charset="-128"/>
            </a:endParaRPr>
          </a:p>
          <a:p>
            <a:pPr marL="358775" lvl="1" indent="-92075"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商品によりますが、主に投資信託を活用するケースが多いためリスクがあります</a:t>
            </a:r>
            <a:r>
              <a:rPr kumimoji="1" lang="ja-JP" altLang="en-US" sz="1200" kern="0" dirty="0">
                <a:latin typeface="Meiryo UI" panose="020B0604030504040204" pitchFamily="50" charset="-128"/>
                <a:ea typeface="Meiryo UI" panose="020B0604030504040204" pitchFamily="50" charset="-128"/>
              </a:rPr>
              <a:t>。</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❽ </a:t>
            </a:r>
            <a:r>
              <a:rPr kumimoji="1" lang="ja-JP" altLang="en-US" sz="1200" b="1" kern="0" dirty="0">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国民年金保険料滞納者や免除者は利用できません</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支払中に滞納等が発生した場合は、滞納中に支払った保険料は返還され且つ、管理費用は継続され、返還に対する手数料もかかることとなります。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❾</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退職所得控除の恩恵は注意が必要</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前年以前、</a:t>
            </a:r>
            <a:r>
              <a:rPr kumimoji="1" lang="en-US" altLang="ja-JP" sz="1050" kern="0" dirty="0">
                <a:latin typeface="Meiryo UI" panose="020B0604030504040204" pitchFamily="50" charset="-128"/>
                <a:ea typeface="Meiryo UI" panose="020B0604030504040204" pitchFamily="50" charset="-128"/>
              </a:rPr>
              <a:t>14</a:t>
            </a:r>
            <a:r>
              <a:rPr kumimoji="1" lang="ja-JP" altLang="en-US" sz="1050" kern="0" dirty="0">
                <a:latin typeface="Meiryo UI" panose="020B0604030504040204" pitchFamily="50" charset="-128"/>
                <a:ea typeface="Meiryo UI" panose="020B0604030504040204" pitchFamily="50" charset="-128"/>
              </a:rPr>
              <a:t>年　　　　以内に他の退職金の支払いを受けている場合は合算等されます。</a:t>
            </a:r>
            <a:endParaRPr kumimoji="1" lang="en-US" altLang="ja-JP" sz="1050" kern="0" dirty="0">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❿ 対象年齢が</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歳から</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お子さまの積み立てや、相続対策等の活用はできない。</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⓫</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掛金に、職業別の上限がある</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前ページ</a:t>
            </a:r>
            <a:r>
              <a:rPr kumimoji="1" lang="en-US" altLang="ja-JP" sz="1050" kern="0" dirty="0">
                <a:latin typeface="Meiryo UI" panose="020B0604030504040204" pitchFamily="50" charset="-128"/>
                <a:ea typeface="Meiryo UI" panose="020B0604030504040204" pitchFamily="50" charset="-128"/>
              </a:rPr>
              <a:t>2</a:t>
            </a:r>
            <a:r>
              <a:rPr kumimoji="1" lang="ja-JP" altLang="en-US" sz="1050" kern="0" dirty="0">
                <a:latin typeface="Meiryo UI" panose="020B0604030504040204" pitchFamily="50" charset="-128"/>
                <a:ea typeface="Meiryo UI" panose="020B0604030504040204" pitchFamily="50" charset="-128"/>
              </a:rPr>
              <a:t>．にある通り、掛け金額に上限が設定されており、柔軟な積み立てができない。</a:t>
            </a:r>
            <a:endParaRPr kumimoji="1" lang="en-US" altLang="ja-JP" sz="1050" kern="0" dirty="0">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⓬ </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自分で金融機関を選び、商品を選択し、自身で手続きをする必要がある</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どの金融機関を窓口とするか、から商品選択、手続きまで基本的にすべてを自己完結する必要。</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16" name="テキスト プレースホルダー 1">
            <a:extLst>
              <a:ext uri="{FF2B5EF4-FFF2-40B4-BE49-F238E27FC236}">
                <a16:creationId xmlns:a16="http://schemas.microsoft.com/office/drawing/2014/main" id="{34DFBBE9-DC12-4B73-A10A-4C336ADDA45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46" name="スライド番号プレースホルダー 5">
            <a:hlinkClick r:id="rId3"/>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6</a:t>
            </a:fld>
            <a:endParaRPr kumimoji="1" lang="ja-JP" altLang="en-US" sz="1200" b="1" dirty="0">
              <a:solidFill>
                <a:schemeClr val="tx1"/>
              </a:solidFill>
            </a:endParaRPr>
          </a:p>
        </p:txBody>
      </p:sp>
      <p:sp>
        <p:nvSpPr>
          <p:cNvPr id="20" name="正方形/長方形 19">
            <a:extLst>
              <a:ext uri="{FF2B5EF4-FFF2-40B4-BE49-F238E27FC236}">
                <a16:creationId xmlns:a16="http://schemas.microsoft.com/office/drawing/2014/main" id="{35AF38A2-7628-4075-809F-34D0908C6BC0}"/>
              </a:ext>
            </a:extLst>
          </p:cNvPr>
          <p:cNvSpPr/>
          <p:nvPr/>
        </p:nvSpPr>
        <p:spPr>
          <a:xfrm>
            <a:off x="360557" y="1207186"/>
            <a:ext cx="684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③</a:t>
            </a:r>
          </a:p>
        </p:txBody>
      </p:sp>
      <p:sp>
        <p:nvSpPr>
          <p:cNvPr id="21" name="正方形/長方形 20">
            <a:extLst>
              <a:ext uri="{FF2B5EF4-FFF2-40B4-BE49-F238E27FC236}">
                <a16:creationId xmlns:a16="http://schemas.microsoft.com/office/drawing/2014/main" id="{3FA9212F-3152-40A8-B275-A7DE1B510A35}"/>
              </a:ext>
            </a:extLst>
          </p:cNvPr>
          <p:cNvSpPr/>
          <p:nvPr/>
        </p:nvSpPr>
        <p:spPr>
          <a:xfrm>
            <a:off x="726466" y="2821459"/>
            <a:ext cx="1163294"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④</a:t>
            </a:r>
          </a:p>
        </p:txBody>
      </p:sp>
      <p:sp>
        <p:nvSpPr>
          <p:cNvPr id="22" name="正方形/長方形 21">
            <a:extLst>
              <a:ext uri="{FF2B5EF4-FFF2-40B4-BE49-F238E27FC236}">
                <a16:creationId xmlns:a16="http://schemas.microsoft.com/office/drawing/2014/main" id="{50BBE7EB-30AA-45BE-B345-4158FA0EDE12}"/>
              </a:ext>
            </a:extLst>
          </p:cNvPr>
          <p:cNvSpPr/>
          <p:nvPr/>
        </p:nvSpPr>
        <p:spPr>
          <a:xfrm>
            <a:off x="1100918" y="4979826"/>
            <a:ext cx="631362"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⑤</a:t>
            </a:r>
          </a:p>
        </p:txBody>
      </p:sp>
      <p:grpSp>
        <p:nvGrpSpPr>
          <p:cNvPr id="3" name="グループ化 2">
            <a:extLst>
              <a:ext uri="{FF2B5EF4-FFF2-40B4-BE49-F238E27FC236}">
                <a16:creationId xmlns:a16="http://schemas.microsoft.com/office/drawing/2014/main" id="{BBE2995C-C9A6-4B1B-21A3-76148601F97D}"/>
              </a:ext>
            </a:extLst>
          </p:cNvPr>
          <p:cNvGrpSpPr/>
          <p:nvPr/>
        </p:nvGrpSpPr>
        <p:grpSpPr>
          <a:xfrm>
            <a:off x="207834" y="162354"/>
            <a:ext cx="4212000" cy="1138976"/>
            <a:chOff x="99451" y="5276467"/>
            <a:chExt cx="4212000" cy="1138976"/>
          </a:xfrm>
        </p:grpSpPr>
        <p:sp>
          <p:nvSpPr>
            <p:cNvPr id="4" name="吹き出し: 四角形 3">
              <a:extLst>
                <a:ext uri="{FF2B5EF4-FFF2-40B4-BE49-F238E27FC236}">
                  <a16:creationId xmlns:a16="http://schemas.microsoft.com/office/drawing/2014/main" id="{0AB1FD14-D39F-E8A9-BBDD-12E7C837341A}"/>
                </a:ext>
              </a:extLst>
            </p:cNvPr>
            <p:cNvSpPr/>
            <p:nvPr/>
          </p:nvSpPr>
          <p:spPr bwMode="auto">
            <a:xfrm>
              <a:off x="99451" y="5276467"/>
              <a:ext cx="421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60</a:t>
              </a:r>
              <a:r>
                <a:rPr kumimoji="1" lang="ja-JP" altLang="en-US" sz="4000" b="1" dirty="0">
                  <a:latin typeface="Meiryo UI" panose="020B0604030504040204" pitchFamily="50" charset="-128"/>
                  <a:ea typeface="Meiryo UI" panose="020B0604030504040204" pitchFamily="50" charset="-128"/>
                </a:rPr>
                <a:t>歳</a:t>
              </a:r>
              <a:r>
                <a:rPr kumimoji="1" lang="ja-JP" altLang="en-US" sz="3200" dirty="0">
                  <a:latin typeface="Meiryo UI" panose="020B0604030504040204" pitchFamily="50" charset="-128"/>
                  <a:ea typeface="Meiryo UI" panose="020B0604030504040204" pitchFamily="50" charset="-128"/>
                </a:rPr>
                <a:t>まで</a:t>
              </a:r>
              <a:endParaRPr kumimoji="1" lang="en-US" altLang="ja-JP" sz="2000" dirty="0">
                <a:latin typeface="Meiryo UI" panose="020B0604030504040204" pitchFamily="50" charset="-128"/>
                <a:ea typeface="Meiryo UI" panose="020B0604030504040204" pitchFamily="50" charset="-128"/>
              </a:endParaRPr>
            </a:p>
          </p:txBody>
        </p:sp>
        <p:cxnSp>
          <p:nvCxnSpPr>
            <p:cNvPr id="5" name="直線矢印コネクタ 4">
              <a:extLst>
                <a:ext uri="{FF2B5EF4-FFF2-40B4-BE49-F238E27FC236}">
                  <a16:creationId xmlns:a16="http://schemas.microsoft.com/office/drawing/2014/main" id="{F0B484F4-023A-E31F-BA6E-4CDFB94862D0}"/>
                </a:ext>
              </a:extLst>
            </p:cNvPr>
            <p:cNvCxnSpPr>
              <a:cxnSpLocks/>
            </p:cNvCxnSpPr>
            <p:nvPr/>
          </p:nvCxnSpPr>
          <p:spPr>
            <a:xfrm>
              <a:off x="695441" y="5949578"/>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グループ化 7">
            <a:extLst>
              <a:ext uri="{FF2B5EF4-FFF2-40B4-BE49-F238E27FC236}">
                <a16:creationId xmlns:a16="http://schemas.microsoft.com/office/drawing/2014/main" id="{DAC8460D-ED4A-D6A9-9BAE-DB4D0BF9B0BC}"/>
              </a:ext>
            </a:extLst>
          </p:cNvPr>
          <p:cNvGrpSpPr/>
          <p:nvPr/>
        </p:nvGrpSpPr>
        <p:grpSpPr>
          <a:xfrm>
            <a:off x="208549" y="1771913"/>
            <a:ext cx="4212000" cy="1149865"/>
            <a:chOff x="99451" y="5339107"/>
            <a:chExt cx="4212000" cy="1149865"/>
          </a:xfrm>
        </p:grpSpPr>
        <p:sp>
          <p:nvSpPr>
            <p:cNvPr id="9" name="吹き出し: 四角形 8">
              <a:extLst>
                <a:ext uri="{FF2B5EF4-FFF2-40B4-BE49-F238E27FC236}">
                  <a16:creationId xmlns:a16="http://schemas.microsoft.com/office/drawing/2014/main" id="{B5A18361-11C9-11D2-2A08-C94EBDF6F458}"/>
                </a:ext>
              </a:extLst>
            </p:cNvPr>
            <p:cNvSpPr/>
            <p:nvPr/>
          </p:nvSpPr>
          <p:spPr bwMode="auto">
            <a:xfrm>
              <a:off x="99451" y="5339107"/>
              <a:ext cx="421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口座管理手数料</a:t>
              </a:r>
              <a:endParaRPr kumimoji="1" lang="en-US" altLang="ja-JP" sz="2000" dirty="0">
                <a:latin typeface="Meiryo UI" panose="020B0604030504040204" pitchFamily="50" charset="-128"/>
                <a:ea typeface="Meiryo UI" panose="020B0604030504040204" pitchFamily="50" charset="-128"/>
              </a:endParaRPr>
            </a:p>
          </p:txBody>
        </p:sp>
        <p:cxnSp>
          <p:nvCxnSpPr>
            <p:cNvPr id="10" name="直線矢印コネクタ 9">
              <a:extLst>
                <a:ext uri="{FF2B5EF4-FFF2-40B4-BE49-F238E27FC236}">
                  <a16:creationId xmlns:a16="http://schemas.microsoft.com/office/drawing/2014/main" id="{A605DBAB-7D3E-650D-B426-67174F18CE02}"/>
                </a:ext>
              </a:extLst>
            </p:cNvPr>
            <p:cNvCxnSpPr>
              <a:cxnSpLocks/>
            </p:cNvCxnSpPr>
            <p:nvPr/>
          </p:nvCxnSpPr>
          <p:spPr>
            <a:xfrm>
              <a:off x="1199015" y="6023107"/>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D6402825-0A83-29D2-49D0-597D0B9C56BC}"/>
              </a:ext>
            </a:extLst>
          </p:cNvPr>
          <p:cNvPicPr>
            <a:picLocks noChangeAspect="1"/>
          </p:cNvPicPr>
          <p:nvPr/>
        </p:nvPicPr>
        <p:blipFill rotWithShape="1">
          <a:blip r:embed="rId4">
            <a:extLst>
              <a:ext uri="{28A0092B-C50C-407E-A947-70E740481C1C}">
                <a14:useLocalDpi xmlns:a14="http://schemas.microsoft.com/office/drawing/2010/main" val="0"/>
              </a:ext>
            </a:extLst>
          </a:blip>
          <a:srcRect t="12020" b="48445"/>
          <a:stretch/>
        </p:blipFill>
        <p:spPr>
          <a:xfrm>
            <a:off x="209264" y="2992844"/>
            <a:ext cx="5231694" cy="3678916"/>
          </a:xfrm>
          <a:prstGeom prst="rect">
            <a:avLst/>
          </a:prstGeom>
          <a:ln w="57150">
            <a:solidFill>
              <a:srgbClr val="EA5550"/>
            </a:solidFill>
          </a:ln>
        </p:spPr>
      </p:pic>
      <p:pic>
        <p:nvPicPr>
          <p:cNvPr id="12" name="図 11">
            <a:extLst>
              <a:ext uri="{FF2B5EF4-FFF2-40B4-BE49-F238E27FC236}">
                <a16:creationId xmlns:a16="http://schemas.microsoft.com/office/drawing/2014/main" id="{EC1C0835-9DA5-A18C-F073-960D8F5DA3F5}"/>
              </a:ext>
            </a:extLst>
          </p:cNvPr>
          <p:cNvPicPr>
            <a:picLocks noChangeAspect="1"/>
          </p:cNvPicPr>
          <p:nvPr/>
        </p:nvPicPr>
        <p:blipFill rotWithShape="1">
          <a:blip r:embed="rId5"/>
          <a:srcRect l="1154" t="17090" r="13205" b="9144"/>
          <a:stretch/>
        </p:blipFill>
        <p:spPr>
          <a:xfrm>
            <a:off x="208549" y="1624537"/>
            <a:ext cx="9506794" cy="4606128"/>
          </a:xfrm>
          <a:prstGeom prst="rect">
            <a:avLst/>
          </a:prstGeom>
          <a:ln w="57150">
            <a:solidFill>
              <a:srgbClr val="EA5550"/>
            </a:solidFill>
          </a:ln>
        </p:spPr>
      </p:pic>
      <p:grpSp>
        <p:nvGrpSpPr>
          <p:cNvPr id="13" name="グループ化 12">
            <a:extLst>
              <a:ext uri="{FF2B5EF4-FFF2-40B4-BE49-F238E27FC236}">
                <a16:creationId xmlns:a16="http://schemas.microsoft.com/office/drawing/2014/main" id="{2F1BC9EB-5C56-B829-9631-C4A778A74B49}"/>
              </a:ext>
            </a:extLst>
          </p:cNvPr>
          <p:cNvGrpSpPr/>
          <p:nvPr/>
        </p:nvGrpSpPr>
        <p:grpSpPr>
          <a:xfrm>
            <a:off x="189226" y="3974520"/>
            <a:ext cx="9526117" cy="1149865"/>
            <a:chOff x="99450" y="5339107"/>
            <a:chExt cx="9526117" cy="1149865"/>
          </a:xfrm>
        </p:grpSpPr>
        <p:sp>
          <p:nvSpPr>
            <p:cNvPr id="14" name="吹き出し: 四角形 13">
              <a:extLst>
                <a:ext uri="{FF2B5EF4-FFF2-40B4-BE49-F238E27FC236}">
                  <a16:creationId xmlns:a16="http://schemas.microsoft.com/office/drawing/2014/main" id="{760C4410-3E90-6CB2-0C3E-C6A72F22DBD0}"/>
                </a:ext>
              </a:extLst>
            </p:cNvPr>
            <p:cNvSpPr/>
            <p:nvPr/>
          </p:nvSpPr>
          <p:spPr bwMode="auto">
            <a:xfrm>
              <a:off x="99450" y="5339107"/>
              <a:ext cx="9526117"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14</a:t>
              </a:r>
              <a:r>
                <a:rPr kumimoji="1" lang="ja-JP" altLang="en-US" sz="4000" b="1" dirty="0">
                  <a:latin typeface="Meiryo UI" panose="020B0604030504040204" pitchFamily="50" charset="-128"/>
                  <a:ea typeface="Meiryo UI" panose="020B0604030504040204" pitchFamily="50" charset="-128"/>
                </a:rPr>
                <a:t>年？　</a:t>
              </a:r>
              <a:r>
                <a:rPr kumimoji="1" lang="en-US" altLang="ja-JP" sz="4000" b="1" dirty="0">
                  <a:latin typeface="Meiryo UI" panose="020B0604030504040204" pitchFamily="50" charset="-128"/>
                  <a:ea typeface="Meiryo UI" panose="020B0604030504040204" pitchFamily="50" charset="-128"/>
                </a:rPr>
                <a:t>5</a:t>
              </a:r>
              <a:r>
                <a:rPr kumimoji="1" lang="ja-JP" altLang="en-US" sz="4000" b="1" dirty="0">
                  <a:latin typeface="Meiryo UI" panose="020B0604030504040204" pitchFamily="50" charset="-128"/>
                  <a:ea typeface="Meiryo UI" panose="020B0604030504040204" pitchFamily="50" charset="-128"/>
                </a:rPr>
                <a:t>年？　</a:t>
              </a:r>
              <a:r>
                <a:rPr kumimoji="1" lang="en-US" altLang="ja-JP" sz="4000" b="1" dirty="0">
                  <a:solidFill>
                    <a:srgbClr val="EA5550"/>
                  </a:solidFill>
                  <a:latin typeface="Meiryo UI" panose="020B0604030504040204" pitchFamily="50" charset="-128"/>
                  <a:ea typeface="Meiryo UI" panose="020B0604030504040204" pitchFamily="50" charset="-128"/>
                </a:rPr>
                <a:t>10</a:t>
              </a:r>
              <a:r>
                <a:rPr kumimoji="1" lang="ja-JP" altLang="en-US" sz="4000" b="1" dirty="0">
                  <a:solidFill>
                    <a:srgbClr val="EA5550"/>
                  </a:solidFill>
                  <a:latin typeface="Meiryo UI" panose="020B0604030504040204" pitchFamily="50" charset="-128"/>
                  <a:ea typeface="Meiryo UI" panose="020B0604030504040204" pitchFamily="50" charset="-128"/>
                </a:rPr>
                <a:t>年</a:t>
              </a:r>
              <a:r>
                <a:rPr kumimoji="1" lang="ja-JP" altLang="en-US" sz="4000" b="1" dirty="0">
                  <a:latin typeface="Meiryo UI" panose="020B0604030504040204" pitchFamily="50" charset="-128"/>
                  <a:ea typeface="Meiryo UI" panose="020B0604030504040204" pitchFamily="50" charset="-128"/>
                </a:rPr>
                <a:t>（</a:t>
              </a:r>
              <a:r>
                <a:rPr kumimoji="1" lang="en-US" altLang="ja-JP" sz="4000" b="1" dirty="0">
                  <a:latin typeface="Meiryo UI" panose="020B0604030504040204" pitchFamily="50" charset="-128"/>
                  <a:ea typeface="Meiryo UI" panose="020B0604030504040204" pitchFamily="50" charset="-128"/>
                </a:rPr>
                <a:t>2026</a:t>
              </a:r>
              <a:r>
                <a:rPr kumimoji="1" lang="ja-JP" altLang="en-US" sz="4000" b="1" dirty="0">
                  <a:latin typeface="Meiryo UI" panose="020B0604030504040204" pitchFamily="50" charset="-128"/>
                  <a:ea typeface="Meiryo UI" panose="020B0604030504040204" pitchFamily="50" charset="-128"/>
                </a:rPr>
                <a:t>年</a:t>
              </a:r>
              <a:r>
                <a:rPr kumimoji="1" lang="en-US" altLang="ja-JP" sz="4000" b="1" dirty="0">
                  <a:latin typeface="Meiryo UI" panose="020B0604030504040204" pitchFamily="50" charset="-128"/>
                  <a:ea typeface="Meiryo UI" panose="020B0604030504040204" pitchFamily="50" charset="-128"/>
                </a:rPr>
                <a:t>1</a:t>
              </a:r>
              <a:r>
                <a:rPr kumimoji="1" lang="ja-JP" altLang="en-US" sz="4000" b="1" dirty="0">
                  <a:latin typeface="Meiryo UI" panose="020B0604030504040204" pitchFamily="50" charset="-128"/>
                  <a:ea typeface="Meiryo UI" panose="020B0604030504040204" pitchFamily="50" charset="-128"/>
                </a:rPr>
                <a:t>月～）</a:t>
              </a:r>
              <a:endParaRPr kumimoji="1" lang="en-US" altLang="ja-JP" sz="2000" dirty="0">
                <a:latin typeface="Meiryo UI" panose="020B0604030504040204" pitchFamily="50" charset="-128"/>
                <a:ea typeface="Meiryo UI" panose="020B0604030504040204" pitchFamily="50" charset="-128"/>
              </a:endParaRPr>
            </a:p>
          </p:txBody>
        </p:sp>
        <p:cxnSp>
          <p:nvCxnSpPr>
            <p:cNvPr id="15" name="直線矢印コネクタ 14">
              <a:extLst>
                <a:ext uri="{FF2B5EF4-FFF2-40B4-BE49-F238E27FC236}">
                  <a16:creationId xmlns:a16="http://schemas.microsoft.com/office/drawing/2014/main" id="{C6AD8DCB-D786-8889-95EA-734D5DD83543}"/>
                </a:ext>
              </a:extLst>
            </p:cNvPr>
            <p:cNvCxnSpPr>
              <a:cxnSpLocks/>
            </p:cNvCxnSpPr>
            <p:nvPr/>
          </p:nvCxnSpPr>
          <p:spPr>
            <a:xfrm>
              <a:off x="1199015" y="6023107"/>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pic>
        <p:nvPicPr>
          <p:cNvPr id="17" name="図 16">
            <a:extLst>
              <a:ext uri="{FF2B5EF4-FFF2-40B4-BE49-F238E27FC236}">
                <a16:creationId xmlns:a16="http://schemas.microsoft.com/office/drawing/2014/main" id="{A1C6A8C9-77BF-5FC5-1A1D-1D0B8561B2A6}"/>
              </a:ext>
            </a:extLst>
          </p:cNvPr>
          <p:cNvPicPr>
            <a:picLocks noChangeAspect="1"/>
          </p:cNvPicPr>
          <p:nvPr/>
        </p:nvPicPr>
        <p:blipFill rotWithShape="1">
          <a:blip r:embed="rId6"/>
          <a:srcRect r="30197"/>
          <a:stretch/>
        </p:blipFill>
        <p:spPr>
          <a:xfrm>
            <a:off x="4391861" y="186240"/>
            <a:ext cx="5385352" cy="6590668"/>
          </a:xfrm>
          <a:prstGeom prst="rect">
            <a:avLst/>
          </a:prstGeom>
          <a:ln w="57150">
            <a:solidFill>
              <a:srgbClr val="EA5550"/>
            </a:solidFill>
          </a:ln>
        </p:spPr>
      </p:pic>
    </p:spTree>
    <p:extLst>
      <p:ext uri="{BB962C8B-B14F-4D97-AF65-F5344CB8AC3E}">
        <p14:creationId xmlns:p14="http://schemas.microsoft.com/office/powerpoint/2010/main" val="280371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righ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nodeType="clickEffect">
                                  <p:stCondLst>
                                    <p:cond delay="0"/>
                                  </p:stCondLst>
                                  <p:childTnLst>
                                    <p:animEffect transition="out" filter="wipe(down)">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xit" presetSubtype="1" fill="hold" nodeType="clickEffect">
                                  <p:stCondLst>
                                    <p:cond delay="0"/>
                                  </p:stCondLst>
                                  <p:childTnLst>
                                    <p:animEffect transition="out" filter="wipe(up)">
                                      <p:cBhvr>
                                        <p:cTn id="41" dur="500"/>
                                        <p:tgtEl>
                                          <p:spTgt spid="17"/>
                                        </p:tgtEl>
                                      </p:cBhvr>
                                    </p:animEffect>
                                    <p:set>
                                      <p:cBhvr>
                                        <p:cTn id="42" dur="1" fill="hold">
                                          <p:stCondLst>
                                            <p:cond delay="499"/>
                                          </p:stCondLst>
                                        </p:cTn>
                                        <p:tgtEl>
                                          <p:spTgt spid="1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二等辺三角形 148">
            <a:extLst>
              <a:ext uri="{FF2B5EF4-FFF2-40B4-BE49-F238E27FC236}">
                <a16:creationId xmlns:a16="http://schemas.microsoft.com/office/drawing/2014/main" id="{1EE2889D-329D-47DA-898F-C305CC6C14AB}"/>
              </a:ext>
            </a:extLst>
          </p:cNvPr>
          <p:cNvSpPr/>
          <p:nvPr/>
        </p:nvSpPr>
        <p:spPr>
          <a:xfrm rot="5400000">
            <a:off x="3252738" y="2399346"/>
            <a:ext cx="1358036" cy="392381"/>
          </a:xfrm>
          <a:prstGeom prst="triangle">
            <a:avLst/>
          </a:prstGeom>
          <a:pattFill prst="ltVert">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波線 146">
            <a:extLst>
              <a:ext uri="{FF2B5EF4-FFF2-40B4-BE49-F238E27FC236}">
                <a16:creationId xmlns:a16="http://schemas.microsoft.com/office/drawing/2014/main" id="{711CDBC0-CF20-4DE0-B720-5FC2F0C855AB}"/>
              </a:ext>
            </a:extLst>
          </p:cNvPr>
          <p:cNvSpPr/>
          <p:nvPr/>
        </p:nvSpPr>
        <p:spPr>
          <a:xfrm flipH="1">
            <a:off x="2491811" y="1781238"/>
            <a:ext cx="1188000" cy="1046843"/>
          </a:xfrm>
          <a:prstGeom prst="wave">
            <a:avLst/>
          </a:prstGeom>
          <a:solidFill>
            <a:srgbClr val="FFC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波線 145">
            <a:extLst>
              <a:ext uri="{FF2B5EF4-FFF2-40B4-BE49-F238E27FC236}">
                <a16:creationId xmlns:a16="http://schemas.microsoft.com/office/drawing/2014/main" id="{7AB33006-03AD-4863-876E-32311F3D34C5}"/>
              </a:ext>
            </a:extLst>
          </p:cNvPr>
          <p:cNvSpPr/>
          <p:nvPr/>
        </p:nvSpPr>
        <p:spPr>
          <a:xfrm flipH="1">
            <a:off x="2491811" y="2095120"/>
            <a:ext cx="1188000" cy="1046843"/>
          </a:xfrm>
          <a:prstGeom prst="wav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②ー１．新</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NISA</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とは</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28" name="正方形/長方形 27">
            <a:extLst>
              <a:ext uri="{FF2B5EF4-FFF2-40B4-BE49-F238E27FC236}">
                <a16:creationId xmlns:a16="http://schemas.microsoft.com/office/drawing/2014/main" id="{2C7B5073-C555-4C44-958A-E58F7309CEAF}"/>
              </a:ext>
            </a:extLst>
          </p:cNvPr>
          <p:cNvSpPr/>
          <p:nvPr/>
        </p:nvSpPr>
        <p:spPr>
          <a:xfrm>
            <a:off x="114300" y="884143"/>
            <a:ext cx="9802205"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NISA</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zh-TW"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少額投資非課税制度</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）とは、株式や投資信託の配当金や分配金、値上がりで得られた売却益が非課税になる、個人の資産形成を応援する制度です。</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2024</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年から新</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NISA</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に生まれかわり、より利便性や優位性が向上するに至りました。</a:t>
            </a:r>
            <a:endParaRPr kumimoji="1" lang="ja-JP" altLang="en-US" sz="120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7</a:t>
            </a:fld>
            <a:endParaRPr kumimoji="1" lang="ja-JP" altLang="en-US" sz="1200" b="1" dirty="0">
              <a:solidFill>
                <a:schemeClr val="tx1"/>
              </a:solidFill>
            </a:endParaRPr>
          </a:p>
        </p:txBody>
      </p:sp>
      <p:sp>
        <p:nvSpPr>
          <p:cNvPr id="78" name="直角三角形 77">
            <a:extLst>
              <a:ext uri="{FF2B5EF4-FFF2-40B4-BE49-F238E27FC236}">
                <a16:creationId xmlns:a16="http://schemas.microsoft.com/office/drawing/2014/main" id="{281CE64B-1723-4BAD-BC8E-012A39B56C93}"/>
              </a:ext>
            </a:extLst>
          </p:cNvPr>
          <p:cNvSpPr/>
          <p:nvPr/>
        </p:nvSpPr>
        <p:spPr>
          <a:xfrm flipH="1">
            <a:off x="302857" y="2084986"/>
            <a:ext cx="2128838" cy="1195831"/>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4" name="フリーフォーム: 図形 83">
            <a:extLst>
              <a:ext uri="{FF2B5EF4-FFF2-40B4-BE49-F238E27FC236}">
                <a16:creationId xmlns:a16="http://schemas.microsoft.com/office/drawing/2014/main" id="{B07DCAA2-DBF8-497A-8220-E050B708A455}"/>
              </a:ext>
            </a:extLst>
          </p:cNvPr>
          <p:cNvSpPr/>
          <p:nvPr/>
        </p:nvSpPr>
        <p:spPr>
          <a:xfrm>
            <a:off x="313972" y="2037570"/>
            <a:ext cx="2116763" cy="1243244"/>
          </a:xfrm>
          <a:custGeom>
            <a:avLst/>
            <a:gdLst>
              <a:gd name="connsiteX0" fmla="*/ 0 w 2644140"/>
              <a:gd name="connsiteY0" fmla="*/ 1537509 h 1537509"/>
              <a:gd name="connsiteX1" fmla="*/ 655320 w 2644140"/>
              <a:gd name="connsiteY1" fmla="*/ 1080309 h 1537509"/>
              <a:gd name="connsiteX2" fmla="*/ 1280160 w 2644140"/>
              <a:gd name="connsiteY2" fmla="*/ 1171749 h 1537509"/>
              <a:gd name="connsiteX3" fmla="*/ 1965960 w 2644140"/>
              <a:gd name="connsiteY3" fmla="*/ 28749 h 1537509"/>
              <a:gd name="connsiteX4" fmla="*/ 2644140 w 2644140"/>
              <a:gd name="connsiteY4" fmla="*/ 318309 h 1537509"/>
              <a:gd name="connsiteX5" fmla="*/ 2644140 w 2644140"/>
              <a:gd name="connsiteY5" fmla="*/ 318309 h 1537509"/>
              <a:gd name="connsiteX6" fmla="*/ 2636520 w 2644140"/>
              <a:gd name="connsiteY6" fmla="*/ 325929 h 153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4140" h="1537509">
                <a:moveTo>
                  <a:pt x="0" y="1537509"/>
                </a:moveTo>
                <a:cubicBezTo>
                  <a:pt x="220980" y="1339389"/>
                  <a:pt x="441960" y="1141269"/>
                  <a:pt x="655320" y="1080309"/>
                </a:cubicBezTo>
                <a:cubicBezTo>
                  <a:pt x="868680" y="1019349"/>
                  <a:pt x="1061720" y="1347009"/>
                  <a:pt x="1280160" y="1171749"/>
                </a:cubicBezTo>
                <a:cubicBezTo>
                  <a:pt x="1498600" y="996489"/>
                  <a:pt x="1738630" y="170989"/>
                  <a:pt x="1965960" y="28749"/>
                </a:cubicBezTo>
                <a:cubicBezTo>
                  <a:pt x="2193290" y="-113491"/>
                  <a:pt x="2644140" y="318309"/>
                  <a:pt x="2644140" y="318309"/>
                </a:cubicBezTo>
                <a:lnTo>
                  <a:pt x="2644140" y="318309"/>
                </a:lnTo>
                <a:lnTo>
                  <a:pt x="2636520" y="325929"/>
                </a:lnTo>
              </a:path>
            </a:pathLst>
          </a:custGeom>
          <a:noFill/>
          <a:ln w="25400">
            <a:solidFill>
              <a:srgbClr val="0070C0"/>
            </a:solidFill>
            <a:prstDash val="soli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フリーフォーム: 図形 85">
            <a:extLst>
              <a:ext uri="{FF2B5EF4-FFF2-40B4-BE49-F238E27FC236}">
                <a16:creationId xmlns:a16="http://schemas.microsoft.com/office/drawing/2014/main" id="{84D805CF-8B62-4BE7-92BD-7D748FD7693E}"/>
              </a:ext>
            </a:extLst>
          </p:cNvPr>
          <p:cNvSpPr/>
          <p:nvPr/>
        </p:nvSpPr>
        <p:spPr>
          <a:xfrm>
            <a:off x="326172" y="1840979"/>
            <a:ext cx="2115677" cy="1439836"/>
          </a:xfrm>
          <a:custGeom>
            <a:avLst/>
            <a:gdLst>
              <a:gd name="connsiteX0" fmla="*/ 0 w 2613660"/>
              <a:gd name="connsiteY0" fmla="*/ 1760220 h 1760220"/>
              <a:gd name="connsiteX1" fmla="*/ 868680 w 2613660"/>
              <a:gd name="connsiteY1" fmla="*/ 1112520 h 1760220"/>
              <a:gd name="connsiteX2" fmla="*/ 2049780 w 2613660"/>
              <a:gd name="connsiteY2" fmla="*/ 822960 h 1760220"/>
              <a:gd name="connsiteX3" fmla="*/ 2613660 w 2613660"/>
              <a:gd name="connsiteY3" fmla="*/ 0 h 1760220"/>
            </a:gdLst>
            <a:ahLst/>
            <a:cxnLst>
              <a:cxn ang="0">
                <a:pos x="connsiteX0" y="connsiteY0"/>
              </a:cxn>
              <a:cxn ang="0">
                <a:pos x="connsiteX1" y="connsiteY1"/>
              </a:cxn>
              <a:cxn ang="0">
                <a:pos x="connsiteX2" y="connsiteY2"/>
              </a:cxn>
              <a:cxn ang="0">
                <a:pos x="connsiteX3" y="connsiteY3"/>
              </a:cxn>
            </a:cxnLst>
            <a:rect l="l" t="t" r="r" b="b"/>
            <a:pathLst>
              <a:path w="2613660" h="1760220">
                <a:moveTo>
                  <a:pt x="0" y="1760220"/>
                </a:moveTo>
                <a:cubicBezTo>
                  <a:pt x="263525" y="1514475"/>
                  <a:pt x="527050" y="1268730"/>
                  <a:pt x="868680" y="1112520"/>
                </a:cubicBezTo>
                <a:cubicBezTo>
                  <a:pt x="1210310" y="956310"/>
                  <a:pt x="1758950" y="1008380"/>
                  <a:pt x="2049780" y="822960"/>
                </a:cubicBezTo>
                <a:cubicBezTo>
                  <a:pt x="2340610" y="637540"/>
                  <a:pt x="2477135" y="318770"/>
                  <a:pt x="2613660" y="0"/>
                </a:cubicBezTo>
              </a:path>
            </a:pathLst>
          </a:custGeom>
          <a:noFill/>
          <a:ln w="25400">
            <a:solidFill>
              <a:srgbClr val="FF9999"/>
            </a:solidFill>
            <a:prstDash val="solid"/>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F8CB1E29-9B62-40E4-9A52-D639D0CEE21B}"/>
              </a:ext>
            </a:extLst>
          </p:cNvPr>
          <p:cNvSpPr/>
          <p:nvPr/>
        </p:nvSpPr>
        <p:spPr>
          <a:xfrm>
            <a:off x="53312" y="1402589"/>
            <a:ext cx="3600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１．積み立てのイメージと商品の特徴</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2" name="二等辺三角形 101">
            <a:extLst>
              <a:ext uri="{FF2B5EF4-FFF2-40B4-BE49-F238E27FC236}">
                <a16:creationId xmlns:a16="http://schemas.microsoft.com/office/drawing/2014/main" id="{B19B881C-F0F2-4A0A-B4DE-9400908D9E90}"/>
              </a:ext>
            </a:extLst>
          </p:cNvPr>
          <p:cNvSpPr/>
          <p:nvPr/>
        </p:nvSpPr>
        <p:spPr>
          <a:xfrm>
            <a:off x="212857" y="3356120"/>
            <a:ext cx="180000" cy="14400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正方形/長方形 102">
            <a:extLst>
              <a:ext uri="{FF2B5EF4-FFF2-40B4-BE49-F238E27FC236}">
                <a16:creationId xmlns:a16="http://schemas.microsoft.com/office/drawing/2014/main" id="{F92B2424-A10A-4370-818F-F4CFFAEECAE4}"/>
              </a:ext>
            </a:extLst>
          </p:cNvPr>
          <p:cNvSpPr/>
          <p:nvPr/>
        </p:nvSpPr>
        <p:spPr>
          <a:xfrm>
            <a:off x="1114380" y="2868595"/>
            <a:ext cx="1358064"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掛金：</a:t>
            </a:r>
            <a:endPar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最大</a:t>
            </a:r>
            <a:r>
              <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360</a:t>
            </a: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万円</a:t>
            </a:r>
            <a:r>
              <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a:t>
            </a: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年</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20" name="正方形/長方形 119">
            <a:extLst>
              <a:ext uri="{FF2B5EF4-FFF2-40B4-BE49-F238E27FC236}">
                <a16:creationId xmlns:a16="http://schemas.microsoft.com/office/drawing/2014/main" id="{49137CB4-C62E-48A9-BCD1-9DBDCC0AACF0}"/>
              </a:ext>
            </a:extLst>
          </p:cNvPr>
          <p:cNvSpPr/>
          <p:nvPr/>
        </p:nvSpPr>
        <p:spPr>
          <a:xfrm>
            <a:off x="361049" y="3304401"/>
            <a:ext cx="49244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開始</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22" name="正方形/長方形 121">
            <a:extLst>
              <a:ext uri="{FF2B5EF4-FFF2-40B4-BE49-F238E27FC236}">
                <a16:creationId xmlns:a16="http://schemas.microsoft.com/office/drawing/2014/main" id="{E1DC0E36-274B-4513-849F-1E25301B79EA}"/>
              </a:ext>
            </a:extLst>
          </p:cNvPr>
          <p:cNvSpPr/>
          <p:nvPr/>
        </p:nvSpPr>
        <p:spPr>
          <a:xfrm>
            <a:off x="2441849" y="3318452"/>
            <a:ext cx="1569660"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→保有期間は無期限</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24" name="正方形/長方形 123">
            <a:extLst>
              <a:ext uri="{FF2B5EF4-FFF2-40B4-BE49-F238E27FC236}">
                <a16:creationId xmlns:a16="http://schemas.microsoft.com/office/drawing/2014/main" id="{CB84EE6C-EDD5-4CA8-AFE2-02E61281A114}"/>
              </a:ext>
            </a:extLst>
          </p:cNvPr>
          <p:cNvSpPr/>
          <p:nvPr/>
        </p:nvSpPr>
        <p:spPr>
          <a:xfrm>
            <a:off x="53312" y="3794285"/>
            <a:ext cx="3600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NISA</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の新旧比較</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9" name="正方形/長方形 128">
            <a:extLst>
              <a:ext uri="{FF2B5EF4-FFF2-40B4-BE49-F238E27FC236}">
                <a16:creationId xmlns:a16="http://schemas.microsoft.com/office/drawing/2014/main" id="{456B8D47-173B-466B-B3DA-573E8FC781B6}"/>
              </a:ext>
            </a:extLst>
          </p:cNvPr>
          <p:cNvSpPr/>
          <p:nvPr/>
        </p:nvSpPr>
        <p:spPr bwMode="auto">
          <a:xfrm>
            <a:off x="4638422" y="1474028"/>
            <a:ext cx="5267578" cy="1440000"/>
          </a:xfrm>
          <a:prstGeom prst="rect">
            <a:avLst/>
          </a:prstGeom>
          <a:no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kern="0" dirty="0">
                <a:latin typeface="Meiryo UI" panose="020B0604030504040204" pitchFamily="50" charset="-128"/>
                <a:ea typeface="Meiryo UI" panose="020B0604030504040204" pitchFamily="50" charset="-128"/>
              </a:rPr>
              <a:t>自分で掛け金額を拠出します</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自分で掛け金額を拠出して運用します（</a:t>
            </a:r>
            <a:r>
              <a:rPr kumimoji="1" lang="en-US" altLang="ja-JP" sz="1050" kern="0" dirty="0">
                <a:latin typeface="Meiryo UI" panose="020B0604030504040204" pitchFamily="50" charset="-128"/>
                <a:ea typeface="Meiryo UI" panose="020B0604030504040204" pitchFamily="50" charset="-128"/>
              </a:rPr>
              <a:t>100</a:t>
            </a:r>
            <a:r>
              <a:rPr kumimoji="1" lang="ja-JP" altLang="en-US" sz="1050" kern="0" dirty="0">
                <a:latin typeface="Meiryo UI" panose="020B0604030504040204" pitchFamily="50" charset="-128"/>
                <a:ea typeface="Meiryo UI" panose="020B0604030504040204" pitchFamily="50" charset="-128"/>
              </a:rPr>
              <a:t>円から最大</a:t>
            </a:r>
            <a:r>
              <a:rPr kumimoji="1" lang="en-US" altLang="ja-JP" sz="1050" kern="0" dirty="0">
                <a:latin typeface="Meiryo UI" panose="020B0604030504040204" pitchFamily="50" charset="-128"/>
                <a:ea typeface="Meiryo UI" panose="020B0604030504040204" pitchFamily="50" charset="-128"/>
              </a:rPr>
              <a:t>360</a:t>
            </a:r>
            <a:r>
              <a:rPr kumimoji="1" lang="ja-JP" altLang="en-US" sz="1050" kern="0" dirty="0">
                <a:latin typeface="Meiryo UI" panose="020B0604030504040204" pitchFamily="50" charset="-128"/>
                <a:ea typeface="Meiryo UI" panose="020B0604030504040204" pitchFamily="50" charset="-128"/>
              </a:rPr>
              <a:t>万円</a:t>
            </a:r>
            <a:r>
              <a:rPr kumimoji="1" lang="en-US" altLang="ja-JP" sz="1050" kern="0" dirty="0">
                <a:latin typeface="Meiryo UI" panose="020B0604030504040204" pitchFamily="50" charset="-128"/>
                <a:ea typeface="Meiryo UI" panose="020B0604030504040204" pitchFamily="50" charset="-128"/>
              </a:rPr>
              <a:t>/</a:t>
            </a:r>
            <a:r>
              <a:rPr kumimoji="1" lang="ja-JP" altLang="en-US" sz="1050" kern="0" dirty="0">
                <a:latin typeface="Meiryo UI" panose="020B0604030504040204" pitchFamily="50" charset="-128"/>
                <a:ea typeface="Meiryo UI" panose="020B0604030504040204" pitchFamily="50" charset="-128"/>
              </a:rPr>
              <a:t>年、計</a:t>
            </a:r>
            <a:r>
              <a:rPr kumimoji="1" lang="en-US" altLang="ja-JP" sz="1050" kern="0" dirty="0">
                <a:latin typeface="Meiryo UI" panose="020B0604030504040204" pitchFamily="50" charset="-128"/>
                <a:ea typeface="Meiryo UI" panose="020B0604030504040204" pitchFamily="50" charset="-128"/>
              </a:rPr>
              <a:t>1,800</a:t>
            </a:r>
            <a:r>
              <a:rPr kumimoji="1" lang="ja-JP" altLang="en-US" sz="1050" kern="0" dirty="0">
                <a:latin typeface="Meiryo UI" panose="020B0604030504040204" pitchFamily="50" charset="-128"/>
                <a:ea typeface="Meiryo UI" panose="020B0604030504040204" pitchFamily="50" charset="-128"/>
              </a:rPr>
              <a:t>万円）。</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73050" lvl="1" defTabSz="914400" fontAlgn="base">
              <a:spcBef>
                <a:spcPct val="0"/>
              </a:spcBef>
              <a:spcAft>
                <a:spcPct val="0"/>
              </a:spcAft>
              <a:defRPr/>
            </a:pPr>
            <a:endParaRPr kumimoji="1" lang="ja-JP" altLang="en-US"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kern="0" dirty="0">
                <a:latin typeface="Meiryo UI" panose="020B0604030504040204" pitchFamily="50" charset="-128"/>
                <a:ea typeface="Meiryo UI" panose="020B0604030504040204" pitchFamily="50" charset="-128"/>
              </a:rPr>
              <a:t>自分で商品を決めて運用</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自分で選んだ運用商品（上場株式や</a:t>
            </a:r>
            <a:r>
              <a:rPr kumimoji="1" lang="ja-JP" altLang="en-US" sz="1050" kern="0" dirty="0">
                <a:latin typeface="Meiryo UI" panose="020B0604030504040204" pitchFamily="50" charset="-128"/>
                <a:ea typeface="Meiryo UI" panose="020B0604030504040204" pitchFamily="50" charset="-128"/>
              </a:rPr>
              <a:t>投資信託等）で掛金を運用します。よって、選択した商品によって、元本を下回る場合があります。</a:t>
            </a: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p:txBody>
      </p:sp>
      <p:sp>
        <p:nvSpPr>
          <p:cNvPr id="131" name="正方形/長方形 130">
            <a:extLst>
              <a:ext uri="{FF2B5EF4-FFF2-40B4-BE49-F238E27FC236}">
                <a16:creationId xmlns:a16="http://schemas.microsoft.com/office/drawing/2014/main" id="{0CF3A731-B5A5-4385-A238-D60FF288786A}"/>
              </a:ext>
            </a:extLst>
          </p:cNvPr>
          <p:cNvSpPr/>
          <p:nvPr/>
        </p:nvSpPr>
        <p:spPr bwMode="auto">
          <a:xfrm>
            <a:off x="4638422" y="2813455"/>
            <a:ext cx="5328686" cy="954407"/>
          </a:xfrm>
          <a:prstGeom prst="rect">
            <a:avLst/>
          </a:prstGeom>
          <a:solidFill>
            <a:srgbClr val="FFFFCC">
              <a:alpha val="25000"/>
            </a:srgbClr>
          </a:solid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投資から得た利益が非課税</a:t>
            </a:r>
            <a:endParaRPr kumimoji="1" lang="en-US" altLang="ja-JP" sz="1200" b="1" kern="0" dirty="0">
              <a:solidFill>
                <a:srgbClr val="EA5550"/>
              </a:solidFill>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株式や投資信託の配当金や分配金、値上がりで得られた売却益が非課税となります。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73050" lvl="1" defTabSz="914400" fontAlgn="base">
              <a:spcBef>
                <a:spcPct val="0"/>
              </a:spcBef>
              <a:spcAft>
                <a:spcPct val="0"/>
              </a:spcAft>
              <a:defRPr/>
            </a:pPr>
            <a:endParaRPr kumimoji="1" lang="ja-JP" altLang="en-US" sz="40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運用期間（保有期間）が　無制限、　に選択できます</a:t>
            </a:r>
            <a:endParaRPr kumimoji="1" lang="en-US" altLang="ja-JP" sz="1200" b="1" kern="0" dirty="0">
              <a:solidFill>
                <a:srgbClr val="EA5550"/>
              </a:solidFill>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保有期間に制限が無い為、長期資産形成は勿論、短期間での引き出しも可能です。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p:txBody>
      </p:sp>
      <p:sp>
        <p:nvSpPr>
          <p:cNvPr id="132" name="四角形: 角を丸くする 131">
            <a:extLst>
              <a:ext uri="{FF2B5EF4-FFF2-40B4-BE49-F238E27FC236}">
                <a16:creationId xmlns:a16="http://schemas.microsoft.com/office/drawing/2014/main" id="{CE404034-59A2-4BBA-8607-C5EB0B82A177}"/>
              </a:ext>
            </a:extLst>
          </p:cNvPr>
          <p:cNvSpPr/>
          <p:nvPr/>
        </p:nvSpPr>
        <p:spPr bwMode="auto">
          <a:xfrm>
            <a:off x="4640578" y="2529128"/>
            <a:ext cx="1800000" cy="288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effectLst/>
                <a:uLnTx/>
                <a:uFillTx/>
                <a:latin typeface="+mj-ea"/>
                <a:ea typeface="+mj-ea"/>
              </a:rPr>
              <a:t>ポイント</a:t>
            </a:r>
          </a:p>
        </p:txBody>
      </p:sp>
      <p:graphicFrame>
        <p:nvGraphicFramePr>
          <p:cNvPr id="136" name="表 135">
            <a:extLst>
              <a:ext uri="{FF2B5EF4-FFF2-40B4-BE49-F238E27FC236}">
                <a16:creationId xmlns:a16="http://schemas.microsoft.com/office/drawing/2014/main" id="{CAC5485B-D15C-42AA-94DB-31F80FB4FCE3}"/>
              </a:ext>
            </a:extLst>
          </p:cNvPr>
          <p:cNvGraphicFramePr>
            <a:graphicFrameLocks noGrp="1"/>
          </p:cNvGraphicFramePr>
          <p:nvPr/>
        </p:nvGraphicFramePr>
        <p:xfrm>
          <a:off x="324645" y="4354296"/>
          <a:ext cx="5040000" cy="19800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1508205520"/>
                    </a:ext>
                  </a:extLst>
                </a:gridCol>
                <a:gridCol w="1836000">
                  <a:extLst>
                    <a:ext uri="{9D8B030D-6E8A-4147-A177-3AD203B41FA5}">
                      <a16:colId xmlns:a16="http://schemas.microsoft.com/office/drawing/2014/main" val="3163755214"/>
                    </a:ext>
                  </a:extLst>
                </a:gridCol>
                <a:gridCol w="1836000">
                  <a:extLst>
                    <a:ext uri="{9D8B030D-6E8A-4147-A177-3AD203B41FA5}">
                      <a16:colId xmlns:a16="http://schemas.microsoft.com/office/drawing/2014/main" val="3972045943"/>
                    </a:ext>
                  </a:extLst>
                </a:gridCol>
              </a:tblGrid>
              <a:tr h="252000">
                <a:tc>
                  <a:txBody>
                    <a:bodyPr/>
                    <a:lstStyle/>
                    <a:p>
                      <a:pPr algn="ctr" fontAlgn="ctr"/>
                      <a:r>
                        <a:rPr lang="en-US" sz="1000" u="none" strike="noStrike" dirty="0">
                          <a:effectLst/>
                          <a:latin typeface="メイリオ" panose="020B0604030504040204" pitchFamily="50" charset="-128"/>
                          <a:ea typeface="メイリオ" panose="020B0604030504040204" pitchFamily="50" charset="-128"/>
                        </a:rPr>
                        <a:t>NISA</a:t>
                      </a:r>
                      <a:endParaRPr 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u="none" strike="noStrike" dirty="0">
                          <a:effectLst/>
                          <a:latin typeface="メイリオ" panose="020B0604030504040204" pitchFamily="50" charset="-128"/>
                          <a:ea typeface="メイリオ" panose="020B0604030504040204" pitchFamily="50" charset="-128"/>
                        </a:rPr>
                        <a:t>一般</a:t>
                      </a:r>
                      <a:r>
                        <a:rPr lang="en-US" sz="1050" b="1" u="none" strike="noStrike" dirty="0">
                          <a:effectLst/>
                          <a:latin typeface="メイリオ" panose="020B0604030504040204" pitchFamily="50" charset="-128"/>
                          <a:ea typeface="メイリオ" panose="020B0604030504040204" pitchFamily="50" charset="-128"/>
                        </a:rPr>
                        <a:t>NISA</a:t>
                      </a:r>
                      <a:endParaRPr lang="en-US" sz="1050" b="1"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メイリオ" panose="020B0604030504040204" pitchFamily="50" charset="-128"/>
                          <a:ea typeface="メイリオ" panose="020B0604030504040204" pitchFamily="50" charset="-128"/>
                        </a:rPr>
                        <a:t>つみたて</a:t>
                      </a:r>
                      <a:r>
                        <a:rPr lang="en-US" sz="1050" b="1" u="none" strike="noStrike" dirty="0">
                          <a:effectLst/>
                          <a:latin typeface="メイリオ" panose="020B0604030504040204" pitchFamily="50" charset="-128"/>
                          <a:ea typeface="メイリオ" panose="020B0604030504040204" pitchFamily="50" charset="-128"/>
                        </a:rPr>
                        <a:t>NISA</a:t>
                      </a:r>
                      <a:endParaRPr lang="en-US" sz="1050" b="1"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9222540"/>
                  </a:ext>
                </a:extLst>
              </a:tr>
              <a:tr h="252000">
                <a:tc>
                  <a:txBody>
                    <a:bodyPr/>
                    <a:lstStyle/>
                    <a:p>
                      <a:pPr algn="ctr" fontAlgn="ctr"/>
                      <a:r>
                        <a:rPr lang="ja-JP" altLang="en-US" sz="1000" u="none" strike="noStrike" dirty="0">
                          <a:effectLst/>
                          <a:latin typeface="メイリオ" panose="020B0604030504040204" pitchFamily="50" charset="-128"/>
                          <a:ea typeface="メイリオ" panose="020B0604030504040204" pitchFamily="50" charset="-128"/>
                        </a:rPr>
                        <a:t>対象者</a:t>
                      </a:r>
                      <a:endParaRPr lang="ja-JP"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2">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18</a:t>
                      </a:r>
                      <a:r>
                        <a:rPr lang="ja-JP" altLang="en-US" sz="1050" u="none" strike="noStrike" dirty="0">
                          <a:effectLst/>
                          <a:latin typeface="メイリオ" panose="020B0604030504040204" pitchFamily="50" charset="-128"/>
                          <a:ea typeface="メイリオ" panose="020B0604030504040204" pitchFamily="50" charset="-128"/>
                        </a:rPr>
                        <a:t>歳以上</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ctr" fontAlgn="ctr"/>
                      <a:r>
                        <a:rPr lang="ja-JP" altLang="en-US" sz="1000" u="none" strike="noStrike" dirty="0">
                          <a:effectLst/>
                          <a:latin typeface="+mn-ea"/>
                          <a:ea typeface="+mn-ea"/>
                        </a:rPr>
                        <a:t>居住者等（</a:t>
                      </a:r>
                      <a:r>
                        <a:rPr lang="en-US" altLang="ja-JP" sz="1000" u="none" strike="noStrike" dirty="0">
                          <a:effectLst/>
                          <a:latin typeface="+mn-ea"/>
                          <a:ea typeface="+mn-ea"/>
                        </a:rPr>
                        <a:t>18</a:t>
                      </a:r>
                      <a:r>
                        <a:rPr lang="ja-JP" altLang="en-US" sz="1000" u="none" strike="noStrike" dirty="0">
                          <a:effectLst/>
                          <a:latin typeface="+mn-ea"/>
                          <a:ea typeface="+mn-ea"/>
                        </a:rPr>
                        <a:t>歳以上）</a:t>
                      </a:r>
                      <a:endParaRPr lang="ja-JP" altLang="en-US" sz="1000" b="0" i="0" u="none" strike="noStrike" dirty="0">
                        <a:solidFill>
                          <a:srgbClr val="000000"/>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22965246"/>
                  </a:ext>
                </a:extLst>
              </a:tr>
              <a:tr h="360000">
                <a:tc>
                  <a:txBody>
                    <a:bodyPr/>
                    <a:lstStyle/>
                    <a:p>
                      <a:pPr algn="ctr" fontAlgn="ctr"/>
                      <a:r>
                        <a:rPr lang="zh-TW" altLang="en-US" sz="1000" u="none" strike="noStrike" dirty="0">
                          <a:effectLst/>
                          <a:latin typeface="メイリオ" panose="020B0604030504040204" pitchFamily="50" charset="-128"/>
                          <a:ea typeface="メイリオ" panose="020B0604030504040204" pitchFamily="50" charset="-128"/>
                        </a:rPr>
                        <a:t>年間投資上限額</a:t>
                      </a:r>
                      <a:endParaRPr lang="zh-TW"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120</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 40</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67016608"/>
                  </a:ext>
                </a:extLst>
              </a:tr>
              <a:tr h="252000">
                <a:tc>
                  <a:txBody>
                    <a:bodyPr/>
                    <a:lstStyle/>
                    <a:p>
                      <a:pPr algn="ctr" fontAlgn="ctr"/>
                      <a:r>
                        <a:rPr lang="zh-TW" altLang="en-US" sz="1000" u="none" strike="noStrike" dirty="0">
                          <a:effectLst/>
                          <a:latin typeface="メイリオ" panose="020B0604030504040204" pitchFamily="50" charset="-128"/>
                          <a:ea typeface="メイリオ" panose="020B0604030504040204" pitchFamily="50" charset="-128"/>
                        </a:rPr>
                        <a:t>生涯非課税限度額</a:t>
                      </a:r>
                      <a:endParaRPr lang="zh-TW"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600</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800</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0896016"/>
                  </a:ext>
                </a:extLst>
              </a:tr>
              <a:tr h="252000">
                <a:tc>
                  <a:txBody>
                    <a:bodyPr/>
                    <a:lstStyle/>
                    <a:p>
                      <a:pPr algn="ctr" fontAlgn="ctr"/>
                      <a:r>
                        <a:rPr lang="ja-JP" altLang="en-US" sz="1000" u="none" strike="noStrike" dirty="0">
                          <a:effectLst/>
                          <a:latin typeface="メイリオ" panose="020B0604030504040204" pitchFamily="50" charset="-128"/>
                          <a:ea typeface="メイリオ" panose="020B0604030504040204" pitchFamily="50" charset="-128"/>
                        </a:rPr>
                        <a:t>非課税期間</a:t>
                      </a:r>
                      <a:endParaRPr lang="ja-JP"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最長</a:t>
                      </a:r>
                      <a:r>
                        <a:rPr lang="en-US" altLang="ja-JP" sz="1050" u="none" strike="noStrike" dirty="0">
                          <a:effectLst/>
                          <a:latin typeface="メイリオ" panose="020B0604030504040204" pitchFamily="50" charset="-128"/>
                          <a:ea typeface="メイリオ" panose="020B0604030504040204" pitchFamily="50" charset="-128"/>
                        </a:rPr>
                        <a:t>5</a:t>
                      </a:r>
                      <a:r>
                        <a:rPr lang="ja-JP" altLang="en-US" sz="1050" u="none" strike="noStrike" dirty="0">
                          <a:effectLst/>
                          <a:latin typeface="メイリオ" panose="020B0604030504040204" pitchFamily="50" charset="-128"/>
                          <a:ea typeface="メイリオ" panose="020B0604030504040204" pitchFamily="50" charset="-128"/>
                        </a:rPr>
                        <a:t>年間</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最長</a:t>
                      </a:r>
                      <a:r>
                        <a:rPr lang="en-US" altLang="ja-JP" sz="1050" u="none" strike="noStrike" dirty="0">
                          <a:effectLst/>
                          <a:latin typeface="メイリオ" panose="020B0604030504040204" pitchFamily="50" charset="-128"/>
                          <a:ea typeface="メイリオ" panose="020B0604030504040204" pitchFamily="50" charset="-128"/>
                        </a:rPr>
                        <a:t>20</a:t>
                      </a:r>
                      <a:r>
                        <a:rPr lang="ja-JP" altLang="en-US" sz="1050" u="none" strike="noStrike" dirty="0">
                          <a:effectLst/>
                          <a:latin typeface="メイリオ" panose="020B0604030504040204" pitchFamily="50" charset="-128"/>
                          <a:ea typeface="メイリオ" panose="020B0604030504040204" pitchFamily="50" charset="-128"/>
                        </a:rPr>
                        <a:t>年間</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56373327"/>
                  </a:ext>
                </a:extLst>
              </a:tr>
              <a:tr h="252000">
                <a:tc>
                  <a:txBody>
                    <a:bodyPr/>
                    <a:lstStyle/>
                    <a:p>
                      <a:pPr algn="ctr" fontAlgn="ctr"/>
                      <a:r>
                        <a:rPr lang="zh-TW" altLang="en-US" sz="1000" u="none" strike="noStrike" dirty="0">
                          <a:effectLst/>
                          <a:latin typeface="メイリオ" panose="020B0604030504040204" pitchFamily="50" charset="-128"/>
                          <a:ea typeface="メイリオ" panose="020B0604030504040204" pitchFamily="50" charset="-128"/>
                        </a:rPr>
                        <a:t>投資可能期間</a:t>
                      </a:r>
                      <a:endParaRPr lang="zh-TW"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2023</a:t>
                      </a:r>
                      <a:r>
                        <a:rPr lang="ja-JP" altLang="en-US" sz="1050" u="none" strike="noStrike" dirty="0">
                          <a:effectLst/>
                          <a:latin typeface="メイリオ" panose="020B0604030504040204" pitchFamily="50" charset="-128"/>
                          <a:ea typeface="メイリオ" panose="020B0604030504040204" pitchFamily="50" charset="-128"/>
                        </a:rPr>
                        <a:t>年まで</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2042</a:t>
                      </a:r>
                      <a:r>
                        <a:rPr lang="ja-JP" altLang="en-US" sz="1050" u="none" strike="noStrike" dirty="0">
                          <a:effectLst/>
                          <a:latin typeface="メイリオ" panose="020B0604030504040204" pitchFamily="50" charset="-128"/>
                          <a:ea typeface="メイリオ" panose="020B0604030504040204" pitchFamily="50" charset="-128"/>
                        </a:rPr>
                        <a:t>年まで</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63584374"/>
                  </a:ext>
                </a:extLst>
              </a:tr>
              <a:tr h="360000">
                <a:tc>
                  <a:txBody>
                    <a:bodyPr/>
                    <a:lstStyle/>
                    <a:p>
                      <a:pPr algn="ctr" fontAlgn="ctr"/>
                      <a:r>
                        <a:rPr lang="zh-TW" altLang="en-US" sz="1000" u="none" strike="noStrike" dirty="0">
                          <a:effectLst/>
                          <a:latin typeface="メイリオ" panose="020B0604030504040204" pitchFamily="50" charset="-128"/>
                          <a:ea typeface="メイリオ" panose="020B0604030504040204" pitchFamily="50" charset="-128"/>
                        </a:rPr>
                        <a:t>投資可能商品</a:t>
                      </a:r>
                      <a:endParaRPr lang="zh-TW"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rPr>
                        <a:t>上場株式、上場新株予約権付社債、公募等株式投資信託等</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rPr>
                        <a:t>一定の）公募等株式投資信託</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83126984"/>
                  </a:ext>
                </a:extLst>
              </a:tr>
            </a:tbl>
          </a:graphicData>
        </a:graphic>
      </p:graphicFrame>
      <p:graphicFrame>
        <p:nvGraphicFramePr>
          <p:cNvPr id="137" name="表 136">
            <a:extLst>
              <a:ext uri="{FF2B5EF4-FFF2-40B4-BE49-F238E27FC236}">
                <a16:creationId xmlns:a16="http://schemas.microsoft.com/office/drawing/2014/main" id="{6A424AA7-583E-4DE4-BAF4-D4F54029159A}"/>
              </a:ext>
            </a:extLst>
          </p:cNvPr>
          <p:cNvGraphicFramePr>
            <a:graphicFrameLocks noGrp="1"/>
          </p:cNvGraphicFramePr>
          <p:nvPr/>
        </p:nvGraphicFramePr>
        <p:xfrm>
          <a:off x="5767865" y="4354296"/>
          <a:ext cx="3672000" cy="1982880"/>
        </p:xfrm>
        <a:graphic>
          <a:graphicData uri="http://schemas.openxmlformats.org/drawingml/2006/table">
            <a:tbl>
              <a:tblPr>
                <a:tableStyleId>{5C22544A-7EE6-4342-B048-85BDC9FD1C3A}</a:tableStyleId>
              </a:tblPr>
              <a:tblGrid>
                <a:gridCol w="1692000">
                  <a:extLst>
                    <a:ext uri="{9D8B030D-6E8A-4147-A177-3AD203B41FA5}">
                      <a16:colId xmlns:a16="http://schemas.microsoft.com/office/drawing/2014/main" val="3972045943"/>
                    </a:ext>
                  </a:extLst>
                </a:gridCol>
                <a:gridCol w="1980000">
                  <a:extLst>
                    <a:ext uri="{9D8B030D-6E8A-4147-A177-3AD203B41FA5}">
                      <a16:colId xmlns:a16="http://schemas.microsoft.com/office/drawing/2014/main" val="108965686"/>
                    </a:ext>
                  </a:extLst>
                </a:gridCol>
              </a:tblGrid>
              <a:tr h="252000">
                <a:tc gridSpan="2">
                  <a:txBody>
                    <a:bodyPr/>
                    <a:lstStyle/>
                    <a:p>
                      <a:pPr algn="ctr" fontAlgn="ctr"/>
                      <a:r>
                        <a:rPr lang="ja-JP" altLang="en-US" sz="1200" b="1" u="none" strike="noStrike" dirty="0">
                          <a:solidFill>
                            <a:srgbClr val="EA5550"/>
                          </a:solidFill>
                          <a:effectLst/>
                          <a:latin typeface="メイリオ" panose="020B0604030504040204" pitchFamily="50" charset="-128"/>
                          <a:ea typeface="メイリオ" panose="020B0604030504040204" pitchFamily="50" charset="-128"/>
                        </a:rPr>
                        <a:t>新・</a:t>
                      </a:r>
                      <a:r>
                        <a:rPr lang="en-US" sz="1200" b="1" u="none" strike="noStrike" dirty="0">
                          <a:solidFill>
                            <a:srgbClr val="EA5550"/>
                          </a:solidFill>
                          <a:effectLst/>
                          <a:latin typeface="メイリオ" panose="020B0604030504040204" pitchFamily="50" charset="-128"/>
                          <a:ea typeface="メイリオ" panose="020B0604030504040204" pitchFamily="50" charset="-128"/>
                        </a:rPr>
                        <a:t>NISA</a:t>
                      </a:r>
                      <a:endParaRPr lang="en-US" sz="1200" b="1" i="0" u="none" strike="noStrike" dirty="0">
                        <a:solidFill>
                          <a:srgbClr val="EA555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4169222540"/>
                  </a:ext>
                </a:extLst>
              </a:tr>
              <a:tr h="252000">
                <a:tc gridSpan="2">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18</a:t>
                      </a:r>
                      <a:r>
                        <a:rPr lang="ja-JP" altLang="en-US" sz="1050" u="none" strike="noStrike" dirty="0">
                          <a:effectLst/>
                          <a:latin typeface="メイリオ" panose="020B0604030504040204" pitchFamily="50" charset="-128"/>
                          <a:ea typeface="メイリオ" panose="020B0604030504040204" pitchFamily="50" charset="-128"/>
                        </a:rPr>
                        <a:t>歳以上</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4022965246"/>
                  </a:ext>
                </a:extLst>
              </a:tr>
              <a:tr h="360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最大　　</a:t>
                      </a:r>
                      <a:r>
                        <a:rPr lang="en-US" altLang="ja-JP" sz="1050" u="none" strike="noStrike" dirty="0">
                          <a:effectLst/>
                          <a:latin typeface="メイリオ" panose="020B0604030504040204" pitchFamily="50" charset="-128"/>
                          <a:ea typeface="メイリオ" panose="020B0604030504040204" pitchFamily="50" charset="-128"/>
                        </a:rPr>
                        <a:t>360</a:t>
                      </a:r>
                      <a:r>
                        <a:rPr lang="ja-JP" altLang="en-US" sz="1050" u="none" strike="noStrike" dirty="0">
                          <a:effectLst/>
                          <a:latin typeface="メイリオ" panose="020B0604030504040204" pitchFamily="50" charset="-128"/>
                          <a:ea typeface="メイリオ" panose="020B0604030504040204" pitchFamily="50" charset="-128"/>
                        </a:rPr>
                        <a:t>　　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u="none" strike="noStrike" dirty="0">
                          <a:effectLst/>
                          <a:latin typeface="メイリオ" panose="020B0604030504040204" pitchFamily="50" charset="-128"/>
                          <a:ea typeface="メイリオ" panose="020B0604030504040204" pitchFamily="50" charset="-128"/>
                        </a:rPr>
                        <a:t>＜つみたて投資枠＞</a:t>
                      </a:r>
                      <a:r>
                        <a:rPr lang="en-US" altLang="ja-JP" sz="900" u="none" strike="noStrike" dirty="0">
                          <a:effectLst/>
                          <a:latin typeface="メイリオ" panose="020B0604030504040204" pitchFamily="50" charset="-128"/>
                          <a:ea typeface="メイリオ" panose="020B0604030504040204" pitchFamily="50" charset="-128"/>
                        </a:rPr>
                        <a:t>120</a:t>
                      </a:r>
                      <a:r>
                        <a:rPr lang="ja-JP" altLang="en-US" sz="900" u="none" strike="noStrike" dirty="0">
                          <a:effectLst/>
                          <a:latin typeface="メイリオ" panose="020B0604030504040204" pitchFamily="50" charset="-128"/>
                          <a:ea typeface="メイリオ" panose="020B0604030504040204" pitchFamily="50" charset="-128"/>
                        </a:rPr>
                        <a:t>万円</a:t>
                      </a:r>
                    </a:p>
                    <a:p>
                      <a:pPr algn="l" fontAlgn="ctr"/>
                      <a:r>
                        <a:rPr lang="ja-JP" altLang="en-US" sz="900" u="none" strike="noStrike" dirty="0">
                          <a:effectLst/>
                          <a:latin typeface="メイリオ" panose="020B0604030504040204" pitchFamily="50" charset="-128"/>
                          <a:ea typeface="メイリオ" panose="020B0604030504040204" pitchFamily="50" charset="-128"/>
                        </a:rPr>
                        <a:t>＜ 成長投資枠 ＞    </a:t>
                      </a:r>
                      <a:r>
                        <a:rPr lang="en-US" altLang="ja-JP" sz="900" u="none" strike="noStrike" dirty="0">
                          <a:effectLst/>
                          <a:latin typeface="メイリオ" panose="020B0604030504040204" pitchFamily="50" charset="-128"/>
                          <a:ea typeface="メイリオ" panose="020B0604030504040204" pitchFamily="50" charset="-128"/>
                        </a:rPr>
                        <a:t>240</a:t>
                      </a:r>
                      <a:r>
                        <a:rPr lang="ja-JP" altLang="en-US" sz="900" u="none" strike="noStrike" dirty="0">
                          <a:effectLst/>
                          <a:latin typeface="メイリオ" panose="020B0604030504040204" pitchFamily="50" charset="-128"/>
                          <a:ea typeface="メイリオ" panose="020B0604030504040204" pitchFamily="50" charset="-128"/>
                        </a:rPr>
                        <a:t>万円</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67016608"/>
                  </a:ext>
                </a:extLst>
              </a:tr>
              <a:tr h="252000">
                <a:tc gridSpan="2">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  　　　</a:t>
                      </a:r>
                      <a:r>
                        <a:rPr lang="en-US" altLang="ja-JP" sz="1050" u="none" strike="noStrike" dirty="0">
                          <a:effectLst/>
                          <a:latin typeface="メイリオ" panose="020B0604030504040204" pitchFamily="50" charset="-128"/>
                          <a:ea typeface="メイリオ" panose="020B0604030504040204" pitchFamily="50" charset="-128"/>
                        </a:rPr>
                        <a:t>1,800</a:t>
                      </a:r>
                      <a:r>
                        <a:rPr lang="ja-JP" altLang="en-US" sz="1050" u="none" strike="noStrike" dirty="0">
                          <a:effectLst/>
                          <a:latin typeface="メイリオ" panose="020B0604030504040204" pitchFamily="50" charset="-128"/>
                          <a:ea typeface="メイリオ" panose="020B0604030504040204" pitchFamily="50" charset="-128"/>
                        </a:rPr>
                        <a:t>  　 </a:t>
                      </a:r>
                      <a:r>
                        <a:rPr lang="zh-TW" altLang="en-US" sz="1050" u="none" strike="noStrike" dirty="0">
                          <a:effectLst/>
                          <a:latin typeface="メイリオ" panose="020B0604030504040204" pitchFamily="50" charset="-128"/>
                          <a:ea typeface="メイリオ" panose="020B0604030504040204" pitchFamily="50" charset="-128"/>
                        </a:rPr>
                        <a:t>万円</a:t>
                      </a:r>
                      <a:r>
                        <a:rPr lang="ja-JP" altLang="en-US" sz="1050" u="none" strike="noStrike" dirty="0">
                          <a:effectLst/>
                          <a:latin typeface="メイリオ" panose="020B0604030504040204" pitchFamily="50" charset="-128"/>
                          <a:ea typeface="メイリオ" panose="020B0604030504040204" pitchFamily="50" charset="-128"/>
                        </a:rPr>
                        <a:t>　</a:t>
                      </a:r>
                      <a:r>
                        <a:rPr lang="en-US" altLang="zh-TW" sz="1050" u="none" strike="noStrike" dirty="0">
                          <a:effectLst/>
                          <a:latin typeface="メイリオ" panose="020B0604030504040204" pitchFamily="50" charset="-128"/>
                          <a:ea typeface="メイリオ" panose="020B0604030504040204" pitchFamily="50" charset="-128"/>
                        </a:rPr>
                        <a:t>(</a:t>
                      </a:r>
                      <a:r>
                        <a:rPr lang="zh-TW" altLang="en-US" sz="1050" u="none" strike="noStrike" dirty="0">
                          <a:effectLst/>
                          <a:latin typeface="メイリオ" panose="020B0604030504040204" pitchFamily="50" charset="-128"/>
                          <a:ea typeface="メイリオ" panose="020B0604030504040204" pitchFamily="50" charset="-128"/>
                        </a:rPr>
                        <a:t>内成長投資枠</a:t>
                      </a:r>
                      <a:r>
                        <a:rPr lang="ja-JP" altLang="en-US" sz="1050" u="none" strike="noStrike" dirty="0">
                          <a:effectLst/>
                          <a:latin typeface="メイリオ" panose="020B0604030504040204" pitchFamily="50" charset="-128"/>
                          <a:ea typeface="メイリオ" panose="020B0604030504040204" pitchFamily="50" charset="-128"/>
                        </a:rPr>
                        <a:t>　</a:t>
                      </a:r>
                      <a:r>
                        <a:rPr lang="en-US" altLang="zh-TW" sz="1050" u="none" strike="noStrike" dirty="0">
                          <a:effectLst/>
                          <a:latin typeface="メイリオ" panose="020B0604030504040204" pitchFamily="50" charset="-128"/>
                          <a:ea typeface="メイリオ" panose="020B0604030504040204" pitchFamily="50" charset="-128"/>
                        </a:rPr>
                        <a:t>1,200</a:t>
                      </a:r>
                      <a:r>
                        <a:rPr lang="ja-JP" altLang="en-US" sz="1050" u="none" strike="noStrike" dirty="0">
                          <a:effectLst/>
                          <a:latin typeface="メイリオ" panose="020B0604030504040204" pitchFamily="50" charset="-128"/>
                          <a:ea typeface="メイリオ" panose="020B0604030504040204" pitchFamily="50" charset="-128"/>
                        </a:rPr>
                        <a:t>　</a:t>
                      </a:r>
                      <a:r>
                        <a:rPr lang="zh-TW"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2220896016"/>
                  </a:ext>
                </a:extLst>
              </a:tr>
              <a:tr h="252000">
                <a:tc gridSpan="2">
                  <a:txBody>
                    <a:bodyPr/>
                    <a:lstStyle/>
                    <a:p>
                      <a:pPr algn="ctr" fontAlgn="ctr"/>
                      <a:r>
                        <a:rPr lang="ja-JP" altLang="en-US" sz="1050" u="none" strike="noStrike" dirty="0">
                          <a:effectLst/>
                          <a:latin typeface="メイリオ" panose="020B0604030504040204" pitchFamily="50" charset="-128"/>
                          <a:ea typeface="+mn-ea"/>
                        </a:rPr>
                        <a:t>無期限</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1456373327"/>
                  </a:ext>
                </a:extLst>
              </a:tr>
              <a:tr h="252000">
                <a:tc gridSpan="2">
                  <a:txBody>
                    <a:bodyPr/>
                    <a:lstStyle/>
                    <a:p>
                      <a:pPr algn="ctr" fontAlgn="ctr"/>
                      <a:r>
                        <a:rPr lang="en-US" altLang="ja-JP" sz="1050" u="none" strike="noStrike" dirty="0">
                          <a:effectLst/>
                          <a:latin typeface="メイリオ" panose="020B0604030504040204" pitchFamily="50" charset="-128"/>
                          <a:ea typeface="+mn-ea"/>
                        </a:rPr>
                        <a:t>2024</a:t>
                      </a:r>
                      <a:r>
                        <a:rPr lang="ja-JP" altLang="en-US" sz="1050" u="none" strike="noStrike" dirty="0">
                          <a:effectLst/>
                          <a:latin typeface="メイリオ" panose="020B0604030504040204" pitchFamily="50" charset="-128"/>
                          <a:ea typeface="+mn-ea"/>
                        </a:rPr>
                        <a:t>年</a:t>
                      </a:r>
                      <a:r>
                        <a:rPr lang="en-US" altLang="ja-JP" sz="1050" u="none" strike="noStrike" dirty="0">
                          <a:effectLst/>
                          <a:latin typeface="メイリオ" panose="020B0604030504040204" pitchFamily="50" charset="-128"/>
                          <a:ea typeface="+mn-ea"/>
                        </a:rPr>
                        <a:t>1</a:t>
                      </a:r>
                      <a:r>
                        <a:rPr lang="ja-JP" altLang="en-US" sz="1050" u="none" strike="noStrike" dirty="0">
                          <a:effectLst/>
                          <a:latin typeface="メイリオ" panose="020B0604030504040204" pitchFamily="50" charset="-128"/>
                          <a:ea typeface="+mn-ea"/>
                        </a:rPr>
                        <a:t>月</a:t>
                      </a:r>
                      <a:r>
                        <a:rPr lang="en-US" altLang="ja-JP" sz="1050" u="none" strike="noStrike" dirty="0">
                          <a:effectLst/>
                          <a:latin typeface="メイリオ" panose="020B0604030504040204" pitchFamily="50" charset="-128"/>
                          <a:ea typeface="+mn-ea"/>
                        </a:rPr>
                        <a:t>1</a:t>
                      </a:r>
                      <a:r>
                        <a:rPr lang="ja-JP" altLang="en-US" sz="1050" u="none" strike="noStrike" dirty="0">
                          <a:effectLst/>
                          <a:latin typeface="メイリオ" panose="020B0604030504040204" pitchFamily="50" charset="-128"/>
                          <a:ea typeface="+mn-ea"/>
                        </a:rPr>
                        <a:t>日以降（恒久化）</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3763584374"/>
                  </a:ext>
                </a:extLst>
              </a:tr>
              <a:tr h="360000">
                <a:tc gridSpan="2">
                  <a:txBody>
                    <a:bodyPr/>
                    <a:lstStyle/>
                    <a:p>
                      <a:pPr algn="l" fontAlgn="ctr"/>
                      <a:r>
                        <a:rPr lang="ja-JP" altLang="en-US" sz="1050" u="none" strike="noStrike" dirty="0">
                          <a:effectLst/>
                          <a:latin typeface="メイリオ" panose="020B0604030504040204" pitchFamily="50" charset="-128"/>
                          <a:ea typeface="+mn-ea"/>
                        </a:rPr>
                        <a:t>　＜つみたて投資枠＞（一定の）公募等株式投資信託</a:t>
                      </a:r>
                      <a:r>
                        <a:rPr lang="en-US" altLang="ja-JP" sz="1050" u="none" strike="noStrike" dirty="0">
                          <a:effectLst/>
                          <a:latin typeface="メイリオ" panose="020B0604030504040204" pitchFamily="50" charset="-128"/>
                          <a:ea typeface="+mn-ea"/>
                        </a:rPr>
                        <a:t>(</a:t>
                      </a:r>
                      <a:r>
                        <a:rPr lang="ja-JP" altLang="en-US" sz="1050" u="none" strike="noStrike" dirty="0">
                          <a:effectLst/>
                          <a:latin typeface="メイリオ" panose="020B0604030504040204" pitchFamily="50" charset="-128"/>
                          <a:ea typeface="+mn-ea"/>
                        </a:rPr>
                        <a:t>注</a:t>
                      </a:r>
                      <a:r>
                        <a:rPr lang="en-US" altLang="ja-JP" sz="1050" u="none" strike="noStrike" dirty="0">
                          <a:effectLst/>
                          <a:latin typeface="メイリオ" panose="020B0604030504040204" pitchFamily="50" charset="-128"/>
                          <a:ea typeface="+mn-ea"/>
                        </a:rPr>
                        <a:t>1)</a:t>
                      </a:r>
                    </a:p>
                    <a:p>
                      <a:pPr algn="l" fontAlgn="ctr"/>
                      <a:r>
                        <a:rPr lang="ja-JP" altLang="en-US" sz="1050" u="none" strike="noStrike" dirty="0">
                          <a:effectLst/>
                          <a:latin typeface="メイリオ" panose="020B0604030504040204" pitchFamily="50" charset="-128"/>
                          <a:ea typeface="+mn-ea"/>
                        </a:rPr>
                        <a:t>　＜ 成長投資枠 ＞上場株式、公募等株式投資信託等 </a:t>
                      </a:r>
                      <a:r>
                        <a:rPr lang="en-US" altLang="ja-JP" sz="1050" u="none" strike="noStrike" dirty="0">
                          <a:effectLst/>
                          <a:latin typeface="メイリオ" panose="020B0604030504040204" pitchFamily="50" charset="-128"/>
                          <a:ea typeface="+mn-ea"/>
                        </a:rPr>
                        <a:t>(</a:t>
                      </a:r>
                      <a:r>
                        <a:rPr lang="ja-JP" altLang="en-US" sz="1050" u="none" strike="noStrike" dirty="0">
                          <a:effectLst/>
                          <a:latin typeface="メイリオ" panose="020B0604030504040204" pitchFamily="50" charset="-128"/>
                          <a:ea typeface="+mn-ea"/>
                        </a:rPr>
                        <a:t>注</a:t>
                      </a:r>
                      <a:r>
                        <a:rPr lang="en-US" altLang="ja-JP" sz="1050" u="none" strike="noStrike" dirty="0">
                          <a:effectLst/>
                          <a:latin typeface="メイリオ" panose="020B0604030504040204" pitchFamily="50" charset="-128"/>
                          <a:ea typeface="+mn-ea"/>
                        </a:rPr>
                        <a:t>2)</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3983126984"/>
                  </a:ext>
                </a:extLst>
              </a:tr>
            </a:tbl>
          </a:graphicData>
        </a:graphic>
      </p:graphicFrame>
      <p:sp>
        <p:nvSpPr>
          <p:cNvPr id="138" name="正方形/長方形 137">
            <a:extLst>
              <a:ext uri="{FF2B5EF4-FFF2-40B4-BE49-F238E27FC236}">
                <a16:creationId xmlns:a16="http://schemas.microsoft.com/office/drawing/2014/main" id="{FF7B6340-0310-45F0-AB9B-71DA81C5932F}"/>
              </a:ext>
            </a:extLst>
          </p:cNvPr>
          <p:cNvSpPr/>
          <p:nvPr/>
        </p:nvSpPr>
        <p:spPr>
          <a:xfrm>
            <a:off x="228624" y="4105908"/>
            <a:ext cx="288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改正前</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39" name="正方形/長方形 138">
            <a:extLst>
              <a:ext uri="{FF2B5EF4-FFF2-40B4-BE49-F238E27FC236}">
                <a16:creationId xmlns:a16="http://schemas.microsoft.com/office/drawing/2014/main" id="{7F4D008A-A641-4350-B8A1-953C7E731C48}"/>
              </a:ext>
            </a:extLst>
          </p:cNvPr>
          <p:cNvSpPr/>
          <p:nvPr/>
        </p:nvSpPr>
        <p:spPr>
          <a:xfrm>
            <a:off x="5707265" y="4105908"/>
            <a:ext cx="288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EA5550"/>
                </a:solidFill>
                <a:latin typeface="メイリオ" panose="020B0604030504040204" pitchFamily="50" charset="-128"/>
                <a:ea typeface="メイリオ" panose="020B0604030504040204" pitchFamily="50" charset="-128"/>
              </a:rPr>
              <a:t>改正後</a:t>
            </a:r>
            <a:endPar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140" name="二等辺三角形 139">
            <a:extLst>
              <a:ext uri="{FF2B5EF4-FFF2-40B4-BE49-F238E27FC236}">
                <a16:creationId xmlns:a16="http://schemas.microsoft.com/office/drawing/2014/main" id="{35ED152D-196C-4C54-90DF-9BC78ABD6172}"/>
              </a:ext>
            </a:extLst>
          </p:cNvPr>
          <p:cNvSpPr/>
          <p:nvPr/>
        </p:nvSpPr>
        <p:spPr>
          <a:xfrm rot="5400000">
            <a:off x="4911454" y="5217292"/>
            <a:ext cx="1332000" cy="252000"/>
          </a:xfrm>
          <a:prstGeom prst="triangle">
            <a:avLst/>
          </a:prstGeom>
          <a:pattFill prst="ltVert">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正方形/長方形 140">
            <a:extLst>
              <a:ext uri="{FF2B5EF4-FFF2-40B4-BE49-F238E27FC236}">
                <a16:creationId xmlns:a16="http://schemas.microsoft.com/office/drawing/2014/main" id="{32BD171A-F743-4E56-A908-4ADAA71D43AB}"/>
              </a:ext>
            </a:extLst>
          </p:cNvPr>
          <p:cNvSpPr/>
          <p:nvPr/>
        </p:nvSpPr>
        <p:spPr>
          <a:xfrm>
            <a:off x="6191536" y="2874839"/>
            <a:ext cx="648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⑥</a:t>
            </a:r>
          </a:p>
        </p:txBody>
      </p:sp>
      <p:sp>
        <p:nvSpPr>
          <p:cNvPr id="142" name="正方形/長方形 141">
            <a:extLst>
              <a:ext uri="{FF2B5EF4-FFF2-40B4-BE49-F238E27FC236}">
                <a16:creationId xmlns:a16="http://schemas.microsoft.com/office/drawing/2014/main" id="{51D02A78-9997-4142-BC57-9D50D34F3ED6}"/>
              </a:ext>
            </a:extLst>
          </p:cNvPr>
          <p:cNvSpPr/>
          <p:nvPr/>
        </p:nvSpPr>
        <p:spPr>
          <a:xfrm>
            <a:off x="6591736" y="3287746"/>
            <a:ext cx="648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p>
        </p:txBody>
      </p:sp>
      <p:sp>
        <p:nvSpPr>
          <p:cNvPr id="6" name="フローチャート: せん孔テープ 5">
            <a:extLst>
              <a:ext uri="{FF2B5EF4-FFF2-40B4-BE49-F238E27FC236}">
                <a16:creationId xmlns:a16="http://schemas.microsoft.com/office/drawing/2014/main" id="{210DE694-177F-4AA4-8089-D9121D4D1DE9}"/>
              </a:ext>
            </a:extLst>
          </p:cNvPr>
          <p:cNvSpPr/>
          <p:nvPr/>
        </p:nvSpPr>
        <p:spPr>
          <a:xfrm>
            <a:off x="2491811" y="2295514"/>
            <a:ext cx="1188000" cy="781478"/>
          </a:xfrm>
          <a:prstGeom prst="flowChartPunchedTap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4" name="正方形/長方形 143">
            <a:extLst>
              <a:ext uri="{FF2B5EF4-FFF2-40B4-BE49-F238E27FC236}">
                <a16:creationId xmlns:a16="http://schemas.microsoft.com/office/drawing/2014/main" id="{91937132-56DC-499A-901D-4F23F333B95D}"/>
              </a:ext>
            </a:extLst>
          </p:cNvPr>
          <p:cNvSpPr/>
          <p:nvPr/>
        </p:nvSpPr>
        <p:spPr>
          <a:xfrm>
            <a:off x="2491811" y="2529128"/>
            <a:ext cx="1188000" cy="781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4" name="正方形/長方形 133">
            <a:extLst>
              <a:ext uri="{FF2B5EF4-FFF2-40B4-BE49-F238E27FC236}">
                <a16:creationId xmlns:a16="http://schemas.microsoft.com/office/drawing/2014/main" id="{BA150341-376D-42D9-8197-AC32DBA5F93C}"/>
              </a:ext>
            </a:extLst>
          </p:cNvPr>
          <p:cNvSpPr/>
          <p:nvPr/>
        </p:nvSpPr>
        <p:spPr>
          <a:xfrm>
            <a:off x="2472444" y="2868595"/>
            <a:ext cx="1261884"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最大：取得対価</a:t>
            </a:r>
            <a:endPar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1800</a:t>
            </a: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万円まで</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grpSp>
        <p:nvGrpSpPr>
          <p:cNvPr id="3" name="グループ化 2">
            <a:extLst>
              <a:ext uri="{FF2B5EF4-FFF2-40B4-BE49-F238E27FC236}">
                <a16:creationId xmlns:a16="http://schemas.microsoft.com/office/drawing/2014/main" id="{CFE2540A-204B-CEBF-3652-FE3DA901085E}"/>
              </a:ext>
            </a:extLst>
          </p:cNvPr>
          <p:cNvGrpSpPr/>
          <p:nvPr/>
        </p:nvGrpSpPr>
        <p:grpSpPr>
          <a:xfrm>
            <a:off x="5497865" y="1814974"/>
            <a:ext cx="4212000" cy="1149865"/>
            <a:chOff x="99451" y="5265578"/>
            <a:chExt cx="4212000" cy="1149865"/>
          </a:xfrm>
        </p:grpSpPr>
        <p:sp>
          <p:nvSpPr>
            <p:cNvPr id="4" name="吹き出し: 四角形 3">
              <a:extLst>
                <a:ext uri="{FF2B5EF4-FFF2-40B4-BE49-F238E27FC236}">
                  <a16:creationId xmlns:a16="http://schemas.microsoft.com/office/drawing/2014/main" id="{1C0F3651-9003-7233-440F-01F35B026BEE}"/>
                </a:ext>
              </a:extLst>
            </p:cNvPr>
            <p:cNvSpPr/>
            <p:nvPr/>
          </p:nvSpPr>
          <p:spPr bwMode="auto">
            <a:xfrm>
              <a:off x="99451" y="5265578"/>
              <a:ext cx="421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非課税</a:t>
              </a:r>
              <a:endParaRPr kumimoji="1" lang="en-US" altLang="ja-JP" sz="2000" dirty="0">
                <a:latin typeface="Meiryo UI" panose="020B0604030504040204" pitchFamily="50" charset="-128"/>
                <a:ea typeface="Meiryo UI" panose="020B0604030504040204" pitchFamily="50" charset="-128"/>
              </a:endParaRPr>
            </a:p>
          </p:txBody>
        </p:sp>
        <p:cxnSp>
          <p:nvCxnSpPr>
            <p:cNvPr id="5" name="直線矢印コネクタ 4">
              <a:extLst>
                <a:ext uri="{FF2B5EF4-FFF2-40B4-BE49-F238E27FC236}">
                  <a16:creationId xmlns:a16="http://schemas.microsoft.com/office/drawing/2014/main" id="{57D85121-FA2C-51DD-3397-18BB213BE76D}"/>
                </a:ext>
              </a:extLst>
            </p:cNvPr>
            <p:cNvCxnSpPr>
              <a:cxnSpLocks/>
            </p:cNvCxnSpPr>
            <p:nvPr/>
          </p:nvCxnSpPr>
          <p:spPr>
            <a:xfrm>
              <a:off x="1194287" y="5949578"/>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グループ化 6">
            <a:extLst>
              <a:ext uri="{FF2B5EF4-FFF2-40B4-BE49-F238E27FC236}">
                <a16:creationId xmlns:a16="http://schemas.microsoft.com/office/drawing/2014/main" id="{72213478-1B33-FC0C-D666-DEBD4BBCF182}"/>
              </a:ext>
            </a:extLst>
          </p:cNvPr>
          <p:cNvGrpSpPr/>
          <p:nvPr/>
        </p:nvGrpSpPr>
        <p:grpSpPr>
          <a:xfrm>
            <a:off x="5497865" y="3345478"/>
            <a:ext cx="4212000" cy="1081095"/>
            <a:chOff x="99451" y="4926215"/>
            <a:chExt cx="4212000" cy="1081095"/>
          </a:xfrm>
        </p:grpSpPr>
        <p:sp>
          <p:nvSpPr>
            <p:cNvPr id="8" name="吹き出し: 四角形 7">
              <a:extLst>
                <a:ext uri="{FF2B5EF4-FFF2-40B4-BE49-F238E27FC236}">
                  <a16:creationId xmlns:a16="http://schemas.microsoft.com/office/drawing/2014/main" id="{EB10DF82-92D8-1C87-313C-4C7652E91179}"/>
                </a:ext>
              </a:extLst>
            </p:cNvPr>
            <p:cNvSpPr/>
            <p:nvPr/>
          </p:nvSpPr>
          <p:spPr bwMode="auto">
            <a:xfrm>
              <a:off x="99451" y="5323310"/>
              <a:ext cx="421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⑦　自由</a:t>
              </a:r>
              <a:endParaRPr kumimoji="1" lang="en-US" altLang="ja-JP" sz="2000" dirty="0">
                <a:latin typeface="Meiryo UI" panose="020B0604030504040204" pitchFamily="50" charset="-128"/>
                <a:ea typeface="Meiryo UI" panose="020B0604030504040204" pitchFamily="50" charset="-128"/>
              </a:endParaRPr>
            </a:p>
          </p:txBody>
        </p:sp>
        <p:cxnSp>
          <p:nvCxnSpPr>
            <p:cNvPr id="9" name="直線矢印コネクタ 8">
              <a:extLst>
                <a:ext uri="{FF2B5EF4-FFF2-40B4-BE49-F238E27FC236}">
                  <a16:creationId xmlns:a16="http://schemas.microsoft.com/office/drawing/2014/main" id="{06CAA083-C829-2955-E435-1CB0C36DD975}"/>
                </a:ext>
              </a:extLst>
            </p:cNvPr>
            <p:cNvCxnSpPr>
              <a:cxnSpLocks/>
            </p:cNvCxnSpPr>
            <p:nvPr/>
          </p:nvCxnSpPr>
          <p:spPr>
            <a:xfrm flipV="1">
              <a:off x="1515301" y="4926215"/>
              <a:ext cx="2021" cy="394049"/>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2603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B3A4D8D7-CE6C-4B51-8442-39CC09091A68}"/>
              </a:ext>
            </a:extLst>
          </p:cNvPr>
          <p:cNvSpPr/>
          <p:nvPr/>
        </p:nvSpPr>
        <p:spPr bwMode="auto">
          <a:xfrm>
            <a:off x="114300" y="1176341"/>
            <a:ext cx="5530480" cy="1440000"/>
          </a:xfrm>
          <a:prstGeom prst="rect">
            <a:avLst/>
          </a:prstGeom>
          <a:no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❶ </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自分で金融機関を選び、商品を選択し、自身で手続きをする必要がある</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どの金融機関を窓口とするか、から商品選択、手続きまで基本的にすべてを自己完結する必要。</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➋ 金融機関によって運用商品が異なり、　金融庁　　が認定した商品に限定されている。</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運用管理機関によって、用意されている商品のラインナップが異なります。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ネット系証券会社等だと上場株式の取り扱いがありますが、大手銀行では投資信託に限られる等。</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また、</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2023</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年までの一般</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NISA</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では選択できた「</a:t>
            </a:r>
            <a:r>
              <a:rPr kumimoji="1" lang="ja-JP" altLang="en-US" sz="1050" kern="0" dirty="0">
                <a:latin typeface="Meiryo UI" panose="020B0604030504040204" pitchFamily="50" charset="-128"/>
                <a:ea typeface="Meiryo UI" panose="020B0604030504040204" pitchFamily="50" charset="-128"/>
              </a:rPr>
              <a:t>信託期間</a:t>
            </a:r>
            <a:r>
              <a:rPr kumimoji="1" lang="en-US" altLang="ja-JP" sz="1050" kern="0" dirty="0">
                <a:latin typeface="Meiryo UI" panose="020B0604030504040204" pitchFamily="50" charset="-128"/>
                <a:ea typeface="Meiryo UI" panose="020B0604030504040204" pitchFamily="50" charset="-128"/>
              </a:rPr>
              <a:t>20</a:t>
            </a:r>
            <a:r>
              <a:rPr kumimoji="1" lang="ja-JP" altLang="en-US" sz="1050" kern="0" dirty="0">
                <a:latin typeface="Meiryo UI" panose="020B0604030504040204" pitchFamily="50" charset="-128"/>
                <a:ea typeface="Meiryo UI" panose="020B0604030504040204" pitchFamily="50" charset="-128"/>
              </a:rPr>
              <a:t>年未満の投資信託」や、「毎月分配型の投資信託」、「高レバレッジ型の投資信託」等は、新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では選択できなくなりました。</a:t>
            </a:r>
            <a:endParaRPr kumimoji="1" lang="en-US" altLang="ja-JP" sz="105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❸</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投資信託商品は、資産残高に対し手数料（信託報酬）がかかります</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投資信託を選択された場合、信託報酬はもちろん、信託財産留保額がかかる商品もあります。</a:t>
            </a:r>
          </a:p>
          <a:p>
            <a:pPr marL="354013" lvl="1" indent="-84138" defTabSz="914400" fontAlgn="base">
              <a:spcBef>
                <a:spcPct val="0"/>
              </a:spcBef>
              <a:spcAft>
                <a:spcPct val="0"/>
              </a:spcAft>
              <a:buFont typeface="Arial" panose="020B0604020202020204" pitchFamily="34" charset="0"/>
              <a:buChar char="•"/>
              <a:defRPr/>
            </a:pPr>
            <a:endParaRPr kumimoji="1" lang="en-US" altLang="ja-JP"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❹ 運用結果によっては、積立額が元本を下回る可能性があります</a:t>
            </a:r>
          </a:p>
          <a:p>
            <a:pPr marL="358775" lvl="1" indent="-92075"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商品によりますが、主に投資信託を活用するケースが多いためリスクがあります。</a:t>
            </a: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❺ 　損益通算　　や損失の繰越控除ができない</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特定口座や一般口座との損益通算（利益と損失の相殺）ができません。</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❻</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NISA</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口座は</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人</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口座のみ</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運用したい商品が無い等で、口座を変更する場合</a:t>
            </a:r>
            <a:r>
              <a:rPr kumimoji="1" lang="en-US" altLang="ja-JP" sz="1050" kern="0" dirty="0">
                <a:latin typeface="Meiryo UI" panose="020B0604030504040204" pitchFamily="50" charset="-128"/>
                <a:ea typeface="Meiryo UI" panose="020B0604030504040204" pitchFamily="50" charset="-128"/>
              </a:rPr>
              <a:t>1</a:t>
            </a:r>
            <a:r>
              <a:rPr kumimoji="1" lang="ja-JP" altLang="en-US" sz="1050" kern="0" dirty="0">
                <a:latin typeface="Meiryo UI" panose="020B0604030504040204" pitchFamily="50" charset="-128"/>
                <a:ea typeface="Meiryo UI" panose="020B0604030504040204" pitchFamily="50" charset="-128"/>
              </a:rPr>
              <a:t>年単位で変更が可能です。ただし、運用中の商品を、変更した金融機関の</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口座に移管することはできません。</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既に商品を購入している場合は年内での変更はできず、翌年以降の変更になります。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❼</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対象年齢が</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18</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歳から</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お子さまの積み立てや、相続対策等の活用はできない。</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❽ 掛金は最大</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360</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万円</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1,800</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万円</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累計が上限</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大口の資産運用としては制限がある。</a:t>
            </a:r>
            <a:endParaRPr kumimoji="1" lang="en-US" altLang="ja-JP" sz="1050" kern="0" dirty="0">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❾ 現行</a:t>
            </a:r>
            <a:r>
              <a:rPr kumimoji="1" lang="en-US" altLang="ja-JP" sz="1200" b="1" kern="0" dirty="0">
                <a:latin typeface="Meiryo UI" panose="020B0604030504040204" pitchFamily="50" charset="-128"/>
                <a:ea typeface="Meiryo UI" panose="020B0604030504040204" pitchFamily="50" charset="-128"/>
              </a:rPr>
              <a:t>NISA</a:t>
            </a:r>
            <a:r>
              <a:rPr kumimoji="1" lang="ja-JP" altLang="en-US" sz="1200" b="1" kern="0" dirty="0">
                <a:latin typeface="Meiryo UI" panose="020B0604030504040204" pitchFamily="50" charset="-128"/>
                <a:ea typeface="Meiryo UI" panose="020B0604030504040204" pitchFamily="50" charset="-128"/>
              </a:rPr>
              <a:t>から新</a:t>
            </a:r>
            <a:r>
              <a:rPr kumimoji="1" lang="en-US" altLang="ja-JP" sz="1200" b="1" kern="0" dirty="0">
                <a:latin typeface="Meiryo UI" panose="020B0604030504040204" pitchFamily="50" charset="-128"/>
                <a:ea typeface="Meiryo UI" panose="020B0604030504040204" pitchFamily="50" charset="-128"/>
              </a:rPr>
              <a:t>NISA</a:t>
            </a:r>
            <a:r>
              <a:rPr kumimoji="1" lang="ja-JP" altLang="en-US" sz="1200" b="1" kern="0" dirty="0">
                <a:latin typeface="Meiryo UI" panose="020B0604030504040204" pitchFamily="50" charset="-128"/>
                <a:ea typeface="Meiryo UI" panose="020B0604030504040204" pitchFamily="50" charset="-128"/>
              </a:rPr>
              <a:t>へのロールオーバーはできない</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口座は、従来の</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口座とは別枠の扱いとなるため、新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口座への移管は不可能となります。よって、お客さまは、「非課税期間中に売却する」、もしくは「非課税期間終了後に課税口座へ払い出す」といった選択が必要になります。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ついては、時期と市場のタイミングによってに不利益を生じる可能性があります。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❿ 商品によっては、為替リスクや信用リスク（国）等を含む</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外国の株式や債券で運用する投資信託には基本的に、為替変動リスクがあります。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②ー２．新</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NISA</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とは</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8</a:t>
            </a:fld>
            <a:endParaRPr kumimoji="1" lang="ja-JP" altLang="en-US" sz="1200" b="1" dirty="0">
              <a:solidFill>
                <a:schemeClr val="tx1"/>
              </a:solidFill>
            </a:endParaRPr>
          </a:p>
        </p:txBody>
      </p:sp>
      <p:sp>
        <p:nvSpPr>
          <p:cNvPr id="17" name="正方形/長方形 16">
            <a:extLst>
              <a:ext uri="{FF2B5EF4-FFF2-40B4-BE49-F238E27FC236}">
                <a16:creationId xmlns:a16="http://schemas.microsoft.com/office/drawing/2014/main" id="{6C483827-42AC-4D1E-996E-CE044418FCEF}"/>
              </a:ext>
            </a:extLst>
          </p:cNvPr>
          <p:cNvSpPr/>
          <p:nvPr/>
        </p:nvSpPr>
        <p:spPr>
          <a:xfrm>
            <a:off x="0" y="887408"/>
            <a:ext cx="904415"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srgbClr val="3E3A39"/>
                </a:solidFill>
                <a:latin typeface="メイリオ" panose="020B0604030504040204" pitchFamily="50" charset="-128"/>
                <a:ea typeface="メイリオ" panose="020B0604030504040204" pitchFamily="50" charset="-128"/>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．留意点</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AEC9EF55-DA1A-4F18-A067-37DB78D7748A}"/>
              </a:ext>
            </a:extLst>
          </p:cNvPr>
          <p:cNvSpPr/>
          <p:nvPr/>
        </p:nvSpPr>
        <p:spPr>
          <a:xfrm>
            <a:off x="5540578" y="887408"/>
            <a:ext cx="105830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手数料等</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2" name="表 21">
            <a:extLst>
              <a:ext uri="{FF2B5EF4-FFF2-40B4-BE49-F238E27FC236}">
                <a16:creationId xmlns:a16="http://schemas.microsoft.com/office/drawing/2014/main" id="{F7AD6585-E665-4A4A-B5D1-55A8F242229C}"/>
              </a:ext>
            </a:extLst>
          </p:cNvPr>
          <p:cNvGraphicFramePr>
            <a:graphicFrameLocks noGrp="1"/>
          </p:cNvGraphicFramePr>
          <p:nvPr/>
        </p:nvGraphicFramePr>
        <p:xfrm>
          <a:off x="5736396" y="1452514"/>
          <a:ext cx="4140000" cy="86976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2882618463"/>
                    </a:ext>
                  </a:extLst>
                </a:gridCol>
                <a:gridCol w="1224000">
                  <a:extLst>
                    <a:ext uri="{9D8B030D-6E8A-4147-A177-3AD203B41FA5}">
                      <a16:colId xmlns:a16="http://schemas.microsoft.com/office/drawing/2014/main" val="2114279377"/>
                    </a:ext>
                  </a:extLst>
                </a:gridCol>
                <a:gridCol w="1800000">
                  <a:extLst>
                    <a:ext uri="{9D8B030D-6E8A-4147-A177-3AD203B41FA5}">
                      <a16:colId xmlns:a16="http://schemas.microsoft.com/office/drawing/2014/main" val="2841092622"/>
                    </a:ext>
                  </a:extLst>
                </a:gridCol>
              </a:tblGrid>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保有</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信託報酬等</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商品に準ずる</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1831838"/>
                  </a:ext>
                </a:extLst>
              </a:tr>
              <a:tr h="432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売却等</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信託財産</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留保額</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商品に準ずる</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38211504"/>
                  </a:ext>
                </a:extLst>
              </a:tr>
            </a:tbl>
          </a:graphicData>
        </a:graphic>
      </p:graphicFrame>
      <p:sp>
        <p:nvSpPr>
          <p:cNvPr id="24" name="正方形/長方形 23">
            <a:extLst>
              <a:ext uri="{FF2B5EF4-FFF2-40B4-BE49-F238E27FC236}">
                <a16:creationId xmlns:a16="http://schemas.microsoft.com/office/drawing/2014/main" id="{08C103C3-19FB-4A12-90FE-F3185D4F324F}"/>
              </a:ext>
            </a:extLst>
          </p:cNvPr>
          <p:cNvSpPr/>
          <p:nvPr/>
        </p:nvSpPr>
        <p:spPr>
          <a:xfrm>
            <a:off x="5686657" y="1176341"/>
            <a:ext cx="2185214"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投資信託で運用していた場合</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6BD170BC-18CA-405B-B3C4-0A9F291BDED2}"/>
              </a:ext>
            </a:extLst>
          </p:cNvPr>
          <p:cNvSpPr/>
          <p:nvPr/>
        </p:nvSpPr>
        <p:spPr>
          <a:xfrm>
            <a:off x="5632563" y="2403502"/>
            <a:ext cx="4456669"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参考）口座管理手数料等の考え方</a:t>
            </a: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dirty="0">
                <a:solidFill>
                  <a:srgbClr val="3E3A39"/>
                </a:solidFill>
                <a:latin typeface="メイリオ" panose="020B0604030504040204" pitchFamily="50" charset="-128"/>
                <a:ea typeface="メイリオ" panose="020B0604030504040204" pitchFamily="50" charset="-128"/>
              </a:rPr>
              <a:t>条件：</a:t>
            </a:r>
            <a:r>
              <a:rPr kumimoji="1" lang="ja-JP" altLang="en-US" sz="1050" dirty="0">
                <a:solidFill>
                  <a:srgbClr val="3E3A39"/>
                </a:solidFill>
                <a:latin typeface="メイリオ" panose="020B0604030504040204" pitchFamily="50" charset="-128"/>
                <a:ea typeface="メイリオ" panose="020B0604030504040204" pitchFamily="50" charset="-128"/>
              </a:rPr>
              <a:t>毎年</a:t>
            </a:r>
            <a:r>
              <a:rPr kumimoji="1" lang="en-US" altLang="ja-JP" sz="1050" dirty="0">
                <a:solidFill>
                  <a:srgbClr val="3E3A39"/>
                </a:solidFill>
                <a:latin typeface="メイリオ" panose="020B0604030504040204" pitchFamily="50" charset="-128"/>
                <a:ea typeface="メイリオ" panose="020B0604030504040204" pitchFamily="50" charset="-128"/>
              </a:rPr>
              <a:t>100</a:t>
            </a:r>
            <a:r>
              <a:rPr kumimoji="1" lang="ja-JP" altLang="en-US" sz="1050" dirty="0">
                <a:solidFill>
                  <a:srgbClr val="3E3A39"/>
                </a:solidFill>
                <a:latin typeface="メイリオ" panose="020B0604030504040204" pitchFamily="50" charset="-128"/>
                <a:ea typeface="メイリオ" panose="020B0604030504040204" pitchFamily="50" charset="-128"/>
              </a:rPr>
              <a:t>万円を</a:t>
            </a:r>
            <a:r>
              <a:rPr kumimoji="1" lang="en-US" altLang="ja-JP" sz="1050" dirty="0">
                <a:solidFill>
                  <a:srgbClr val="3E3A39"/>
                </a:solidFill>
                <a:latin typeface="メイリオ" panose="020B0604030504040204" pitchFamily="50" charset="-128"/>
                <a:ea typeface="メイリオ" panose="020B0604030504040204" pitchFamily="50" charset="-128"/>
              </a:rPr>
              <a:t>18</a:t>
            </a:r>
            <a:r>
              <a:rPr kumimoji="1" lang="ja-JP" altLang="en-US" sz="1050" dirty="0">
                <a:solidFill>
                  <a:srgbClr val="3E3A39"/>
                </a:solidFill>
                <a:latin typeface="メイリオ" panose="020B0604030504040204" pitchFamily="50" charset="-128"/>
                <a:ea typeface="メイリオ" panose="020B0604030504040204" pitchFamily="50" charset="-128"/>
              </a:rPr>
              <a:t>年間、計</a:t>
            </a:r>
            <a:r>
              <a:rPr kumimoji="1" lang="en-US" altLang="ja-JP" sz="1050" dirty="0">
                <a:solidFill>
                  <a:srgbClr val="3E3A39"/>
                </a:solidFill>
                <a:latin typeface="メイリオ" panose="020B0604030504040204" pitchFamily="50" charset="-128"/>
                <a:ea typeface="メイリオ" panose="020B0604030504040204" pitchFamily="50" charset="-128"/>
              </a:rPr>
              <a:t>1,800</a:t>
            </a:r>
            <a:r>
              <a:rPr kumimoji="1" lang="ja-JP" altLang="en-US" sz="1050" dirty="0">
                <a:solidFill>
                  <a:srgbClr val="3E3A39"/>
                </a:solidFill>
                <a:latin typeface="メイリオ" panose="020B0604030504040204" pitchFamily="50" charset="-128"/>
                <a:ea typeface="メイリオ" panose="020B0604030504040204" pitchFamily="50" charset="-128"/>
              </a:rPr>
              <a:t>万円投資信託で運用した場合</a:t>
            </a: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b="1" dirty="0">
                <a:solidFill>
                  <a:srgbClr val="3E3A39"/>
                </a:solidFill>
                <a:latin typeface="メイリオ" panose="020B0604030504040204" pitchFamily="50" charset="-128"/>
                <a:ea typeface="メイリオ" panose="020B0604030504040204" pitchFamily="50" charset="-128"/>
              </a:rPr>
              <a:t>信託報酬</a:t>
            </a:r>
            <a:endParaRPr kumimoji="1" lang="en-US" altLang="ja-JP" sz="1050" b="1"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dirty="0">
                <a:solidFill>
                  <a:srgbClr val="3E3A39"/>
                </a:solidFill>
                <a:latin typeface="メイリオ" panose="020B0604030504040204" pitchFamily="50" charset="-128"/>
                <a:ea typeface="メイリオ" panose="020B0604030504040204" pitchFamily="50" charset="-128"/>
              </a:rPr>
              <a:t>（信託報酬は</a:t>
            </a:r>
            <a:r>
              <a:rPr kumimoji="1" lang="en-US" altLang="ja-JP" sz="1050" dirty="0">
                <a:solidFill>
                  <a:srgbClr val="3E3A39"/>
                </a:solidFill>
                <a:latin typeface="メイリオ" panose="020B0604030504040204" pitchFamily="50" charset="-128"/>
                <a:ea typeface="メイリオ" panose="020B0604030504040204" pitchFamily="50" charset="-128"/>
              </a:rPr>
              <a:t>1</a:t>
            </a:r>
            <a:r>
              <a:rPr kumimoji="1" lang="ja-JP" altLang="en-US" sz="1050" dirty="0">
                <a:solidFill>
                  <a:srgbClr val="3E3A39"/>
                </a:solidFill>
                <a:latin typeface="メイリオ" panose="020B0604030504040204" pitchFamily="50" charset="-128"/>
                <a:ea typeface="メイリオ" panose="020B0604030504040204" pitchFamily="50" charset="-128"/>
              </a:rPr>
              <a:t>％で、運用益が無いと仮定）　　　＝</a:t>
            </a:r>
            <a:r>
              <a:rPr kumimoji="1" lang="en-US" altLang="ja-JP" sz="1050" dirty="0">
                <a:solidFill>
                  <a:srgbClr val="3E3A39"/>
                </a:solidFill>
                <a:latin typeface="メイリオ" panose="020B0604030504040204" pitchFamily="50" charset="-128"/>
                <a:ea typeface="メイリオ" panose="020B0604030504040204" pitchFamily="50" charset="-128"/>
              </a:rPr>
              <a:t>1,710,000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a:t>
            </a:r>
          </a:p>
          <a:p>
            <a:pPr>
              <a:defRPr/>
            </a:pPr>
            <a:r>
              <a:rPr kumimoji="1" lang="en-US" altLang="ja-JP" sz="1050" dirty="0">
                <a:solidFill>
                  <a:srgbClr val="3E3A39"/>
                </a:solidFill>
                <a:latin typeface="メイリオ" panose="020B0604030504040204" pitchFamily="50" charset="-128"/>
                <a:ea typeface="メイリオ" panose="020B0604030504040204" pitchFamily="50" charset="-128"/>
              </a:rPr>
              <a:t>100</a:t>
            </a:r>
            <a:r>
              <a:rPr kumimoji="1" lang="ja-JP" altLang="en-US" sz="1050" dirty="0">
                <a:solidFill>
                  <a:srgbClr val="3E3A39"/>
                </a:solidFill>
                <a:latin typeface="メイリオ" panose="020B0604030504040204" pitchFamily="50" charset="-128"/>
                <a:ea typeface="メイリオ" panose="020B0604030504040204" pitchFamily="50" charset="-128"/>
              </a:rPr>
              <a:t>万円</a:t>
            </a:r>
            <a:r>
              <a:rPr kumimoji="1" lang="en-US" altLang="ja-JP" sz="1050" dirty="0">
                <a:solidFill>
                  <a:srgbClr val="3E3A39"/>
                </a:solidFill>
                <a:latin typeface="メイリオ" panose="020B0604030504040204" pitchFamily="50" charset="-128"/>
                <a:ea typeface="メイリオ" panose="020B0604030504040204" pitchFamily="50" charset="-128"/>
              </a:rPr>
              <a:t>×18</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1,800</a:t>
            </a:r>
            <a:r>
              <a:rPr kumimoji="1" lang="ja-JP" altLang="en-US" sz="1050" dirty="0">
                <a:solidFill>
                  <a:srgbClr val="3E3A39"/>
                </a:solidFill>
                <a:latin typeface="メイリオ" panose="020B0604030504040204" pitchFamily="50" charset="-128"/>
                <a:ea typeface="メイリオ" panose="020B0604030504040204" pitchFamily="50" charset="-128"/>
              </a:rPr>
              <a:t>万円の資産に対しての概算（年単位で計算）</a:t>
            </a:r>
            <a:endParaRPr kumimoji="1" lang="en-US" altLang="ja-JP" sz="1050" dirty="0">
              <a:solidFill>
                <a:srgbClr val="3E3A39"/>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12464892-76AC-48E1-809B-D38EE57DAC2C}"/>
              </a:ext>
            </a:extLst>
          </p:cNvPr>
          <p:cNvSpPr/>
          <p:nvPr/>
        </p:nvSpPr>
        <p:spPr>
          <a:xfrm>
            <a:off x="8886985" y="2906414"/>
            <a:ext cx="648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⑨</a:t>
            </a:r>
          </a:p>
        </p:txBody>
      </p:sp>
      <p:sp>
        <p:nvSpPr>
          <p:cNvPr id="3" name="正方形/長方形 2">
            <a:extLst>
              <a:ext uri="{FF2B5EF4-FFF2-40B4-BE49-F238E27FC236}">
                <a16:creationId xmlns:a16="http://schemas.microsoft.com/office/drawing/2014/main" id="{09237027-43CB-6EA2-9AAC-254CBCAFEE77}"/>
              </a:ext>
            </a:extLst>
          </p:cNvPr>
          <p:cNvSpPr/>
          <p:nvPr/>
        </p:nvSpPr>
        <p:spPr>
          <a:xfrm>
            <a:off x="2758268" y="1606550"/>
            <a:ext cx="631362"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p>
        </p:txBody>
      </p:sp>
      <p:sp>
        <p:nvSpPr>
          <p:cNvPr id="4" name="正方形/長方形 3">
            <a:extLst>
              <a:ext uri="{FF2B5EF4-FFF2-40B4-BE49-F238E27FC236}">
                <a16:creationId xmlns:a16="http://schemas.microsoft.com/office/drawing/2014/main" id="{AB30A137-16E4-1284-8A2D-9D013B41F70A}"/>
              </a:ext>
            </a:extLst>
          </p:cNvPr>
          <p:cNvSpPr/>
          <p:nvPr/>
        </p:nvSpPr>
        <p:spPr>
          <a:xfrm>
            <a:off x="370668" y="3299232"/>
            <a:ext cx="792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⑩</a:t>
            </a:r>
          </a:p>
        </p:txBody>
      </p:sp>
      <p:grpSp>
        <p:nvGrpSpPr>
          <p:cNvPr id="6" name="グループ化 5">
            <a:extLst>
              <a:ext uri="{FF2B5EF4-FFF2-40B4-BE49-F238E27FC236}">
                <a16:creationId xmlns:a16="http://schemas.microsoft.com/office/drawing/2014/main" id="{9D89CA0A-F4AD-60FF-4715-24B9DCA1D6CD}"/>
              </a:ext>
            </a:extLst>
          </p:cNvPr>
          <p:cNvGrpSpPr/>
          <p:nvPr/>
        </p:nvGrpSpPr>
        <p:grpSpPr>
          <a:xfrm>
            <a:off x="5571425" y="2996414"/>
            <a:ext cx="4212000" cy="1229730"/>
            <a:chOff x="114298" y="4123073"/>
            <a:chExt cx="4212000" cy="1229730"/>
          </a:xfrm>
        </p:grpSpPr>
        <p:sp>
          <p:nvSpPr>
            <p:cNvPr id="7" name="吹き出し: 四角形 6">
              <a:extLst>
                <a:ext uri="{FF2B5EF4-FFF2-40B4-BE49-F238E27FC236}">
                  <a16:creationId xmlns:a16="http://schemas.microsoft.com/office/drawing/2014/main" id="{B373BA5B-D8C9-6FE3-B2B9-9FB2CF4EAE42}"/>
                </a:ext>
              </a:extLst>
            </p:cNvPr>
            <p:cNvSpPr/>
            <p:nvPr/>
          </p:nvSpPr>
          <p:spPr bwMode="auto">
            <a:xfrm>
              <a:off x="114298" y="4668803"/>
              <a:ext cx="421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⑨ </a:t>
              </a:r>
              <a:r>
                <a:rPr kumimoji="1" lang="en-US" altLang="ja-JP" sz="4000" b="1" dirty="0">
                  <a:latin typeface="Meiryo UI" panose="020B0604030504040204" pitchFamily="50" charset="-128"/>
                  <a:ea typeface="Meiryo UI" panose="020B0604030504040204" pitchFamily="50" charset="-128"/>
                </a:rPr>
                <a:t>1,710,000</a:t>
              </a:r>
              <a:r>
                <a:rPr kumimoji="1" lang="ja-JP" altLang="en-US" sz="3200" dirty="0">
                  <a:latin typeface="Meiryo UI" panose="020B0604030504040204" pitchFamily="50" charset="-128"/>
                  <a:ea typeface="Meiryo UI" panose="020B0604030504040204" pitchFamily="50" charset="-128"/>
                </a:rPr>
                <a:t>円</a:t>
              </a:r>
              <a:endParaRPr kumimoji="1" lang="en-US" altLang="ja-JP" sz="2000" dirty="0">
                <a:latin typeface="Meiryo UI" panose="020B0604030504040204" pitchFamily="50" charset="-128"/>
                <a:ea typeface="Meiryo UI" panose="020B0604030504040204" pitchFamily="50" charset="-128"/>
              </a:endParaRPr>
            </a:p>
          </p:txBody>
        </p:sp>
        <p:cxnSp>
          <p:nvCxnSpPr>
            <p:cNvPr id="8" name="直線矢印コネクタ 7">
              <a:extLst>
                <a:ext uri="{FF2B5EF4-FFF2-40B4-BE49-F238E27FC236}">
                  <a16:creationId xmlns:a16="http://schemas.microsoft.com/office/drawing/2014/main" id="{8C6F8A62-F63F-EC53-C180-8A2122447DD6}"/>
                </a:ext>
              </a:extLst>
            </p:cNvPr>
            <p:cNvCxnSpPr/>
            <p:nvPr/>
          </p:nvCxnSpPr>
          <p:spPr>
            <a:xfrm flipV="1">
              <a:off x="3775145" y="4123073"/>
              <a:ext cx="0" cy="54150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 name="グループ化 8">
            <a:extLst>
              <a:ext uri="{FF2B5EF4-FFF2-40B4-BE49-F238E27FC236}">
                <a16:creationId xmlns:a16="http://schemas.microsoft.com/office/drawing/2014/main" id="{1265564D-D041-328A-B091-28C487024FE3}"/>
              </a:ext>
            </a:extLst>
          </p:cNvPr>
          <p:cNvGrpSpPr/>
          <p:nvPr/>
        </p:nvGrpSpPr>
        <p:grpSpPr>
          <a:xfrm>
            <a:off x="2113344" y="563113"/>
            <a:ext cx="2839656" cy="1149865"/>
            <a:chOff x="99451" y="5265578"/>
            <a:chExt cx="2839656" cy="1149865"/>
          </a:xfrm>
        </p:grpSpPr>
        <p:sp>
          <p:nvSpPr>
            <p:cNvPr id="10" name="吹き出し: 四角形 9">
              <a:extLst>
                <a:ext uri="{FF2B5EF4-FFF2-40B4-BE49-F238E27FC236}">
                  <a16:creationId xmlns:a16="http://schemas.microsoft.com/office/drawing/2014/main" id="{55764FFE-DFD9-D156-25EE-06B36B88233F}"/>
                </a:ext>
              </a:extLst>
            </p:cNvPr>
            <p:cNvSpPr/>
            <p:nvPr/>
          </p:nvSpPr>
          <p:spPr bwMode="auto">
            <a:xfrm>
              <a:off x="99451" y="5265578"/>
              <a:ext cx="2839656"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⑧　金融庁</a:t>
              </a:r>
              <a:endParaRPr kumimoji="1" lang="en-US" altLang="ja-JP" sz="2000" dirty="0">
                <a:latin typeface="Meiryo UI" panose="020B0604030504040204" pitchFamily="50" charset="-128"/>
                <a:ea typeface="Meiryo UI" panose="020B0604030504040204" pitchFamily="50" charset="-128"/>
              </a:endParaRPr>
            </a:p>
          </p:txBody>
        </p:sp>
        <p:cxnSp>
          <p:nvCxnSpPr>
            <p:cNvPr id="11" name="直線矢印コネクタ 10">
              <a:extLst>
                <a:ext uri="{FF2B5EF4-FFF2-40B4-BE49-F238E27FC236}">
                  <a16:creationId xmlns:a16="http://schemas.microsoft.com/office/drawing/2014/main" id="{9A1E2C3D-C79D-DCD6-ECFD-9736A817313A}"/>
                </a:ext>
              </a:extLst>
            </p:cNvPr>
            <p:cNvCxnSpPr>
              <a:cxnSpLocks/>
            </p:cNvCxnSpPr>
            <p:nvPr/>
          </p:nvCxnSpPr>
          <p:spPr>
            <a:xfrm>
              <a:off x="1194287" y="5949578"/>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グループ化 15">
            <a:extLst>
              <a:ext uri="{FF2B5EF4-FFF2-40B4-BE49-F238E27FC236}">
                <a16:creationId xmlns:a16="http://schemas.microsoft.com/office/drawing/2014/main" id="{7DAF31E9-A28F-5C1B-68A3-1D23F47C44F9}"/>
              </a:ext>
            </a:extLst>
          </p:cNvPr>
          <p:cNvGrpSpPr/>
          <p:nvPr/>
        </p:nvGrpSpPr>
        <p:grpSpPr>
          <a:xfrm>
            <a:off x="106314" y="2239367"/>
            <a:ext cx="3101866" cy="1149865"/>
            <a:chOff x="99451" y="5265578"/>
            <a:chExt cx="3101866" cy="1149865"/>
          </a:xfrm>
        </p:grpSpPr>
        <p:sp>
          <p:nvSpPr>
            <p:cNvPr id="19" name="吹き出し: 四角形 18">
              <a:extLst>
                <a:ext uri="{FF2B5EF4-FFF2-40B4-BE49-F238E27FC236}">
                  <a16:creationId xmlns:a16="http://schemas.microsoft.com/office/drawing/2014/main" id="{2993CF93-4CC1-C563-3318-C72010ABE30D}"/>
                </a:ext>
              </a:extLst>
            </p:cNvPr>
            <p:cNvSpPr/>
            <p:nvPr/>
          </p:nvSpPr>
          <p:spPr bwMode="auto">
            <a:xfrm>
              <a:off x="99451" y="5265578"/>
              <a:ext cx="3101866"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⑩　損益通算</a:t>
              </a:r>
              <a:endParaRPr kumimoji="1" lang="en-US" altLang="ja-JP" sz="2000" dirty="0">
                <a:latin typeface="Meiryo UI" panose="020B0604030504040204" pitchFamily="50" charset="-128"/>
                <a:ea typeface="Meiryo UI" panose="020B0604030504040204" pitchFamily="50" charset="-128"/>
              </a:endParaRPr>
            </a:p>
          </p:txBody>
        </p:sp>
        <p:cxnSp>
          <p:nvCxnSpPr>
            <p:cNvPr id="21" name="直線矢印コネクタ 20">
              <a:extLst>
                <a:ext uri="{FF2B5EF4-FFF2-40B4-BE49-F238E27FC236}">
                  <a16:creationId xmlns:a16="http://schemas.microsoft.com/office/drawing/2014/main" id="{31054065-E62E-77FA-2FC7-945A6A3D04C4}"/>
                </a:ext>
              </a:extLst>
            </p:cNvPr>
            <p:cNvCxnSpPr>
              <a:cxnSpLocks/>
            </p:cNvCxnSpPr>
            <p:nvPr/>
          </p:nvCxnSpPr>
          <p:spPr>
            <a:xfrm>
              <a:off x="911033" y="5949578"/>
              <a:ext cx="0" cy="465865"/>
            </a:xfrm>
            <a:prstGeom prst="straightConnector1">
              <a:avLst/>
            </a:prstGeom>
            <a:ln w="44450">
              <a:solidFill>
                <a:srgbClr val="EA5550"/>
              </a:solidFill>
              <a:tailEnd type="triangle"/>
            </a:ln>
          </p:spPr>
          <p:style>
            <a:lnRef idx="1">
              <a:schemeClr val="accent1"/>
            </a:lnRef>
            <a:fillRef idx="0">
              <a:schemeClr val="accent1"/>
            </a:fillRef>
            <a:effectRef idx="0">
              <a:schemeClr val="accent1"/>
            </a:effectRef>
            <a:fontRef idx="minor">
              <a:schemeClr val="tx1"/>
            </a:fontRef>
          </p:style>
        </p:cxnSp>
      </p:grpSp>
      <p:pic>
        <p:nvPicPr>
          <p:cNvPr id="23" name="図 22">
            <a:extLst>
              <a:ext uri="{FF2B5EF4-FFF2-40B4-BE49-F238E27FC236}">
                <a16:creationId xmlns:a16="http://schemas.microsoft.com/office/drawing/2014/main" id="{40BF337A-9888-4187-48C3-0C51482EC02F}"/>
              </a:ext>
            </a:extLst>
          </p:cNvPr>
          <p:cNvPicPr>
            <a:picLocks noChangeAspect="1"/>
          </p:cNvPicPr>
          <p:nvPr/>
        </p:nvPicPr>
        <p:blipFill rotWithShape="1">
          <a:blip r:embed="rId2"/>
          <a:srcRect l="48584"/>
          <a:stretch/>
        </p:blipFill>
        <p:spPr>
          <a:xfrm>
            <a:off x="122575" y="853134"/>
            <a:ext cx="3546946" cy="4836543"/>
          </a:xfrm>
          <a:prstGeom prst="rect">
            <a:avLst/>
          </a:prstGeom>
        </p:spPr>
      </p:pic>
      <p:pic>
        <p:nvPicPr>
          <p:cNvPr id="26" name="図 25">
            <a:extLst>
              <a:ext uri="{FF2B5EF4-FFF2-40B4-BE49-F238E27FC236}">
                <a16:creationId xmlns:a16="http://schemas.microsoft.com/office/drawing/2014/main" id="{2C67E54D-AC1B-E0AB-6B30-79997F513852}"/>
              </a:ext>
            </a:extLst>
          </p:cNvPr>
          <p:cNvPicPr>
            <a:picLocks noChangeAspect="1"/>
          </p:cNvPicPr>
          <p:nvPr/>
        </p:nvPicPr>
        <p:blipFill rotWithShape="1">
          <a:blip r:embed="rId3"/>
          <a:srcRect l="9130" t="23290" r="22981" b="8815"/>
          <a:stretch/>
        </p:blipFill>
        <p:spPr>
          <a:xfrm>
            <a:off x="122575" y="1208595"/>
            <a:ext cx="9275670" cy="5218049"/>
          </a:xfrm>
          <a:prstGeom prst="rect">
            <a:avLst/>
          </a:prstGeom>
        </p:spPr>
      </p:pic>
      <p:sp>
        <p:nvSpPr>
          <p:cNvPr id="27" name="楕円 26">
            <a:extLst>
              <a:ext uri="{FF2B5EF4-FFF2-40B4-BE49-F238E27FC236}">
                <a16:creationId xmlns:a16="http://schemas.microsoft.com/office/drawing/2014/main" id="{77B7C758-D9CF-2669-252E-DC06751BAC8F}"/>
              </a:ext>
            </a:extLst>
          </p:cNvPr>
          <p:cNvSpPr/>
          <p:nvPr/>
        </p:nvSpPr>
        <p:spPr>
          <a:xfrm>
            <a:off x="28575" y="5618120"/>
            <a:ext cx="1117097" cy="111709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6030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heel(1)">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テキスト プレースホルダー 1">
            <a:extLst>
              <a:ext uri="{FF2B5EF4-FFF2-40B4-BE49-F238E27FC236}">
                <a16:creationId xmlns:a16="http://schemas.microsoft.com/office/drawing/2014/main" id="{DA80D46F-8E5F-4C89-9BB2-D41A69B5AB6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sz="1800" dirty="0">
                <a:solidFill>
                  <a:srgbClr val="3E3A39"/>
                </a:solidFill>
                <a:latin typeface="Arial"/>
                <a:cs typeface="メイリオ" pitchFamily="50" charset="-128"/>
              </a:rPr>
              <a:t>iDeCo</a:t>
            </a:r>
            <a:r>
              <a:rPr lang="ja-JP" altLang="en-US" sz="1800" dirty="0">
                <a:solidFill>
                  <a:srgbClr val="3E3A39"/>
                </a:solidFill>
                <a:latin typeface="Arial"/>
                <a:cs typeface="メイリオ" pitchFamily="50" charset="-128"/>
              </a:rPr>
              <a:t>と新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と保険の積み立てと</a:t>
            </a:r>
          </a:p>
        </p:txBody>
      </p:sp>
      <p:sp>
        <p:nvSpPr>
          <p:cNvPr id="6" name="スライド番号プレースホルダー 5">
            <a:extLst>
              <a:ext uri="{FF2B5EF4-FFF2-40B4-BE49-F238E27FC236}">
                <a16:creationId xmlns:a16="http://schemas.microsoft.com/office/drawing/2014/main" id="{C346B993-51C8-7F8C-6A46-25D3960F22B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9</a:t>
            </a:fld>
            <a:endParaRPr kumimoji="1" lang="ja-JP" altLang="en-US" sz="1200" b="1" dirty="0">
              <a:solidFill>
                <a:schemeClr val="tx1"/>
              </a:solidFill>
            </a:endParaRPr>
          </a:p>
        </p:txBody>
      </p:sp>
      <p:graphicFrame>
        <p:nvGraphicFramePr>
          <p:cNvPr id="7" name="表 6">
            <a:extLst>
              <a:ext uri="{FF2B5EF4-FFF2-40B4-BE49-F238E27FC236}">
                <a16:creationId xmlns:a16="http://schemas.microsoft.com/office/drawing/2014/main" id="{EFD22512-930E-3A1B-2BE9-853456BE9C0A}"/>
              </a:ext>
            </a:extLst>
          </p:cNvPr>
          <p:cNvGraphicFramePr>
            <a:graphicFrameLocks noGrp="1"/>
          </p:cNvGraphicFramePr>
          <p:nvPr>
            <p:extLst>
              <p:ext uri="{D42A27DB-BD31-4B8C-83A1-F6EECF244321}">
                <p14:modId xmlns:p14="http://schemas.microsoft.com/office/powerpoint/2010/main" val="4108207376"/>
              </p:ext>
            </p:extLst>
          </p:nvPr>
        </p:nvGraphicFramePr>
        <p:xfrm>
          <a:off x="114300" y="587281"/>
          <a:ext cx="7452000" cy="5908671"/>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2783855776"/>
                    </a:ext>
                  </a:extLst>
                </a:gridCol>
                <a:gridCol w="1800000">
                  <a:extLst>
                    <a:ext uri="{9D8B030D-6E8A-4147-A177-3AD203B41FA5}">
                      <a16:colId xmlns:a16="http://schemas.microsoft.com/office/drawing/2014/main" val="4003960795"/>
                    </a:ext>
                  </a:extLst>
                </a:gridCol>
                <a:gridCol w="684000">
                  <a:extLst>
                    <a:ext uri="{9D8B030D-6E8A-4147-A177-3AD203B41FA5}">
                      <a16:colId xmlns:a16="http://schemas.microsoft.com/office/drawing/2014/main" val="2617197198"/>
                    </a:ext>
                  </a:extLst>
                </a:gridCol>
                <a:gridCol w="432000">
                  <a:extLst>
                    <a:ext uri="{9D8B030D-6E8A-4147-A177-3AD203B41FA5}">
                      <a16:colId xmlns:a16="http://schemas.microsoft.com/office/drawing/2014/main" val="1882007233"/>
                    </a:ext>
                  </a:extLst>
                </a:gridCol>
                <a:gridCol w="648000">
                  <a:extLst>
                    <a:ext uri="{9D8B030D-6E8A-4147-A177-3AD203B41FA5}">
                      <a16:colId xmlns:a16="http://schemas.microsoft.com/office/drawing/2014/main" val="1458376946"/>
                    </a:ext>
                  </a:extLst>
                </a:gridCol>
                <a:gridCol w="432000">
                  <a:extLst>
                    <a:ext uri="{9D8B030D-6E8A-4147-A177-3AD203B41FA5}">
                      <a16:colId xmlns:a16="http://schemas.microsoft.com/office/drawing/2014/main" val="2182046584"/>
                    </a:ext>
                  </a:extLst>
                </a:gridCol>
                <a:gridCol w="432000">
                  <a:extLst>
                    <a:ext uri="{9D8B030D-6E8A-4147-A177-3AD203B41FA5}">
                      <a16:colId xmlns:a16="http://schemas.microsoft.com/office/drawing/2014/main" val="3182498916"/>
                    </a:ext>
                  </a:extLst>
                </a:gridCol>
                <a:gridCol w="648000">
                  <a:extLst>
                    <a:ext uri="{9D8B030D-6E8A-4147-A177-3AD203B41FA5}">
                      <a16:colId xmlns:a16="http://schemas.microsoft.com/office/drawing/2014/main" val="3886384702"/>
                    </a:ext>
                  </a:extLst>
                </a:gridCol>
                <a:gridCol w="432000">
                  <a:extLst>
                    <a:ext uri="{9D8B030D-6E8A-4147-A177-3AD203B41FA5}">
                      <a16:colId xmlns:a16="http://schemas.microsoft.com/office/drawing/2014/main" val="1345698305"/>
                    </a:ext>
                  </a:extLst>
                </a:gridCol>
                <a:gridCol w="432000">
                  <a:extLst>
                    <a:ext uri="{9D8B030D-6E8A-4147-A177-3AD203B41FA5}">
                      <a16:colId xmlns:a16="http://schemas.microsoft.com/office/drawing/2014/main" val="4189043701"/>
                    </a:ext>
                  </a:extLst>
                </a:gridCol>
                <a:gridCol w="648000">
                  <a:extLst>
                    <a:ext uri="{9D8B030D-6E8A-4147-A177-3AD203B41FA5}">
                      <a16:colId xmlns:a16="http://schemas.microsoft.com/office/drawing/2014/main" val="92176290"/>
                    </a:ext>
                  </a:extLst>
                </a:gridCol>
                <a:gridCol w="432000">
                  <a:extLst>
                    <a:ext uri="{9D8B030D-6E8A-4147-A177-3AD203B41FA5}">
                      <a16:colId xmlns:a16="http://schemas.microsoft.com/office/drawing/2014/main" val="3616152988"/>
                    </a:ext>
                  </a:extLst>
                </a:gridCol>
              </a:tblGrid>
              <a:tr h="0">
                <a:tc row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西暦</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主な出来事</a:t>
                      </a: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株価</a:t>
                      </a:r>
                    </a:p>
                  </a:txBody>
                  <a:tcPr marL="3538" marR="3538" marT="3538"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gridSpan="2">
                  <a:txBody>
                    <a:bodyPr/>
                    <a:lstStyle/>
                    <a:p>
                      <a:pPr algn="ctr" fontAlgn="ctr"/>
                      <a:r>
                        <a:rPr lang="en-US" altLang="ja-JP" sz="900" b="1" u="none" strike="noStrike" dirty="0">
                          <a:effectLst/>
                          <a:latin typeface="Meiryo UI" panose="020B0604030504040204" pitchFamily="50" charset="-128"/>
                          <a:ea typeface="Meiryo UI" panose="020B0604030504040204" pitchFamily="50" charset="-128"/>
                        </a:rPr>
                        <a:t>10</a:t>
                      </a:r>
                      <a:r>
                        <a:rPr lang="ja-JP" altLang="en-US" sz="900" b="1" u="none" strike="noStrike" dirty="0">
                          <a:effectLst/>
                          <a:latin typeface="Meiryo UI" panose="020B0604030504040204" pitchFamily="50" charset="-128"/>
                          <a:ea typeface="Meiryo UI" panose="020B0604030504040204" pitchFamily="50" charset="-128"/>
                        </a:rPr>
                        <a:t>年後</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190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3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gridSpan="2">
                  <a:txBody>
                    <a:bodyPr/>
                    <a:lstStyle/>
                    <a:p>
                      <a:pPr algn="ctr" fontAlgn="ctr"/>
                      <a:r>
                        <a:rPr lang="en-US" altLang="ja-JP" sz="900" b="1" u="none" strike="noStrike" dirty="0">
                          <a:effectLst/>
                          <a:latin typeface="Meiryo UI" panose="020B0604030504040204" pitchFamily="50" charset="-128"/>
                          <a:ea typeface="Meiryo UI" panose="020B0604030504040204" pitchFamily="50" charset="-128"/>
                        </a:rPr>
                        <a:t>20</a:t>
                      </a:r>
                      <a:r>
                        <a:rPr lang="ja-JP" altLang="en-US" sz="900" b="1" u="none" strike="noStrike" dirty="0">
                          <a:effectLst/>
                          <a:latin typeface="Meiryo UI" panose="020B0604030504040204" pitchFamily="50" charset="-128"/>
                          <a:ea typeface="Meiryo UI" panose="020B0604030504040204" pitchFamily="50" charset="-128"/>
                        </a:rPr>
                        <a:t>年後</a:t>
                      </a:r>
                      <a:r>
                        <a:rPr lang="en-US" altLang="ja-JP" sz="800" u="none" strike="noStrike" dirty="0">
                          <a:effectLst/>
                          <a:latin typeface="Meiryo UI" panose="020B0604030504040204" pitchFamily="50" charset="-128"/>
                          <a:ea typeface="Meiryo UI" panose="020B0604030504040204" pitchFamily="50" charset="-128"/>
                        </a:rPr>
                        <a:t>(1984</a:t>
                      </a:r>
                      <a:r>
                        <a:rPr lang="ja-JP" altLang="en-US" sz="800" u="none" strike="noStrike" dirty="0">
                          <a:effectLst/>
                          <a:latin typeface="Meiryo UI" panose="020B0604030504040204" pitchFamily="50" charset="-128"/>
                          <a:ea typeface="Meiryo UI" panose="020B0604030504040204" pitchFamily="50" charset="-128"/>
                        </a:rPr>
                        <a:t>年から</a:t>
                      </a:r>
                      <a:r>
                        <a:rPr lang="en-US" altLang="ja-JP" sz="8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190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3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gridSpan="2">
                  <a:txBody>
                    <a:bodyPr/>
                    <a:lstStyle/>
                    <a:p>
                      <a:pPr algn="ctr" fontAlgn="ctr"/>
                      <a:r>
                        <a:rPr lang="en-US" altLang="ja-JP" sz="900" b="1" u="none" strike="noStrike" dirty="0">
                          <a:effectLst/>
                          <a:latin typeface="Meiryo UI" panose="020B0604030504040204" pitchFamily="50" charset="-128"/>
                          <a:ea typeface="Meiryo UI" panose="020B0604030504040204" pitchFamily="50" charset="-128"/>
                        </a:rPr>
                        <a:t>30</a:t>
                      </a:r>
                      <a:r>
                        <a:rPr lang="ja-JP" altLang="en-US" sz="900" b="1" u="none" strike="noStrike" dirty="0">
                          <a:effectLst/>
                          <a:latin typeface="Meiryo UI" panose="020B0604030504040204" pitchFamily="50" charset="-128"/>
                          <a:ea typeface="Meiryo UI" panose="020B0604030504040204" pitchFamily="50" charset="-128"/>
                        </a:rPr>
                        <a:t>年後</a:t>
                      </a:r>
                      <a:r>
                        <a:rPr lang="en-US" altLang="ja-JP" sz="800" u="none" strike="noStrike" dirty="0">
                          <a:effectLst/>
                          <a:latin typeface="Meiryo UI" panose="020B0604030504040204" pitchFamily="50" charset="-128"/>
                          <a:ea typeface="Meiryo UI" panose="020B0604030504040204" pitchFamily="50" charset="-128"/>
                        </a:rPr>
                        <a:t>(1984</a:t>
                      </a:r>
                      <a:r>
                        <a:rPr lang="ja-JP" altLang="en-US" sz="800" u="none" strike="noStrike" dirty="0">
                          <a:effectLst/>
                          <a:latin typeface="Meiryo UI" panose="020B0604030504040204" pitchFamily="50" charset="-128"/>
                          <a:ea typeface="Meiryo UI" panose="020B0604030504040204" pitchFamily="50" charset="-128"/>
                        </a:rPr>
                        <a:t>年から</a:t>
                      </a:r>
                      <a:r>
                        <a:rPr lang="en-US" altLang="ja-JP" sz="8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190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3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24558735"/>
                  </a:ext>
                </a:extLst>
              </a:tr>
              <a:tr h="140317">
                <a:tc vMerge="1">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西暦</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vMerge="1">
                  <a:txBody>
                    <a:bodyPr/>
                    <a:lstStyle/>
                    <a:p>
                      <a:endParaRPr kumimoji="1" lang="ja-JP" altLang="en-US"/>
                    </a:p>
                  </a:txBody>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対比</a:t>
                      </a:r>
                    </a:p>
                  </a:txBody>
                  <a:tcPr marL="3538" marR="3538" marT="3538"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gridSpan="2"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vMerge="1">
                  <a:txBody>
                    <a:bodyPr/>
                    <a:lstStyle/>
                    <a:p>
                      <a:endParaRPr kumimoji="1" lang="ja-JP" altLang="en-US"/>
                    </a:p>
                  </a:txBody>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対比</a:t>
                      </a:r>
                    </a:p>
                  </a:txBody>
                  <a:tcPr marL="3538" marR="3538" marT="3538"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gridSpan="2"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vMerge="1">
                  <a:txBody>
                    <a:bodyPr/>
                    <a:lstStyle/>
                    <a:p>
                      <a:endParaRPr kumimoji="1" lang="ja-JP" altLang="en-US"/>
                    </a:p>
                  </a:txBody>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対比</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28799278"/>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1984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9,893.82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19,723.06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11,488.76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17,450.77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8831322"/>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1985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11,542.60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19,868.15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16,111.43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19,033.71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419614"/>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13,113.32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19,361.35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17,225.83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19,114.37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8166673"/>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日ブラックマンデー</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18,701.30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15,258.74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15,307.78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22,764.94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61214617"/>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21,564.00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13,842.17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64%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8,859.56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41%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20,014.77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93%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3766073"/>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1989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38,915.87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円を記録</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30,159.00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18,934.34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63%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10,546.44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35%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23,656.62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78%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05059291"/>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23,848.71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13,785.69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FF0000"/>
                          </a:solidFill>
                          <a:effectLst/>
                          <a:latin typeface="Meiryo UI" panose="020B0604030504040204" pitchFamily="50" charset="-128"/>
                          <a:ea typeface="Meiryo UI" panose="020B0604030504040204" pitchFamily="50" charset="-128"/>
                        </a:rPr>
                        <a:t>58%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10,228.92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FF0000"/>
                          </a:solidFill>
                          <a:effectLst/>
                          <a:latin typeface="Meiryo UI" panose="020B0604030504040204" pitchFamily="50" charset="-128"/>
                          <a:ea typeface="Meiryo UI" panose="020B0604030504040204" pitchFamily="50" charset="-128"/>
                        </a:rPr>
                        <a:t>43%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27,444.17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6309815"/>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22,983.77</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10,542.62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46%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8,455.35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37%</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28,791.71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91654446"/>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16,924.95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8,578.95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FF0000"/>
                          </a:solidFill>
                          <a:effectLst/>
                          <a:latin typeface="Meiryo UI" panose="020B0604030504040204" pitchFamily="50" charset="-128"/>
                          <a:ea typeface="Meiryo UI" panose="020B0604030504040204" pitchFamily="50" charset="-128"/>
                        </a:rPr>
                        <a:t>51%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10,395.18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61%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26,094.50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77504559"/>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17,417.24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10,676.64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FF0000"/>
                          </a:solidFill>
                          <a:effectLst/>
                          <a:latin typeface="Meiryo UI" panose="020B0604030504040204" pitchFamily="50" charset="-128"/>
                          <a:ea typeface="Meiryo UI" panose="020B0604030504040204" pitchFamily="50" charset="-128"/>
                        </a:rPr>
                        <a:t>61%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16,291.31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94%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33,464.17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00161326"/>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19,723.06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11,488.76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58%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17,450.77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44625650"/>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ドル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銭を記録</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19,868.15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16,111.43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19,033.71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96%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rowSpan="2" gridSpan="2">
                  <a:txBody>
                    <a:bodyPr/>
                    <a:lstStyle/>
                    <a:p>
                      <a:pPr algn="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平均</a:t>
                      </a:r>
                    </a:p>
                  </a:txBody>
                  <a:tcPr marL="3538" marR="18000" marT="3538" marB="0" anchor="ctr">
                    <a:lnL w="190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hMerge="1">
                  <a:txBody>
                    <a:bodyPr/>
                    <a:lstStyle/>
                    <a:p>
                      <a:pPr algn="r" fontAlgn="ct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143%</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35114460"/>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19,361.35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17,225.83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89%</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19,114.37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99%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vMerge="1">
                  <a:txBody>
                    <a:bodyPr/>
                    <a:lstStyle/>
                    <a:p>
                      <a:endParaRPr kumimoji="1" lang="ja-JP" altLang="en-US" dirty="0"/>
                    </a:p>
                  </a:txBody>
                  <a:tcPr marL="3538" marR="18000" marT="3538" marB="0" anchor="ct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29727783"/>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15,258.74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15,307.78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22,764.94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rowSpan="2" gridSpan="2">
                  <a:txBody>
                    <a:bodyPr/>
                    <a:lstStyle/>
                    <a:p>
                      <a:pPr algn="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hMerge="1">
                  <a:txBody>
                    <a:bodyPr/>
                    <a:lstStyle/>
                    <a:p>
                      <a:pPr algn="r" fontAlgn="ct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tc>
                <a:tc rowSpan="2">
                  <a:txBody>
                    <a:bodyPr/>
                    <a:lstStyle/>
                    <a:p>
                      <a:pPr algn="r" fontAlgn="ct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691269442"/>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13,842.17</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8,859.56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64%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20,014.77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vMerge="1">
                  <a:txBody>
                    <a:bodyPr/>
                    <a:lstStyle/>
                    <a:p>
                      <a:endParaRPr kumimoji="1" lang="ja-JP" altLang="en-US" dirty="0"/>
                    </a:p>
                  </a:txBody>
                  <a:tcPr marL="3538" marR="18000" marT="3538" marB="0" anchor="ct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984683249"/>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18,934.34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10,546.44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56%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23,656.62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419879600"/>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13,785.69</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10,228.92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74%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27,444.17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4779027"/>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日米同時多発テロ</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10,542.62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8,455.35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28,791.71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640047783"/>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8,578.95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10,395.18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26,094.50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304%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582938889"/>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日イラク戦争</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10,676.64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16,291.31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33,464.17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56670956"/>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11,488.76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17,450.77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347%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793463254"/>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16,111.43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19,033.71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rowSpan="2" gridSpan="2">
                  <a:txBody>
                    <a:bodyPr/>
                    <a:lstStyle/>
                    <a:p>
                      <a:pPr algn="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平均</a:t>
                      </a: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hMerge="1">
                  <a:txBody>
                    <a:bodyPr/>
                    <a:lstStyle/>
                    <a:p>
                      <a:pPr algn="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139%</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58534250"/>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17,225.83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19,114.37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vMerge="1">
                  <a:txBody>
                    <a:bodyPr/>
                    <a:lstStyle/>
                    <a:p>
                      <a:endParaRPr kumimoji="1" lang="ja-JP" altLang="en-US" dirty="0"/>
                    </a:p>
                  </a:txBody>
                  <a:tcPr marL="3538" marR="18000" marT="3538" marB="0" anchor="ct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228416916"/>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15,307.78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22,764.94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rowSpan="2" gridSpan="2">
                  <a:txBody>
                    <a:bodyPr/>
                    <a:lstStyle/>
                    <a:p>
                      <a:pPr algn="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hMerge="1">
                  <a:txBody>
                    <a:bodyPr/>
                    <a:lstStyle/>
                    <a:p>
                      <a:pPr algn="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tc>
                <a:tc rowSpan="2">
                  <a:txBody>
                    <a:bodyPr/>
                    <a:lstStyle/>
                    <a:p>
                      <a:pPr algn="r" fontAlgn="ct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51932424"/>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日リーマンショック</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8,859.56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20,014.77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vMerge="1">
                  <a:txBody>
                    <a:bodyPr/>
                    <a:lstStyle/>
                    <a:p>
                      <a:endParaRPr kumimoji="1" lang="ja-JP" altLang="en-US" dirty="0"/>
                    </a:p>
                  </a:txBody>
                  <a:tcPr marL="3538" marR="18000" marT="3538" marB="0" anchor="ct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819241103"/>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10,546.44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23,656.62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83940912"/>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10,228.92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27,444.17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6083882"/>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8,455.35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28,791.71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341%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747575620"/>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月安部新政権によるアベノミクス</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10,395.18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26,094.50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94181331"/>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株式譲渡益等の軽減税率廃止</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16,291.31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33,464.17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651531297"/>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17,450.77</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173303653"/>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zh-CN" sz="800" b="0" i="0" u="none" strike="noStrike" dirty="0">
                          <a:solidFill>
                            <a:srgbClr val="000000"/>
                          </a:solidFill>
                          <a:effectLst/>
                          <a:latin typeface="Meiryo UI" panose="020B0604030504040204" pitchFamily="50" charset="-128"/>
                          <a:ea typeface="Meiryo UI" panose="020B0604030504040204" pitchFamily="50" charset="-128"/>
                        </a:rPr>
                        <a:t>8</a:t>
                      </a:r>
                      <a:r>
                        <a:rPr lang="zh-CN" altLang="en-US" sz="800" b="0" i="0" u="none" strike="noStrike" dirty="0">
                          <a:solidFill>
                            <a:srgbClr val="000000"/>
                          </a:solidFill>
                          <a:effectLst/>
                          <a:latin typeface="Meiryo UI" panose="020B0604030504040204" pitchFamily="50" charset="-128"/>
                          <a:ea typeface="Meiryo UI" panose="020B0604030504040204" pitchFamily="50" charset="-128"/>
                        </a:rPr>
                        <a:t>月上海指数下落</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（チャイナショック）</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19,033.71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a:txBody>
                    <a:bodyPr/>
                    <a:lstStyle/>
                    <a:p>
                      <a:pPr algn="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平均</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T w="6350" cap="flat" cmpd="sng" algn="ctr">
                      <a:solidFill>
                        <a:schemeClr val="bg1">
                          <a:lumMod val="75000"/>
                        </a:schemeClr>
                      </a:solidFill>
                      <a:prstDash val="solid"/>
                      <a:round/>
                      <a:headEnd type="none" w="med" len="med"/>
                      <a:tailEnd type="none" w="med" len="med"/>
                    </a:lnT>
                    <a:solidFill>
                      <a:schemeClr val="bg1"/>
                    </a:solidFill>
                  </a:tcPr>
                </a:tc>
                <a:tc rowSpan="2">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132%</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662871133"/>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月英国</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EU</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離脱</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19,114.37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r"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vMerge="1">
                  <a:txBody>
                    <a:bodyPr/>
                    <a:lstStyle/>
                    <a:p>
                      <a:pPr algn="r"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a:noFill/>
                    </a:lnL>
                    <a:solidFill>
                      <a:schemeClr val="bg1"/>
                    </a:solidFill>
                  </a:tcP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89185025"/>
                  </a:ext>
                </a:extLst>
              </a:tr>
              <a:tr h="141077">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22,764.94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vMerge="1">
                  <a:txBody>
                    <a:bodyPr/>
                    <a:lstStyle/>
                    <a:p>
                      <a:pPr algn="r"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r" fontAlgn="ct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solidFill>
                      <a:schemeClr val="bg1"/>
                    </a:solidFill>
                  </a:tcPr>
                </a:tc>
                <a:tc>
                  <a:txBody>
                    <a:bodyPr/>
                    <a:lstStyle/>
                    <a:p>
                      <a:pPr algn="r" fontAlgn="ct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57210432"/>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月トランプ政権対中追加関税発動</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20,014.77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84035045"/>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23,656.62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894488112"/>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月新型コロナウイルス</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27,444.17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962829"/>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28,791.71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563010850"/>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月ロシアのウクライナ侵攻</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26,094.50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854090587"/>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33,464.17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777592284"/>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開始</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725875390"/>
                  </a:ext>
                </a:extLst>
              </a:tr>
            </a:tbl>
          </a:graphicData>
        </a:graphic>
      </p:graphicFrame>
      <p:sp>
        <p:nvSpPr>
          <p:cNvPr id="8" name="矢印: 下 7">
            <a:extLst>
              <a:ext uri="{FF2B5EF4-FFF2-40B4-BE49-F238E27FC236}">
                <a16:creationId xmlns:a16="http://schemas.microsoft.com/office/drawing/2014/main" id="{B90220DC-D306-61AE-49E3-2A46EF8A2979}"/>
              </a:ext>
            </a:extLst>
          </p:cNvPr>
          <p:cNvSpPr/>
          <p:nvPr/>
        </p:nvSpPr>
        <p:spPr>
          <a:xfrm>
            <a:off x="2145814" y="3631683"/>
            <a:ext cx="195943" cy="1159774"/>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1A25B46F-CDD6-3A18-A162-8AD154FFD68E}"/>
              </a:ext>
            </a:extLst>
          </p:cNvPr>
          <p:cNvSpPr txBox="1"/>
          <p:nvPr/>
        </p:nvSpPr>
        <p:spPr>
          <a:xfrm>
            <a:off x="1519277" y="3692558"/>
            <a:ext cx="792000" cy="318924"/>
          </a:xfrm>
          <a:prstGeom prst="rect">
            <a:avLst/>
          </a:prstGeom>
          <a:solidFill>
            <a:schemeClr val="bg1"/>
          </a:solidFill>
          <a:ln w="15875">
            <a:solidFill>
              <a:schemeClr val="bg1">
                <a:lumMod val="85000"/>
              </a:schemeClr>
            </a:solidFill>
          </a:ln>
        </p:spPr>
        <p:txBody>
          <a:bodyPr wrap="square" lIns="36000" tIns="36000" rIns="36000" bIns="36000" anchor="ctr">
            <a:spAutoFit/>
          </a:bodyPr>
          <a:lstStyle/>
          <a:p>
            <a:pPr 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株式譲渡益等に</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軽減税率</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800" dirty="0"/>
          </a:p>
        </p:txBody>
      </p:sp>
      <p:sp>
        <p:nvSpPr>
          <p:cNvPr id="14" name="吹き出し: 四角形 13">
            <a:extLst>
              <a:ext uri="{FF2B5EF4-FFF2-40B4-BE49-F238E27FC236}">
                <a16:creationId xmlns:a16="http://schemas.microsoft.com/office/drawing/2014/main" id="{6B6A270E-7149-511B-ECA3-7D3A177E6FE8}"/>
              </a:ext>
            </a:extLst>
          </p:cNvPr>
          <p:cNvSpPr/>
          <p:nvPr/>
        </p:nvSpPr>
        <p:spPr>
          <a:xfrm>
            <a:off x="3210300" y="5479187"/>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10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17</a:t>
            </a:r>
            <a:r>
              <a:rPr kumimoji="1" lang="ja-JP" altLang="en-US" sz="1200" dirty="0">
                <a:solidFill>
                  <a:prstClr val="black"/>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srgbClr val="FF0000"/>
                </a:solidFill>
                <a:latin typeface="Meiryo UI" panose="020B0604030504040204" pitchFamily="50" charset="-128"/>
                <a:ea typeface="Meiryo UI" panose="020B0604030504040204" pitchFamily="50" charset="-128"/>
              </a:rPr>
              <a:t>ー</a:t>
            </a:r>
            <a:r>
              <a:rPr kumimoji="1" lang="en-US" altLang="ja-JP" sz="1200" dirty="0">
                <a:solidFill>
                  <a:srgbClr val="FF0000"/>
                </a:solidFill>
                <a:latin typeface="Meiryo UI" panose="020B0604030504040204" pitchFamily="50" charset="-128"/>
                <a:ea typeface="Meiryo UI" panose="020B0604030504040204" pitchFamily="50" charset="-128"/>
              </a:rPr>
              <a:t>14</a:t>
            </a:r>
            <a:r>
              <a:rPr kumimoji="1" lang="ja-JP" altLang="en-US" sz="1200" dirty="0">
                <a:solidFill>
                  <a:srgbClr val="FF0000"/>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p>
        </p:txBody>
      </p:sp>
      <p:sp>
        <p:nvSpPr>
          <p:cNvPr id="16" name="吹き出し: 四角形 15">
            <a:extLst>
              <a:ext uri="{FF2B5EF4-FFF2-40B4-BE49-F238E27FC236}">
                <a16:creationId xmlns:a16="http://schemas.microsoft.com/office/drawing/2014/main" id="{A6D6E7E8-6213-6873-F57E-857D4475BAF5}"/>
              </a:ext>
            </a:extLst>
          </p:cNvPr>
          <p:cNvSpPr/>
          <p:nvPr/>
        </p:nvSpPr>
        <p:spPr>
          <a:xfrm>
            <a:off x="7343192" y="5847952"/>
            <a:ext cx="2510898" cy="648000"/>
          </a:xfrm>
          <a:prstGeom prst="wedgeRectCallout">
            <a:avLst>
              <a:gd name="adj1" fmla="val 21570"/>
              <a:gd name="adj2" fmla="val -24002"/>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r">
              <a:defRPr/>
            </a:pPr>
            <a:r>
              <a:rPr kumimoji="1" lang="en-US" altLang="ja-JP" sz="1200" dirty="0">
                <a:solidFill>
                  <a:prstClr val="black"/>
                </a:solidFill>
                <a:latin typeface="Meiryo UI" panose="020B0604030504040204" pitchFamily="50" charset="-128"/>
                <a:ea typeface="Meiryo UI" panose="020B0604030504040204" pitchFamily="50" charset="-128"/>
              </a:rPr>
              <a:t>40,898.69</a:t>
            </a:r>
            <a:r>
              <a:rPr kumimoji="1" lang="ja-JP" altLang="en-US" sz="1200" dirty="0">
                <a:solidFill>
                  <a:prstClr val="black"/>
                </a:solidFill>
                <a:latin typeface="Meiryo UI" panose="020B0604030504040204" pitchFamily="50" charset="-128"/>
                <a:ea typeface="Meiryo UI" panose="020B0604030504040204" pitchFamily="50" charset="-128"/>
              </a:rPr>
              <a:t>円（</a:t>
            </a:r>
            <a:r>
              <a:rPr kumimoji="1" lang="en-US" altLang="ja-JP" sz="1200" dirty="0">
                <a:solidFill>
                  <a:prstClr val="black"/>
                </a:solidFill>
                <a:latin typeface="Meiryo UI" panose="020B0604030504040204" pitchFamily="50" charset="-128"/>
                <a:ea typeface="Meiryo UI" panose="020B0604030504040204" pitchFamily="50" charset="-128"/>
              </a:rPr>
              <a:t>2025</a:t>
            </a:r>
            <a:r>
              <a:rPr kumimoji="1" lang="ja-JP" altLang="en-US" sz="1200" dirty="0">
                <a:solidFill>
                  <a:prstClr val="black"/>
                </a:solidFill>
                <a:latin typeface="Meiryo UI" panose="020B0604030504040204" pitchFamily="50" charset="-128"/>
                <a:ea typeface="Meiryo UI" panose="020B0604030504040204" pitchFamily="50" charset="-128"/>
              </a:rPr>
              <a:t>年</a:t>
            </a:r>
            <a:r>
              <a:rPr kumimoji="1" lang="en-US" altLang="ja-JP" sz="1200" dirty="0">
                <a:solidFill>
                  <a:prstClr val="black"/>
                </a:solidFill>
                <a:latin typeface="Meiryo UI" panose="020B0604030504040204" pitchFamily="50" charset="-128"/>
                <a:ea typeface="Meiryo UI" panose="020B0604030504040204" pitchFamily="50" charset="-128"/>
              </a:rPr>
              <a:t>7</a:t>
            </a:r>
            <a:r>
              <a:rPr kumimoji="1" lang="ja-JP" altLang="en-US" sz="1200" dirty="0">
                <a:solidFill>
                  <a:prstClr val="black"/>
                </a:solidFill>
                <a:latin typeface="Meiryo UI" panose="020B0604030504040204" pitchFamily="50" charset="-128"/>
                <a:ea typeface="Meiryo UI" panose="020B0604030504040204" pitchFamily="50" charset="-128"/>
              </a:rPr>
              <a:t>月</a:t>
            </a:r>
            <a:r>
              <a:rPr kumimoji="1" lang="en-US" altLang="ja-JP" sz="1200" dirty="0">
                <a:solidFill>
                  <a:prstClr val="black"/>
                </a:solidFill>
                <a:latin typeface="Meiryo UI" panose="020B0604030504040204" pitchFamily="50" charset="-128"/>
                <a:ea typeface="Meiryo UI" panose="020B0604030504040204" pitchFamily="50" charset="-128"/>
              </a:rPr>
              <a:t>31</a:t>
            </a:r>
            <a:r>
              <a:rPr kumimoji="1" lang="ja-JP" altLang="en-US" sz="1200" dirty="0">
                <a:solidFill>
                  <a:prstClr val="black"/>
                </a:solidFill>
                <a:latin typeface="Meiryo UI" panose="020B0604030504040204" pitchFamily="50" charset="-128"/>
                <a:ea typeface="Meiryo UI" panose="020B0604030504040204" pitchFamily="50" charset="-128"/>
              </a:rPr>
              <a:t>日）</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Meiryo UI" panose="020B0604030504040204" pitchFamily="50" charset="-128"/>
                <a:ea typeface="Meiryo UI" panose="020B0604030504040204" pitchFamily="50" charset="-128"/>
              </a:rPr>
              <a:t>　　　　　　</a:t>
            </a:r>
            <a:r>
              <a:rPr kumimoji="1" lang="en-US" altLang="ja-JP" sz="1200" dirty="0">
                <a:solidFill>
                  <a:prstClr val="black"/>
                </a:solidFill>
                <a:latin typeface="Meiryo UI" panose="020B0604030504040204" pitchFamily="50" charset="-128"/>
                <a:ea typeface="Meiryo UI" panose="020B0604030504040204" pitchFamily="50" charset="-128"/>
              </a:rPr>
              <a:t>×132</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53,986</a:t>
            </a:r>
            <a:r>
              <a:rPr kumimoji="1" lang="ja-JP" altLang="en-US" sz="1200" dirty="0">
                <a:solidFill>
                  <a:prstClr val="black"/>
                </a:solidFill>
                <a:latin typeface="Meiryo UI" panose="020B0604030504040204" pitchFamily="50" charset="-128"/>
                <a:ea typeface="Meiryo UI" panose="020B0604030504040204" pitchFamily="50" charset="-128"/>
              </a:rPr>
              <a:t>円</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1" lang="en-US" altLang="ja-JP" sz="600" dirty="0">
              <a:solidFill>
                <a:prstClr val="black"/>
              </a:solidFill>
              <a:latin typeface="Meiryo UI" panose="020B0604030504040204" pitchFamily="50" charset="-128"/>
              <a:ea typeface="Meiryo UI" panose="020B0604030504040204" pitchFamily="50" charset="-128"/>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×146.7</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60,000</a:t>
            </a:r>
            <a:r>
              <a:rPr kumimoji="1" lang="ja-JP" altLang="en-US" sz="1200" dirty="0">
                <a:solidFill>
                  <a:prstClr val="black"/>
                </a:solidFill>
                <a:latin typeface="Meiryo UI" panose="020B0604030504040204" pitchFamily="50" charset="-128"/>
                <a:ea typeface="Meiryo UI" panose="020B0604030504040204" pitchFamily="50" charset="-128"/>
              </a:rPr>
              <a:t>円）</a:t>
            </a:r>
            <a:endParaRPr kumimoji="1" lang="en-US" altLang="ja-JP" sz="1200" dirty="0">
              <a:solidFill>
                <a:prstClr val="black"/>
              </a:solidFill>
              <a:latin typeface="Meiryo UI" panose="020B0604030504040204" pitchFamily="50" charset="-128"/>
              <a:ea typeface="Meiryo UI" panose="020B0604030504040204" pitchFamily="50" charset="-128"/>
            </a:endParaRPr>
          </a:p>
        </p:txBody>
      </p:sp>
      <p:graphicFrame>
        <p:nvGraphicFramePr>
          <p:cNvPr id="17" name="表 16">
            <a:extLst>
              <a:ext uri="{FF2B5EF4-FFF2-40B4-BE49-F238E27FC236}">
                <a16:creationId xmlns:a16="http://schemas.microsoft.com/office/drawing/2014/main" id="{992C69BD-E4AC-2C85-3306-89E42EB8E8CB}"/>
              </a:ext>
            </a:extLst>
          </p:cNvPr>
          <p:cNvGraphicFramePr>
            <a:graphicFrameLocks noGrp="1"/>
          </p:cNvGraphicFramePr>
          <p:nvPr>
            <p:extLst>
              <p:ext uri="{D42A27DB-BD31-4B8C-83A1-F6EECF244321}">
                <p14:modId xmlns:p14="http://schemas.microsoft.com/office/powerpoint/2010/main" val="3177609149"/>
              </p:ext>
            </p:extLst>
          </p:nvPr>
        </p:nvGraphicFramePr>
        <p:xfrm>
          <a:off x="7982090" y="587281"/>
          <a:ext cx="1800000" cy="28152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3887848163"/>
                    </a:ext>
                  </a:extLst>
                </a:gridCol>
                <a:gridCol w="648000">
                  <a:extLst>
                    <a:ext uri="{9D8B030D-6E8A-4147-A177-3AD203B41FA5}">
                      <a16:colId xmlns:a16="http://schemas.microsoft.com/office/drawing/2014/main" val="1433774358"/>
                    </a:ext>
                  </a:extLst>
                </a:gridCol>
                <a:gridCol w="432000">
                  <a:extLst>
                    <a:ext uri="{9D8B030D-6E8A-4147-A177-3AD203B41FA5}">
                      <a16:colId xmlns:a16="http://schemas.microsoft.com/office/drawing/2014/main" val="1882600701"/>
                    </a:ext>
                  </a:extLst>
                </a:gridCol>
              </a:tblGrid>
              <a:tr h="72000">
                <a:tc rowSpan="2"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（参考）</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直近の月別株価</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3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7557595"/>
                  </a:ext>
                </a:extLst>
              </a:tr>
              <a:tr h="144000">
                <a:tc gridSpan="2"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vMerge="1">
                  <a:txBody>
                    <a:bodyPr/>
                    <a:lstStyle/>
                    <a:p>
                      <a:endParaRPr kumimoji="1" lang="ja-JP" altLang="en-US"/>
                    </a:p>
                  </a:txBody>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月対比</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62918075"/>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36,286.71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827008"/>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39,166.19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13922206"/>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40,369.44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521084"/>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38,405.66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38581132"/>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38,487.90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29454553"/>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39,583.08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61704579"/>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39,101.82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2037493"/>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38,647.75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58597884"/>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37,919.55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297258"/>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39,081.25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64108825"/>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38,208.03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54307126"/>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96356489"/>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39,572.49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7411549"/>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37,155.50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chemeClr val="tx1"/>
                          </a:solidFill>
                          <a:effectLst/>
                          <a:latin typeface="Meiryo UI" panose="020B0604030504040204" pitchFamily="50" charset="-128"/>
                          <a:ea typeface="Meiryo UI" panose="020B0604030504040204" pitchFamily="50" charset="-128"/>
                        </a:rPr>
                        <a:t>102%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34521414"/>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35,617.56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chemeClr val="tx1"/>
                          </a:solidFill>
                          <a:effectLst/>
                          <a:latin typeface="Meiryo UI" panose="020B0604030504040204" pitchFamily="50" charset="-128"/>
                          <a:ea typeface="Meiryo UI" panose="020B0604030504040204" pitchFamily="50" charset="-128"/>
                        </a:rPr>
                        <a:t>98%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24891686"/>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36,045.38</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ja-JP" sz="800" b="0" i="0" u="none" strike="noStrike" dirty="0">
                          <a:solidFill>
                            <a:schemeClr val="tx1"/>
                          </a:solidFill>
                          <a:effectLst/>
                          <a:latin typeface="Meiryo UI" panose="020B0604030504040204" pitchFamily="50" charset="-128"/>
                          <a:ea typeface="Meiryo UI" panose="020B0604030504040204" pitchFamily="50" charset="-128"/>
                        </a:rPr>
                        <a:t>99%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62578306"/>
                  </a:ext>
                </a:extLst>
              </a:tr>
              <a:tr h="136800">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2025</a:t>
                      </a:r>
                      <a:r>
                        <a:rPr kumimoji="1"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 </a:t>
                      </a:r>
                      <a:r>
                        <a:rPr kumimoji="1"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5</a:t>
                      </a:r>
                      <a:r>
                        <a:rPr kumimoji="1"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37,965.10</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a:t>
                      </a: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36184434"/>
                  </a:ext>
                </a:extLst>
              </a:tr>
              <a:tr h="136800">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2025</a:t>
                      </a:r>
                      <a:r>
                        <a:rPr kumimoji="1"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 </a:t>
                      </a:r>
                      <a:r>
                        <a:rPr kumimoji="1"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a:t>
                      </a:r>
                      <a:r>
                        <a:rPr kumimoji="1"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40,487.39</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112%</a:t>
                      </a: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8715932"/>
                  </a:ext>
                </a:extLst>
              </a:tr>
              <a:tr h="136800">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2025</a:t>
                      </a:r>
                      <a:r>
                        <a:rPr kumimoji="1"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 </a:t>
                      </a:r>
                      <a:r>
                        <a:rPr kumimoji="1"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7</a:t>
                      </a:r>
                      <a:r>
                        <a:rPr kumimoji="1"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40,654.70</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a:t>
                      </a: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7164396"/>
                  </a:ext>
                </a:extLst>
              </a:tr>
            </a:tbl>
          </a:graphicData>
        </a:graphic>
      </p:graphicFrame>
      <p:sp>
        <p:nvSpPr>
          <p:cNvPr id="18" name="吹き出し: 四角形 17">
            <a:extLst>
              <a:ext uri="{FF2B5EF4-FFF2-40B4-BE49-F238E27FC236}">
                <a16:creationId xmlns:a16="http://schemas.microsoft.com/office/drawing/2014/main" id="{7310F39D-1C14-8CCB-2136-7A3F21739A38}"/>
              </a:ext>
            </a:extLst>
          </p:cNvPr>
          <p:cNvSpPr/>
          <p:nvPr/>
        </p:nvSpPr>
        <p:spPr>
          <a:xfrm>
            <a:off x="4753350" y="4041962"/>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20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11</a:t>
            </a:r>
            <a:r>
              <a:rPr kumimoji="1" lang="ja-JP" altLang="en-US" sz="1200" dirty="0">
                <a:solidFill>
                  <a:prstClr val="black"/>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srgbClr val="FF0000"/>
                </a:solidFill>
                <a:latin typeface="Meiryo UI" panose="020B0604030504040204" pitchFamily="50" charset="-128"/>
                <a:ea typeface="Meiryo UI" panose="020B0604030504040204" pitchFamily="50" charset="-128"/>
              </a:rPr>
              <a:t>ー</a:t>
            </a:r>
            <a:r>
              <a:rPr kumimoji="1" lang="en-US" altLang="ja-JP" sz="1200" dirty="0">
                <a:solidFill>
                  <a:srgbClr val="FF0000"/>
                </a:solidFill>
                <a:latin typeface="Meiryo UI" panose="020B0604030504040204" pitchFamily="50" charset="-128"/>
                <a:ea typeface="Meiryo UI" panose="020B0604030504040204" pitchFamily="50" charset="-128"/>
              </a:rPr>
              <a:t>10</a:t>
            </a:r>
            <a:r>
              <a:rPr kumimoji="1" lang="ja-JP" altLang="en-US" sz="1200" dirty="0">
                <a:solidFill>
                  <a:srgbClr val="FF0000"/>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p>
        </p:txBody>
      </p:sp>
      <p:sp>
        <p:nvSpPr>
          <p:cNvPr id="19" name="吹き出し: 四角形 18">
            <a:extLst>
              <a:ext uri="{FF2B5EF4-FFF2-40B4-BE49-F238E27FC236}">
                <a16:creationId xmlns:a16="http://schemas.microsoft.com/office/drawing/2014/main" id="{665D9C99-31A8-66D7-3127-70A884E79698}"/>
              </a:ext>
            </a:extLst>
          </p:cNvPr>
          <p:cNvSpPr/>
          <p:nvPr/>
        </p:nvSpPr>
        <p:spPr>
          <a:xfrm>
            <a:off x="6306300" y="2668081"/>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30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9</a:t>
            </a:r>
            <a:r>
              <a:rPr kumimoji="1" lang="ja-JP" altLang="en-US" sz="1200" dirty="0">
                <a:solidFill>
                  <a:prstClr val="black"/>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srgbClr val="FF0000"/>
                </a:solidFill>
                <a:latin typeface="Meiryo UI" panose="020B0604030504040204" pitchFamily="50" charset="-128"/>
                <a:ea typeface="Meiryo UI" panose="020B0604030504040204" pitchFamily="50" charset="-128"/>
              </a:rPr>
              <a:t>ー</a:t>
            </a:r>
            <a:r>
              <a:rPr kumimoji="1" lang="en-US" altLang="ja-JP" sz="1200" dirty="0">
                <a:solidFill>
                  <a:srgbClr val="FF0000"/>
                </a:solidFill>
                <a:latin typeface="Meiryo UI" panose="020B0604030504040204" pitchFamily="50" charset="-128"/>
                <a:ea typeface="Meiryo UI" panose="020B0604030504040204" pitchFamily="50" charset="-128"/>
              </a:rPr>
              <a:t>2</a:t>
            </a:r>
            <a:r>
              <a:rPr kumimoji="1" lang="ja-JP" altLang="en-US" sz="1200" dirty="0">
                <a:solidFill>
                  <a:srgbClr val="FF0000"/>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p>
        </p:txBody>
      </p:sp>
      <p:pic>
        <p:nvPicPr>
          <p:cNvPr id="12" name="図 11">
            <a:extLst>
              <a:ext uri="{FF2B5EF4-FFF2-40B4-BE49-F238E27FC236}">
                <a16:creationId xmlns:a16="http://schemas.microsoft.com/office/drawing/2014/main" id="{01EC1760-1B38-6FE4-03E2-F8936BDFE4AE}"/>
              </a:ext>
            </a:extLst>
          </p:cNvPr>
          <p:cNvPicPr>
            <a:picLocks noChangeAspect="1"/>
          </p:cNvPicPr>
          <p:nvPr/>
        </p:nvPicPr>
        <p:blipFill rotWithShape="1">
          <a:blip r:embed="rId2"/>
          <a:srcRect l="31314" t="75578" r="57869" b="7241"/>
          <a:stretch/>
        </p:blipFill>
        <p:spPr>
          <a:xfrm>
            <a:off x="8816570" y="4617417"/>
            <a:ext cx="1080000" cy="964926"/>
          </a:xfrm>
          <a:prstGeom prst="rect">
            <a:avLst/>
          </a:prstGeom>
        </p:spPr>
      </p:pic>
      <p:pic>
        <p:nvPicPr>
          <p:cNvPr id="13" name="図 12">
            <a:extLst>
              <a:ext uri="{FF2B5EF4-FFF2-40B4-BE49-F238E27FC236}">
                <a16:creationId xmlns:a16="http://schemas.microsoft.com/office/drawing/2014/main" id="{CB40DD0A-93A8-EAD1-18F7-8311F278AA27}"/>
              </a:ext>
            </a:extLst>
          </p:cNvPr>
          <p:cNvPicPr>
            <a:picLocks noChangeAspect="1"/>
          </p:cNvPicPr>
          <p:nvPr/>
        </p:nvPicPr>
        <p:blipFill rotWithShape="1">
          <a:blip r:embed="rId2"/>
          <a:srcRect l="42464" t="24802" r="49552" b="59678"/>
          <a:stretch/>
        </p:blipFill>
        <p:spPr>
          <a:xfrm>
            <a:off x="8983298" y="4617417"/>
            <a:ext cx="821098" cy="897815"/>
          </a:xfrm>
          <a:prstGeom prst="rect">
            <a:avLst/>
          </a:prstGeom>
        </p:spPr>
      </p:pic>
      <p:grpSp>
        <p:nvGrpSpPr>
          <p:cNvPr id="15" name="グループ化 14">
            <a:extLst>
              <a:ext uri="{FF2B5EF4-FFF2-40B4-BE49-F238E27FC236}">
                <a16:creationId xmlns:a16="http://schemas.microsoft.com/office/drawing/2014/main" id="{FA47269A-77A8-EB76-EAE2-8ECCD3C16939}"/>
              </a:ext>
            </a:extLst>
          </p:cNvPr>
          <p:cNvGrpSpPr/>
          <p:nvPr/>
        </p:nvGrpSpPr>
        <p:grpSpPr>
          <a:xfrm>
            <a:off x="578918" y="884143"/>
            <a:ext cx="1980000" cy="2526024"/>
            <a:chOff x="578918" y="884143"/>
            <a:chExt cx="1980000" cy="2526024"/>
          </a:xfrm>
        </p:grpSpPr>
        <p:cxnSp>
          <p:nvCxnSpPr>
            <p:cNvPr id="20" name="直線コネクタ 19">
              <a:extLst>
                <a:ext uri="{FF2B5EF4-FFF2-40B4-BE49-F238E27FC236}">
                  <a16:creationId xmlns:a16="http://schemas.microsoft.com/office/drawing/2014/main" id="{02A79D04-0F29-3647-CC19-CB4A286151EE}"/>
                </a:ext>
              </a:extLst>
            </p:cNvPr>
            <p:cNvCxnSpPr>
              <a:cxnSpLocks/>
            </p:cNvCxnSpPr>
            <p:nvPr/>
          </p:nvCxnSpPr>
          <p:spPr>
            <a:xfrm>
              <a:off x="1575430" y="884143"/>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1" name="楕円 20">
              <a:extLst>
                <a:ext uri="{FF2B5EF4-FFF2-40B4-BE49-F238E27FC236}">
                  <a16:creationId xmlns:a16="http://schemas.microsoft.com/office/drawing/2014/main" id="{CFF98FA3-99DC-E9CA-ADDD-61343E4874F6}"/>
                </a:ext>
              </a:extLst>
            </p:cNvPr>
            <p:cNvSpPr/>
            <p:nvPr/>
          </p:nvSpPr>
          <p:spPr bwMode="auto">
            <a:xfrm>
              <a:off x="578918"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98</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2" name="直線コネクタ 21">
              <a:extLst>
                <a:ext uri="{FF2B5EF4-FFF2-40B4-BE49-F238E27FC236}">
                  <a16:creationId xmlns:a16="http://schemas.microsoft.com/office/drawing/2014/main" id="{59FAB15E-4D8F-ACEE-DDC9-53D41E6EF038}"/>
                </a:ext>
              </a:extLst>
            </p:cNvPr>
            <p:cNvCxnSpPr>
              <a:cxnSpLocks/>
            </p:cNvCxnSpPr>
            <p:nvPr/>
          </p:nvCxnSpPr>
          <p:spPr>
            <a:xfrm>
              <a:off x="1568918" y="884143"/>
              <a:ext cx="990000"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3" name="グループ化 22">
            <a:extLst>
              <a:ext uri="{FF2B5EF4-FFF2-40B4-BE49-F238E27FC236}">
                <a16:creationId xmlns:a16="http://schemas.microsoft.com/office/drawing/2014/main" id="{2247B3CB-D418-A0D8-59B3-76273355A921}"/>
              </a:ext>
            </a:extLst>
          </p:cNvPr>
          <p:cNvGrpSpPr/>
          <p:nvPr/>
        </p:nvGrpSpPr>
        <p:grpSpPr>
          <a:xfrm>
            <a:off x="3053086" y="884143"/>
            <a:ext cx="1980000" cy="2526024"/>
            <a:chOff x="3053086" y="884143"/>
            <a:chExt cx="1980000" cy="2526024"/>
          </a:xfrm>
        </p:grpSpPr>
        <p:sp>
          <p:nvSpPr>
            <p:cNvPr id="24" name="楕円 23">
              <a:extLst>
                <a:ext uri="{FF2B5EF4-FFF2-40B4-BE49-F238E27FC236}">
                  <a16:creationId xmlns:a16="http://schemas.microsoft.com/office/drawing/2014/main" id="{112BD787-4D0A-82E5-A1B9-6C77A398BD8F}"/>
                </a:ext>
              </a:extLst>
            </p:cNvPr>
            <p:cNvSpPr/>
            <p:nvPr/>
          </p:nvSpPr>
          <p:spPr bwMode="auto">
            <a:xfrm>
              <a:off x="3053086"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197</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5" name="直線コネクタ 24">
              <a:extLst>
                <a:ext uri="{FF2B5EF4-FFF2-40B4-BE49-F238E27FC236}">
                  <a16:creationId xmlns:a16="http://schemas.microsoft.com/office/drawing/2014/main" id="{12ECADC9-F161-F8ED-EA7A-9B94B44EFEBD}"/>
                </a:ext>
              </a:extLst>
            </p:cNvPr>
            <p:cNvCxnSpPr>
              <a:cxnSpLocks/>
            </p:cNvCxnSpPr>
            <p:nvPr/>
          </p:nvCxnSpPr>
          <p:spPr>
            <a:xfrm flipV="1">
              <a:off x="3963000" y="884143"/>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6" name="グループ化 25">
            <a:extLst>
              <a:ext uri="{FF2B5EF4-FFF2-40B4-BE49-F238E27FC236}">
                <a16:creationId xmlns:a16="http://schemas.microsoft.com/office/drawing/2014/main" id="{1CEE934A-0234-1426-635A-C9611962213B}"/>
              </a:ext>
            </a:extLst>
          </p:cNvPr>
          <p:cNvGrpSpPr/>
          <p:nvPr/>
        </p:nvGrpSpPr>
        <p:grpSpPr>
          <a:xfrm>
            <a:off x="5527253" y="902977"/>
            <a:ext cx="1980000" cy="2507190"/>
            <a:chOff x="5527253" y="902977"/>
            <a:chExt cx="1980000" cy="2507190"/>
          </a:xfrm>
        </p:grpSpPr>
        <p:cxnSp>
          <p:nvCxnSpPr>
            <p:cNvPr id="27" name="直線コネクタ 26">
              <a:extLst>
                <a:ext uri="{FF2B5EF4-FFF2-40B4-BE49-F238E27FC236}">
                  <a16:creationId xmlns:a16="http://schemas.microsoft.com/office/drawing/2014/main" id="{111F61F1-6B51-0BB8-0EFB-F4B8054CD03F}"/>
                </a:ext>
              </a:extLst>
            </p:cNvPr>
            <p:cNvCxnSpPr>
              <a:cxnSpLocks/>
            </p:cNvCxnSpPr>
            <p:nvPr/>
          </p:nvCxnSpPr>
          <p:spPr>
            <a:xfrm>
              <a:off x="6523765" y="902977"/>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楕円 27">
              <a:extLst>
                <a:ext uri="{FF2B5EF4-FFF2-40B4-BE49-F238E27FC236}">
                  <a16:creationId xmlns:a16="http://schemas.microsoft.com/office/drawing/2014/main" id="{B651EACE-6554-5DE5-695E-58EA6C383118}"/>
                </a:ext>
              </a:extLst>
            </p:cNvPr>
            <p:cNvSpPr/>
            <p:nvPr/>
          </p:nvSpPr>
          <p:spPr bwMode="auto">
            <a:xfrm>
              <a:off x="5527253"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114</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9" name="直線コネクタ 28">
              <a:extLst>
                <a:ext uri="{FF2B5EF4-FFF2-40B4-BE49-F238E27FC236}">
                  <a16:creationId xmlns:a16="http://schemas.microsoft.com/office/drawing/2014/main" id="{FA8C0EFD-385E-C19E-E15B-A50B62C44FC9}"/>
                </a:ext>
              </a:extLst>
            </p:cNvPr>
            <p:cNvCxnSpPr>
              <a:cxnSpLocks/>
            </p:cNvCxnSpPr>
            <p:nvPr/>
          </p:nvCxnSpPr>
          <p:spPr>
            <a:xfrm flipH="1">
              <a:off x="5766318" y="902977"/>
              <a:ext cx="750935"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30" name="二等辺三角形 29">
            <a:extLst>
              <a:ext uri="{FF2B5EF4-FFF2-40B4-BE49-F238E27FC236}">
                <a16:creationId xmlns:a16="http://schemas.microsoft.com/office/drawing/2014/main" id="{4505E037-05B0-5C10-8C02-EB3FD26E45D1}"/>
              </a:ext>
            </a:extLst>
          </p:cNvPr>
          <p:cNvSpPr/>
          <p:nvPr/>
        </p:nvSpPr>
        <p:spPr>
          <a:xfrm rot="5400000">
            <a:off x="2374002" y="2258167"/>
            <a:ext cx="864000" cy="360000"/>
          </a:xfrm>
          <a:prstGeom prst="triangle">
            <a:avLst/>
          </a:prstGeom>
          <a:solidFill>
            <a:srgbClr val="EA55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二等辺三角形 30">
            <a:extLst>
              <a:ext uri="{FF2B5EF4-FFF2-40B4-BE49-F238E27FC236}">
                <a16:creationId xmlns:a16="http://schemas.microsoft.com/office/drawing/2014/main" id="{20A314DC-AA1C-1901-C040-B6C5ECAC9A92}"/>
              </a:ext>
            </a:extLst>
          </p:cNvPr>
          <p:cNvSpPr/>
          <p:nvPr/>
        </p:nvSpPr>
        <p:spPr>
          <a:xfrm rot="5400000">
            <a:off x="4848170" y="2240167"/>
            <a:ext cx="864000" cy="360000"/>
          </a:xfrm>
          <a:prstGeom prst="triangle">
            <a:avLst/>
          </a:prstGeom>
          <a:solidFill>
            <a:srgbClr val="EA55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吹き出し: 角を丸めた四角形 31">
            <a:extLst>
              <a:ext uri="{FF2B5EF4-FFF2-40B4-BE49-F238E27FC236}">
                <a16:creationId xmlns:a16="http://schemas.microsoft.com/office/drawing/2014/main" id="{5C0050F6-6AC1-99EF-F789-D91879214E7A}"/>
              </a:ext>
            </a:extLst>
          </p:cNvPr>
          <p:cNvSpPr/>
          <p:nvPr/>
        </p:nvSpPr>
        <p:spPr>
          <a:xfrm>
            <a:off x="4740130" y="4304916"/>
            <a:ext cx="3993076" cy="1309363"/>
          </a:xfrm>
          <a:prstGeom prst="wedgeRoundRectCallout">
            <a:avLst>
              <a:gd name="adj1" fmla="val 58118"/>
              <a:gd name="adj2" fmla="val 16546"/>
              <a:gd name="adj3" fmla="val 16667"/>
            </a:avLst>
          </a:prstGeom>
          <a:solidFill>
            <a:schemeClr val="bg1"/>
          </a:solidFill>
          <a:ln w="25400">
            <a:solidFill>
              <a:schemeClr val="bg1">
                <a:lumMod val="85000"/>
              </a:schemeClr>
            </a:solidFill>
          </a:ln>
        </p:spPr>
        <p:txBody>
          <a:bodyPr wrap="square" anchor="ctr">
            <a:noAutofit/>
          </a:bodyPr>
          <a:lstStyle/>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　　　たくさん</a:t>
            </a:r>
            <a:endParaRPr kumimoji="1" lang="en-US" altLang="ja-JP" sz="2800" b="1"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　　　増えた～</a:t>
            </a:r>
            <a:endParaRPr kumimoji="1" lang="en-US" altLang="ja-JP" sz="2800" b="1"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33" name="吹き出し: 角を丸めた四角形 32">
            <a:extLst>
              <a:ext uri="{FF2B5EF4-FFF2-40B4-BE49-F238E27FC236}">
                <a16:creationId xmlns:a16="http://schemas.microsoft.com/office/drawing/2014/main" id="{14416FBA-FE80-28CE-78F5-646632103F6D}"/>
              </a:ext>
            </a:extLst>
          </p:cNvPr>
          <p:cNvSpPr/>
          <p:nvPr/>
        </p:nvSpPr>
        <p:spPr>
          <a:xfrm>
            <a:off x="4749708" y="4227722"/>
            <a:ext cx="3993076" cy="1397610"/>
          </a:xfrm>
          <a:prstGeom prst="wedgeRoundRectCallout">
            <a:avLst>
              <a:gd name="adj1" fmla="val 58118"/>
              <a:gd name="adj2" fmla="val 16546"/>
              <a:gd name="adj3" fmla="val 16667"/>
            </a:avLst>
          </a:prstGeom>
          <a:solidFill>
            <a:schemeClr val="bg1"/>
          </a:solidFill>
          <a:ln w="25400">
            <a:solidFill>
              <a:schemeClr val="bg1">
                <a:lumMod val="85000"/>
              </a:schemeClr>
            </a:solidFill>
          </a:ln>
        </p:spPr>
        <p:txBody>
          <a:bodyPr wrap="square" anchor="ctr">
            <a:noAutofit/>
          </a:bodyPr>
          <a:lstStyle/>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だいぶ減った・・・</a:t>
            </a:r>
            <a:endParaRPr kumimoji="1" lang="en-US" altLang="ja-JP" sz="2800" b="1"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spcBef>
                <a:spcPct val="0"/>
              </a:spcBef>
              <a:spcAft>
                <a:spcPct val="0"/>
              </a:spcAft>
              <a:buClrTx/>
              <a:buSzTx/>
              <a:tabLst/>
              <a:defRPr/>
            </a:pPr>
            <a:r>
              <a:rPr kumimoji="1" lang="en-US" altLang="ja-JP" sz="2800" b="1" dirty="0">
                <a:solidFill>
                  <a:srgbClr val="EA5550"/>
                </a:solidFill>
                <a:latin typeface="メイリオ" panose="020B0604030504040204" pitchFamily="50" charset="-128"/>
                <a:ea typeface="メイリオ" panose="020B0604030504040204" pitchFamily="50" charset="-128"/>
              </a:rPr>
              <a:t>10</a:t>
            </a:r>
            <a:r>
              <a:rPr kumimoji="1" lang="ja-JP" altLang="en-US" sz="2800" b="1" dirty="0">
                <a:solidFill>
                  <a:srgbClr val="EA5550"/>
                </a:solidFill>
                <a:latin typeface="メイリオ" panose="020B0604030504040204" pitchFamily="50" charset="-128"/>
                <a:ea typeface="メイリオ" panose="020B0604030504040204" pitchFamily="50" charset="-128"/>
              </a:rPr>
              <a:t>年前に売却</a:t>
            </a:r>
            <a:r>
              <a:rPr kumimoji="1" lang="ja-JP" altLang="en-US" sz="2800" b="1" dirty="0">
                <a:solidFill>
                  <a:srgbClr val="000000"/>
                </a:solidFill>
                <a:latin typeface="メイリオ" panose="020B0604030504040204" pitchFamily="50" charset="-128"/>
                <a:ea typeface="メイリオ" panose="020B0604030504040204" pitchFamily="50" charset="-128"/>
              </a:rPr>
              <a:t>して　おけばよかった・・・</a:t>
            </a:r>
            <a:endParaRPr kumimoji="1" lang="en-US" altLang="ja-JP" sz="2800" b="1"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428370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up)">
                                      <p:cBhvr>
                                        <p:cTn id="16" dur="500"/>
                                        <p:tgtEl>
                                          <p:spTgt spid="23"/>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par>
                          <p:cTn id="21" fill="hold">
                            <p:stCondLst>
                              <p:cond delay="1500"/>
                            </p:stCondLst>
                            <p:childTnLst>
                              <p:par>
                                <p:cTn id="22" presetID="22" presetClass="entr" presetSubtype="2" fill="hold" grpId="0" nodeType="after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right)">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left)">
                                      <p:cBhvr>
                                        <p:cTn id="29" dur="500"/>
                                        <p:tgtEl>
                                          <p:spTgt spid="31"/>
                                        </p:tgtEl>
                                      </p:cBhvr>
                                    </p:animEffect>
                                  </p:childTnLst>
                                </p:cTn>
                              </p:par>
                            </p:childTnLst>
                          </p:cTn>
                        </p:par>
                        <p:par>
                          <p:cTn id="30" fill="hold">
                            <p:stCondLst>
                              <p:cond delay="500"/>
                            </p:stCondLst>
                            <p:childTnLst>
                              <p:par>
                                <p:cTn id="31" presetID="22" presetClass="entr" presetSubtype="1"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up)">
                                      <p:cBhvr>
                                        <p:cTn id="33" dur="500"/>
                                        <p:tgtEl>
                                          <p:spTgt spid="26"/>
                                        </p:tgtEl>
                                      </p:cBhvr>
                                    </p:animEffect>
                                  </p:childTnLst>
                                </p:cTn>
                              </p:par>
                            </p:childTnLst>
                          </p:cTn>
                        </p:par>
                        <p:par>
                          <p:cTn id="34" fill="hold">
                            <p:stCondLst>
                              <p:cond delay="1000"/>
                            </p:stCondLst>
                            <p:childTnLst>
                              <p:par>
                                <p:cTn id="35" presetID="22" presetClass="exit" presetSubtype="4" fill="hold" nodeType="afterEffect">
                                  <p:stCondLst>
                                    <p:cond delay="0"/>
                                  </p:stCondLst>
                                  <p:childTnLst>
                                    <p:animEffect transition="out" filter="wipe(down)">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par>
                                <p:cTn id="38" presetID="22" presetClass="entr" presetSubtype="4"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down)">
                                      <p:cBhvr>
                                        <p:cTn id="40" dur="500"/>
                                        <p:tgtEl>
                                          <p:spTgt spid="12"/>
                                        </p:tgtEl>
                                      </p:cBhvr>
                                    </p:animEffect>
                                  </p:childTnLst>
                                </p:cTn>
                              </p:par>
                            </p:childTnLst>
                          </p:cTn>
                        </p:par>
                        <p:par>
                          <p:cTn id="41" fill="hold">
                            <p:stCondLst>
                              <p:cond delay="1500"/>
                            </p:stCondLst>
                            <p:childTnLst>
                              <p:par>
                                <p:cTn id="42" presetID="22" presetClass="entr" presetSubtype="2"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right)">
                                      <p:cBhvr>
                                        <p:cTn id="4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Lst>
  </p:timing>
</p:sld>
</file>

<file path=ppt/theme/theme1.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16635</TotalTime>
  <Words>18152</Words>
  <Application>Microsoft Office PowerPoint</Application>
  <PresentationFormat>A4 210 x 297 mm</PresentationFormat>
  <Paragraphs>3189</Paragraphs>
  <Slides>33</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33</vt:i4>
      </vt:variant>
    </vt:vector>
  </HeadingPairs>
  <TitlesOfParts>
    <vt:vector size="43" baseType="lpstr">
      <vt:lpstr>HGPｺﾞｼｯｸM</vt:lpstr>
      <vt:lpstr>Meiryo UI</vt:lpstr>
      <vt:lpstr>メイリオ</vt:lpstr>
      <vt:lpstr>游ゴシック</vt:lpstr>
      <vt:lpstr>游ゴシック</vt:lpstr>
      <vt:lpstr>Arial</vt:lpstr>
      <vt:lpstr>Arial Black</vt:lpstr>
      <vt:lpstr>Calibri</vt:lpstr>
      <vt:lpstr>Wingdings</vt:lpstr>
      <vt:lpstr>k'sらぼ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941</cp:revision>
  <cp:lastPrinted>2023-06-26T03:34:06Z</cp:lastPrinted>
  <dcterms:created xsi:type="dcterms:W3CDTF">2021-03-01T09:47:19Z</dcterms:created>
  <dcterms:modified xsi:type="dcterms:W3CDTF">2025-08-04T22:35:58Z</dcterms:modified>
</cp:coreProperties>
</file>