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handoutMasterIdLst>
    <p:handoutMasterId r:id="rId37"/>
  </p:handoutMasterIdLst>
  <p:sldIdLst>
    <p:sldId id="2727" r:id="rId3"/>
    <p:sldId id="638" r:id="rId4"/>
    <p:sldId id="2147474570" r:id="rId5"/>
    <p:sldId id="2147474586" r:id="rId6"/>
    <p:sldId id="2147474581" r:id="rId7"/>
    <p:sldId id="491" r:id="rId8"/>
    <p:sldId id="2147474554" r:id="rId9"/>
    <p:sldId id="2147474561" r:id="rId10"/>
    <p:sldId id="2147474555" r:id="rId11"/>
    <p:sldId id="532" r:id="rId12"/>
    <p:sldId id="2147474559" r:id="rId13"/>
    <p:sldId id="2147474558" r:id="rId14"/>
    <p:sldId id="2660" r:id="rId15"/>
    <p:sldId id="2147474566" r:id="rId16"/>
    <p:sldId id="2729" r:id="rId17"/>
    <p:sldId id="2147474592" r:id="rId18"/>
    <p:sldId id="2147474565" r:id="rId19"/>
    <p:sldId id="2147474563" r:id="rId20"/>
    <p:sldId id="2623" r:id="rId21"/>
    <p:sldId id="2147474582" r:id="rId22"/>
    <p:sldId id="2147474593" r:id="rId23"/>
    <p:sldId id="2147474590" r:id="rId24"/>
    <p:sldId id="2631" r:id="rId25"/>
    <p:sldId id="2147474583" r:id="rId26"/>
    <p:sldId id="2147474574" r:id="rId27"/>
    <p:sldId id="608" r:id="rId28"/>
    <p:sldId id="2147474594" r:id="rId29"/>
    <p:sldId id="2147474591" r:id="rId30"/>
    <p:sldId id="560" r:id="rId31"/>
    <p:sldId id="611" r:id="rId32"/>
    <p:sldId id="584" r:id="rId33"/>
    <p:sldId id="591" r:id="rId34"/>
    <p:sldId id="592" r:id="rId35"/>
    <p:sldId id="2676" r:id="rId36"/>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BDDDC"/>
    <a:srgbClr val="EA5550"/>
    <a:srgbClr val="BFBFBF"/>
    <a:srgbClr val="FFA09E"/>
    <a:srgbClr val="FF9999"/>
    <a:srgbClr val="CCCCFF"/>
    <a:srgbClr val="FFFF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960" autoAdjust="0"/>
    <p:restoredTop sz="93784" autoAdjust="0"/>
  </p:normalViewPr>
  <p:slideViewPr>
    <p:cSldViewPr snapToGrid="0">
      <p:cViewPr varScale="1">
        <p:scale>
          <a:sx n="61" d="100"/>
          <a:sy n="61" d="100"/>
        </p:scale>
        <p:origin x="1440" y="52"/>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172.16.16.100\&#21942;&#26989;&#25512;&#36914;&#26412;&#37096;\16_&#12510;&#12523;&#12481;&#12481;&#12515;&#12493;&#12523;&#25126;&#30053;&#37096;\&#23567;&#26495;&#27211;_&#12510;&#12523;&#12481;&#12515;\&#26085;&#32076;&#26032;&#32862;&#35299;&#35500;\&#26085;&#26412;&#32076;&#28168;&#26032;&#32862;&#35299;&#35500;&#65288;Today%20topix%20+plus&#65289;&#12493;&#12479;&#19968;&#3523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2"/>
            <c:invertIfNegative val="0"/>
            <c:bubble3D val="0"/>
            <c:spPr>
              <a:solidFill>
                <a:srgbClr val="EA5550"/>
              </a:solidFill>
              <a:ln>
                <a:noFill/>
              </a:ln>
              <a:effectLst/>
            </c:spPr>
            <c:extLst>
              <c:ext xmlns:c16="http://schemas.microsoft.com/office/drawing/2014/chart" uri="{C3380CC4-5D6E-409C-BE32-E72D297353CC}">
                <c16:uniqueId val="{00000001-17EB-48A1-A1FF-23A2EFBDA8FF}"/>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Sheet9!$C$5:$F$5</c:f>
              <c:strCache>
                <c:ptCount val="4"/>
                <c:pt idx="0">
                  <c:v>冬
（12－2月）</c:v>
                </c:pt>
                <c:pt idx="1">
                  <c:v>春
（3－5月）</c:v>
                </c:pt>
                <c:pt idx="2">
                  <c:v>夏
（6－8月）</c:v>
                </c:pt>
                <c:pt idx="3">
                  <c:v>秋
（9－11月）</c:v>
                </c:pt>
              </c:strCache>
            </c:strRef>
          </c:cat>
          <c:val>
            <c:numRef>
              <c:f>Sheet9!$C$6:$F$6</c:f>
              <c:numCache>
                <c:formatCode>General</c:formatCode>
                <c:ptCount val="4"/>
                <c:pt idx="0">
                  <c:v>25.6</c:v>
                </c:pt>
                <c:pt idx="1">
                  <c:v>25.1</c:v>
                </c:pt>
                <c:pt idx="2">
                  <c:v>25.5</c:v>
                </c:pt>
                <c:pt idx="3">
                  <c:v>23.8</c:v>
                </c:pt>
              </c:numCache>
            </c:numRef>
          </c:val>
          <c:extLst>
            <c:ext xmlns:c16="http://schemas.microsoft.com/office/drawing/2014/chart" uri="{C3380CC4-5D6E-409C-BE32-E72D297353CC}">
              <c16:uniqueId val="{00000002-17EB-48A1-A1FF-23A2EFBDA8FF}"/>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'ピーナッツの効果（脳梗塞）'!$C$3</c:f>
              <c:strCache>
                <c:ptCount val="1"/>
                <c:pt idx="0">
                  <c:v>0</c:v>
                </c:pt>
              </c:strCache>
            </c:strRef>
          </c:tx>
          <c:spPr>
            <a:solidFill>
              <a:srgbClr val="FBDDD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'ピーナッツの効果（脳梗塞）'!$C$4:$C$8</c:f>
              <c:numCache>
                <c:formatCode>0.00</c:formatCode>
                <c:ptCount val="5"/>
                <c:pt idx="0">
                  <c:v>1</c:v>
                </c:pt>
                <c:pt idx="1">
                  <c:v>1</c:v>
                </c:pt>
                <c:pt idx="2">
                  <c:v>1</c:v>
                </c:pt>
                <c:pt idx="3">
                  <c:v>1</c:v>
                </c:pt>
                <c:pt idx="4">
                  <c:v>1</c:v>
                </c:pt>
              </c:numCache>
            </c:numRef>
          </c:val>
          <c:extLst>
            <c:ext xmlns:c16="http://schemas.microsoft.com/office/drawing/2014/chart" uri="{C3380CC4-5D6E-409C-BE32-E72D297353CC}">
              <c16:uniqueId val="{00000000-9F77-44B6-AA9C-84A653AC4A09}"/>
            </c:ext>
          </c:extLst>
        </c:ser>
        <c:ser>
          <c:idx val="1"/>
          <c:order val="1"/>
          <c:tx>
            <c:strRef>
              <c:f>'ピーナッツの効果（脳梗塞）'!$D$3</c:f>
              <c:strCache>
                <c:ptCount val="1"/>
                <c:pt idx="0">
                  <c:v>0.7g</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'ピーナッツの効果（脳梗塞）'!$D$4:$D$8</c:f>
              <c:numCache>
                <c:formatCode>0.00</c:formatCode>
                <c:ptCount val="5"/>
                <c:pt idx="0">
                  <c:v>0.87</c:v>
                </c:pt>
                <c:pt idx="1">
                  <c:v>0.96</c:v>
                </c:pt>
                <c:pt idx="2">
                  <c:v>0.82</c:v>
                </c:pt>
                <c:pt idx="3">
                  <c:v>0.98</c:v>
                </c:pt>
                <c:pt idx="4">
                  <c:v>0.89</c:v>
                </c:pt>
              </c:numCache>
            </c:numRef>
          </c:val>
          <c:extLst>
            <c:ext xmlns:c16="http://schemas.microsoft.com/office/drawing/2014/chart" uri="{C3380CC4-5D6E-409C-BE32-E72D297353CC}">
              <c16:uniqueId val="{00000001-9F77-44B6-AA9C-84A653AC4A09}"/>
            </c:ext>
          </c:extLst>
        </c:ser>
        <c:ser>
          <c:idx val="2"/>
          <c:order val="2"/>
          <c:tx>
            <c:strRef>
              <c:f>'ピーナッツの効果（脳梗塞）'!$E$3</c:f>
              <c:strCache>
                <c:ptCount val="1"/>
                <c:pt idx="0">
                  <c:v>1.3g</c:v>
                </c:pt>
              </c:strCache>
            </c:strRef>
          </c:tx>
          <c:spPr>
            <a:solidFill>
              <a:srgbClr val="FF99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'ピーナッツの効果（脳梗塞）'!$E$4:$E$8</c:f>
              <c:numCache>
                <c:formatCode>0.00</c:formatCode>
                <c:ptCount val="5"/>
                <c:pt idx="0">
                  <c:v>0.93</c:v>
                </c:pt>
                <c:pt idx="1">
                  <c:v>1.06</c:v>
                </c:pt>
                <c:pt idx="2">
                  <c:v>0.86</c:v>
                </c:pt>
                <c:pt idx="3">
                  <c:v>0.93</c:v>
                </c:pt>
                <c:pt idx="4">
                  <c:v>0.93</c:v>
                </c:pt>
              </c:numCache>
            </c:numRef>
          </c:val>
          <c:extLst>
            <c:ext xmlns:c16="http://schemas.microsoft.com/office/drawing/2014/chart" uri="{C3380CC4-5D6E-409C-BE32-E72D297353CC}">
              <c16:uniqueId val="{00000002-9F77-44B6-AA9C-84A653AC4A09}"/>
            </c:ext>
          </c:extLst>
        </c:ser>
        <c:ser>
          <c:idx val="3"/>
          <c:order val="3"/>
          <c:tx>
            <c:strRef>
              <c:f>'ピーナッツの効果（脳梗塞）'!$F$3</c:f>
              <c:strCache>
                <c:ptCount val="1"/>
                <c:pt idx="0">
                  <c:v>4.3g</c:v>
                </c:pt>
              </c:strCache>
            </c:strRef>
          </c:tx>
          <c:spPr>
            <a:solidFill>
              <a:srgbClr val="EA555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'ピーナッツの効果（脳梗塞）'!$F$4:$F$8</c:f>
              <c:numCache>
                <c:formatCode>0.00</c:formatCode>
                <c:ptCount val="5"/>
                <c:pt idx="0">
                  <c:v>0.84</c:v>
                </c:pt>
                <c:pt idx="1">
                  <c:v>0.93</c:v>
                </c:pt>
                <c:pt idx="2">
                  <c:v>0.8</c:v>
                </c:pt>
                <c:pt idx="3">
                  <c:v>0.97</c:v>
                </c:pt>
                <c:pt idx="4">
                  <c:v>0.87</c:v>
                </c:pt>
              </c:numCache>
            </c:numRef>
          </c:val>
          <c:extLst>
            <c:ext xmlns:c16="http://schemas.microsoft.com/office/drawing/2014/chart" uri="{C3380CC4-5D6E-409C-BE32-E72D297353CC}">
              <c16:uniqueId val="{00000003-9F77-44B6-AA9C-84A653AC4A09}"/>
            </c:ext>
          </c:extLst>
        </c:ser>
        <c:dLbls>
          <c:showLegendKey val="0"/>
          <c:showVal val="0"/>
          <c:showCatName val="0"/>
          <c:showSerName val="0"/>
          <c:showPercent val="0"/>
          <c:showBubbleSize val="0"/>
        </c:dLbls>
        <c:gapWidth val="219"/>
        <c:overlap val="-27"/>
        <c:axId val="1531291343"/>
        <c:axId val="1531292175"/>
      </c:barChart>
      <c:catAx>
        <c:axId val="153129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531292175"/>
        <c:crosses val="autoZero"/>
        <c:auto val="1"/>
        <c:lblAlgn val="ctr"/>
        <c:lblOffset val="0"/>
        <c:noMultiLvlLbl val="0"/>
      </c:catAx>
      <c:valAx>
        <c:axId val="1531292175"/>
        <c:scaling>
          <c:orientation val="minMax"/>
          <c:max val="1.1500000000000001"/>
          <c:min val="0.60000000000000009"/>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1291343"/>
        <c:crosses val="autoZero"/>
        <c:crossBetween val="between"/>
      </c:valAx>
      <c:spPr>
        <a:noFill/>
        <a:ln>
          <a:noFill/>
        </a:ln>
        <a:effectLst/>
      </c:spPr>
    </c:plotArea>
    <c:legend>
      <c:legendPos val="b"/>
      <c:layout>
        <c:manualLayout>
          <c:xMode val="edge"/>
          <c:yMode val="edge"/>
          <c:x val="0.48133906793990783"/>
          <c:y val="0.88697350974559508"/>
          <c:w val="0.285039021607495"/>
          <c:h val="7.579020431124733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FBDDDC"/>
            </a:solidFill>
            <a:ln>
              <a:noFill/>
            </a:ln>
            <a:effectLst/>
          </c:spPr>
          <c:invertIfNegative val="0"/>
          <c:val>
            <c:numRef>
              <c:f>Sheet1!$C$4</c:f>
              <c:numCache>
                <c:formatCode>General</c:formatCode>
                <c:ptCount val="1"/>
                <c:pt idx="0">
                  <c:v>86.9</c:v>
                </c:pt>
              </c:numCache>
            </c:numRef>
          </c:val>
          <c:extLst>
            <c:ext xmlns:c16="http://schemas.microsoft.com/office/drawing/2014/chart" uri="{C3380CC4-5D6E-409C-BE32-E72D297353CC}">
              <c16:uniqueId val="{00000000-84FE-452D-9207-B7ACA9F5E0AF}"/>
            </c:ext>
          </c:extLst>
        </c:ser>
        <c:ser>
          <c:idx val="1"/>
          <c:order val="1"/>
          <c:spPr>
            <a:solidFill>
              <a:schemeClr val="tx2"/>
            </a:solidFill>
            <a:ln>
              <a:noFill/>
            </a:ln>
            <a:effectLst/>
          </c:spPr>
          <c:invertIfNegative val="0"/>
          <c:val>
            <c:numRef>
              <c:f>Sheet1!$D$4</c:f>
              <c:numCache>
                <c:formatCode>General</c:formatCode>
                <c:ptCount val="1"/>
                <c:pt idx="0">
                  <c:v>13.099999999999994</c:v>
                </c:pt>
              </c:numCache>
            </c:numRef>
          </c:val>
          <c:extLst>
            <c:ext xmlns:c16="http://schemas.microsoft.com/office/drawing/2014/chart" uri="{C3380CC4-5D6E-409C-BE32-E72D297353CC}">
              <c16:uniqueId val="{00000001-84FE-452D-9207-B7ACA9F5E0AF}"/>
            </c:ext>
          </c:extLst>
        </c:ser>
        <c:dLbls>
          <c:showLegendKey val="0"/>
          <c:showVal val="0"/>
          <c:showCatName val="0"/>
          <c:showSerName val="0"/>
          <c:showPercent val="0"/>
          <c:showBubbleSize val="0"/>
        </c:dLbls>
        <c:gapWidth val="150"/>
        <c:overlap val="100"/>
        <c:axId val="154687072"/>
        <c:axId val="2047642880"/>
      </c:barChart>
      <c:catAx>
        <c:axId val="154687072"/>
        <c:scaling>
          <c:orientation val="minMax"/>
        </c:scaling>
        <c:delete val="1"/>
        <c:axPos val="l"/>
        <c:numFmt formatCode="General" sourceLinked="1"/>
        <c:majorTickMark val="none"/>
        <c:minorTickMark val="none"/>
        <c:tickLblPos val="nextTo"/>
        <c:crossAx val="2047642880"/>
        <c:crosses val="autoZero"/>
        <c:auto val="1"/>
        <c:lblAlgn val="ctr"/>
        <c:lblOffset val="100"/>
        <c:noMultiLvlLbl val="0"/>
      </c:catAx>
      <c:valAx>
        <c:axId val="2047642880"/>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468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solidFill>
              <a:srgbClr val="EA5550"/>
            </a:solidFill>
          </c:spPr>
          <c:dPt>
            <c:idx val="0"/>
            <c:bubble3D val="0"/>
            <c:spPr>
              <a:solidFill>
                <a:srgbClr val="EA5550"/>
              </a:solidFill>
              <a:ln w="19050">
                <a:solidFill>
                  <a:schemeClr val="lt1"/>
                </a:solidFill>
              </a:ln>
              <a:effectLst/>
            </c:spPr>
            <c:extLst>
              <c:ext xmlns:c16="http://schemas.microsoft.com/office/drawing/2014/chart" uri="{C3380CC4-5D6E-409C-BE32-E72D297353CC}">
                <c16:uniqueId val="{00000001-E7E6-4BC4-80AA-5EF48422B648}"/>
              </c:ext>
            </c:extLst>
          </c:dPt>
          <c:dPt>
            <c:idx val="1"/>
            <c:bubble3D val="0"/>
            <c:spPr>
              <a:solidFill>
                <a:srgbClr val="FFCCCC"/>
              </a:solidFill>
              <a:ln w="19050">
                <a:solidFill>
                  <a:schemeClr val="lt1"/>
                </a:solidFill>
              </a:ln>
              <a:effectLst/>
            </c:spPr>
            <c:extLst>
              <c:ext xmlns:c16="http://schemas.microsoft.com/office/drawing/2014/chart" uri="{C3380CC4-5D6E-409C-BE32-E72D297353CC}">
                <c16:uniqueId val="{00000003-E7E6-4BC4-80AA-5EF48422B648}"/>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E7E6-4BC4-80AA-5EF48422B648}"/>
              </c:ext>
            </c:extLst>
          </c:dPt>
          <c:dLbls>
            <c:dLbl>
              <c:idx val="0"/>
              <c:layout>
                <c:manualLayout>
                  <c:x val="0.22169269216346751"/>
                  <c:y val="2.2995691211985733E-2"/>
                </c:manualLayout>
              </c:layout>
              <c:tx>
                <c:rich>
                  <a:bodyPr rot="0" spcFirstLastPara="1" vertOverflow="ellipsis" vert="horz" wrap="square" anchor="ctr" anchorCtr="1"/>
                  <a:lstStyle/>
                  <a:p>
                    <a:pPr>
                      <a:defRPr sz="1600" b="1" i="0" u="none" strike="noStrike" kern="1200" baseline="0">
                        <a:solidFill>
                          <a:schemeClr val="tx1">
                            <a:lumMod val="75000"/>
                            <a:lumOff val="25000"/>
                          </a:schemeClr>
                        </a:solidFill>
                        <a:latin typeface="+mn-ea"/>
                        <a:ea typeface="+mn-ea"/>
                        <a:cs typeface="+mn-cs"/>
                      </a:defRPr>
                    </a:pPr>
                    <a:fld id="{D192F2A8-1FE4-4B7D-9066-17898C4B0E22}" type="CATEGORYNAME">
                      <a:rPr lang="ja-JP" altLang="en-US" sz="1600"/>
                      <a:pPr>
                        <a:defRPr sz="1600"/>
                      </a:pPr>
                      <a:t>[分類名]</a:t>
                    </a:fld>
                    <a:r>
                      <a:rPr lang="en-US" altLang="ja-JP" sz="1600" baseline="0" dirty="0"/>
                      <a:t>,</a:t>
                    </a:r>
                  </a:p>
                  <a:p>
                    <a:pPr>
                      <a:defRPr sz="1600"/>
                    </a:pPr>
                    <a:r>
                      <a:rPr lang="en-US" altLang="ja-JP" sz="1600" baseline="0" dirty="0"/>
                      <a:t> </a:t>
                    </a:r>
                    <a:fld id="{3E580AC8-67F2-4DCA-A826-DCAF2813C13B}" type="VALUE">
                      <a:rPr lang="en-US" altLang="ja-JP" sz="1800" baseline="0" smtClean="0">
                        <a:solidFill>
                          <a:srgbClr val="EA5550"/>
                        </a:solidFill>
                      </a:rPr>
                      <a:pPr>
                        <a:defRPr sz="1600"/>
                      </a:pPr>
                      <a:t>[値]</a:t>
                    </a:fld>
                    <a:r>
                      <a:rPr lang="en-US" altLang="ja-JP" sz="1600" baseline="0" dirty="0"/>
                      <a:t>%</a:t>
                    </a:r>
                  </a:p>
                </c:rich>
              </c:tx>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6269150930008021"/>
                      <c:h val="0.36772372215248073"/>
                    </c:manualLayout>
                  </c15:layout>
                  <c15:dlblFieldTable/>
                  <c15:showDataLabelsRange val="0"/>
                </c:ext>
                <c:ext xmlns:c16="http://schemas.microsoft.com/office/drawing/2014/chart" uri="{C3380CC4-5D6E-409C-BE32-E72D297353CC}">
                  <c16:uniqueId val="{00000001-E7E6-4BC4-80AA-5EF48422B648}"/>
                </c:ext>
              </c:extLst>
            </c:dLbl>
            <c:dLbl>
              <c:idx val="1"/>
              <c:layout>
                <c:manualLayout>
                  <c:x val="-0.15141997329085388"/>
                  <c:y val="0.23203758590002899"/>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fld id="{4683C4F1-C259-47CE-A55B-A7DF03A9D587}" type="CATEGORYNAME">
                      <a:rPr lang="ja-JP" altLang="en-US" b="0"/>
                      <a:pPr>
                        <a:defRPr b="0"/>
                      </a:pPr>
                      <a:t>[分類名]</a:t>
                    </a:fld>
                    <a:r>
                      <a:rPr lang="en-US" altLang="ja-JP" b="0" baseline="0" dirty="0"/>
                      <a:t>,</a:t>
                    </a:r>
                  </a:p>
                  <a:p>
                    <a:pPr>
                      <a:defRPr b="0"/>
                    </a:pPr>
                    <a:r>
                      <a:rPr lang="en-US" altLang="ja-JP" b="0" baseline="0" dirty="0"/>
                      <a:t> </a:t>
                    </a:r>
                    <a:fld id="{31849E70-FC8A-4629-8536-D97C663FEF7B}" type="VALUE">
                      <a:rPr lang="en-US" altLang="ja-JP" b="0" baseline="0" smtClean="0"/>
                      <a:pPr>
                        <a:defRPr b="0"/>
                      </a:pPr>
                      <a:t>[値]</a:t>
                    </a:fld>
                    <a:r>
                      <a:rPr lang="en-US" altLang="ja-JP" b="0" baseline="0" dirty="0"/>
                      <a:t>%</a:t>
                    </a:r>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1820844269466314"/>
                      <c:h val="0.28184077506881583"/>
                    </c:manualLayout>
                  </c15:layout>
                  <c15:dlblFieldTable/>
                  <c15:showDataLabelsRange val="0"/>
                </c:ext>
                <c:ext xmlns:c16="http://schemas.microsoft.com/office/drawing/2014/chart" uri="{C3380CC4-5D6E-409C-BE32-E72D297353CC}">
                  <c16:uniqueId val="{00000003-E7E6-4BC4-80AA-5EF48422B648}"/>
                </c:ext>
              </c:extLst>
            </c:dLbl>
            <c:dLbl>
              <c:idx val="2"/>
              <c:layout>
                <c:manualLayout>
                  <c:x val="-0.17423034037558685"/>
                  <c:y val="6.8377777777777773E-2"/>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fld id="{B7EF8441-19E3-4DB6-900F-7E7A2D2A7A0F}" type="CATEGORYNAME">
                      <a:rPr lang="ja-JP" altLang="en-US" b="0"/>
                      <a:pPr>
                        <a:defRPr b="0"/>
                      </a:pPr>
                      <a:t>[分類名]</a:t>
                    </a:fld>
                    <a:r>
                      <a:rPr lang="en-US" altLang="ja-JP" b="0" baseline="0" dirty="0"/>
                      <a:t>, </a:t>
                    </a:r>
                  </a:p>
                  <a:p>
                    <a:pPr>
                      <a:defRPr b="0"/>
                    </a:pPr>
                    <a:fld id="{9F730C24-427B-4317-BC8B-3DBA3CB04879}" type="VALUE">
                      <a:rPr lang="en-US" altLang="ja-JP" b="0" baseline="0" smtClean="0"/>
                      <a:pPr>
                        <a:defRPr b="0"/>
                      </a:pPr>
                      <a:t>[値]</a:t>
                    </a:fld>
                    <a:r>
                      <a:rPr lang="en-US" altLang="ja-JP" b="0" baseline="0" dirty="0"/>
                      <a:t>%</a:t>
                    </a:r>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42131955380577435"/>
                      <c:h val="0.28184077506881583"/>
                    </c:manualLayout>
                  </c15:layout>
                  <c15:dlblFieldTable/>
                  <c15:showDataLabelsRange val="0"/>
                </c:ext>
                <c:ext xmlns:c16="http://schemas.microsoft.com/office/drawing/2014/chart" uri="{C3380CC4-5D6E-409C-BE32-E72D297353CC}">
                  <c16:uniqueId val="{00000005-E7E6-4BC4-80AA-5EF48422B648}"/>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ea"/>
                    <a:ea typeface="+mn-ea"/>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Sheet1!$C$2:$C$4</c:f>
              <c:strCache>
                <c:ptCount val="3"/>
                <c:pt idx="0">
                  <c:v>支給される予定</c:v>
                </c:pt>
                <c:pt idx="1">
                  <c:v>支給されない予定</c:v>
                </c:pt>
                <c:pt idx="2">
                  <c:v>ボーナスは無い</c:v>
                </c:pt>
              </c:strCache>
            </c:strRef>
          </c:cat>
          <c:val>
            <c:numRef>
              <c:f>Sheet1!$D$2:$D$4</c:f>
              <c:numCache>
                <c:formatCode>General</c:formatCode>
                <c:ptCount val="3"/>
                <c:pt idx="0">
                  <c:v>73.599999999999994</c:v>
                </c:pt>
                <c:pt idx="1">
                  <c:v>8.6999999999999993</c:v>
                </c:pt>
                <c:pt idx="2">
                  <c:v>17.7</c:v>
                </c:pt>
              </c:numCache>
            </c:numRef>
          </c:val>
          <c:extLst>
            <c:ext xmlns:c16="http://schemas.microsoft.com/office/drawing/2014/chart" uri="{C3380CC4-5D6E-409C-BE32-E72D297353CC}">
              <c16:uniqueId val="{00000006-E7E6-4BC4-80AA-5EF48422B648}"/>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latin typeface="+mn-ea"/>
          <a:ea typeface="+mn-ea"/>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1">
                <a:lumMod val="85000"/>
              </a:schemeClr>
            </a:solidFill>
            <a:ln>
              <a:noFill/>
            </a:ln>
            <a:effectLst/>
          </c:spPr>
          <c:invertIfNegative val="0"/>
          <c:dPt>
            <c:idx val="0"/>
            <c:invertIfNegative val="0"/>
            <c:bubble3D val="0"/>
            <c:spPr>
              <a:solidFill>
                <a:srgbClr val="FBDDDC"/>
              </a:solidFill>
              <a:ln>
                <a:noFill/>
              </a:ln>
              <a:effectLst/>
            </c:spPr>
            <c:extLst>
              <c:ext xmlns:c16="http://schemas.microsoft.com/office/drawing/2014/chart" uri="{C3380CC4-5D6E-409C-BE32-E72D297353CC}">
                <c16:uniqueId val="{00000001-037D-4F6E-80DA-0F3E57709FC4}"/>
              </c:ext>
            </c:extLst>
          </c:dPt>
          <c:dPt>
            <c:idx val="1"/>
            <c:invertIfNegative val="0"/>
            <c:bubble3D val="0"/>
            <c:spPr>
              <a:solidFill>
                <a:srgbClr val="EA5550"/>
              </a:solidFill>
              <a:ln>
                <a:noFill/>
              </a:ln>
              <a:effectLst/>
            </c:spPr>
            <c:extLst>
              <c:ext xmlns:c16="http://schemas.microsoft.com/office/drawing/2014/chart" uri="{C3380CC4-5D6E-409C-BE32-E72D297353CC}">
                <c16:uniqueId val="{00000003-037D-4F6E-80DA-0F3E57709FC4}"/>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rgbClr val="EA555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037D-4F6E-80DA-0F3E57709FC4}"/>
                </c:ext>
              </c:extLst>
            </c:dLbl>
            <c:dLbl>
              <c:idx val="1"/>
              <c:spPr>
                <a:noFill/>
                <a:ln>
                  <a:noFill/>
                </a:ln>
                <a:effectLst/>
              </c:spPr>
              <c:txPr>
                <a:bodyPr rot="0" spcFirstLastPara="1" vertOverflow="ellipsis" vert="horz" wrap="square" anchor="ctr" anchorCtr="1"/>
                <a:lstStyle/>
                <a:p>
                  <a:pPr>
                    <a:defRPr sz="1400" b="1" i="0" u="none" strike="noStrike" kern="1200" baseline="0">
                      <a:solidFill>
                        <a:srgbClr val="EA555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3-037D-4F6E-80DA-0F3E57709FC4}"/>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Sheet2!$B$4:$B$14</c:f>
              <c:strCache>
                <c:ptCount val="11"/>
                <c:pt idx="0">
                  <c:v>貯金や預金</c:v>
                </c:pt>
                <c:pt idx="1">
                  <c:v>資産形成（下記参照）</c:v>
                </c:pt>
                <c:pt idx="2">
                  <c:v>旅行や外食</c:v>
                </c:pt>
                <c:pt idx="3">
                  <c:v>日常的な生活品</c:v>
                </c:pt>
                <c:pt idx="4">
                  <c:v>子供の教育費</c:v>
                </c:pt>
                <c:pt idx="5">
                  <c:v>ローンや借入金の返済</c:v>
                </c:pt>
                <c:pt idx="6">
                  <c:v>自己投資（資格・習い事）</c:v>
                </c:pt>
                <c:pt idx="7">
                  <c:v>ファッションや美容</c:v>
                </c:pt>
                <c:pt idx="8">
                  <c:v>家電や家具など</c:v>
                </c:pt>
                <c:pt idx="9">
                  <c:v>車やバイクなどの購入</c:v>
                </c:pt>
                <c:pt idx="10">
                  <c:v>その他</c:v>
                </c:pt>
              </c:strCache>
            </c:strRef>
          </c:cat>
          <c:val>
            <c:numRef>
              <c:f>Sheet2!$C$4:$C$14</c:f>
              <c:numCache>
                <c:formatCode>##"%"</c:formatCode>
                <c:ptCount val="11"/>
                <c:pt idx="0">
                  <c:v>65</c:v>
                </c:pt>
                <c:pt idx="1">
                  <c:v>49.3</c:v>
                </c:pt>
                <c:pt idx="2">
                  <c:v>28.1</c:v>
                </c:pt>
                <c:pt idx="3">
                  <c:v>28.1</c:v>
                </c:pt>
                <c:pt idx="4">
                  <c:v>12.8</c:v>
                </c:pt>
                <c:pt idx="5">
                  <c:v>11.8</c:v>
                </c:pt>
                <c:pt idx="6">
                  <c:v>10.8</c:v>
                </c:pt>
                <c:pt idx="7">
                  <c:v>10.3</c:v>
                </c:pt>
                <c:pt idx="8">
                  <c:v>8.4</c:v>
                </c:pt>
                <c:pt idx="9">
                  <c:v>3</c:v>
                </c:pt>
                <c:pt idx="10">
                  <c:v>1</c:v>
                </c:pt>
              </c:numCache>
            </c:numRef>
          </c:val>
          <c:extLst>
            <c:ext xmlns:c16="http://schemas.microsoft.com/office/drawing/2014/chart" uri="{C3380CC4-5D6E-409C-BE32-E72D297353CC}">
              <c16:uniqueId val="{00000004-037D-4F6E-80DA-0F3E57709FC4}"/>
            </c:ext>
          </c:extLst>
        </c:ser>
        <c:dLbls>
          <c:showLegendKey val="0"/>
          <c:showVal val="0"/>
          <c:showCatName val="0"/>
          <c:showSerName val="0"/>
          <c:showPercent val="0"/>
          <c:showBubbleSize val="0"/>
        </c:dLbls>
        <c:gapWidth val="104"/>
        <c:axId val="1787349248"/>
        <c:axId val="1922268256"/>
      </c:barChart>
      <c:catAx>
        <c:axId val="17873492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22268256"/>
        <c:crosses val="autoZero"/>
        <c:auto val="1"/>
        <c:lblAlgn val="ctr"/>
        <c:lblOffset val="100"/>
        <c:noMultiLvlLbl val="0"/>
      </c:catAx>
      <c:valAx>
        <c:axId val="1922268256"/>
        <c:scaling>
          <c:orientation val="minMax"/>
        </c:scaling>
        <c:delete val="1"/>
        <c:axPos val="t"/>
        <c:majorGridlines>
          <c:spPr>
            <a:ln w="9525" cap="flat" cmpd="sng" algn="ctr">
              <a:solidFill>
                <a:schemeClr val="tx1">
                  <a:lumMod val="15000"/>
                  <a:lumOff val="85000"/>
                </a:schemeClr>
              </a:solidFill>
              <a:round/>
            </a:ln>
            <a:effectLst/>
          </c:spPr>
        </c:majorGridlines>
        <c:numFmt formatCode="##&quot;%&quot;" sourceLinked="1"/>
        <c:majorTickMark val="none"/>
        <c:minorTickMark val="none"/>
        <c:tickLblPos val="nextTo"/>
        <c:crossAx val="1787349248"/>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1">
                <a:lumMod val="85000"/>
              </a:schemeClr>
            </a:solidFill>
            <a:ln>
              <a:noFill/>
            </a:ln>
            <a:effectLst/>
          </c:spPr>
          <c:invertIfNegative val="0"/>
          <c:dPt>
            <c:idx val="3"/>
            <c:invertIfNegative val="0"/>
            <c:bubble3D val="0"/>
            <c:spPr>
              <a:solidFill>
                <a:srgbClr val="EA5550"/>
              </a:solidFill>
              <a:ln>
                <a:noFill/>
              </a:ln>
              <a:effectLst/>
            </c:spPr>
            <c:extLst>
              <c:ext xmlns:c16="http://schemas.microsoft.com/office/drawing/2014/chart" uri="{C3380CC4-5D6E-409C-BE32-E72D297353CC}">
                <c16:uniqueId val="{00000001-59C9-4931-9739-B087F8E403D2}"/>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Sheet2!$E$4:$E$11</c:f>
              <c:strCache>
                <c:ptCount val="8"/>
                <c:pt idx="0">
                  <c:v>NISA枠内での投資</c:v>
                </c:pt>
                <c:pt idx="1">
                  <c:v>株式投資（NISA以外）</c:v>
                </c:pt>
                <c:pt idx="2">
                  <c:v>投資信託</c:v>
                </c:pt>
                <c:pt idx="3">
                  <c:v>保険</c:v>
                </c:pt>
                <c:pt idx="4">
                  <c:v>暗号投資・仮想通貨</c:v>
                </c:pt>
                <c:pt idx="5">
                  <c:v>FX</c:v>
                </c:pt>
                <c:pt idx="6">
                  <c:v>不動産投資</c:v>
                </c:pt>
                <c:pt idx="7">
                  <c:v>その他</c:v>
                </c:pt>
              </c:strCache>
            </c:strRef>
          </c:cat>
          <c:val>
            <c:numRef>
              <c:f>Sheet2!$F$4:$F$11</c:f>
              <c:numCache>
                <c:formatCode>##"%"</c:formatCode>
                <c:ptCount val="8"/>
                <c:pt idx="0">
                  <c:v>86</c:v>
                </c:pt>
                <c:pt idx="1">
                  <c:v>46</c:v>
                </c:pt>
                <c:pt idx="2">
                  <c:v>31</c:v>
                </c:pt>
                <c:pt idx="3">
                  <c:v>12</c:v>
                </c:pt>
                <c:pt idx="4">
                  <c:v>12</c:v>
                </c:pt>
                <c:pt idx="5">
                  <c:v>11</c:v>
                </c:pt>
                <c:pt idx="6">
                  <c:v>10</c:v>
                </c:pt>
                <c:pt idx="7">
                  <c:v>2</c:v>
                </c:pt>
              </c:numCache>
            </c:numRef>
          </c:val>
          <c:extLst>
            <c:ext xmlns:c16="http://schemas.microsoft.com/office/drawing/2014/chart" uri="{C3380CC4-5D6E-409C-BE32-E72D297353CC}">
              <c16:uniqueId val="{00000002-59C9-4931-9739-B087F8E403D2}"/>
            </c:ext>
          </c:extLst>
        </c:ser>
        <c:dLbls>
          <c:showLegendKey val="0"/>
          <c:showVal val="0"/>
          <c:showCatName val="0"/>
          <c:showSerName val="0"/>
          <c:showPercent val="0"/>
          <c:showBubbleSize val="0"/>
        </c:dLbls>
        <c:gapWidth val="104"/>
        <c:axId val="1951944688"/>
        <c:axId val="1951698384"/>
      </c:barChart>
      <c:catAx>
        <c:axId val="19519446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51698384"/>
        <c:crosses val="autoZero"/>
        <c:auto val="1"/>
        <c:lblAlgn val="ctr"/>
        <c:lblOffset val="100"/>
        <c:noMultiLvlLbl val="0"/>
      </c:catAx>
      <c:valAx>
        <c:axId val="1951698384"/>
        <c:scaling>
          <c:orientation val="minMax"/>
        </c:scaling>
        <c:delete val="1"/>
        <c:axPos val="t"/>
        <c:majorGridlines>
          <c:spPr>
            <a:ln w="9525" cap="flat" cmpd="sng" algn="ctr">
              <a:solidFill>
                <a:schemeClr val="tx1">
                  <a:lumMod val="15000"/>
                  <a:lumOff val="85000"/>
                </a:schemeClr>
              </a:solidFill>
              <a:round/>
            </a:ln>
            <a:effectLst/>
          </c:spPr>
        </c:majorGridlines>
        <c:numFmt formatCode="##&quot;%&quot;" sourceLinked="1"/>
        <c:majorTickMark val="none"/>
        <c:minorTickMark val="none"/>
        <c:tickLblPos val="nextTo"/>
        <c:crossAx val="195194468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CCCC"/>
              </a:solidFill>
              <a:ln w="19050">
                <a:solidFill>
                  <a:schemeClr val="lt1"/>
                </a:solidFill>
              </a:ln>
              <a:effectLst/>
            </c:spPr>
            <c:extLst>
              <c:ext xmlns:c16="http://schemas.microsoft.com/office/drawing/2014/chart" uri="{C3380CC4-5D6E-409C-BE32-E72D297353CC}">
                <c16:uniqueId val="{00000001-A045-4AC8-B07B-E4D94A9DADF6}"/>
              </c:ext>
            </c:extLst>
          </c:dPt>
          <c:dPt>
            <c:idx val="1"/>
            <c:bubble3D val="0"/>
            <c:spPr>
              <a:solidFill>
                <a:srgbClr val="FBDDDC"/>
              </a:solidFill>
              <a:ln w="19050">
                <a:solidFill>
                  <a:schemeClr val="lt1"/>
                </a:solidFill>
              </a:ln>
              <a:effectLst/>
            </c:spPr>
            <c:extLst>
              <c:ext xmlns:c16="http://schemas.microsoft.com/office/drawing/2014/chart" uri="{C3380CC4-5D6E-409C-BE32-E72D297353CC}">
                <c16:uniqueId val="{00000003-A045-4AC8-B07B-E4D94A9DADF6}"/>
              </c:ext>
            </c:extLst>
          </c:dPt>
          <c:dPt>
            <c:idx val="2"/>
            <c:bubble3D val="0"/>
            <c:spPr>
              <a:solidFill>
                <a:srgbClr val="EA5550"/>
              </a:solidFill>
              <a:ln w="19050">
                <a:solidFill>
                  <a:schemeClr val="lt1"/>
                </a:solidFill>
              </a:ln>
              <a:effectLst/>
            </c:spPr>
            <c:extLst>
              <c:ext xmlns:c16="http://schemas.microsoft.com/office/drawing/2014/chart" uri="{C3380CC4-5D6E-409C-BE32-E72D297353CC}">
                <c16:uniqueId val="{00000005-A045-4AC8-B07B-E4D94A9DADF6}"/>
              </c:ext>
            </c:extLst>
          </c:dPt>
          <c:dPt>
            <c:idx val="3"/>
            <c:bubble3D val="0"/>
            <c:spPr>
              <a:solidFill>
                <a:srgbClr val="FF9999"/>
              </a:solidFill>
              <a:ln w="19050">
                <a:solidFill>
                  <a:schemeClr val="lt1"/>
                </a:solidFill>
              </a:ln>
              <a:effectLst/>
            </c:spPr>
            <c:extLst>
              <c:ext xmlns:c16="http://schemas.microsoft.com/office/drawing/2014/chart" uri="{C3380CC4-5D6E-409C-BE32-E72D297353CC}">
                <c16:uniqueId val="{00000007-A045-4AC8-B07B-E4D94A9DADF6}"/>
              </c:ext>
            </c:extLst>
          </c:dPt>
          <c:dPt>
            <c:idx val="4"/>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09-A045-4AC8-B07B-E4D94A9DADF6}"/>
              </c:ext>
            </c:extLst>
          </c:dPt>
          <c:dLbls>
            <c:dLbl>
              <c:idx val="0"/>
              <c:layout>
                <c:manualLayout>
                  <c:x val="-0.13076933171815061"/>
                  <c:y val="9.3431183472106147E-2"/>
                </c:manualLayout>
              </c:layout>
              <c:tx>
                <c:rich>
                  <a:bodyPr/>
                  <a:lstStyle/>
                  <a:p>
                    <a:fld id="{546F9DD1-3C71-47EB-A426-6196D8ED2495}" type="CATEGORYNAME">
                      <a:rPr lang="ja-JP" altLang="en-US" sz="1400" b="0" smtClean="0"/>
                      <a:pPr/>
                      <a:t>[分類名]</a:t>
                    </a:fld>
                    <a:r>
                      <a:rPr lang="ja-JP" altLang="en-US" sz="1400" b="0" baseline="0" dirty="0"/>
                      <a:t> </a:t>
                    </a:r>
                    <a:fld id="{D67FEB57-E0C5-4D00-A127-039D39B041B9}" type="VALUE">
                      <a:rPr lang="en-US" altLang="ja-JP" baseline="0"/>
                      <a:pPr/>
                      <a:t>[値]</a:t>
                    </a:fld>
                    <a:endParaRPr lang="ja-JP" altLang="en-US" sz="1400" b="0" baseline="0" dirty="0"/>
                  </a:p>
                </c:rich>
              </c:tx>
              <c:showLegendKey val="0"/>
              <c:showVal val="1"/>
              <c:showCatName val="1"/>
              <c:showSerName val="0"/>
              <c:showPercent val="0"/>
              <c:showBubbleSize val="0"/>
              <c:extLst>
                <c:ext xmlns:c15="http://schemas.microsoft.com/office/drawing/2012/chart" uri="{CE6537A1-D6FC-4f65-9D91-7224C49458BB}">
                  <c15:layout>
                    <c:manualLayout>
                      <c:w val="0.30448717948717946"/>
                      <c:h val="0.21379482623873389"/>
                    </c:manualLayout>
                  </c15:layout>
                  <c15:dlblFieldTable/>
                  <c15:showDataLabelsRange val="0"/>
                </c:ext>
                <c:ext xmlns:c16="http://schemas.microsoft.com/office/drawing/2014/chart" uri="{C3380CC4-5D6E-409C-BE32-E72D297353CC}">
                  <c16:uniqueId val="{00000001-A045-4AC8-B07B-E4D94A9DADF6}"/>
                </c:ext>
              </c:extLst>
            </c:dLbl>
            <c:dLbl>
              <c:idx val="1"/>
              <c:layout>
                <c:manualLayout>
                  <c:x val="-0.14358974358974358"/>
                  <c:y val="-0.18558799575622398"/>
                </c:manualLayout>
              </c:layout>
              <c:tx>
                <c:rich>
                  <a:bodyPr/>
                  <a:lstStyle/>
                  <a:p>
                    <a:fld id="{5858EC78-6DBA-4D00-BDBE-083E4B6AC4ED}" type="CATEGORYNAME">
                      <a:rPr lang="ja-JP" altLang="en-US" sz="1400" b="0" smtClean="0"/>
                      <a:pPr/>
                      <a:t>[分類名]</a:t>
                    </a:fld>
                    <a:r>
                      <a:rPr lang="ja-JP" altLang="en-US" baseline="0" dirty="0"/>
                      <a:t> </a:t>
                    </a:r>
                    <a:fld id="{1257F6A1-C9DE-41E3-BF03-98FA5E247ECC}" type="VALUE">
                      <a:rPr lang="en-US" altLang="ja-JP" baseline="0"/>
                      <a:pPr/>
                      <a:t>[値]</a:t>
                    </a:fld>
                    <a:endParaRPr lang="ja-JP" altLang="en-US" baseline="0" dirty="0"/>
                  </a:p>
                </c:rich>
              </c:tx>
              <c:showLegendKey val="0"/>
              <c:showVal val="1"/>
              <c:showCatName val="1"/>
              <c:showSerName val="0"/>
              <c:showPercent val="0"/>
              <c:showBubbleSize val="0"/>
              <c:extLst>
                <c:ext xmlns:c15="http://schemas.microsoft.com/office/drawing/2012/chart" uri="{CE6537A1-D6FC-4f65-9D91-7224C49458BB}">
                  <c15:layout>
                    <c:manualLayout>
                      <c:w val="0.38728225317989096"/>
                      <c:h val="0.22547991607648471"/>
                    </c:manualLayout>
                  </c15:layout>
                  <c15:dlblFieldTable/>
                  <c15:showDataLabelsRange val="0"/>
                </c:ext>
                <c:ext xmlns:c16="http://schemas.microsoft.com/office/drawing/2014/chart" uri="{C3380CC4-5D6E-409C-BE32-E72D297353CC}">
                  <c16:uniqueId val="{00000003-A045-4AC8-B07B-E4D94A9DADF6}"/>
                </c:ext>
              </c:extLst>
            </c:dLbl>
            <c:dLbl>
              <c:idx val="2"/>
              <c:layout>
                <c:manualLayout>
                  <c:x val="7.0134363012315765E-2"/>
                  <c:y val="-0.2075292001472899"/>
                </c:manualLayout>
              </c:layout>
              <c:tx>
                <c:rich>
                  <a:bodyPr rot="0" spcFirstLastPara="1" vertOverflow="ellipsis" vert="horz" wrap="square" anchor="ctr" anchorCtr="1"/>
                  <a:lstStyle/>
                  <a:p>
                    <a:pPr>
                      <a:defRPr sz="2400" b="1" i="0" u="none" strike="noStrike" kern="1200" baseline="0">
                        <a:ln>
                          <a:noFill/>
                        </a:ln>
                        <a:solidFill>
                          <a:schemeClr val="tx1"/>
                        </a:solidFill>
                        <a:effectLst/>
                        <a:latin typeface="+mn-lt"/>
                        <a:ea typeface="+mn-ea"/>
                        <a:cs typeface="+mn-cs"/>
                      </a:defRPr>
                    </a:pPr>
                    <a:fld id="{48F2176F-19EF-4932-968C-47B6B5951C34}" type="CATEGORYNAME">
                      <a:rPr lang="ja-JP" altLang="en-US" sz="1400" b="0" smtClean="0">
                        <a:ln>
                          <a:noFill/>
                        </a:ln>
                        <a:effectLst/>
                        <a:latin typeface="Meiryo UI" panose="020B0604030504040204" pitchFamily="50" charset="-128"/>
                        <a:ea typeface="Meiryo UI" panose="020B0604030504040204" pitchFamily="50" charset="-128"/>
                      </a:rPr>
                      <a:pPr>
                        <a:defRPr sz="2400" b="1">
                          <a:ln>
                            <a:noFill/>
                          </a:ln>
                          <a:effectLst/>
                        </a:defRPr>
                      </a:pPr>
                      <a:t>[分類名]</a:t>
                    </a:fld>
                    <a:endParaRPr lang="ja-JP" altLang="en-US" baseline="0" dirty="0">
                      <a:ln>
                        <a:noFill/>
                      </a:ln>
                      <a:effectLst/>
                      <a:latin typeface="Meiryo UI" panose="020B0604030504040204" pitchFamily="50" charset="-128"/>
                      <a:ea typeface="Meiryo UI" panose="020B0604030504040204" pitchFamily="50" charset="-128"/>
                    </a:endParaRPr>
                  </a:p>
                  <a:p>
                    <a:pPr>
                      <a:defRPr sz="2400" b="1">
                        <a:ln>
                          <a:noFill/>
                        </a:ln>
                        <a:effectLst/>
                      </a:defRPr>
                    </a:pPr>
                    <a:fld id="{4F9B0CEB-6004-4A02-B9E8-692F07D8D4C4}" type="VALUE">
                      <a:rPr lang="en-US" altLang="ja-JP" baseline="0" smtClean="0">
                        <a:ln>
                          <a:noFill/>
                        </a:ln>
                        <a:effectLst/>
                      </a:rPr>
                      <a:pPr>
                        <a:defRPr sz="2400" b="1">
                          <a:ln>
                            <a:noFill/>
                          </a:ln>
                          <a:effectLst/>
                        </a:defRPr>
                      </a:pPr>
                      <a:t>[値]</a:t>
                    </a:fld>
                    <a:endParaRPr lang="ja-JP" altLang="en-US"/>
                  </a:p>
                </c:rich>
              </c:tx>
              <c:spPr>
                <a:noFill/>
                <a:ln>
                  <a:noFill/>
                </a:ln>
                <a:effectLst/>
              </c:spPr>
              <c:txPr>
                <a:bodyPr rot="0" spcFirstLastPara="1" vertOverflow="ellipsis" vert="horz" wrap="square" anchor="ctr" anchorCtr="1"/>
                <a:lstStyle/>
                <a:p>
                  <a:pPr>
                    <a:defRPr sz="2400" b="1" i="0" u="none" strike="noStrike" kern="1200" baseline="0">
                      <a:ln>
                        <a:noFill/>
                      </a:ln>
                      <a:solidFill>
                        <a:schemeClr val="tx1"/>
                      </a:solidFill>
                      <a:effectLst/>
                      <a:latin typeface="+mn-lt"/>
                      <a:ea typeface="+mn-ea"/>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39743589743589741"/>
                      <c:h val="0.21466730417475566"/>
                    </c:manualLayout>
                  </c15:layout>
                  <c15:dlblFieldTable/>
                  <c15:showDataLabelsRange val="0"/>
                </c:ext>
                <c:ext xmlns:c16="http://schemas.microsoft.com/office/drawing/2014/chart" uri="{C3380CC4-5D6E-409C-BE32-E72D297353CC}">
                  <c16:uniqueId val="{00000005-A045-4AC8-B07B-E4D94A9DADF6}"/>
                </c:ext>
              </c:extLst>
            </c:dLbl>
            <c:dLbl>
              <c:idx val="3"/>
              <c:layout>
                <c:manualLayout>
                  <c:x val="6.5442761962446999E-2"/>
                  <c:y val="0.19479893630833667"/>
                </c:manualLayout>
              </c:layout>
              <c:tx>
                <c:rich>
                  <a:bodyPr/>
                  <a:lstStyle/>
                  <a:p>
                    <a:fld id="{860A2141-0366-4E69-AB5C-2985DB14C08C}" type="CATEGORYNAME">
                      <a:rPr lang="ja-JP" altLang="en-US" sz="1400" b="0" smtClean="0"/>
                      <a:pPr/>
                      <a:t>[分類名]</a:t>
                    </a:fld>
                    <a:endParaRPr lang="ja-JP" altLang="en-US" sz="1400" b="0" dirty="0"/>
                  </a:p>
                  <a:p>
                    <a:fld id="{6CF21B82-EE98-426B-98DF-8372FD909898}" type="VALUE">
                      <a:rPr lang="en-US" altLang="ja-JP" baseline="0" smtClean="0"/>
                      <a:pPr/>
                      <a:t>[値]</a:t>
                    </a:fld>
                    <a:endParaRPr lang="ja-JP" altLang="en-US"/>
                  </a:p>
                </c:rich>
              </c:tx>
              <c:showLegendKey val="0"/>
              <c:showVal val="1"/>
              <c:showCatName val="1"/>
              <c:showSerName val="0"/>
              <c:showPercent val="0"/>
              <c:showBubbleSize val="0"/>
              <c:extLst>
                <c:ext xmlns:c15="http://schemas.microsoft.com/office/drawing/2012/chart" uri="{CE6537A1-D6FC-4f65-9D91-7224C49458BB}">
                  <c15:layout>
                    <c:manualLayout>
                      <c:w val="0.47179487179487178"/>
                      <c:h val="0.20827803350555207"/>
                    </c:manualLayout>
                  </c15:layout>
                  <c15:dlblFieldTable/>
                  <c15:showDataLabelsRange val="0"/>
                </c:ext>
                <c:ext xmlns:c16="http://schemas.microsoft.com/office/drawing/2014/chart" uri="{C3380CC4-5D6E-409C-BE32-E72D297353CC}">
                  <c16:uniqueId val="{00000007-A045-4AC8-B07B-E4D94A9DADF6}"/>
                </c:ext>
              </c:extLst>
            </c:dLbl>
            <c:dLbl>
              <c:idx val="4"/>
              <c:tx>
                <c:rich>
                  <a:bodyPr/>
                  <a:lstStyle/>
                  <a:p>
                    <a:fld id="{A12E9594-DE25-422F-9732-BD9C38776163}" type="CATEGORYNAME">
                      <a:rPr lang="ja-JP" altLang="en-US" sz="1400" b="0"/>
                      <a:pPr/>
                      <a:t>[分類名]</a:t>
                    </a:fld>
                    <a:r>
                      <a:rPr lang="en-US" altLang="ja-JP" sz="1400" b="0" baseline="0" dirty="0"/>
                      <a:t>,</a:t>
                    </a:r>
                    <a:endParaRPr lang="ja-JP" altLang="en-US" sz="2400" b="1" baseline="0" dirty="0"/>
                  </a:p>
                  <a:p>
                    <a:fld id="{33A1D2CD-51C9-418B-A725-6BCFC9C74A79}" type="VALUE">
                      <a:rPr lang="en-US" altLang="ja-JP" baseline="0" smtClean="0"/>
                      <a:pPr/>
                      <a:t>[値]</a:t>
                    </a:fld>
                    <a:endParaRPr lang="ja-JP" alt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045-4AC8-B07B-E4D94A9DADF6}"/>
                </c:ext>
              </c:extLst>
            </c:dLbl>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Sheet1!$F$2:$F$6</c:f>
              <c:strCache>
                <c:ptCount val="5"/>
                <c:pt idx="0">
                  <c:v>支社長・拠点長</c:v>
                </c:pt>
                <c:pt idx="1">
                  <c:v>スタッフ・事務職員</c:v>
                </c:pt>
                <c:pt idx="2">
                  <c:v>マネジャー・グループリーダー</c:v>
                </c:pt>
                <c:pt idx="3">
                  <c:v>プランナー(営業）</c:v>
                </c:pt>
                <c:pt idx="4">
                  <c:v>その他</c:v>
                </c:pt>
              </c:strCache>
            </c:strRef>
          </c:cat>
          <c:val>
            <c:numRef>
              <c:f>Sheet1!$G$2:$G$6</c:f>
              <c:numCache>
                <c:formatCode>0.0%</c:formatCode>
                <c:ptCount val="5"/>
                <c:pt idx="0">
                  <c:v>0.38216560509554143</c:v>
                </c:pt>
                <c:pt idx="1">
                  <c:v>0.12738853503184713</c:v>
                </c:pt>
                <c:pt idx="2">
                  <c:v>0.2356687898089172</c:v>
                </c:pt>
                <c:pt idx="3">
                  <c:v>0.22292993630573249</c:v>
                </c:pt>
                <c:pt idx="4">
                  <c:v>3.1847133757961783E-2</c:v>
                </c:pt>
              </c:numCache>
            </c:numRef>
          </c:val>
          <c:extLst>
            <c:ext xmlns:c16="http://schemas.microsoft.com/office/drawing/2014/chart" uri="{C3380CC4-5D6E-409C-BE32-E72D297353CC}">
              <c16:uniqueId val="{0000000A-A045-4AC8-B07B-E4D94A9DADF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BDDDC"/>
            </a:solidFill>
            <a:ln>
              <a:noFill/>
            </a:ln>
            <a:effectLst/>
          </c:spPr>
          <c:invertIfNegative val="0"/>
          <c:dLbls>
            <c:dLbl>
              <c:idx val="0"/>
              <c:tx>
                <c:rich>
                  <a:bodyPr/>
                  <a:lstStyle/>
                  <a:p>
                    <a:r>
                      <a:rPr lang="en-US" altLang="ja-JP" dirty="0"/>
                      <a:t>323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12EC-4BB2-857F-4CD6990D8310}"/>
                </c:ext>
              </c:extLst>
            </c:dLbl>
            <c:dLbl>
              <c:idx val="1"/>
              <c:tx>
                <c:rich>
                  <a:bodyPr/>
                  <a:lstStyle/>
                  <a:p>
                    <a:r>
                      <a:rPr lang="en-US" altLang="ja-JP"/>
                      <a:t>132</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F7D-46A1-B566-4705315C9F52}"/>
                </c:ext>
              </c:extLst>
            </c:dLbl>
            <c:dLbl>
              <c:idx val="2"/>
              <c:tx>
                <c:rich>
                  <a:bodyPr/>
                  <a:lstStyle/>
                  <a:p>
                    <a:r>
                      <a:rPr lang="en-US" altLang="ja-JP"/>
                      <a:t>49</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F7D-46A1-B566-4705315C9F52}"/>
                </c:ext>
              </c:extLst>
            </c:dLbl>
            <c:dLbl>
              <c:idx val="3"/>
              <c:tx>
                <c:rich>
                  <a:bodyPr/>
                  <a:lstStyle/>
                  <a:p>
                    <a:r>
                      <a:rPr lang="en-US" altLang="ja-JP"/>
                      <a:t>42</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F7D-46A1-B566-4705315C9F52}"/>
                </c:ext>
              </c:extLst>
            </c:dLbl>
            <c:dLbl>
              <c:idx val="4"/>
              <c:tx>
                <c:rich>
                  <a:bodyPr/>
                  <a:lstStyle/>
                  <a:p>
                    <a:r>
                      <a:rPr lang="en-US" altLang="ja-JP"/>
                      <a:t>18</a:t>
                    </a:r>
                    <a:endParaRPr lang="en-US" altLang="ja-JP"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F7D-46A1-B566-4705315C9F52}"/>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Sheet16!$D$32:$D$36</c:f>
              <c:strCache>
                <c:ptCount val="5"/>
                <c:pt idx="0">
                  <c:v>明治安田生命</c:v>
                </c:pt>
                <c:pt idx="1">
                  <c:v>第一生命</c:v>
                </c:pt>
                <c:pt idx="2">
                  <c:v>住友生命</c:v>
                </c:pt>
                <c:pt idx="3">
                  <c:v>プルデンシャル生命</c:v>
                </c:pt>
                <c:pt idx="4">
                  <c:v>その他</c:v>
                </c:pt>
              </c:strCache>
            </c:strRef>
          </c:cat>
          <c:val>
            <c:numRef>
              <c:f>Sheet16!$E$32:$E$36</c:f>
              <c:numCache>
                <c:formatCode>General</c:formatCode>
                <c:ptCount val="5"/>
                <c:pt idx="0">
                  <c:v>203</c:v>
                </c:pt>
                <c:pt idx="1">
                  <c:v>115</c:v>
                </c:pt>
                <c:pt idx="2">
                  <c:v>47</c:v>
                </c:pt>
                <c:pt idx="3">
                  <c:v>33</c:v>
                </c:pt>
                <c:pt idx="4">
                  <c:v>12</c:v>
                </c:pt>
              </c:numCache>
            </c:numRef>
          </c:val>
          <c:extLst>
            <c:ext xmlns:c16="http://schemas.microsoft.com/office/drawing/2014/chart" uri="{C3380CC4-5D6E-409C-BE32-E72D297353CC}">
              <c16:uniqueId val="{00000000-0F41-4056-B0F2-4BECCDA0A0BD}"/>
            </c:ext>
          </c:extLst>
        </c:ser>
        <c:dLbls>
          <c:showLegendKey val="0"/>
          <c:showVal val="0"/>
          <c:showCatName val="0"/>
          <c:showSerName val="0"/>
          <c:showPercent val="0"/>
          <c:showBubbleSize val="0"/>
        </c:dLbls>
        <c:gapWidth val="219"/>
        <c:overlap val="-27"/>
        <c:axId val="1823380415"/>
        <c:axId val="1823380831"/>
      </c:barChart>
      <c:catAx>
        <c:axId val="1823380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823380831"/>
        <c:crosses val="autoZero"/>
        <c:auto val="1"/>
        <c:lblAlgn val="ctr"/>
        <c:lblOffset val="100"/>
        <c:noMultiLvlLbl val="0"/>
      </c:catAx>
      <c:valAx>
        <c:axId val="182338083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23380415"/>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2025/7/10</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1167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1886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0141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5101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85828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25347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323145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25">
            <a:extLst>
              <a:ext uri="{FF2B5EF4-FFF2-40B4-BE49-F238E27FC236}">
                <a16:creationId xmlns:a16="http://schemas.microsoft.com/office/drawing/2014/main" id="{83CCB732-2682-9B45-A1DC-59AED2BE2FB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
        <p:nvSpPr>
          <p:cNvPr id="8" name="Subtitle 2">
            <a:extLst>
              <a:ext uri="{FF2B5EF4-FFF2-40B4-BE49-F238E27FC236}">
                <a16:creationId xmlns:a16="http://schemas.microsoft.com/office/drawing/2014/main" id="{6C97E2E7-C13A-0543-9A73-5CA96DEF5609}"/>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本文テキスト</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Tree>
    <p:extLst>
      <p:ext uri="{BB962C8B-B14F-4D97-AF65-F5344CB8AC3E}">
        <p14:creationId xmlns:p14="http://schemas.microsoft.com/office/powerpoint/2010/main" val="540603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E8F03138-2DAC-9645-85CB-0B072F312825}"/>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27">
            <a:extLst>
              <a:ext uri="{FF2B5EF4-FFF2-40B4-BE49-F238E27FC236}">
                <a16:creationId xmlns:a16="http://schemas.microsoft.com/office/drawing/2014/main" id="{2E2A83C6-CCDD-7342-9635-36280734E12B}"/>
              </a:ext>
            </a:extLst>
          </p:cNvPr>
          <p:cNvSpPr>
            <a:spLocks noGrp="1"/>
          </p:cNvSpPr>
          <p:nvPr>
            <p:ph type="body" sz="quarter" idx="10"/>
          </p:nvPr>
        </p:nvSpPr>
        <p:spPr>
          <a:xfrm>
            <a:off x="526292" y="2107882"/>
            <a:ext cx="6083300"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0" name="テキスト プレースホルダー 32">
            <a:extLst>
              <a:ext uri="{FF2B5EF4-FFF2-40B4-BE49-F238E27FC236}">
                <a16:creationId xmlns:a16="http://schemas.microsoft.com/office/drawing/2014/main" id="{4F5DB780-0B22-D746-B78C-11D900454C0E}"/>
              </a:ext>
            </a:extLst>
          </p:cNvPr>
          <p:cNvSpPr>
            <a:spLocks noGrp="1"/>
          </p:cNvSpPr>
          <p:nvPr>
            <p:ph type="body" sz="quarter" idx="12" hasCustomPrompt="1"/>
          </p:nvPr>
        </p:nvSpPr>
        <p:spPr>
          <a:xfrm>
            <a:off x="470693" y="4949990"/>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11" name="テキスト プレースホルダー 40">
            <a:extLst>
              <a:ext uri="{FF2B5EF4-FFF2-40B4-BE49-F238E27FC236}">
                <a16:creationId xmlns:a16="http://schemas.microsoft.com/office/drawing/2014/main" id="{299386B3-47DC-D042-8F6D-4E579ADFBFBC}"/>
              </a:ext>
            </a:extLst>
          </p:cNvPr>
          <p:cNvSpPr>
            <a:spLocks noGrp="1"/>
          </p:cNvSpPr>
          <p:nvPr>
            <p:ph type="body" sz="quarter" idx="13" hasCustomPrompt="1"/>
          </p:nvPr>
        </p:nvSpPr>
        <p:spPr>
          <a:xfrm>
            <a:off x="470692" y="5613689"/>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4" name="タイトル 25">
            <a:extLst>
              <a:ext uri="{FF2B5EF4-FFF2-40B4-BE49-F238E27FC236}">
                <a16:creationId xmlns:a16="http://schemas.microsoft.com/office/drawing/2014/main" id="{11D36267-F615-2170-CF11-92B352654639}"/>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042305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CDE0920-92BC-A644-B609-502B04D519DD}"/>
              </a:ext>
            </a:extLst>
          </p:cNvPr>
          <p:cNvSpPr>
            <a:spLocks noGrp="1"/>
          </p:cNvSpPr>
          <p:nvPr>
            <p:ph type="subTitle" idx="1" hasCustomPrompt="1"/>
          </p:nvPr>
        </p:nvSpPr>
        <p:spPr>
          <a:xfrm>
            <a:off x="244336" y="650116"/>
            <a:ext cx="7190134"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10">
            <a:extLst>
              <a:ext uri="{FF2B5EF4-FFF2-40B4-BE49-F238E27FC236}">
                <a16:creationId xmlns:a16="http://schemas.microsoft.com/office/drawing/2014/main" id="{7B1F0AFB-C07C-8443-B805-B6E35D704EF8}"/>
              </a:ext>
            </a:extLst>
          </p:cNvPr>
          <p:cNvSpPr>
            <a:spLocks noGrp="1"/>
          </p:cNvSpPr>
          <p:nvPr>
            <p:ph type="body" sz="quarter" idx="10" hasCustomPrompt="1"/>
          </p:nvPr>
        </p:nvSpPr>
        <p:spPr>
          <a:xfrm>
            <a:off x="9163878" y="672789"/>
            <a:ext cx="606287"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社外秘</a:t>
            </a:r>
          </a:p>
        </p:txBody>
      </p:sp>
      <p:sp>
        <p:nvSpPr>
          <p:cNvPr id="10" name="テキスト プレースホルダー 10">
            <a:extLst>
              <a:ext uri="{FF2B5EF4-FFF2-40B4-BE49-F238E27FC236}">
                <a16:creationId xmlns:a16="http://schemas.microsoft.com/office/drawing/2014/main" id="{9B4DFDFA-DD9C-8B4A-951E-BE1C19C012B7}"/>
              </a:ext>
            </a:extLst>
          </p:cNvPr>
          <p:cNvSpPr>
            <a:spLocks noGrp="1"/>
          </p:cNvSpPr>
          <p:nvPr>
            <p:ph type="body" sz="quarter" idx="11" hasCustomPrompt="1"/>
          </p:nvPr>
        </p:nvSpPr>
        <p:spPr>
          <a:xfrm>
            <a:off x="9014792" y="980902"/>
            <a:ext cx="755374"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機密情報</a:t>
            </a:r>
          </a:p>
        </p:txBody>
      </p:sp>
      <p:sp>
        <p:nvSpPr>
          <p:cNvPr id="11" name="テキスト プレースホルダー 10">
            <a:extLst>
              <a:ext uri="{FF2B5EF4-FFF2-40B4-BE49-F238E27FC236}">
                <a16:creationId xmlns:a16="http://schemas.microsoft.com/office/drawing/2014/main" id="{D9987B05-8A02-8E4D-9126-916D9B292870}"/>
              </a:ext>
            </a:extLst>
          </p:cNvPr>
          <p:cNvSpPr>
            <a:spLocks noGrp="1"/>
          </p:cNvSpPr>
          <p:nvPr>
            <p:ph type="body" sz="quarter" idx="12" hasCustomPrompt="1"/>
          </p:nvPr>
        </p:nvSpPr>
        <p:spPr>
          <a:xfrm>
            <a:off x="9163878" y="1298954"/>
            <a:ext cx="606287"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参考</a:t>
            </a:r>
          </a:p>
        </p:txBody>
      </p:sp>
      <p:sp>
        <p:nvSpPr>
          <p:cNvPr id="12" name="テキスト プレースホルダー 10">
            <a:extLst>
              <a:ext uri="{FF2B5EF4-FFF2-40B4-BE49-F238E27FC236}">
                <a16:creationId xmlns:a16="http://schemas.microsoft.com/office/drawing/2014/main" id="{8DA170DB-D1FC-D14C-8977-98738AB7F41C}"/>
              </a:ext>
            </a:extLst>
          </p:cNvPr>
          <p:cNvSpPr>
            <a:spLocks noGrp="1"/>
          </p:cNvSpPr>
          <p:nvPr>
            <p:ph type="body" sz="quarter" idx="13" hasCustomPrompt="1"/>
          </p:nvPr>
        </p:nvSpPr>
        <p:spPr>
          <a:xfrm>
            <a:off x="8736496" y="1607067"/>
            <a:ext cx="1033669"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バックアップ</a:t>
            </a:r>
          </a:p>
        </p:txBody>
      </p:sp>
      <p:sp>
        <p:nvSpPr>
          <p:cNvPr id="4" name="タイトル 25">
            <a:extLst>
              <a:ext uri="{FF2B5EF4-FFF2-40B4-BE49-F238E27FC236}">
                <a16:creationId xmlns:a16="http://schemas.microsoft.com/office/drawing/2014/main" id="{B20BD834-24F2-34A4-118D-A8B56BFE491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999701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9" name="テキスト プレースホルダー 32">
            <a:extLst>
              <a:ext uri="{FF2B5EF4-FFF2-40B4-BE49-F238E27FC236}">
                <a16:creationId xmlns:a16="http://schemas.microsoft.com/office/drawing/2014/main" id="{653FB3F4-DF74-B04C-BC3C-4C46003412D5}"/>
              </a:ext>
            </a:extLst>
          </p:cNvPr>
          <p:cNvSpPr>
            <a:spLocks noGrp="1"/>
          </p:cNvSpPr>
          <p:nvPr>
            <p:ph type="body" sz="quarter" idx="12" hasCustomPrompt="1"/>
          </p:nvPr>
        </p:nvSpPr>
        <p:spPr>
          <a:xfrm>
            <a:off x="478522"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B8AD080B-2877-6B49-A329-C6F3ECF58D56}"/>
              </a:ext>
            </a:extLst>
          </p:cNvPr>
          <p:cNvSpPr>
            <a:spLocks noGrp="1"/>
          </p:cNvSpPr>
          <p:nvPr>
            <p:ph type="body" sz="quarter" idx="13" hasCustomPrompt="1"/>
          </p:nvPr>
        </p:nvSpPr>
        <p:spPr>
          <a:xfrm>
            <a:off x="5180201"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1" name="テキスト プレースホルダー 27">
            <a:extLst>
              <a:ext uri="{FF2B5EF4-FFF2-40B4-BE49-F238E27FC236}">
                <a16:creationId xmlns:a16="http://schemas.microsoft.com/office/drawing/2014/main" id="{4DB89D14-46B7-5F47-85FB-D25EA4646316}"/>
              </a:ext>
            </a:extLst>
          </p:cNvPr>
          <p:cNvSpPr>
            <a:spLocks noGrp="1"/>
          </p:cNvSpPr>
          <p:nvPr>
            <p:ph type="body" sz="quarter" idx="10"/>
          </p:nvPr>
        </p:nvSpPr>
        <p:spPr>
          <a:xfrm>
            <a:off x="526292"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2" name="テキスト プレースホルダー 27">
            <a:extLst>
              <a:ext uri="{FF2B5EF4-FFF2-40B4-BE49-F238E27FC236}">
                <a16:creationId xmlns:a16="http://schemas.microsoft.com/office/drawing/2014/main" id="{C4B48EEF-3ED5-8E49-B046-0B3D0DC2EC36}"/>
              </a:ext>
            </a:extLst>
          </p:cNvPr>
          <p:cNvSpPr>
            <a:spLocks noGrp="1"/>
          </p:cNvSpPr>
          <p:nvPr>
            <p:ph type="body" sz="quarter" idx="14"/>
          </p:nvPr>
        </p:nvSpPr>
        <p:spPr>
          <a:xfrm>
            <a:off x="5208824"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3" name="テキスト プレースホルダー 40">
            <a:extLst>
              <a:ext uri="{FF2B5EF4-FFF2-40B4-BE49-F238E27FC236}">
                <a16:creationId xmlns:a16="http://schemas.microsoft.com/office/drawing/2014/main" id="{2892E1DC-CE00-A946-BB08-9C39642E3717}"/>
              </a:ext>
            </a:extLst>
          </p:cNvPr>
          <p:cNvSpPr>
            <a:spLocks noGrp="1"/>
          </p:cNvSpPr>
          <p:nvPr>
            <p:ph type="body" sz="quarter" idx="15" hasCustomPrompt="1"/>
          </p:nvPr>
        </p:nvSpPr>
        <p:spPr>
          <a:xfrm>
            <a:off x="470692" y="5726308"/>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Subtitle 2">
            <a:extLst>
              <a:ext uri="{FF2B5EF4-FFF2-40B4-BE49-F238E27FC236}">
                <a16:creationId xmlns:a16="http://schemas.microsoft.com/office/drawing/2014/main" id="{21A832E2-8E08-5D44-A62A-A921F93FD264}"/>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4" name="タイトル 25">
            <a:extLst>
              <a:ext uri="{FF2B5EF4-FFF2-40B4-BE49-F238E27FC236}">
                <a16:creationId xmlns:a16="http://schemas.microsoft.com/office/drawing/2014/main" id="{551EB9EC-B171-D2D2-EB44-5DBC8930F846}"/>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423856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57405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11" name="テキスト プレースホルダー 32">
            <a:extLst>
              <a:ext uri="{FF2B5EF4-FFF2-40B4-BE49-F238E27FC236}">
                <a16:creationId xmlns:a16="http://schemas.microsoft.com/office/drawing/2014/main" id="{8AC31463-A4D8-6D46-BD94-FC2A11D3B258}"/>
              </a:ext>
            </a:extLst>
          </p:cNvPr>
          <p:cNvSpPr>
            <a:spLocks noGrp="1"/>
          </p:cNvSpPr>
          <p:nvPr>
            <p:ph type="body" sz="quarter" idx="12" hasCustomPrompt="1"/>
          </p:nvPr>
        </p:nvSpPr>
        <p:spPr>
          <a:xfrm>
            <a:off x="478522"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2" name="テキスト プレースホルダー 27">
            <a:extLst>
              <a:ext uri="{FF2B5EF4-FFF2-40B4-BE49-F238E27FC236}">
                <a16:creationId xmlns:a16="http://schemas.microsoft.com/office/drawing/2014/main" id="{904127B5-EE7F-4249-A1F8-84E5FD52756F}"/>
              </a:ext>
            </a:extLst>
          </p:cNvPr>
          <p:cNvSpPr>
            <a:spLocks noGrp="1"/>
          </p:cNvSpPr>
          <p:nvPr>
            <p:ph type="body" sz="quarter" idx="10"/>
          </p:nvPr>
        </p:nvSpPr>
        <p:spPr>
          <a:xfrm>
            <a:off x="470692"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3" name="テキスト プレースホルダー 40">
            <a:extLst>
              <a:ext uri="{FF2B5EF4-FFF2-40B4-BE49-F238E27FC236}">
                <a16:creationId xmlns:a16="http://schemas.microsoft.com/office/drawing/2014/main" id="{05F58CF3-3B2D-9D4B-9D5F-BDB467FA4B0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テキスト プレースホルダー 32">
            <a:extLst>
              <a:ext uri="{FF2B5EF4-FFF2-40B4-BE49-F238E27FC236}">
                <a16:creationId xmlns:a16="http://schemas.microsoft.com/office/drawing/2014/main" id="{323E0E71-D48F-1243-9010-C40DC86F19F6}"/>
              </a:ext>
            </a:extLst>
          </p:cNvPr>
          <p:cNvSpPr>
            <a:spLocks noGrp="1"/>
          </p:cNvSpPr>
          <p:nvPr>
            <p:ph type="body" sz="quarter" idx="16" hasCustomPrompt="1"/>
          </p:nvPr>
        </p:nvSpPr>
        <p:spPr>
          <a:xfrm>
            <a:off x="3504135"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32">
            <a:extLst>
              <a:ext uri="{FF2B5EF4-FFF2-40B4-BE49-F238E27FC236}">
                <a16:creationId xmlns:a16="http://schemas.microsoft.com/office/drawing/2014/main" id="{FDB20B3D-447F-3743-AAA7-536D5F733BEA}"/>
              </a:ext>
            </a:extLst>
          </p:cNvPr>
          <p:cNvSpPr>
            <a:spLocks noGrp="1"/>
          </p:cNvSpPr>
          <p:nvPr>
            <p:ph type="body" sz="quarter" idx="17" hasCustomPrompt="1"/>
          </p:nvPr>
        </p:nvSpPr>
        <p:spPr>
          <a:xfrm>
            <a:off x="6507533"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27">
            <a:extLst>
              <a:ext uri="{FF2B5EF4-FFF2-40B4-BE49-F238E27FC236}">
                <a16:creationId xmlns:a16="http://schemas.microsoft.com/office/drawing/2014/main" id="{03A710A3-0031-5C47-8892-2E3128A7C80B}"/>
              </a:ext>
            </a:extLst>
          </p:cNvPr>
          <p:cNvSpPr>
            <a:spLocks noGrp="1"/>
          </p:cNvSpPr>
          <p:nvPr>
            <p:ph type="body" sz="quarter" idx="18"/>
          </p:nvPr>
        </p:nvSpPr>
        <p:spPr>
          <a:xfrm>
            <a:off x="3495246"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27">
            <a:extLst>
              <a:ext uri="{FF2B5EF4-FFF2-40B4-BE49-F238E27FC236}">
                <a16:creationId xmlns:a16="http://schemas.microsoft.com/office/drawing/2014/main" id="{D1100174-9B85-3848-9E06-E9DC16EFE8C3}"/>
              </a:ext>
            </a:extLst>
          </p:cNvPr>
          <p:cNvSpPr>
            <a:spLocks noGrp="1"/>
          </p:cNvSpPr>
          <p:nvPr>
            <p:ph type="body" sz="quarter" idx="19"/>
          </p:nvPr>
        </p:nvSpPr>
        <p:spPr>
          <a:xfrm>
            <a:off x="6499703"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8" name="Subtitle 2">
            <a:extLst>
              <a:ext uri="{FF2B5EF4-FFF2-40B4-BE49-F238E27FC236}">
                <a16:creationId xmlns:a16="http://schemas.microsoft.com/office/drawing/2014/main" id="{6A7A8F85-A67F-BD4F-A79E-FCF8ECAE0C3D}"/>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3" name="タイトル 25">
            <a:extLst>
              <a:ext uri="{FF2B5EF4-FFF2-40B4-BE49-F238E27FC236}">
                <a16:creationId xmlns:a16="http://schemas.microsoft.com/office/drawing/2014/main" id="{BC96B080-0577-E04C-F660-DEDEA946C09E}"/>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256949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87FFAD19-06B9-0840-9EFE-8FB53726FF3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8" name="テキスト プレースホルダー 32">
            <a:extLst>
              <a:ext uri="{FF2B5EF4-FFF2-40B4-BE49-F238E27FC236}">
                <a16:creationId xmlns:a16="http://schemas.microsoft.com/office/drawing/2014/main" id="{597A4E0E-3356-1E4D-9C4A-D3142EBAFD6E}"/>
              </a:ext>
            </a:extLst>
          </p:cNvPr>
          <p:cNvSpPr>
            <a:spLocks noGrp="1"/>
          </p:cNvSpPr>
          <p:nvPr>
            <p:ph type="body" sz="quarter" idx="12" hasCustomPrompt="1"/>
          </p:nvPr>
        </p:nvSpPr>
        <p:spPr>
          <a:xfrm>
            <a:off x="470693" y="1969183"/>
            <a:ext cx="1950959" cy="3889006"/>
          </a:xfrm>
          <a:prstGeom prst="rect">
            <a:avLst/>
          </a:prstGeom>
          <a:solidFill>
            <a:schemeClr val="bg2"/>
          </a:solidFill>
        </p:spPr>
        <p:txBody>
          <a:bodyPr tIns="216000" rIns="72000" anchor="t"/>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9" name="テキスト プレースホルダー 32">
            <a:extLst>
              <a:ext uri="{FF2B5EF4-FFF2-40B4-BE49-F238E27FC236}">
                <a16:creationId xmlns:a16="http://schemas.microsoft.com/office/drawing/2014/main" id="{E8CE2E08-1D5B-F143-A2E2-6652223C978C}"/>
              </a:ext>
            </a:extLst>
          </p:cNvPr>
          <p:cNvSpPr>
            <a:spLocks noGrp="1"/>
          </p:cNvSpPr>
          <p:nvPr>
            <p:ph type="body" sz="quarter" idx="13" hasCustomPrompt="1"/>
          </p:nvPr>
        </p:nvSpPr>
        <p:spPr>
          <a:xfrm>
            <a:off x="842481" y="2643431"/>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D71392D2-E0B6-0F47-B064-C4478E490DA1}"/>
              </a:ext>
            </a:extLst>
          </p:cNvPr>
          <p:cNvSpPr>
            <a:spLocks noGrp="1"/>
          </p:cNvSpPr>
          <p:nvPr>
            <p:ph type="body" sz="quarter" idx="14" hasCustomPrompt="1"/>
          </p:nvPr>
        </p:nvSpPr>
        <p:spPr>
          <a:xfrm>
            <a:off x="842481" y="3447299"/>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11" name="テキスト プレースホルダー 32">
            <a:extLst>
              <a:ext uri="{FF2B5EF4-FFF2-40B4-BE49-F238E27FC236}">
                <a16:creationId xmlns:a16="http://schemas.microsoft.com/office/drawing/2014/main" id="{BF8ACA77-0A8A-B54C-81DF-CDFCC80CF716}"/>
              </a:ext>
            </a:extLst>
          </p:cNvPr>
          <p:cNvSpPr>
            <a:spLocks noGrp="1"/>
          </p:cNvSpPr>
          <p:nvPr>
            <p:ph type="body" sz="quarter" idx="15" hasCustomPrompt="1"/>
          </p:nvPr>
        </p:nvSpPr>
        <p:spPr>
          <a:xfrm>
            <a:off x="842481" y="4251167"/>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C</a:t>
            </a:r>
            <a:endParaRPr kumimoji="1" lang="ja-JP" altLang="en-US"/>
          </a:p>
        </p:txBody>
      </p:sp>
      <p:sp>
        <p:nvSpPr>
          <p:cNvPr id="12" name="テキスト プレースホルダー 32">
            <a:extLst>
              <a:ext uri="{FF2B5EF4-FFF2-40B4-BE49-F238E27FC236}">
                <a16:creationId xmlns:a16="http://schemas.microsoft.com/office/drawing/2014/main" id="{E9F2F2E5-9D1B-0443-B885-05E8E7468A7E}"/>
              </a:ext>
            </a:extLst>
          </p:cNvPr>
          <p:cNvSpPr>
            <a:spLocks noGrp="1"/>
          </p:cNvSpPr>
          <p:nvPr>
            <p:ph type="body" sz="quarter" idx="16" hasCustomPrompt="1"/>
          </p:nvPr>
        </p:nvSpPr>
        <p:spPr>
          <a:xfrm>
            <a:off x="842481" y="5055035"/>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D</a:t>
            </a:r>
            <a:endParaRPr kumimoji="1" lang="ja-JP" altLang="en-US"/>
          </a:p>
        </p:txBody>
      </p:sp>
      <p:sp>
        <p:nvSpPr>
          <p:cNvPr id="13" name="テキスト プレースホルダー 16">
            <a:extLst>
              <a:ext uri="{FF2B5EF4-FFF2-40B4-BE49-F238E27FC236}">
                <a16:creationId xmlns:a16="http://schemas.microsoft.com/office/drawing/2014/main" id="{39C15B0C-91E1-FB46-8666-F87CE360AEF8}"/>
              </a:ext>
            </a:extLst>
          </p:cNvPr>
          <p:cNvSpPr>
            <a:spLocks noGrp="1"/>
          </p:cNvSpPr>
          <p:nvPr>
            <p:ph type="body" sz="quarter" idx="17" hasCustomPrompt="1"/>
          </p:nvPr>
        </p:nvSpPr>
        <p:spPr>
          <a:xfrm>
            <a:off x="2682909"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4" name="テキスト プレースホルダー 16">
            <a:extLst>
              <a:ext uri="{FF2B5EF4-FFF2-40B4-BE49-F238E27FC236}">
                <a16:creationId xmlns:a16="http://schemas.microsoft.com/office/drawing/2014/main" id="{918F201F-1736-6D49-8754-E6A6CD7EBB28}"/>
              </a:ext>
            </a:extLst>
          </p:cNvPr>
          <p:cNvSpPr>
            <a:spLocks noGrp="1"/>
          </p:cNvSpPr>
          <p:nvPr>
            <p:ph type="body" sz="quarter" idx="18" hasCustomPrompt="1"/>
          </p:nvPr>
        </p:nvSpPr>
        <p:spPr>
          <a:xfrm>
            <a:off x="4953000"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16">
            <a:extLst>
              <a:ext uri="{FF2B5EF4-FFF2-40B4-BE49-F238E27FC236}">
                <a16:creationId xmlns:a16="http://schemas.microsoft.com/office/drawing/2014/main" id="{63D9035A-C4A2-AC45-88FD-4C389A6651A9}"/>
              </a:ext>
            </a:extLst>
          </p:cNvPr>
          <p:cNvSpPr>
            <a:spLocks noGrp="1"/>
          </p:cNvSpPr>
          <p:nvPr>
            <p:ph type="body" sz="quarter" idx="19" hasCustomPrompt="1"/>
          </p:nvPr>
        </p:nvSpPr>
        <p:spPr>
          <a:xfrm>
            <a:off x="7223091"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40">
            <a:extLst>
              <a:ext uri="{FF2B5EF4-FFF2-40B4-BE49-F238E27FC236}">
                <a16:creationId xmlns:a16="http://schemas.microsoft.com/office/drawing/2014/main" id="{5336F7E1-417E-7A4D-981C-55DDCE84D664}"/>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7" name="テキスト プレースホルダー 27">
            <a:extLst>
              <a:ext uri="{FF2B5EF4-FFF2-40B4-BE49-F238E27FC236}">
                <a16:creationId xmlns:a16="http://schemas.microsoft.com/office/drawing/2014/main" id="{E78955F7-F7C7-4945-967D-D9486D84CF8E}"/>
              </a:ext>
            </a:extLst>
          </p:cNvPr>
          <p:cNvSpPr>
            <a:spLocks noGrp="1"/>
          </p:cNvSpPr>
          <p:nvPr>
            <p:ph type="body" sz="quarter" idx="10" hasCustomPrompt="1"/>
          </p:nvPr>
        </p:nvSpPr>
        <p:spPr>
          <a:xfrm>
            <a:off x="268290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8" name="テキスト プレースホルダー 27">
            <a:extLst>
              <a:ext uri="{FF2B5EF4-FFF2-40B4-BE49-F238E27FC236}">
                <a16:creationId xmlns:a16="http://schemas.microsoft.com/office/drawing/2014/main" id="{F1BD887B-670A-1546-8A4E-6CAB52827322}"/>
              </a:ext>
            </a:extLst>
          </p:cNvPr>
          <p:cNvSpPr>
            <a:spLocks noGrp="1"/>
          </p:cNvSpPr>
          <p:nvPr>
            <p:ph type="body" sz="quarter" idx="21" hasCustomPrompt="1"/>
          </p:nvPr>
        </p:nvSpPr>
        <p:spPr>
          <a:xfrm>
            <a:off x="268290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9" name="テキスト プレースホルダー 27">
            <a:extLst>
              <a:ext uri="{FF2B5EF4-FFF2-40B4-BE49-F238E27FC236}">
                <a16:creationId xmlns:a16="http://schemas.microsoft.com/office/drawing/2014/main" id="{C639BAE2-DA27-BC45-9508-7293FB6EC17B}"/>
              </a:ext>
            </a:extLst>
          </p:cNvPr>
          <p:cNvSpPr>
            <a:spLocks noGrp="1"/>
          </p:cNvSpPr>
          <p:nvPr>
            <p:ph type="body" sz="quarter" idx="22" hasCustomPrompt="1"/>
          </p:nvPr>
        </p:nvSpPr>
        <p:spPr>
          <a:xfrm>
            <a:off x="268290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0" name="テキスト プレースホルダー 27">
            <a:extLst>
              <a:ext uri="{FF2B5EF4-FFF2-40B4-BE49-F238E27FC236}">
                <a16:creationId xmlns:a16="http://schemas.microsoft.com/office/drawing/2014/main" id="{C23B9423-B1EC-674B-B29F-CBF014F81298}"/>
              </a:ext>
            </a:extLst>
          </p:cNvPr>
          <p:cNvSpPr>
            <a:spLocks noGrp="1"/>
          </p:cNvSpPr>
          <p:nvPr>
            <p:ph type="body" sz="quarter" idx="23" hasCustomPrompt="1"/>
          </p:nvPr>
        </p:nvSpPr>
        <p:spPr>
          <a:xfrm>
            <a:off x="268290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1" name="テキスト プレースホルダー 27">
            <a:extLst>
              <a:ext uri="{FF2B5EF4-FFF2-40B4-BE49-F238E27FC236}">
                <a16:creationId xmlns:a16="http://schemas.microsoft.com/office/drawing/2014/main" id="{0963C849-CAB0-DC46-A0F3-00B65E7F321D}"/>
              </a:ext>
            </a:extLst>
          </p:cNvPr>
          <p:cNvSpPr>
            <a:spLocks noGrp="1"/>
          </p:cNvSpPr>
          <p:nvPr>
            <p:ph type="body" sz="quarter" idx="24" hasCustomPrompt="1"/>
          </p:nvPr>
        </p:nvSpPr>
        <p:spPr>
          <a:xfrm>
            <a:off x="494378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2" name="テキスト プレースホルダー 27">
            <a:extLst>
              <a:ext uri="{FF2B5EF4-FFF2-40B4-BE49-F238E27FC236}">
                <a16:creationId xmlns:a16="http://schemas.microsoft.com/office/drawing/2014/main" id="{36B690EA-593F-B948-AA68-E92219AFCB4B}"/>
              </a:ext>
            </a:extLst>
          </p:cNvPr>
          <p:cNvSpPr>
            <a:spLocks noGrp="1"/>
          </p:cNvSpPr>
          <p:nvPr>
            <p:ph type="body" sz="quarter" idx="25" hasCustomPrompt="1"/>
          </p:nvPr>
        </p:nvSpPr>
        <p:spPr>
          <a:xfrm>
            <a:off x="494378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3" name="テキスト プレースホルダー 27">
            <a:extLst>
              <a:ext uri="{FF2B5EF4-FFF2-40B4-BE49-F238E27FC236}">
                <a16:creationId xmlns:a16="http://schemas.microsoft.com/office/drawing/2014/main" id="{D8929672-0763-A542-BD6A-2CB4FAABC2AE}"/>
              </a:ext>
            </a:extLst>
          </p:cNvPr>
          <p:cNvSpPr>
            <a:spLocks noGrp="1"/>
          </p:cNvSpPr>
          <p:nvPr>
            <p:ph type="body" sz="quarter" idx="26" hasCustomPrompt="1"/>
          </p:nvPr>
        </p:nvSpPr>
        <p:spPr>
          <a:xfrm>
            <a:off x="494378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4" name="テキスト プレースホルダー 27">
            <a:extLst>
              <a:ext uri="{FF2B5EF4-FFF2-40B4-BE49-F238E27FC236}">
                <a16:creationId xmlns:a16="http://schemas.microsoft.com/office/drawing/2014/main" id="{58F614D7-4D41-1D41-9A76-AFD33FCD81D1}"/>
              </a:ext>
            </a:extLst>
          </p:cNvPr>
          <p:cNvSpPr>
            <a:spLocks noGrp="1"/>
          </p:cNvSpPr>
          <p:nvPr>
            <p:ph type="body" sz="quarter" idx="27" hasCustomPrompt="1"/>
          </p:nvPr>
        </p:nvSpPr>
        <p:spPr>
          <a:xfrm>
            <a:off x="494378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5" name="テキスト プレースホルダー 27">
            <a:extLst>
              <a:ext uri="{FF2B5EF4-FFF2-40B4-BE49-F238E27FC236}">
                <a16:creationId xmlns:a16="http://schemas.microsoft.com/office/drawing/2014/main" id="{989C807A-A014-B24F-A5BB-87762F99EC0B}"/>
              </a:ext>
            </a:extLst>
          </p:cNvPr>
          <p:cNvSpPr>
            <a:spLocks noGrp="1"/>
          </p:cNvSpPr>
          <p:nvPr>
            <p:ph type="body" sz="quarter" idx="28" hasCustomPrompt="1"/>
          </p:nvPr>
        </p:nvSpPr>
        <p:spPr>
          <a:xfrm>
            <a:off x="7204668"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6" name="テキスト プレースホルダー 27">
            <a:extLst>
              <a:ext uri="{FF2B5EF4-FFF2-40B4-BE49-F238E27FC236}">
                <a16:creationId xmlns:a16="http://schemas.microsoft.com/office/drawing/2014/main" id="{674C5BB4-8022-1546-9F5B-AEECD3F5905F}"/>
              </a:ext>
            </a:extLst>
          </p:cNvPr>
          <p:cNvSpPr>
            <a:spLocks noGrp="1"/>
          </p:cNvSpPr>
          <p:nvPr>
            <p:ph type="body" sz="quarter" idx="29" hasCustomPrompt="1"/>
          </p:nvPr>
        </p:nvSpPr>
        <p:spPr>
          <a:xfrm>
            <a:off x="7204668"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7" name="テキスト プレースホルダー 27">
            <a:extLst>
              <a:ext uri="{FF2B5EF4-FFF2-40B4-BE49-F238E27FC236}">
                <a16:creationId xmlns:a16="http://schemas.microsoft.com/office/drawing/2014/main" id="{00B0A056-AA3B-1B49-8DBE-956EB831C6D0}"/>
              </a:ext>
            </a:extLst>
          </p:cNvPr>
          <p:cNvSpPr>
            <a:spLocks noGrp="1"/>
          </p:cNvSpPr>
          <p:nvPr>
            <p:ph type="body" sz="quarter" idx="30" hasCustomPrompt="1"/>
          </p:nvPr>
        </p:nvSpPr>
        <p:spPr>
          <a:xfrm>
            <a:off x="7204668"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8" name="テキスト プレースホルダー 27">
            <a:extLst>
              <a:ext uri="{FF2B5EF4-FFF2-40B4-BE49-F238E27FC236}">
                <a16:creationId xmlns:a16="http://schemas.microsoft.com/office/drawing/2014/main" id="{43BD4473-C808-694A-8BDD-8D870EE146D6}"/>
              </a:ext>
            </a:extLst>
          </p:cNvPr>
          <p:cNvSpPr>
            <a:spLocks noGrp="1"/>
          </p:cNvSpPr>
          <p:nvPr>
            <p:ph type="body" sz="quarter" idx="31" hasCustomPrompt="1"/>
          </p:nvPr>
        </p:nvSpPr>
        <p:spPr>
          <a:xfrm>
            <a:off x="7204668"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3" name="タイトル 25">
            <a:extLst>
              <a:ext uri="{FF2B5EF4-FFF2-40B4-BE49-F238E27FC236}">
                <a16:creationId xmlns:a16="http://schemas.microsoft.com/office/drawing/2014/main" id="{C8FD7F0A-7197-7329-5D91-99F4F30F9E7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06445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C17AB0B6-49BA-404D-B93B-E09127DFE5E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7" name="テキスト プレースホルダー 40">
            <a:extLst>
              <a:ext uri="{FF2B5EF4-FFF2-40B4-BE49-F238E27FC236}">
                <a16:creationId xmlns:a16="http://schemas.microsoft.com/office/drawing/2014/main" id="{5CCB67D9-F848-5E4D-82D1-0DB72E7B1CF5}"/>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8" name="Rectangle 7">
            <a:extLst>
              <a:ext uri="{FF2B5EF4-FFF2-40B4-BE49-F238E27FC236}">
                <a16:creationId xmlns:a16="http://schemas.microsoft.com/office/drawing/2014/main" id="{E96A10AC-090E-F345-A7A1-B51835994AB3}"/>
              </a:ext>
            </a:extLst>
          </p:cNvPr>
          <p:cNvSpPr>
            <a:spLocks noChangeArrowheads="1"/>
          </p:cNvSpPr>
          <p:nvPr userDrawn="1"/>
        </p:nvSpPr>
        <p:spPr bwMode="auto">
          <a:xfrm>
            <a:off x="356450" y="1640812"/>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A</a:t>
            </a:r>
          </a:p>
        </p:txBody>
      </p:sp>
      <p:sp>
        <p:nvSpPr>
          <p:cNvPr id="9" name="Rectangle 7">
            <a:extLst>
              <a:ext uri="{FF2B5EF4-FFF2-40B4-BE49-F238E27FC236}">
                <a16:creationId xmlns:a16="http://schemas.microsoft.com/office/drawing/2014/main" id="{BF65A7C8-0755-BA47-B7AA-6A5DD6CB9AB8}"/>
              </a:ext>
            </a:extLst>
          </p:cNvPr>
          <p:cNvSpPr>
            <a:spLocks noChangeArrowheads="1"/>
          </p:cNvSpPr>
          <p:nvPr userDrawn="1"/>
        </p:nvSpPr>
        <p:spPr bwMode="auto">
          <a:xfrm>
            <a:off x="356450" y="3773635"/>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B</a:t>
            </a:r>
          </a:p>
        </p:txBody>
      </p:sp>
      <p:sp>
        <p:nvSpPr>
          <p:cNvPr id="10" name="テキスト プレースホルダー 16">
            <a:extLst>
              <a:ext uri="{FF2B5EF4-FFF2-40B4-BE49-F238E27FC236}">
                <a16:creationId xmlns:a16="http://schemas.microsoft.com/office/drawing/2014/main" id="{B8FB143A-AFA6-424F-9434-4C208389DAD3}"/>
              </a:ext>
            </a:extLst>
          </p:cNvPr>
          <p:cNvSpPr>
            <a:spLocks noGrp="1"/>
          </p:cNvSpPr>
          <p:nvPr>
            <p:ph type="body" sz="quarter" idx="17" hasCustomPrompt="1"/>
          </p:nvPr>
        </p:nvSpPr>
        <p:spPr>
          <a:xfrm>
            <a:off x="189839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16">
            <a:extLst>
              <a:ext uri="{FF2B5EF4-FFF2-40B4-BE49-F238E27FC236}">
                <a16:creationId xmlns:a16="http://schemas.microsoft.com/office/drawing/2014/main" id="{AEA041B5-97FE-0844-AB3C-C22242E4DA07}"/>
              </a:ext>
            </a:extLst>
          </p:cNvPr>
          <p:cNvSpPr>
            <a:spLocks noGrp="1"/>
          </p:cNvSpPr>
          <p:nvPr>
            <p:ph type="body" sz="quarter" idx="21" hasCustomPrompt="1"/>
          </p:nvPr>
        </p:nvSpPr>
        <p:spPr>
          <a:xfrm>
            <a:off x="388306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2" name="テキスト プレースホルダー 16">
            <a:extLst>
              <a:ext uri="{FF2B5EF4-FFF2-40B4-BE49-F238E27FC236}">
                <a16:creationId xmlns:a16="http://schemas.microsoft.com/office/drawing/2014/main" id="{5B8FD24C-EC39-264C-8341-C93F478979BE}"/>
              </a:ext>
            </a:extLst>
          </p:cNvPr>
          <p:cNvSpPr>
            <a:spLocks noGrp="1"/>
          </p:cNvSpPr>
          <p:nvPr>
            <p:ph type="body" sz="quarter" idx="22" hasCustomPrompt="1"/>
          </p:nvPr>
        </p:nvSpPr>
        <p:spPr>
          <a:xfrm>
            <a:off x="585087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3" name="テキスト プレースホルダー 16">
            <a:extLst>
              <a:ext uri="{FF2B5EF4-FFF2-40B4-BE49-F238E27FC236}">
                <a16:creationId xmlns:a16="http://schemas.microsoft.com/office/drawing/2014/main" id="{4536758F-F8EF-8443-B612-8392A57631EE}"/>
              </a:ext>
            </a:extLst>
          </p:cNvPr>
          <p:cNvSpPr>
            <a:spLocks noGrp="1"/>
          </p:cNvSpPr>
          <p:nvPr>
            <p:ph type="body" sz="quarter" idx="23" hasCustomPrompt="1"/>
          </p:nvPr>
        </p:nvSpPr>
        <p:spPr>
          <a:xfrm>
            <a:off x="783554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14" name="テキスト プレースホルダー 20">
            <a:extLst>
              <a:ext uri="{FF2B5EF4-FFF2-40B4-BE49-F238E27FC236}">
                <a16:creationId xmlns:a16="http://schemas.microsoft.com/office/drawing/2014/main" id="{1F3D140B-F239-D843-833A-45031D2E6786}"/>
              </a:ext>
            </a:extLst>
          </p:cNvPr>
          <p:cNvSpPr>
            <a:spLocks noGrp="1"/>
          </p:cNvSpPr>
          <p:nvPr>
            <p:ph type="body" sz="quarter" idx="24" hasCustomPrompt="1"/>
          </p:nvPr>
        </p:nvSpPr>
        <p:spPr>
          <a:xfrm>
            <a:off x="1898650"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5" name="テキスト プレースホルダー 20">
            <a:extLst>
              <a:ext uri="{FF2B5EF4-FFF2-40B4-BE49-F238E27FC236}">
                <a16:creationId xmlns:a16="http://schemas.microsoft.com/office/drawing/2014/main" id="{5F74D976-A572-1940-BECF-6E446067B907}"/>
              </a:ext>
            </a:extLst>
          </p:cNvPr>
          <p:cNvSpPr>
            <a:spLocks noGrp="1"/>
          </p:cNvSpPr>
          <p:nvPr>
            <p:ph type="body" sz="quarter" idx="25" hasCustomPrompt="1"/>
          </p:nvPr>
        </p:nvSpPr>
        <p:spPr>
          <a:xfrm>
            <a:off x="1898650"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6" name="テキスト プレースホルダー 20">
            <a:extLst>
              <a:ext uri="{FF2B5EF4-FFF2-40B4-BE49-F238E27FC236}">
                <a16:creationId xmlns:a16="http://schemas.microsoft.com/office/drawing/2014/main" id="{D1956E85-E225-FF49-AAB8-4F97A6810C83}"/>
              </a:ext>
            </a:extLst>
          </p:cNvPr>
          <p:cNvSpPr>
            <a:spLocks noGrp="1"/>
          </p:cNvSpPr>
          <p:nvPr>
            <p:ph type="body" sz="quarter" idx="26" hasCustomPrompt="1"/>
          </p:nvPr>
        </p:nvSpPr>
        <p:spPr>
          <a:xfrm>
            <a:off x="3888224"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7" name="テキスト プレースホルダー 20">
            <a:extLst>
              <a:ext uri="{FF2B5EF4-FFF2-40B4-BE49-F238E27FC236}">
                <a16:creationId xmlns:a16="http://schemas.microsoft.com/office/drawing/2014/main" id="{2A62641C-E718-1547-8225-E4446BC93E39}"/>
              </a:ext>
            </a:extLst>
          </p:cNvPr>
          <p:cNvSpPr>
            <a:spLocks noGrp="1"/>
          </p:cNvSpPr>
          <p:nvPr>
            <p:ph type="body" sz="quarter" idx="27" hasCustomPrompt="1"/>
          </p:nvPr>
        </p:nvSpPr>
        <p:spPr>
          <a:xfrm>
            <a:off x="3888224"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8" name="テキスト プレースホルダー 20">
            <a:extLst>
              <a:ext uri="{FF2B5EF4-FFF2-40B4-BE49-F238E27FC236}">
                <a16:creationId xmlns:a16="http://schemas.microsoft.com/office/drawing/2014/main" id="{396D52B1-00E1-C44C-93EA-B9D18285AA2F}"/>
              </a:ext>
            </a:extLst>
          </p:cNvPr>
          <p:cNvSpPr>
            <a:spLocks noGrp="1"/>
          </p:cNvSpPr>
          <p:nvPr>
            <p:ph type="body" sz="quarter" idx="28" hasCustomPrompt="1"/>
          </p:nvPr>
        </p:nvSpPr>
        <p:spPr>
          <a:xfrm>
            <a:off x="5857701"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9" name="テキスト プレースホルダー 20">
            <a:extLst>
              <a:ext uri="{FF2B5EF4-FFF2-40B4-BE49-F238E27FC236}">
                <a16:creationId xmlns:a16="http://schemas.microsoft.com/office/drawing/2014/main" id="{C49FFB76-CD2E-CA4D-AF1A-E850345A5912}"/>
              </a:ext>
            </a:extLst>
          </p:cNvPr>
          <p:cNvSpPr>
            <a:spLocks noGrp="1"/>
          </p:cNvSpPr>
          <p:nvPr>
            <p:ph type="body" sz="quarter" idx="29" hasCustomPrompt="1"/>
          </p:nvPr>
        </p:nvSpPr>
        <p:spPr>
          <a:xfrm>
            <a:off x="5857701"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0" name="テキスト プレースホルダー 20">
            <a:extLst>
              <a:ext uri="{FF2B5EF4-FFF2-40B4-BE49-F238E27FC236}">
                <a16:creationId xmlns:a16="http://schemas.microsoft.com/office/drawing/2014/main" id="{9867905A-EB0D-854C-B751-EEB11C5612A1}"/>
              </a:ext>
            </a:extLst>
          </p:cNvPr>
          <p:cNvSpPr>
            <a:spLocks noGrp="1"/>
          </p:cNvSpPr>
          <p:nvPr>
            <p:ph type="body" sz="quarter" idx="30" hasCustomPrompt="1"/>
          </p:nvPr>
        </p:nvSpPr>
        <p:spPr>
          <a:xfrm>
            <a:off x="7837227"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1" name="テキスト プレースホルダー 20">
            <a:extLst>
              <a:ext uri="{FF2B5EF4-FFF2-40B4-BE49-F238E27FC236}">
                <a16:creationId xmlns:a16="http://schemas.microsoft.com/office/drawing/2014/main" id="{6C31AAFA-7226-9D47-A4C5-C31B51EE5379}"/>
              </a:ext>
            </a:extLst>
          </p:cNvPr>
          <p:cNvSpPr>
            <a:spLocks noGrp="1"/>
          </p:cNvSpPr>
          <p:nvPr>
            <p:ph type="body" sz="quarter" idx="31" hasCustomPrompt="1"/>
          </p:nvPr>
        </p:nvSpPr>
        <p:spPr>
          <a:xfrm>
            <a:off x="7837227"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3" name="タイトル 25">
            <a:extLst>
              <a:ext uri="{FF2B5EF4-FFF2-40B4-BE49-F238E27FC236}">
                <a16:creationId xmlns:a16="http://schemas.microsoft.com/office/drawing/2014/main" id="{1D06A94B-C61A-5DA8-0F0F-54686E484FF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757403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5FB4896A-EDF7-6744-8F31-8DA1F49EC0D8}"/>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表プレースホルダー 13">
            <a:extLst>
              <a:ext uri="{FF2B5EF4-FFF2-40B4-BE49-F238E27FC236}">
                <a16:creationId xmlns:a16="http://schemas.microsoft.com/office/drawing/2014/main" id="{144E3CFE-800B-0D40-AF19-359A837EA5FD}"/>
              </a:ext>
            </a:extLst>
          </p:cNvPr>
          <p:cNvSpPr>
            <a:spLocks noGrp="1"/>
          </p:cNvSpPr>
          <p:nvPr>
            <p:ph type="tbl" sz="quarter" idx="10"/>
          </p:nvPr>
        </p:nvSpPr>
        <p:spPr>
          <a:xfrm>
            <a:off x="470692" y="1446213"/>
            <a:ext cx="8964613" cy="4341812"/>
          </a:xfrm>
          <a:prstGeom prst="rect">
            <a:avLst/>
          </a:prstGeom>
        </p:spPr>
        <p:txBody>
          <a:bodyPr/>
          <a:lstStyle>
            <a:lvl1pPr marL="0" indent="0">
              <a:buNone/>
              <a:defRPr/>
            </a:lvl1pPr>
          </a:lstStyle>
          <a:p>
            <a:endParaRPr kumimoji="1" lang="en-US" altLang="ja-JP" dirty="0"/>
          </a:p>
        </p:txBody>
      </p:sp>
      <p:sp>
        <p:nvSpPr>
          <p:cNvPr id="11" name="テキスト プレースホルダー 40">
            <a:extLst>
              <a:ext uri="{FF2B5EF4-FFF2-40B4-BE49-F238E27FC236}">
                <a16:creationId xmlns:a16="http://schemas.microsoft.com/office/drawing/2014/main" id="{1707B402-A115-5542-8869-5B4CFB0B36B3}"/>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30D23338-7031-06F5-692C-775FFAC55F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4084784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1CA43AE-7BDA-A149-91CE-6C10C020F3C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テキスト プレースホルダー 32">
            <a:extLst>
              <a:ext uri="{FF2B5EF4-FFF2-40B4-BE49-F238E27FC236}">
                <a16:creationId xmlns:a16="http://schemas.microsoft.com/office/drawing/2014/main" id="{3B9C48C1-2B8A-184A-8819-6B29482EF29C}"/>
              </a:ext>
            </a:extLst>
          </p:cNvPr>
          <p:cNvSpPr>
            <a:spLocks noGrp="1"/>
          </p:cNvSpPr>
          <p:nvPr>
            <p:ph type="body" sz="quarter" idx="12" hasCustomPrompt="1"/>
          </p:nvPr>
        </p:nvSpPr>
        <p:spPr>
          <a:xfrm>
            <a:off x="478522"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27">
            <a:extLst>
              <a:ext uri="{FF2B5EF4-FFF2-40B4-BE49-F238E27FC236}">
                <a16:creationId xmlns:a16="http://schemas.microsoft.com/office/drawing/2014/main" id="{C1163628-F099-4E42-9484-E6991882AFCD}"/>
              </a:ext>
            </a:extLst>
          </p:cNvPr>
          <p:cNvSpPr>
            <a:spLocks noGrp="1"/>
          </p:cNvSpPr>
          <p:nvPr>
            <p:ph type="body" sz="quarter" idx="10"/>
          </p:nvPr>
        </p:nvSpPr>
        <p:spPr>
          <a:xfrm>
            <a:off x="470692"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2" name="テキスト プレースホルダー 40">
            <a:extLst>
              <a:ext uri="{FF2B5EF4-FFF2-40B4-BE49-F238E27FC236}">
                <a16:creationId xmlns:a16="http://schemas.microsoft.com/office/drawing/2014/main" id="{A8162D65-E508-8C4D-900D-62B71CF3BC8D}"/>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3" name="テキスト プレースホルダー 32">
            <a:extLst>
              <a:ext uri="{FF2B5EF4-FFF2-40B4-BE49-F238E27FC236}">
                <a16:creationId xmlns:a16="http://schemas.microsoft.com/office/drawing/2014/main" id="{E84DE4F6-9650-0844-8D74-33456A7F1D17}"/>
              </a:ext>
            </a:extLst>
          </p:cNvPr>
          <p:cNvSpPr>
            <a:spLocks noGrp="1"/>
          </p:cNvSpPr>
          <p:nvPr>
            <p:ph type="body" sz="quarter" idx="16" hasCustomPrompt="1"/>
          </p:nvPr>
        </p:nvSpPr>
        <p:spPr>
          <a:xfrm>
            <a:off x="3504135"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32">
            <a:extLst>
              <a:ext uri="{FF2B5EF4-FFF2-40B4-BE49-F238E27FC236}">
                <a16:creationId xmlns:a16="http://schemas.microsoft.com/office/drawing/2014/main" id="{0308E410-CB0D-664A-AFB2-A6D8D1AA8B1B}"/>
              </a:ext>
            </a:extLst>
          </p:cNvPr>
          <p:cNvSpPr>
            <a:spLocks noGrp="1"/>
          </p:cNvSpPr>
          <p:nvPr>
            <p:ph type="body" sz="quarter" idx="17" hasCustomPrompt="1"/>
          </p:nvPr>
        </p:nvSpPr>
        <p:spPr>
          <a:xfrm>
            <a:off x="6507533"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5" name="テキスト プレースホルダー 27">
            <a:extLst>
              <a:ext uri="{FF2B5EF4-FFF2-40B4-BE49-F238E27FC236}">
                <a16:creationId xmlns:a16="http://schemas.microsoft.com/office/drawing/2014/main" id="{38D4ED3F-86F6-1D4F-8452-447D46D0468D}"/>
              </a:ext>
            </a:extLst>
          </p:cNvPr>
          <p:cNvSpPr>
            <a:spLocks noGrp="1"/>
          </p:cNvSpPr>
          <p:nvPr>
            <p:ph type="body" sz="quarter" idx="18"/>
          </p:nvPr>
        </p:nvSpPr>
        <p:spPr>
          <a:xfrm>
            <a:off x="3495246"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27">
            <a:extLst>
              <a:ext uri="{FF2B5EF4-FFF2-40B4-BE49-F238E27FC236}">
                <a16:creationId xmlns:a16="http://schemas.microsoft.com/office/drawing/2014/main" id="{070634BF-8CA3-3A40-83CF-9ABA51B9D63E}"/>
              </a:ext>
            </a:extLst>
          </p:cNvPr>
          <p:cNvSpPr>
            <a:spLocks noGrp="1"/>
          </p:cNvSpPr>
          <p:nvPr>
            <p:ph type="body" sz="quarter" idx="19"/>
          </p:nvPr>
        </p:nvSpPr>
        <p:spPr>
          <a:xfrm>
            <a:off x="6499703"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32">
            <a:extLst>
              <a:ext uri="{FF2B5EF4-FFF2-40B4-BE49-F238E27FC236}">
                <a16:creationId xmlns:a16="http://schemas.microsoft.com/office/drawing/2014/main" id="{BC624AFC-F5C5-C74C-A4A9-C7C9373B7E28}"/>
              </a:ext>
            </a:extLst>
          </p:cNvPr>
          <p:cNvSpPr>
            <a:spLocks noGrp="1"/>
          </p:cNvSpPr>
          <p:nvPr>
            <p:ph type="body" sz="quarter" idx="20" hasCustomPrompt="1"/>
          </p:nvPr>
        </p:nvSpPr>
        <p:spPr>
          <a:xfrm>
            <a:off x="470693" y="4820964"/>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3" name="タイトル 25">
            <a:extLst>
              <a:ext uri="{FF2B5EF4-FFF2-40B4-BE49-F238E27FC236}">
                <a16:creationId xmlns:a16="http://schemas.microsoft.com/office/drawing/2014/main" id="{A7BAFA49-8D4D-7313-E8AB-3CDAFDE8064C}"/>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302475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FE484D7-6711-6C41-BE49-CD4E4210957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23A15EC7-0ED5-CB47-8C21-698843999B20}"/>
              </a:ext>
            </a:extLst>
          </p:cNvPr>
          <p:cNvSpPr>
            <a:spLocks noGrp="1"/>
          </p:cNvSpPr>
          <p:nvPr>
            <p:ph type="body" sz="quarter" idx="12" hasCustomPrompt="1"/>
          </p:nvPr>
        </p:nvSpPr>
        <p:spPr>
          <a:xfrm>
            <a:off x="478522"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27">
            <a:extLst>
              <a:ext uri="{FF2B5EF4-FFF2-40B4-BE49-F238E27FC236}">
                <a16:creationId xmlns:a16="http://schemas.microsoft.com/office/drawing/2014/main" id="{D6CD0673-B449-9343-83D3-73DDA6739A74}"/>
              </a:ext>
            </a:extLst>
          </p:cNvPr>
          <p:cNvSpPr>
            <a:spLocks noGrp="1"/>
          </p:cNvSpPr>
          <p:nvPr>
            <p:ph type="body" sz="quarter" idx="10"/>
          </p:nvPr>
        </p:nvSpPr>
        <p:spPr>
          <a:xfrm>
            <a:off x="470692"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1" name="テキスト プレースホルダー 40">
            <a:extLst>
              <a:ext uri="{FF2B5EF4-FFF2-40B4-BE49-F238E27FC236}">
                <a16:creationId xmlns:a16="http://schemas.microsoft.com/office/drawing/2014/main" id="{5767FE83-DFC9-374B-8C5B-2631EB081C7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2" name="テキスト プレースホルダー 32">
            <a:extLst>
              <a:ext uri="{FF2B5EF4-FFF2-40B4-BE49-F238E27FC236}">
                <a16:creationId xmlns:a16="http://schemas.microsoft.com/office/drawing/2014/main" id="{7F661AF2-6EA6-CC43-976F-166AE0065857}"/>
              </a:ext>
            </a:extLst>
          </p:cNvPr>
          <p:cNvSpPr>
            <a:spLocks noGrp="1"/>
          </p:cNvSpPr>
          <p:nvPr>
            <p:ph type="body" sz="quarter" idx="16" hasCustomPrompt="1"/>
          </p:nvPr>
        </p:nvSpPr>
        <p:spPr>
          <a:xfrm>
            <a:off x="3504135"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3" name="テキスト プレースホルダー 32">
            <a:extLst>
              <a:ext uri="{FF2B5EF4-FFF2-40B4-BE49-F238E27FC236}">
                <a16:creationId xmlns:a16="http://schemas.microsoft.com/office/drawing/2014/main" id="{4B1118E8-0703-244B-83C1-A8EFA27ADCCC}"/>
              </a:ext>
            </a:extLst>
          </p:cNvPr>
          <p:cNvSpPr>
            <a:spLocks noGrp="1"/>
          </p:cNvSpPr>
          <p:nvPr>
            <p:ph type="body" sz="quarter" idx="17" hasCustomPrompt="1"/>
          </p:nvPr>
        </p:nvSpPr>
        <p:spPr>
          <a:xfrm>
            <a:off x="6507533"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4" name="テキスト プレースホルダー 27">
            <a:extLst>
              <a:ext uri="{FF2B5EF4-FFF2-40B4-BE49-F238E27FC236}">
                <a16:creationId xmlns:a16="http://schemas.microsoft.com/office/drawing/2014/main" id="{40FBF28D-13B5-C641-8C30-69298B514CD5}"/>
              </a:ext>
            </a:extLst>
          </p:cNvPr>
          <p:cNvSpPr>
            <a:spLocks noGrp="1"/>
          </p:cNvSpPr>
          <p:nvPr>
            <p:ph type="body" sz="quarter" idx="18"/>
          </p:nvPr>
        </p:nvSpPr>
        <p:spPr>
          <a:xfrm>
            <a:off x="3495246"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5" name="テキスト プレースホルダー 27">
            <a:extLst>
              <a:ext uri="{FF2B5EF4-FFF2-40B4-BE49-F238E27FC236}">
                <a16:creationId xmlns:a16="http://schemas.microsoft.com/office/drawing/2014/main" id="{2625A1DE-6911-D344-88FC-0C48B01EB564}"/>
              </a:ext>
            </a:extLst>
          </p:cNvPr>
          <p:cNvSpPr>
            <a:spLocks noGrp="1"/>
          </p:cNvSpPr>
          <p:nvPr>
            <p:ph type="body" sz="quarter" idx="19"/>
          </p:nvPr>
        </p:nvSpPr>
        <p:spPr>
          <a:xfrm>
            <a:off x="6499703"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32">
            <a:extLst>
              <a:ext uri="{FF2B5EF4-FFF2-40B4-BE49-F238E27FC236}">
                <a16:creationId xmlns:a16="http://schemas.microsoft.com/office/drawing/2014/main" id="{69EEC226-493F-F348-88C1-C876F5D798A9}"/>
              </a:ext>
            </a:extLst>
          </p:cNvPr>
          <p:cNvSpPr>
            <a:spLocks noGrp="1"/>
          </p:cNvSpPr>
          <p:nvPr>
            <p:ph type="body" sz="quarter" idx="20" hasCustomPrompt="1"/>
          </p:nvPr>
        </p:nvSpPr>
        <p:spPr>
          <a:xfrm>
            <a:off x="470693" y="4820964"/>
            <a:ext cx="8964613" cy="512762"/>
          </a:xfrm>
          <a:prstGeom prst="rect">
            <a:avLst/>
          </a:prstGeom>
          <a:noFill/>
        </p:spPr>
        <p:txBody>
          <a:bodyPr tIns="108000" rIns="7200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Yu Gothic Medium" panose="020B0400000000000000" pitchFamily="34" charset="-128"/>
                <a:ea typeface="Yu Gothic Medium" panose="020B0400000000000000" pitchFamily="34" charset="-128"/>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a:t>メッセージメッセージメッセージ</a:t>
            </a:r>
          </a:p>
        </p:txBody>
      </p:sp>
      <p:sp>
        <p:nvSpPr>
          <p:cNvPr id="3" name="タイトル 25">
            <a:extLst>
              <a:ext uri="{FF2B5EF4-FFF2-40B4-BE49-F238E27FC236}">
                <a16:creationId xmlns:a16="http://schemas.microsoft.com/office/drawing/2014/main" id="{478E55A4-24B1-43F0-A37F-E47D492EA14D}"/>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485306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縦書きタイトルと&#10;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050C5609-F64B-3F4A-98A0-561876C0D58F}"/>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C26D8A58-E483-BA4D-B549-BB3D7401BA69}"/>
              </a:ext>
            </a:extLst>
          </p:cNvPr>
          <p:cNvSpPr>
            <a:spLocks noGrp="1"/>
          </p:cNvSpPr>
          <p:nvPr>
            <p:ph type="body" sz="quarter" idx="12" hasCustomPrompt="1"/>
          </p:nvPr>
        </p:nvSpPr>
        <p:spPr>
          <a:xfrm>
            <a:off x="478523" y="153811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01</a:t>
            </a:r>
            <a:endParaRPr kumimoji="1" lang="ja-JP" altLang="en-US"/>
          </a:p>
        </p:txBody>
      </p:sp>
      <p:sp>
        <p:nvSpPr>
          <p:cNvPr id="10" name="テキスト プレースホルダー 32">
            <a:extLst>
              <a:ext uri="{FF2B5EF4-FFF2-40B4-BE49-F238E27FC236}">
                <a16:creationId xmlns:a16="http://schemas.microsoft.com/office/drawing/2014/main" id="{508D03D9-869D-A14C-84C5-43570207F326}"/>
              </a:ext>
            </a:extLst>
          </p:cNvPr>
          <p:cNvSpPr>
            <a:spLocks noGrp="1"/>
          </p:cNvSpPr>
          <p:nvPr>
            <p:ph type="body" sz="quarter" idx="13" hasCustomPrompt="1"/>
          </p:nvPr>
        </p:nvSpPr>
        <p:spPr>
          <a:xfrm>
            <a:off x="900554" y="153811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9">
            <a:extLst>
              <a:ext uri="{FF2B5EF4-FFF2-40B4-BE49-F238E27FC236}">
                <a16:creationId xmlns:a16="http://schemas.microsoft.com/office/drawing/2014/main" id="{3AEDD5A5-B559-7D48-B35B-93529549905D}"/>
              </a:ext>
            </a:extLst>
          </p:cNvPr>
          <p:cNvSpPr>
            <a:spLocks noGrp="1"/>
          </p:cNvSpPr>
          <p:nvPr>
            <p:ph type="body" sz="quarter" idx="15" hasCustomPrompt="1"/>
          </p:nvPr>
        </p:nvSpPr>
        <p:spPr>
          <a:xfrm>
            <a:off x="477838" y="1855788"/>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2" name="テキスト プレースホルダー 32">
            <a:extLst>
              <a:ext uri="{FF2B5EF4-FFF2-40B4-BE49-F238E27FC236}">
                <a16:creationId xmlns:a16="http://schemas.microsoft.com/office/drawing/2014/main" id="{BB6FFBDE-DC84-1745-A6EE-3861AFA49F4A}"/>
              </a:ext>
            </a:extLst>
          </p:cNvPr>
          <p:cNvSpPr>
            <a:spLocks noGrp="1"/>
          </p:cNvSpPr>
          <p:nvPr>
            <p:ph type="body" sz="quarter" idx="16" hasCustomPrompt="1"/>
          </p:nvPr>
        </p:nvSpPr>
        <p:spPr>
          <a:xfrm>
            <a:off x="478523" y="2593192"/>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02</a:t>
            </a:r>
            <a:endParaRPr kumimoji="1" lang="ja-JP" altLang="en-US"/>
          </a:p>
        </p:txBody>
      </p:sp>
      <p:sp>
        <p:nvSpPr>
          <p:cNvPr id="13" name="テキスト プレースホルダー 32">
            <a:extLst>
              <a:ext uri="{FF2B5EF4-FFF2-40B4-BE49-F238E27FC236}">
                <a16:creationId xmlns:a16="http://schemas.microsoft.com/office/drawing/2014/main" id="{6F13BAFE-712F-C947-98BC-861464F6FB0B}"/>
              </a:ext>
            </a:extLst>
          </p:cNvPr>
          <p:cNvSpPr>
            <a:spLocks noGrp="1"/>
          </p:cNvSpPr>
          <p:nvPr>
            <p:ph type="body" sz="quarter" idx="17" hasCustomPrompt="1"/>
          </p:nvPr>
        </p:nvSpPr>
        <p:spPr>
          <a:xfrm>
            <a:off x="900554" y="2593192"/>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9">
            <a:extLst>
              <a:ext uri="{FF2B5EF4-FFF2-40B4-BE49-F238E27FC236}">
                <a16:creationId xmlns:a16="http://schemas.microsoft.com/office/drawing/2014/main" id="{25BE330D-BA09-9A46-A62A-D19E86949906}"/>
              </a:ext>
            </a:extLst>
          </p:cNvPr>
          <p:cNvSpPr>
            <a:spLocks noGrp="1"/>
          </p:cNvSpPr>
          <p:nvPr>
            <p:ph type="body" sz="quarter" idx="18" hasCustomPrompt="1"/>
          </p:nvPr>
        </p:nvSpPr>
        <p:spPr>
          <a:xfrm>
            <a:off x="477838" y="2910865"/>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5" name="テキスト プレースホルダー 32">
            <a:extLst>
              <a:ext uri="{FF2B5EF4-FFF2-40B4-BE49-F238E27FC236}">
                <a16:creationId xmlns:a16="http://schemas.microsoft.com/office/drawing/2014/main" id="{93193C95-1BDD-D54E-B0AB-C21AC40E2C0C}"/>
              </a:ext>
            </a:extLst>
          </p:cNvPr>
          <p:cNvSpPr>
            <a:spLocks noGrp="1"/>
          </p:cNvSpPr>
          <p:nvPr>
            <p:ph type="body" sz="quarter" idx="19" hasCustomPrompt="1"/>
          </p:nvPr>
        </p:nvSpPr>
        <p:spPr>
          <a:xfrm>
            <a:off x="478523" y="3648269"/>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03</a:t>
            </a:r>
            <a:endParaRPr kumimoji="1" lang="ja-JP" altLang="en-US"/>
          </a:p>
        </p:txBody>
      </p:sp>
      <p:sp>
        <p:nvSpPr>
          <p:cNvPr id="16" name="テキスト プレースホルダー 32">
            <a:extLst>
              <a:ext uri="{FF2B5EF4-FFF2-40B4-BE49-F238E27FC236}">
                <a16:creationId xmlns:a16="http://schemas.microsoft.com/office/drawing/2014/main" id="{0C99D050-1B7F-3C4A-B356-87DFED7178F9}"/>
              </a:ext>
            </a:extLst>
          </p:cNvPr>
          <p:cNvSpPr>
            <a:spLocks noGrp="1"/>
          </p:cNvSpPr>
          <p:nvPr>
            <p:ph type="body" sz="quarter" idx="20" hasCustomPrompt="1"/>
          </p:nvPr>
        </p:nvSpPr>
        <p:spPr>
          <a:xfrm>
            <a:off x="900554" y="3648269"/>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7" name="テキスト プレースホルダー 9">
            <a:extLst>
              <a:ext uri="{FF2B5EF4-FFF2-40B4-BE49-F238E27FC236}">
                <a16:creationId xmlns:a16="http://schemas.microsoft.com/office/drawing/2014/main" id="{0DF361DC-1B0B-7F4E-BB7B-B9A4CE929E3B}"/>
              </a:ext>
            </a:extLst>
          </p:cNvPr>
          <p:cNvSpPr>
            <a:spLocks noGrp="1"/>
          </p:cNvSpPr>
          <p:nvPr>
            <p:ph type="body" sz="quarter" idx="21" hasCustomPrompt="1"/>
          </p:nvPr>
        </p:nvSpPr>
        <p:spPr>
          <a:xfrm>
            <a:off x="477838" y="396594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8" name="テキスト プレースホルダー 32">
            <a:extLst>
              <a:ext uri="{FF2B5EF4-FFF2-40B4-BE49-F238E27FC236}">
                <a16:creationId xmlns:a16="http://schemas.microsoft.com/office/drawing/2014/main" id="{2035C006-3C64-F74A-8A83-75C795E7509F}"/>
              </a:ext>
            </a:extLst>
          </p:cNvPr>
          <p:cNvSpPr>
            <a:spLocks noGrp="1"/>
          </p:cNvSpPr>
          <p:nvPr>
            <p:ph type="body" sz="quarter" idx="22" hasCustomPrompt="1"/>
          </p:nvPr>
        </p:nvSpPr>
        <p:spPr>
          <a:xfrm>
            <a:off x="478523" y="470334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04</a:t>
            </a:r>
            <a:endParaRPr kumimoji="1" lang="ja-JP" altLang="en-US"/>
          </a:p>
        </p:txBody>
      </p:sp>
      <p:sp>
        <p:nvSpPr>
          <p:cNvPr id="19" name="テキスト プレースホルダー 32">
            <a:extLst>
              <a:ext uri="{FF2B5EF4-FFF2-40B4-BE49-F238E27FC236}">
                <a16:creationId xmlns:a16="http://schemas.microsoft.com/office/drawing/2014/main" id="{87181296-6AF9-DF43-9844-C80BC17CA170}"/>
              </a:ext>
            </a:extLst>
          </p:cNvPr>
          <p:cNvSpPr>
            <a:spLocks noGrp="1"/>
          </p:cNvSpPr>
          <p:nvPr>
            <p:ph type="body" sz="quarter" idx="23" hasCustomPrompt="1"/>
          </p:nvPr>
        </p:nvSpPr>
        <p:spPr>
          <a:xfrm>
            <a:off x="900554" y="470334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0" name="テキスト プレースホルダー 9">
            <a:extLst>
              <a:ext uri="{FF2B5EF4-FFF2-40B4-BE49-F238E27FC236}">
                <a16:creationId xmlns:a16="http://schemas.microsoft.com/office/drawing/2014/main" id="{D5A9026A-F6CA-5C4E-8B10-2B91C1DAB425}"/>
              </a:ext>
            </a:extLst>
          </p:cNvPr>
          <p:cNvSpPr>
            <a:spLocks noGrp="1"/>
          </p:cNvSpPr>
          <p:nvPr>
            <p:ph type="body" sz="quarter" idx="24" hasCustomPrompt="1"/>
          </p:nvPr>
        </p:nvSpPr>
        <p:spPr>
          <a:xfrm>
            <a:off x="477838" y="502030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21" name="テキスト プレースホルダー 40">
            <a:extLst>
              <a:ext uri="{FF2B5EF4-FFF2-40B4-BE49-F238E27FC236}">
                <a16:creationId xmlns:a16="http://schemas.microsoft.com/office/drawing/2014/main" id="{83DF5C77-06D7-D245-8B25-453F95BE523F}"/>
              </a:ext>
            </a:extLst>
          </p:cNvPr>
          <p:cNvSpPr>
            <a:spLocks noGrp="1"/>
          </p:cNvSpPr>
          <p:nvPr>
            <p:ph type="body" sz="quarter" idx="2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F967FA0D-0C96-5A23-C4F0-313C71FE96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332763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縦書きタイトルと&#10;縦書きテキスト">
    <p:spTree>
      <p:nvGrpSpPr>
        <p:cNvPr id="1" name=""/>
        <p:cNvGrpSpPr/>
        <p:nvPr/>
      </p:nvGrpSpPr>
      <p:grpSpPr>
        <a:xfrm>
          <a:off x="0" y="0"/>
          <a:ext cx="0" cy="0"/>
          <a:chOff x="0" y="0"/>
          <a:chExt cx="0" cy="0"/>
        </a:xfrm>
      </p:grpSpPr>
      <p:sp>
        <p:nvSpPr>
          <p:cNvPr id="22" name="Subtitle 2">
            <a:extLst>
              <a:ext uri="{FF2B5EF4-FFF2-40B4-BE49-F238E27FC236}">
                <a16:creationId xmlns:a16="http://schemas.microsoft.com/office/drawing/2014/main" id="{DCAB38E4-B335-8F42-8548-CC7BA05F2CF6}"/>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24" name="テキスト プレースホルダー 16">
            <a:extLst>
              <a:ext uri="{FF2B5EF4-FFF2-40B4-BE49-F238E27FC236}">
                <a16:creationId xmlns:a16="http://schemas.microsoft.com/office/drawing/2014/main" id="{6446D3E3-37BD-4647-BA7E-CF1D1777EA66}"/>
              </a:ext>
            </a:extLst>
          </p:cNvPr>
          <p:cNvSpPr>
            <a:spLocks noGrp="1"/>
          </p:cNvSpPr>
          <p:nvPr>
            <p:ph type="body" sz="quarter" idx="17" hasCustomPrompt="1"/>
          </p:nvPr>
        </p:nvSpPr>
        <p:spPr>
          <a:xfrm>
            <a:off x="1980028" y="1746379"/>
            <a:ext cx="2680541"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25" name="テキスト プレースホルダー 16">
            <a:extLst>
              <a:ext uri="{FF2B5EF4-FFF2-40B4-BE49-F238E27FC236}">
                <a16:creationId xmlns:a16="http://schemas.microsoft.com/office/drawing/2014/main" id="{5FE3ECB9-4728-3144-BA04-32B739F5FAF2}"/>
              </a:ext>
            </a:extLst>
          </p:cNvPr>
          <p:cNvSpPr>
            <a:spLocks noGrp="1"/>
          </p:cNvSpPr>
          <p:nvPr>
            <p:ph type="body" sz="quarter" idx="21" hasCustomPrompt="1"/>
          </p:nvPr>
        </p:nvSpPr>
        <p:spPr>
          <a:xfrm>
            <a:off x="4882879"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26" name="テキスト プレースホルダー 16">
            <a:extLst>
              <a:ext uri="{FF2B5EF4-FFF2-40B4-BE49-F238E27FC236}">
                <a16:creationId xmlns:a16="http://schemas.microsoft.com/office/drawing/2014/main" id="{23F4A50E-E35F-014F-BF0D-6BD50275B493}"/>
              </a:ext>
            </a:extLst>
          </p:cNvPr>
          <p:cNvSpPr>
            <a:spLocks noGrp="1"/>
          </p:cNvSpPr>
          <p:nvPr>
            <p:ph type="body" sz="quarter" idx="22" hasCustomPrompt="1"/>
          </p:nvPr>
        </p:nvSpPr>
        <p:spPr>
          <a:xfrm>
            <a:off x="6515856"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27" name="テキスト プレースホルダー 16">
            <a:extLst>
              <a:ext uri="{FF2B5EF4-FFF2-40B4-BE49-F238E27FC236}">
                <a16:creationId xmlns:a16="http://schemas.microsoft.com/office/drawing/2014/main" id="{F1C6EAEE-FB46-F04D-858D-7A483D32C654}"/>
              </a:ext>
            </a:extLst>
          </p:cNvPr>
          <p:cNvSpPr>
            <a:spLocks noGrp="1"/>
          </p:cNvSpPr>
          <p:nvPr>
            <p:ph type="body" sz="quarter" idx="23" hasCustomPrompt="1"/>
          </p:nvPr>
        </p:nvSpPr>
        <p:spPr>
          <a:xfrm>
            <a:off x="8148833"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8" name="テキスト プレースホルダー 16">
            <a:extLst>
              <a:ext uri="{FF2B5EF4-FFF2-40B4-BE49-F238E27FC236}">
                <a16:creationId xmlns:a16="http://schemas.microsoft.com/office/drawing/2014/main" id="{A984AACB-8133-5040-A278-3698EC92C462}"/>
              </a:ext>
            </a:extLst>
          </p:cNvPr>
          <p:cNvSpPr>
            <a:spLocks noGrp="1"/>
          </p:cNvSpPr>
          <p:nvPr>
            <p:ph type="body" sz="quarter" idx="24" hasCustomPrompt="1"/>
          </p:nvPr>
        </p:nvSpPr>
        <p:spPr>
          <a:xfrm>
            <a:off x="1980028"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29" name="テキスト プレースホルダー 16">
            <a:extLst>
              <a:ext uri="{FF2B5EF4-FFF2-40B4-BE49-F238E27FC236}">
                <a16:creationId xmlns:a16="http://schemas.microsoft.com/office/drawing/2014/main" id="{C0C88117-C588-E247-81D2-5C7DC3402C01}"/>
              </a:ext>
            </a:extLst>
          </p:cNvPr>
          <p:cNvSpPr>
            <a:spLocks noGrp="1"/>
          </p:cNvSpPr>
          <p:nvPr>
            <p:ph type="body" sz="quarter" idx="25" hasCustomPrompt="1"/>
          </p:nvPr>
        </p:nvSpPr>
        <p:spPr>
          <a:xfrm>
            <a:off x="3368302"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30" name="テキスト プレースホルダー 16">
            <a:extLst>
              <a:ext uri="{FF2B5EF4-FFF2-40B4-BE49-F238E27FC236}">
                <a16:creationId xmlns:a16="http://schemas.microsoft.com/office/drawing/2014/main" id="{2C57D25E-2B99-A243-9D29-C4AE59B1FBCD}"/>
              </a:ext>
            </a:extLst>
          </p:cNvPr>
          <p:cNvSpPr>
            <a:spLocks noGrp="1"/>
          </p:cNvSpPr>
          <p:nvPr>
            <p:ph type="body" sz="quarter" idx="26" hasCustomPrompt="1"/>
          </p:nvPr>
        </p:nvSpPr>
        <p:spPr>
          <a:xfrm>
            <a:off x="1980028" y="2650730"/>
            <a:ext cx="1292267" cy="3112216"/>
          </a:xfrm>
          <a:prstGeom prst="rect">
            <a:avLst/>
          </a:prstGeom>
          <a:solidFill>
            <a:schemeClr val="bg2">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ja-JP" altLang="en-US"/>
              <a:t>◯</a:t>
            </a:r>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p>
        </p:txBody>
      </p:sp>
      <p:sp>
        <p:nvSpPr>
          <p:cNvPr id="31" name="テキスト プレースホルダー 16">
            <a:extLst>
              <a:ext uri="{FF2B5EF4-FFF2-40B4-BE49-F238E27FC236}">
                <a16:creationId xmlns:a16="http://schemas.microsoft.com/office/drawing/2014/main" id="{1BF5585C-EA9B-D643-8627-5D10C478EE4E}"/>
              </a:ext>
            </a:extLst>
          </p:cNvPr>
          <p:cNvSpPr>
            <a:spLocks noGrp="1"/>
          </p:cNvSpPr>
          <p:nvPr>
            <p:ph type="body" sz="quarter" idx="27" hasCustomPrompt="1"/>
          </p:nvPr>
        </p:nvSpPr>
        <p:spPr>
          <a:xfrm>
            <a:off x="3368302" y="2650730"/>
            <a:ext cx="1292267" cy="3112216"/>
          </a:xfrm>
          <a:prstGeom prst="rect">
            <a:avLst/>
          </a:prstGeom>
          <a:solidFill>
            <a:schemeClr val="accent3">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2" name="テキスト プレースホルダー 16">
            <a:extLst>
              <a:ext uri="{FF2B5EF4-FFF2-40B4-BE49-F238E27FC236}">
                <a16:creationId xmlns:a16="http://schemas.microsoft.com/office/drawing/2014/main" id="{62EC7968-6770-FC41-98BD-48E5FBE7AC46}"/>
              </a:ext>
            </a:extLst>
          </p:cNvPr>
          <p:cNvSpPr>
            <a:spLocks noGrp="1"/>
          </p:cNvSpPr>
          <p:nvPr>
            <p:ph type="body" sz="quarter" idx="28" hasCustomPrompt="1"/>
          </p:nvPr>
        </p:nvSpPr>
        <p:spPr>
          <a:xfrm>
            <a:off x="4885603" y="2650730"/>
            <a:ext cx="1407943" cy="3112216"/>
          </a:xfrm>
          <a:prstGeom prst="rect">
            <a:avLst/>
          </a:prstGeom>
          <a:noFill/>
          <a:ln>
            <a:solidFill>
              <a:schemeClr val="accent1"/>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3" name="テキスト プレースホルダー 16">
            <a:extLst>
              <a:ext uri="{FF2B5EF4-FFF2-40B4-BE49-F238E27FC236}">
                <a16:creationId xmlns:a16="http://schemas.microsoft.com/office/drawing/2014/main" id="{C5BAE9D9-12E8-AB42-ADC2-BC7CD6C5F8AD}"/>
              </a:ext>
            </a:extLst>
          </p:cNvPr>
          <p:cNvSpPr>
            <a:spLocks noGrp="1"/>
          </p:cNvSpPr>
          <p:nvPr>
            <p:ph type="body" sz="quarter" idx="29" hasCustomPrompt="1"/>
          </p:nvPr>
        </p:nvSpPr>
        <p:spPr>
          <a:xfrm>
            <a:off x="6513436" y="2650730"/>
            <a:ext cx="1407943" cy="3112216"/>
          </a:xfrm>
          <a:prstGeom prst="rect">
            <a:avLst/>
          </a:prstGeom>
          <a:noFill/>
          <a:ln>
            <a:solidFill>
              <a:schemeClr val="bg2"/>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4" name="テキスト プレースホルダー 16">
            <a:extLst>
              <a:ext uri="{FF2B5EF4-FFF2-40B4-BE49-F238E27FC236}">
                <a16:creationId xmlns:a16="http://schemas.microsoft.com/office/drawing/2014/main" id="{5C68CE49-AD23-1B42-9B02-F90F9D5C2D1B}"/>
              </a:ext>
            </a:extLst>
          </p:cNvPr>
          <p:cNvSpPr>
            <a:spLocks noGrp="1"/>
          </p:cNvSpPr>
          <p:nvPr>
            <p:ph type="body" sz="quarter" idx="30" hasCustomPrompt="1"/>
          </p:nvPr>
        </p:nvSpPr>
        <p:spPr>
          <a:xfrm>
            <a:off x="8151318" y="2650730"/>
            <a:ext cx="1407943"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5" name="テキスト プレースホルダー 16">
            <a:extLst>
              <a:ext uri="{FF2B5EF4-FFF2-40B4-BE49-F238E27FC236}">
                <a16:creationId xmlns:a16="http://schemas.microsoft.com/office/drawing/2014/main" id="{81764900-D9BA-164A-9763-3EB6D6633D80}"/>
              </a:ext>
            </a:extLst>
          </p:cNvPr>
          <p:cNvSpPr>
            <a:spLocks noGrp="1"/>
          </p:cNvSpPr>
          <p:nvPr>
            <p:ph type="body" sz="quarter" idx="31" hasCustomPrompt="1"/>
          </p:nvPr>
        </p:nvSpPr>
        <p:spPr>
          <a:xfrm>
            <a:off x="382340" y="2650730"/>
            <a:ext cx="1292267"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1</a:t>
            </a:r>
          </a:p>
          <a:p>
            <a:pPr lvl="0"/>
            <a:r>
              <a:rPr kumimoji="1" lang="ja-JP" altLang="en-US"/>
              <a:t>項目</a:t>
            </a:r>
            <a:r>
              <a:rPr kumimoji="1" lang="en-US" altLang="ja-JP" dirty="0"/>
              <a:t>2</a:t>
            </a:r>
          </a:p>
          <a:p>
            <a:pPr lvl="0"/>
            <a:r>
              <a:rPr kumimoji="1" lang="ja-JP" altLang="en-US"/>
              <a:t>項目</a:t>
            </a:r>
            <a:r>
              <a:rPr kumimoji="1" lang="en-US" altLang="ja-JP" dirty="0"/>
              <a:t>3</a:t>
            </a:r>
          </a:p>
          <a:p>
            <a:pPr lvl="0"/>
            <a:endParaRPr kumimoji="1" lang="en-US" altLang="ja-JP" dirty="0"/>
          </a:p>
          <a:p>
            <a:pPr lvl="0"/>
            <a:r>
              <a:rPr kumimoji="1" lang="ja-JP" altLang="en-US"/>
              <a:t>項目</a:t>
            </a:r>
            <a:r>
              <a:rPr kumimoji="1" lang="en-US" altLang="ja-JP" dirty="0"/>
              <a:t>4</a:t>
            </a:r>
          </a:p>
          <a:p>
            <a:pPr lvl="0"/>
            <a:endParaRPr kumimoji="1" lang="en-US" altLang="ja-JP" dirty="0"/>
          </a:p>
          <a:p>
            <a:pPr lvl="0"/>
            <a:r>
              <a:rPr kumimoji="1" lang="ja-JP" altLang="en-US"/>
              <a:t>項目</a:t>
            </a:r>
            <a:r>
              <a:rPr kumimoji="1" lang="en-US" altLang="ja-JP" dirty="0"/>
              <a:t>5</a:t>
            </a:r>
          </a:p>
          <a:p>
            <a:pPr lvl="0"/>
            <a:endParaRPr kumimoji="1" lang="en-US" altLang="ja-JP" dirty="0"/>
          </a:p>
          <a:p>
            <a:pPr lvl="0"/>
            <a:r>
              <a:rPr kumimoji="1" lang="ja-JP" altLang="en-US"/>
              <a:t>項目</a:t>
            </a:r>
            <a:r>
              <a:rPr kumimoji="1" lang="en-US" altLang="ja-JP" dirty="0"/>
              <a:t>6</a:t>
            </a:r>
            <a:endParaRPr kumimoji="1" lang="ja-JP" altLang="en-US"/>
          </a:p>
        </p:txBody>
      </p:sp>
      <p:sp>
        <p:nvSpPr>
          <p:cNvPr id="36" name="テキスト プレースホルダー 40">
            <a:extLst>
              <a:ext uri="{FF2B5EF4-FFF2-40B4-BE49-F238E27FC236}">
                <a16:creationId xmlns:a16="http://schemas.microsoft.com/office/drawing/2014/main" id="{BE9C0FCD-0D2F-4546-8465-43BCC0297202}"/>
              </a:ext>
            </a:extLst>
          </p:cNvPr>
          <p:cNvSpPr>
            <a:spLocks noGrp="1"/>
          </p:cNvSpPr>
          <p:nvPr>
            <p:ph type="body" sz="quarter" idx="32" hasCustomPrompt="1"/>
          </p:nvPr>
        </p:nvSpPr>
        <p:spPr>
          <a:xfrm>
            <a:off x="470692" y="6496738"/>
            <a:ext cx="8964613" cy="137741"/>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defTabSz="914400" fontAlgn="base">
              <a:spcBef>
                <a:spcPct val="0"/>
              </a:spcBef>
              <a:spcAft>
                <a:spcPct val="0"/>
              </a:spcAft>
            </a:pPr>
            <a:r>
              <a:rPr kumimoji="1" lang="ja-JP" altLang="en-US">
                <a:latin typeface="Arial"/>
              </a:rPr>
              <a:t>注：	○：あああ、△：いいい、</a:t>
            </a:r>
            <a:r>
              <a:rPr kumimoji="1" lang="en-US" altLang="ja-JP" dirty="0">
                <a:latin typeface="Arial"/>
              </a:rPr>
              <a:t>×</a:t>
            </a:r>
            <a:r>
              <a:rPr kumimoji="1" lang="ja-JP" altLang="en-US">
                <a:latin typeface="Arial"/>
              </a:rPr>
              <a:t>： ううう</a:t>
            </a:r>
            <a:endParaRPr kumimoji="1" lang="ja-JP" altLang="en-US" dirty="0">
              <a:latin typeface="Arial"/>
            </a:endParaRPr>
          </a:p>
        </p:txBody>
      </p:sp>
      <p:sp>
        <p:nvSpPr>
          <p:cNvPr id="3" name="タイトル 25">
            <a:extLst>
              <a:ext uri="{FF2B5EF4-FFF2-40B4-BE49-F238E27FC236}">
                <a16:creationId xmlns:a16="http://schemas.microsoft.com/office/drawing/2014/main" id="{68B4CC8F-A239-005F-7153-B5638CBB3E4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758943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5020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390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72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35600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293906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5408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003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203369"/>
      </p:ext>
    </p:extLst>
  </p:cSld>
  <p:clrMap bg1="lt1" tx1="dk1" bg2="lt2" tx2="dk2" accent1="accent1" accent2="accent2" accent3="accent3" accent4="accent4" accent5="accent5" accent6="accent6" hlink="hlink" folHlink="folHlink"/>
  <p:sldLayoutIdLst>
    <p:sldLayoutId id="2147483662" r:id="rId1"/>
    <p:sldLayoutId id="2147483670" r:id="rId2"/>
    <p:sldLayoutId id="2147483661" r:id="rId3"/>
    <p:sldLayoutId id="2147483665" r:id="rId4"/>
    <p:sldLayoutId id="2147483666" r:id="rId5"/>
    <p:sldLayoutId id="2147483672" r:id="rId6"/>
    <p:sldLayoutId id="2147483671" r:id="rId7"/>
    <p:sldLayoutId id="2147483673" r:id="rId8"/>
    <p:sldLayoutId id="2147483674" r:id="rId9"/>
    <p:sldLayoutId id="2147483667" r:id="rId10"/>
    <p:sldLayoutId id="2147483675" r:id="rId11"/>
    <p:sldLayoutId id="2147483676" r:id="rId12"/>
    <p:sldLayoutId id="2147483669" r:id="rId13"/>
    <p:sldLayoutId id="2147483668" r:id="rId14"/>
    <p:sldLayoutId id="2147483690"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D275BF3A-2F6C-6844-A34F-8491634B6963}"/>
              </a:ext>
            </a:extLst>
          </p:cNvPr>
          <p:cNvSpPr/>
          <p:nvPr userDrawn="1"/>
        </p:nvSpPr>
        <p:spPr>
          <a:xfrm>
            <a:off x="0" y="6688322"/>
            <a:ext cx="9906000" cy="1696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21F6F9D-76E5-FD45-A335-4949E9ED32AB}"/>
              </a:ext>
            </a:extLst>
          </p:cNvPr>
          <p:cNvSpPr txBox="1"/>
          <p:nvPr userDrawn="1"/>
        </p:nvSpPr>
        <p:spPr>
          <a:xfrm>
            <a:off x="4284360" y="6681598"/>
            <a:ext cx="1337279" cy="195814"/>
          </a:xfrm>
          <a:prstGeom prst="rect">
            <a:avLst/>
          </a:prstGeom>
          <a:noFill/>
        </p:spPr>
        <p:txBody>
          <a:bodyPr wrap="square" lIns="36000" tIns="36000" rIns="36000" bIns="36000" rtlCol="0">
            <a:spAutoFit/>
          </a:bodyPr>
          <a:lstStyle/>
          <a:p>
            <a:pPr defTabSz="914400" fontAlgn="base">
              <a:spcBef>
                <a:spcPct val="0"/>
              </a:spcBef>
              <a:spcAft>
                <a:spcPct val="0"/>
              </a:spcAft>
            </a:pPr>
            <a:r>
              <a:rPr kumimoji="1" lang="en" altLang="ja-JP" sz="800" dirty="0">
                <a:solidFill>
                  <a:schemeClr val="bg1"/>
                </a:solidFill>
                <a:latin typeface="Noto Sans JP"/>
                <a:ea typeface="ＭＳ Ｐゴシック" charset="-128"/>
              </a:rPr>
              <a:t>© 2024 ipet Insurance Co.,Ltd</a:t>
            </a:r>
            <a:endParaRPr kumimoji="1" lang="ja-JP" altLang="en-US" sz="800" dirty="0">
              <a:solidFill>
                <a:schemeClr val="bg1"/>
              </a:solidFill>
              <a:latin typeface="メイリオ"/>
              <a:ea typeface="メイリオ"/>
            </a:endParaRPr>
          </a:p>
        </p:txBody>
      </p:sp>
      <p:sp>
        <p:nvSpPr>
          <p:cNvPr id="8" name="テキスト ボックス 7">
            <a:extLst>
              <a:ext uri="{FF2B5EF4-FFF2-40B4-BE49-F238E27FC236}">
                <a16:creationId xmlns:a16="http://schemas.microsoft.com/office/drawing/2014/main" id="{F79FF025-C7F1-4041-9053-6B66F00EB348}"/>
              </a:ext>
            </a:extLst>
          </p:cNvPr>
          <p:cNvSpPr txBox="1"/>
          <p:nvPr userDrawn="1"/>
        </p:nvSpPr>
        <p:spPr>
          <a:xfrm>
            <a:off x="9533614" y="6694634"/>
            <a:ext cx="382632" cy="183503"/>
          </a:xfrm>
          <a:prstGeom prst="rect">
            <a:avLst/>
          </a:prstGeom>
          <a:noFill/>
          <a:ln>
            <a:noFill/>
          </a:ln>
          <a:effectLst/>
        </p:spPr>
        <p:txBody>
          <a:bodyPr vert="horz" wrap="square" lIns="72000" tIns="36000" rIns="72000" bIns="36000" numCol="1" anchor="b" anchorCtr="0" compatLnSpc="1">
            <a:prstTxWarp prst="textNoShape">
              <a:avLst/>
            </a:prstTxWarp>
            <a:spAutoFit/>
          </a:bodyPr>
          <a:lstStyle>
            <a:defPPr>
              <a:defRPr lang="ja-JP"/>
            </a:defPPr>
            <a:lvl1pPr algn="r">
              <a:lnSpc>
                <a:spcPct val="90000"/>
              </a:lnSpc>
              <a:defRPr sz="1000" b="1">
                <a:solidFill>
                  <a:srgbClr val="000000"/>
                </a:solidFill>
                <a:latin typeface="Arial" pitchFamily="34" charset="0"/>
                <a:ea typeface="ＭＳ Ｐゴシック" pitchFamily="50" charset="-128"/>
              </a:defRPr>
            </a:lvl1pPr>
          </a:lstStyle>
          <a:p>
            <a:pPr defTabSz="914400" fontAlgn="base">
              <a:spcBef>
                <a:spcPct val="0"/>
              </a:spcBef>
              <a:spcAft>
                <a:spcPct val="0"/>
              </a:spcAft>
            </a:pPr>
            <a:fld id="{457CCD3B-3046-4064-9B9F-E77E18CB25C9}" type="slidenum">
              <a:rPr kumimoji="1" lang="en-US" altLang="ja-JP" sz="800" b="0" i="0" smtClean="0">
                <a:solidFill>
                  <a:schemeClr val="bg1"/>
                </a:solidFill>
                <a:latin typeface="Yu Gothic Medium" panose="020B0400000000000000" pitchFamily="34" charset="-128"/>
                <a:ea typeface="Yu Gothic Medium" panose="020B0400000000000000" pitchFamily="34" charset="-128"/>
              </a:rPr>
              <a:pPr defTabSz="914400" fontAlgn="base">
                <a:spcBef>
                  <a:spcPct val="0"/>
                </a:spcBef>
                <a:spcAft>
                  <a:spcPct val="0"/>
                </a:spcAft>
              </a:pPr>
              <a:t>‹#›</a:t>
            </a:fld>
            <a:endParaRPr kumimoji="1" lang="ja-JP" altLang="en-US" sz="800" b="0" i="0" dirty="0">
              <a:solidFill>
                <a:schemeClr val="bg1"/>
              </a:solidFill>
              <a:latin typeface="Yu Gothic Medium" panose="020B0400000000000000" pitchFamily="34" charset="-128"/>
              <a:ea typeface="Yu Gothic Medium" panose="020B0400000000000000" pitchFamily="34" charset="-128"/>
            </a:endParaRPr>
          </a:p>
        </p:txBody>
      </p:sp>
      <p:pic>
        <p:nvPicPr>
          <p:cNvPr id="4" name="図 3">
            <a:extLst>
              <a:ext uri="{FF2B5EF4-FFF2-40B4-BE49-F238E27FC236}">
                <a16:creationId xmlns:a16="http://schemas.microsoft.com/office/drawing/2014/main" id="{FE543B0C-F312-C740-8E99-E3A6B594A74B}"/>
              </a:ext>
            </a:extLst>
          </p:cNvPr>
          <p:cNvPicPr>
            <a:picLocks noChangeAspect="1"/>
          </p:cNvPicPr>
          <p:nvPr userDrawn="1"/>
        </p:nvPicPr>
        <p:blipFill>
          <a:blip r:embed="rId14"/>
          <a:stretch>
            <a:fillRect/>
          </a:stretch>
        </p:blipFill>
        <p:spPr>
          <a:xfrm>
            <a:off x="8160773" y="120650"/>
            <a:ext cx="1618646" cy="298939"/>
          </a:xfrm>
          <a:prstGeom prst="rect">
            <a:avLst/>
          </a:prstGeom>
        </p:spPr>
      </p:pic>
      <p:cxnSp>
        <p:nvCxnSpPr>
          <p:cNvPr id="6" name="直線コネクタ 5">
            <a:extLst>
              <a:ext uri="{FF2B5EF4-FFF2-40B4-BE49-F238E27FC236}">
                <a16:creationId xmlns:a16="http://schemas.microsoft.com/office/drawing/2014/main" id="{43EB370E-B5B0-7126-C2A8-CE9D2CF874E5}"/>
              </a:ext>
            </a:extLst>
          </p:cNvPr>
          <p:cNvCxnSpPr/>
          <p:nvPr userDrawn="1"/>
        </p:nvCxnSpPr>
        <p:spPr>
          <a:xfrm>
            <a:off x="0" y="540775"/>
            <a:ext cx="99060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8137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hlw.go.jp/content/12200000/001211974.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epi.ncc.go.jp/jphc/outcome/8780.html"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nikkei.com/article/DGXZQOUA241ED0U4A221C200000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faq.fukoku-life.co.jp/inquiries/6431c8e352f0d0a6081d?q=%E3%83%95%E3%82%B3%E3%82%AF%E7%94%9F%E5%91%BD%E3%81%A0%E3%82%88%E3%82%8A%E3%81%AF%E3%81%84%E3%81%A4%E3%81%94%E3%82%8D%E9%80%81%E4%BB%98%E3%81%95%E3%82%8C%E3%81%BE%E3%81%99%E3%81%8B%EF%BC%9F&amp;select_id=90d8c4b1daa0&amp;select_sid=3275822" TargetMode="External"/><Relationship Id="rId13" Type="http://schemas.openxmlformats.org/officeDocument/2006/relationships/image" Target="../media/image21.png"/><Relationship Id="rId18" Type="http://schemas.openxmlformats.org/officeDocument/2006/relationships/image" Target="../media/image24.png"/><Relationship Id="rId3" Type="http://schemas.openxmlformats.org/officeDocument/2006/relationships/hyperlink" Target="https://www.dai-ichi-life.co.jp/information/report.html" TargetMode="External"/><Relationship Id="rId21" Type="http://schemas.openxmlformats.org/officeDocument/2006/relationships/image" Target="../media/image27.png"/><Relationship Id="rId7" Type="http://schemas.openxmlformats.org/officeDocument/2006/relationships/hyperlink" Target="https://www.jp-life.japanpost.jp/customer/confirm.html" TargetMode="External"/><Relationship Id="rId12" Type="http://schemas.openxmlformats.org/officeDocument/2006/relationships/hyperlink" Target="https://www.sumitomolife.co.jp/contract/anshin/haishin.pdf" TargetMode="External"/><Relationship Id="rId17" Type="http://schemas.openxmlformats.org/officeDocument/2006/relationships/image" Target="../media/image23.png"/><Relationship Id="rId2" Type="http://schemas.openxmlformats.org/officeDocument/2006/relationships/hyperlink" Target="https://www.nissay.co.jp/keiyaku/oshirase/keiyakunaiyo/index.html" TargetMode="External"/><Relationship Id="rId16" Type="http://schemas.openxmlformats.org/officeDocument/2006/relationships/hyperlink" Target="https://www.asahi-life.co.jp/service/tax/index.html" TargetMode="External"/><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hyperlink" Target="https://sumitomolife.dga.jp/faq_detail.html?id=102" TargetMode="External"/><Relationship Id="rId11" Type="http://schemas.openxmlformats.org/officeDocument/2006/relationships/image" Target="../media/image20.png"/><Relationship Id="rId5" Type="http://schemas.openxmlformats.org/officeDocument/2006/relationships/hyperlink" Target="chrome-extension://efaidnbmnnnibpcajpcglclefindmkaj/https:/www.sumitomolife.co.jp/contract/anshin/haishin.pdf" TargetMode="External"/><Relationship Id="rId15" Type="http://schemas.openxmlformats.org/officeDocument/2006/relationships/image" Target="../media/image22.png"/><Relationship Id="rId10" Type="http://schemas.openxmlformats.org/officeDocument/2006/relationships/hyperlink" Target="https://www.sonylife.co.jp/contractor/guide/benefit/confirmation.html" TargetMode="External"/><Relationship Id="rId19" Type="http://schemas.openxmlformats.org/officeDocument/2006/relationships/image" Target="../media/image25.png"/><Relationship Id="rId4" Type="http://schemas.openxmlformats.org/officeDocument/2006/relationships/hyperlink" Target="https://www.meijiyasuda.co.jp/contractor/service_topics/contract_info.html" TargetMode="External"/><Relationship Id="rId9" Type="http://schemas.openxmlformats.org/officeDocument/2006/relationships/hyperlink" Target="https://www.asahi-life.co.jp/service/tetuzuki/t14.html" TargetMode="External"/><Relationship Id="rId14" Type="http://schemas.openxmlformats.org/officeDocument/2006/relationships/hyperlink" Target="https://www.jp-life.japanpost.jp/information/news/2023/news_id001896.html?ref=rs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asahi-life.co.jp/company/intro/kessan/" TargetMode="External"/><Relationship Id="rId13" Type="http://schemas.openxmlformats.org/officeDocument/2006/relationships/image" Target="../media/image28.png"/><Relationship Id="rId3" Type="http://schemas.openxmlformats.org/officeDocument/2006/relationships/hyperlink" Target="https://www.dai-ichi-life.co.jp/company/results/kessan/index.html" TargetMode="External"/><Relationship Id="rId7" Type="http://schemas.openxmlformats.org/officeDocument/2006/relationships/hyperlink" Target="https://www.fukoku-life.co.jp/about/profile/news/" TargetMode="External"/><Relationship Id="rId12" Type="http://schemas.openxmlformats.org/officeDocument/2006/relationships/hyperlink" Target="https://www.nikkei.com/article/DGXZQOUA195210Z10C25A5000000/" TargetMode="External"/><Relationship Id="rId2" Type="http://schemas.openxmlformats.org/officeDocument/2006/relationships/hyperlink" Target="https://www.nissay.co.jp/kaisha/annai/gyoseki/kessan.html" TargetMode="External"/><Relationship Id="rId16"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hyperlink" Target="https://www.sumitomolife.co.jp/about/company/ir/settlement/" TargetMode="External"/><Relationship Id="rId11" Type="http://schemas.openxmlformats.org/officeDocument/2006/relationships/hyperlink" Target="https://www.aflac.co.jp/corp/profile/report/" TargetMode="External"/><Relationship Id="rId5" Type="http://schemas.openxmlformats.org/officeDocument/2006/relationships/hyperlink" Target="https://www.meijiyasuda.co.jp/profile/corporate_info/disclosure/account/" TargetMode="External"/><Relationship Id="rId15" Type="http://schemas.openxmlformats.org/officeDocument/2006/relationships/image" Target="../media/image30.png"/><Relationship Id="rId10" Type="http://schemas.openxmlformats.org/officeDocument/2006/relationships/hyperlink" Target="https://www.prudential.co.jp/company/achievement/achievement04.html" TargetMode="External"/><Relationship Id="rId4" Type="http://schemas.openxmlformats.org/officeDocument/2006/relationships/hyperlink" Target="https://www.jp-life.japanpost.jp/IR/news/index.html" TargetMode="External"/><Relationship Id="rId9" Type="http://schemas.openxmlformats.org/officeDocument/2006/relationships/hyperlink" Target="https://www.sonylife.co.jp/company/corporate/results/kessan/" TargetMode="External"/><Relationship Id="rId14"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hyperlink" Target="https://www.fukoku-life.co.jp/about/profile/news/" TargetMode="External"/><Relationship Id="rId3" Type="http://schemas.openxmlformats.org/officeDocument/2006/relationships/hyperlink" Target="https://www.dai-ichi-life.co.jp/company/results/kessan/index.html" TargetMode="External"/><Relationship Id="rId7" Type="http://schemas.openxmlformats.org/officeDocument/2006/relationships/hyperlink" Target="https://www.sumitomolife.co.jp/about/company/ir/settlement/" TargetMode="External"/><Relationship Id="rId2" Type="http://schemas.openxmlformats.org/officeDocument/2006/relationships/hyperlink" Target="https://www.nissay.co.jp/kaisha/annai/gyoseki/kessan.html" TargetMode="External"/><Relationship Id="rId1" Type="http://schemas.openxmlformats.org/officeDocument/2006/relationships/slideLayout" Target="../slideLayouts/slideLayout2.xml"/><Relationship Id="rId6" Type="http://schemas.openxmlformats.org/officeDocument/2006/relationships/hyperlink" Target="https://www.meijiyasuda.co.jp/profile/corporate_info/disclosure/account/" TargetMode="External"/><Relationship Id="rId5" Type="http://schemas.openxmlformats.org/officeDocument/2006/relationships/hyperlink" Target="https://www.jp-life.japanpost.jp/IR/news/index.html" TargetMode="External"/><Relationship Id="rId4" Type="http://schemas.openxmlformats.org/officeDocument/2006/relationships/hyperlink" Target="https://www.nikkei.com/article/DGXZQOUA195210Z10C25A5000000/" TargetMode="External"/><Relationship Id="rId9" Type="http://schemas.openxmlformats.org/officeDocument/2006/relationships/hyperlink" Target="https://www.asahi-life.co.jp/company/intro/kessan/"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hyperlink" Target="https://www.sonylife.co.jp/info/popup/files/rate_01.pdf" TargetMode="External"/><Relationship Id="rId3" Type="http://schemas.openxmlformats.org/officeDocument/2006/relationships/hyperlink" Target="https://www.dai-ichi-life.co.jp/company/news/pdf/2024_048.pdf" TargetMode="External"/><Relationship Id="rId7" Type="http://schemas.openxmlformats.org/officeDocument/2006/relationships/hyperlink" Target="https://www.asahi-life.co.jp/service/riritu/index.html" TargetMode="External"/><Relationship Id="rId2" Type="http://schemas.openxmlformats.org/officeDocument/2006/relationships/hyperlink" Target="https://www.nissay.co.jp/keiyaku/oshirase/riyoritsu/" TargetMode="External"/><Relationship Id="rId1" Type="http://schemas.openxmlformats.org/officeDocument/2006/relationships/slideLayout" Target="../slideLayouts/slideLayout2.xml"/><Relationship Id="rId6"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5" Type="http://schemas.openxmlformats.org/officeDocument/2006/relationships/hyperlink" Target="https://www.sumitomolife.co.jp/infolist/rate/" TargetMode="External"/><Relationship Id="rId10" Type="http://schemas.openxmlformats.org/officeDocument/2006/relationships/hyperlink" Target="https://www.aflac.co.jp/reserving_loan_rate.html" TargetMode="External"/><Relationship Id="rId4" Type="http://schemas.openxmlformats.org/officeDocument/2006/relationships/hyperlink" Target="https://www.meijiyasuda.co.jp/profile/news/topics/rate.html" TargetMode="External"/><Relationship Id="rId9" Type="http://schemas.openxmlformats.org/officeDocument/2006/relationships/hyperlink" Target="https://www.prudential.co.jp/news/2025/402"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nenkin.go.jp/oshirase/taisetu/2023/202304/0401.html" TargetMode="External"/><Relationship Id="rId2" Type="http://schemas.openxmlformats.org/officeDocument/2006/relationships/hyperlink" Target="https://www.mhlw.go.jp/content/12502000/001383981.pdf" TargetMode="External"/><Relationship Id="rId1" Type="http://schemas.openxmlformats.org/officeDocument/2006/relationships/slideLayout" Target="../slideLayouts/slideLayout2.xml"/><Relationship Id="rId4" Type="http://schemas.openxmlformats.org/officeDocument/2006/relationships/hyperlink" Target="https://www.nenkin.go.jp/service/jukyu/seido/roureinenkin/kakyu-hurikae/20150401.htm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rtimes.jp/main/html/rd/p/000000238.000038217.html"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8" Type="http://schemas.openxmlformats.org/officeDocument/2006/relationships/hyperlink" Target="https://www.meijiyasuda.co.jp/profile/news/release/2024/pdf/20250305_01.pdf" TargetMode="External"/><Relationship Id="rId13" Type="http://schemas.openxmlformats.org/officeDocument/2006/relationships/hyperlink" Target="https://www.prudential.co.jp/insurance/lineup/detail/pdf/usd_ichijibarai_syushin.pdf" TargetMode="External"/><Relationship Id="rId18" Type="http://schemas.openxmlformats.org/officeDocument/2006/relationships/image" Target="../media/image37.jpeg"/><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7" Type="http://schemas.openxmlformats.org/officeDocument/2006/relationships/hyperlink" Target="https://www.meijiyasuda.co.jp/find/list/yenyourou/index.html" TargetMode="External"/><Relationship Id="rId12" Type="http://schemas.openxmlformats.org/officeDocument/2006/relationships/hyperlink" Target="https://www.fukoku-life.co.jp/about/news/upload/2025030703.pdf" TargetMode="External"/><Relationship Id="rId17" Type="http://schemas.openxmlformats.org/officeDocument/2006/relationships/image" Target="../media/image36.png"/><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hyperlink" Target="https://www.meijiyasuda.co.jp/find/list/gaika_yourou/index.html?tab-1" TargetMode="External"/><Relationship Id="rId11" Type="http://schemas.openxmlformats.org/officeDocument/2006/relationships/hyperlink" Target="https://www.sumitomolife.co.jp/lineup/select/shouhin/shuushin_hoken_ichiji/" TargetMode="External"/><Relationship Id="rId5" Type="http://schemas.openxmlformats.org/officeDocument/2006/relationships/hyperlink" Target="https://www.meijiyasuda.co.jp/profile/news/release/2024/pdf/20250305_02.pdf" TargetMode="External"/><Relationship Id="rId15" Type="http://schemas.openxmlformats.org/officeDocument/2006/relationships/image" Target="../media/image34.png"/><Relationship Id="rId10" Type="http://schemas.openxmlformats.org/officeDocument/2006/relationships/hyperlink" Target="https://neth.sumitomolife.co.jp/neth/A897/A8JA97P020.xhtml?chid=cgin" TargetMode="External"/><Relationship Id="rId19" Type="http://schemas.openxmlformats.org/officeDocument/2006/relationships/image" Target="../media/image38.png"/><Relationship Id="rId4" Type="http://schemas.openxmlformats.org/officeDocument/2006/relationships/hyperlink" Target="https://www.d-frontier-life.co.jp/products/select.html?product=193" TargetMode="External"/><Relationship Id="rId9" Type="http://schemas.openxmlformats.org/officeDocument/2006/relationships/hyperlink" Target="https://neth.sumitomolife.co.jp/neth/A872/A8JA72P101.xhtml" TargetMode="External"/><Relationship Id="rId14" Type="http://schemas.openxmlformats.org/officeDocument/2006/relationships/hyperlink" Target="https://www.jp-life.japanpost.jp/information/assets/pdf/2023/1226pr-01.pdf"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www.imf.org/en/Publications/WP/Issues/2016/12/31/The-Curious-Case-of-the-Yen-as-a-Safe-Haven-Currency-A-Forensic-Analysis-41039?utm_source=chatgpt.co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s://labo-ks.co.jp/kanagawa_myra/"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hk.jp/p/kyonokenko/ts/83KL2X1J32/episode/te/W6K3G8GJ9X/" TargetMode="External"/><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明治安田生命　神奈川マーケット開発部</a:t>
            </a: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B71252B0-019A-0EBE-9434-FAAEAAB6C7C9}"/>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新規主力商品</a:t>
            </a:r>
            <a:endParaRPr kumimoji="1" lang="en-US" altLang="ja-JP"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販売力向上</a:t>
            </a:r>
            <a:r>
              <a:rPr kumimoji="1" lang="ja-JP" altLang="en-US"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研修</a:t>
            </a:r>
            <a:endParaRPr kumimoji="1" lang="ja-JP" altLang="en-US" sz="44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7" name="タイトル 1">
            <a:extLst>
              <a:ext uri="{FF2B5EF4-FFF2-40B4-BE49-F238E27FC236}">
                <a16:creationId xmlns:a16="http://schemas.microsoft.com/office/drawing/2014/main" id="{79BA3BF3-14F5-5F29-DA4A-1C4411085715}"/>
              </a:ext>
            </a:extLst>
          </p:cNvPr>
          <p:cNvSpPr txBox="1">
            <a:spLocks/>
          </p:cNvSpPr>
          <p:nvPr/>
        </p:nvSpPr>
        <p:spPr>
          <a:xfrm>
            <a:off x="2792975" y="5096639"/>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2025,7,9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ｋ‘ｓ</a:t>
            </a:r>
            <a:r>
              <a:rPr kumimoji="1" lang="ja-JP" altLang="en-US" sz="16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らぼ株式会社</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Tree>
    <p:extLst>
      <p:ext uri="{BB962C8B-B14F-4D97-AF65-F5344CB8AC3E}">
        <p14:creationId xmlns:p14="http://schemas.microsoft.com/office/powerpoint/2010/main" val="170275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3F5A0D80-EBDE-465C-B520-C5E1263F2A2A}"/>
              </a:ext>
            </a:extLst>
          </p:cNvPr>
          <p:cNvSpPr/>
          <p:nvPr/>
        </p:nvSpPr>
        <p:spPr>
          <a:xfrm>
            <a:off x="5187590" y="6341312"/>
            <a:ext cx="4921540"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参考）「健康に配慮した飲酒に関するガイドライン」（厚労省）</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https://www.mhlw.go.jp/content/12200000/001211974.pdf</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58311" y="1474564"/>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１．まずは飲酒の把握の仕方を確認しよう！</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0310F4CA-C06E-4677-8F4D-1F45465504F3}"/>
              </a:ext>
            </a:extLst>
          </p:cNvPr>
          <p:cNvSpPr/>
          <p:nvPr/>
        </p:nvSpPr>
        <p:spPr>
          <a:xfrm>
            <a:off x="233818" y="1684873"/>
            <a:ext cx="9672181"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酒に含まれる純アルコール量は、下記の計算式で数値化できます。飲酒をする場合には、お酒に含まれる純アルコール量（ｇ）を認識し、自身のアルコール摂取量を把握することで、疾病発症等のリスクを避けるための具体的な目標設定を行うなど、自身の健康管理にも活用しましょう！</a:t>
            </a: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31" cy="646331"/>
          </a:xfrm>
          <a:prstGeom prst="rect">
            <a:avLst/>
          </a:prstGeom>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厚生労働省は、</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飲酒のリスクや体への影響をまとめた初のガイドライン、「</a:t>
            </a: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健康に配慮した飲酒に関するガイドライン」</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を発表</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しました。　　このガイドラインは、年齢や性別、体質、疾病別で異なる飲酒による健康リスクを示したほか、酒量より</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「純アルコール」の摂取量に着目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することが重要としています。今日は、このガイドラインで語られているポイントを紹介します！ぜひ、ご確認いただき活動にご活用ください！</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52F54FAF-7737-C3B5-ADE7-AE2BE924BC25}"/>
              </a:ext>
            </a:extLst>
          </p:cNvPr>
          <p:cNvSpPr/>
          <p:nvPr/>
        </p:nvSpPr>
        <p:spPr bwMode="auto">
          <a:xfrm>
            <a:off x="332723" y="2223231"/>
            <a:ext cx="4854867" cy="576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7200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摂取量</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(ml) ×</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アルコール濃度（度数</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×0.8</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（アルコールの比重）</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例）ビール </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％）の場合の純アルコール量：</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 × 0.05 × 0.8 = 20(g)</a:t>
            </a:r>
          </a:p>
        </p:txBody>
      </p:sp>
      <p:sp>
        <p:nvSpPr>
          <p:cNvPr id="5" name="四角形: 角を丸くする 4">
            <a:extLst>
              <a:ext uri="{FF2B5EF4-FFF2-40B4-BE49-F238E27FC236}">
                <a16:creationId xmlns:a16="http://schemas.microsoft.com/office/drawing/2014/main" id="{ECC4C716-2A2A-7A6A-B430-5CC02B03EACF}"/>
              </a:ext>
            </a:extLst>
          </p:cNvPr>
          <p:cNvSpPr/>
          <p:nvPr/>
        </p:nvSpPr>
        <p:spPr bwMode="auto">
          <a:xfrm>
            <a:off x="371421" y="2079894"/>
            <a:ext cx="3168000" cy="288000"/>
          </a:xfrm>
          <a:prstGeom prst="roundRect">
            <a:avLst/>
          </a:prstGeom>
          <a:solidFill>
            <a:srgbClr val="FBDDDC"/>
          </a:solidFill>
          <a:ln w="3810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Calibri" panose="020F0502020204030204"/>
                <a:ea typeface="メイリオ" panose="020B0604030504040204" pitchFamily="50" charset="-128"/>
                <a:cs typeface="+mn-cs"/>
              </a:rPr>
              <a:t>お酒に含まれる純アルコール量の算出式</a:t>
            </a:r>
            <a:endParaRPr kumimoji="1" lang="en-US" altLang="ja-JP" sz="1200" b="1" i="0" u="none" strike="noStrike" kern="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43D63164-5991-42A4-3948-9FD7FF78613A}"/>
              </a:ext>
            </a:extLst>
          </p:cNvPr>
          <p:cNvSpPr/>
          <p:nvPr/>
        </p:nvSpPr>
        <p:spPr>
          <a:xfrm>
            <a:off x="58310" y="2860729"/>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２．疾病別の発症リスクと純アルコール量</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6442B1A6-689F-9CB3-7D91-0AE3E2234D82}"/>
              </a:ext>
            </a:extLst>
          </p:cNvPr>
          <p:cNvGraphicFramePr>
            <a:graphicFrameLocks noGrp="1"/>
          </p:cNvGraphicFramePr>
          <p:nvPr/>
        </p:nvGraphicFramePr>
        <p:xfrm>
          <a:off x="332723" y="3319166"/>
          <a:ext cx="4752000" cy="300600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2392752042"/>
                    </a:ext>
                  </a:extLst>
                </a:gridCol>
                <a:gridCol w="1584000">
                  <a:extLst>
                    <a:ext uri="{9D8B030D-6E8A-4147-A177-3AD203B41FA5}">
                      <a16:colId xmlns:a16="http://schemas.microsoft.com/office/drawing/2014/main" val="1062151926"/>
                    </a:ext>
                  </a:extLst>
                </a:gridCol>
                <a:gridCol w="720000">
                  <a:extLst>
                    <a:ext uri="{9D8B030D-6E8A-4147-A177-3AD203B41FA5}">
                      <a16:colId xmlns:a16="http://schemas.microsoft.com/office/drawing/2014/main" val="711944736"/>
                    </a:ext>
                  </a:extLst>
                </a:gridCol>
                <a:gridCol w="720000">
                  <a:extLst>
                    <a:ext uri="{9D8B030D-6E8A-4147-A177-3AD203B41FA5}">
                      <a16:colId xmlns:a16="http://schemas.microsoft.com/office/drawing/2014/main" val="2667562148"/>
                    </a:ext>
                  </a:extLst>
                </a:gridCol>
                <a:gridCol w="720000">
                  <a:extLst>
                    <a:ext uri="{9D8B030D-6E8A-4147-A177-3AD203B41FA5}">
                      <a16:colId xmlns:a16="http://schemas.microsoft.com/office/drawing/2014/main" val="3319290842"/>
                    </a:ext>
                  </a:extLst>
                </a:gridCol>
                <a:gridCol w="720000">
                  <a:extLst>
                    <a:ext uri="{9D8B030D-6E8A-4147-A177-3AD203B41FA5}">
                      <a16:colId xmlns:a16="http://schemas.microsoft.com/office/drawing/2014/main" val="4178615843"/>
                    </a:ext>
                  </a:extLst>
                </a:gridCol>
              </a:tblGrid>
              <a:tr h="216000">
                <a:tc rowSpan="3">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4">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飲酒量（純アルコール量（ｇ））</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3493329"/>
                  </a:ext>
                </a:extLst>
              </a:tr>
              <a:tr h="216000">
                <a:tc vMerge="1">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chemeClr val="accent1"/>
                          </a:solidFill>
                          <a:effectLst/>
                          <a:latin typeface="Meiryo UI" panose="020B0604030504040204" pitchFamily="50" charset="-128"/>
                          <a:ea typeface="Meiryo UI" panose="020B0604030504040204" pitchFamily="50" charset="-128"/>
                        </a:rPr>
                        <a:t>男性</a:t>
                      </a:r>
                      <a:endParaRPr lang="ja-JP" altLang="en-US" sz="1050" b="1"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rgbClr val="EA5550"/>
                          </a:solidFill>
                          <a:effectLst/>
                          <a:latin typeface="Meiryo UI" panose="020B0604030504040204" pitchFamily="50" charset="-128"/>
                          <a:ea typeface="Meiryo UI" panose="020B0604030504040204" pitchFamily="50" charset="-128"/>
                        </a:rPr>
                        <a:t>女性</a:t>
                      </a:r>
                      <a:endParaRPr lang="ja-JP" altLang="en-US" sz="105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632151"/>
                  </a:ext>
                </a:extLst>
              </a:tr>
              <a:tr h="198000">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43652819"/>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脳卒中（出血性）</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05272246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2</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脳卒中（脳梗塞）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300g/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（40g/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75g/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（11g/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2692190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3</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虚血性心疾患・心筋梗塞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00869764"/>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4</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高血圧</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19417630"/>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5</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胃がん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8458499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6</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肺がん</a:t>
                      </a:r>
                      <a:r>
                        <a:rPr lang="en-US" altLang="ja-JP" sz="1000" u="none" strike="noStrike">
                          <a:effectLst/>
                          <a:latin typeface="Meiryo UI" panose="020B0604030504040204" pitchFamily="50" charset="-128"/>
                          <a:ea typeface="Meiryo UI" panose="020B0604030504040204" pitchFamily="50" charset="-128"/>
                        </a:rPr>
                        <a:t>(</a:t>
                      </a:r>
                      <a:r>
                        <a:rPr lang="ja-JP" altLang="en-US" sz="1000" u="none" strike="noStrike">
                          <a:effectLst/>
                          <a:latin typeface="Meiryo UI" panose="020B0604030504040204" pitchFamily="50" charset="-128"/>
                          <a:ea typeface="Meiryo UI" panose="020B0604030504040204" pitchFamily="50" charset="-128"/>
                        </a:rPr>
                        <a:t>喫煙者</a:t>
                      </a:r>
                      <a:r>
                        <a:rPr lang="en-US" altLang="ja-JP" sz="1000" u="none" strike="noStrike">
                          <a:effectLst/>
                          <a:latin typeface="Meiryo UI" panose="020B0604030504040204" pitchFamily="50" charset="-128"/>
                          <a:ea typeface="Meiryo UI" panose="020B0604030504040204" pitchFamily="50" charset="-128"/>
                        </a:rPr>
                        <a:t>)</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300g/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332862372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7</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肺がん</a:t>
                      </a:r>
                      <a:r>
                        <a:rPr lang="en-US" altLang="ja-JP" sz="1000" u="none" strike="noStrike" dirty="0">
                          <a:effectLst/>
                          <a:latin typeface="Meiryo UI" panose="020B0604030504040204" pitchFamily="50" charset="-128"/>
                          <a:ea typeface="Meiryo UI" panose="020B0604030504040204" pitchFamily="50" charset="-128"/>
                        </a:rPr>
                        <a:t>(</a:t>
                      </a:r>
                      <a:r>
                        <a:rPr lang="ja-JP" altLang="en-US" sz="1000" u="none" strike="noStrike" dirty="0">
                          <a:effectLst/>
                          <a:latin typeface="Meiryo UI" panose="020B0604030504040204" pitchFamily="50" charset="-128"/>
                          <a:ea typeface="Meiryo UI" panose="020B0604030504040204" pitchFamily="50" charset="-128"/>
                        </a:rPr>
                        <a:t>非喫煙者</a:t>
                      </a:r>
                      <a:r>
                        <a:rPr lang="en-US" altLang="ja-JP" sz="1000" u="none" strike="noStrike" dirty="0">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関連なし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1500761025"/>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8</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大腸がん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8027298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食道がん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データなし</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2794091248"/>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肝がん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（60g/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6514584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前立腺がん（進行がん）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400465456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乳がん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（14g/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8568684"/>
                  </a:ext>
                </a:extLst>
              </a:tr>
            </a:tbl>
          </a:graphicData>
        </a:graphic>
      </p:graphicFrame>
      <p:sp>
        <p:nvSpPr>
          <p:cNvPr id="8" name="正方形/長方形 7">
            <a:extLst>
              <a:ext uri="{FF2B5EF4-FFF2-40B4-BE49-F238E27FC236}">
                <a16:creationId xmlns:a16="http://schemas.microsoft.com/office/drawing/2014/main" id="{B31B6AC1-24A3-D734-023C-14D64F9C0C6D}"/>
              </a:ext>
            </a:extLst>
          </p:cNvPr>
          <p:cNvSpPr/>
          <p:nvPr/>
        </p:nvSpPr>
        <p:spPr>
          <a:xfrm>
            <a:off x="395665" y="6341312"/>
            <a:ext cx="4087979"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厚労省のデータに基づく。</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日当たりの数値は、研究結果の数値を</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割った場合の参考地（厚労省ママ）</a:t>
            </a:r>
          </a:p>
        </p:txBody>
      </p:sp>
      <p:sp>
        <p:nvSpPr>
          <p:cNvPr id="9" name="正方形/長方形 8">
            <a:extLst>
              <a:ext uri="{FF2B5EF4-FFF2-40B4-BE49-F238E27FC236}">
                <a16:creationId xmlns:a16="http://schemas.microsoft.com/office/drawing/2014/main" id="{B11505FA-6A95-CF55-E6F6-F23667C2C25B}"/>
              </a:ext>
            </a:extLst>
          </p:cNvPr>
          <p:cNvSpPr/>
          <p:nvPr/>
        </p:nvSpPr>
        <p:spPr>
          <a:xfrm>
            <a:off x="5226288" y="2152426"/>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．アルコールの代謝と飲酒による身体等への影響について</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BF593365-2FC7-BBC6-FA3D-3AA51BB2D5CD}"/>
              </a:ext>
            </a:extLst>
          </p:cNvPr>
          <p:cNvSpPr/>
          <p:nvPr/>
        </p:nvSpPr>
        <p:spPr>
          <a:xfrm>
            <a:off x="5226287" y="2583730"/>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（１）年齢の違いによる影響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EFD43AD4-3D22-3E0C-B77C-12D3C414A4FF}"/>
              </a:ext>
            </a:extLst>
          </p:cNvPr>
          <p:cNvSpPr/>
          <p:nvPr/>
        </p:nvSpPr>
        <p:spPr>
          <a:xfrm>
            <a:off x="5585053" y="2810175"/>
            <a:ext cx="4219343" cy="1569660"/>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高齢層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は若い時と比べて、体内の水分量の減少等で同じ量のアルコールでも酔いやすくなり、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飲酒量が一定量を超えると認知症の発症の可能性が高まります</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あわせて、飲酒による転倒・骨折、筋肉の減少（サルコペニア</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等）の危険性が高まります。</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サルコペニアとは、加齢に伴う骨格筋量低下に加え、筋力及び</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又は身体機能が低下した状態のこと</a:t>
            </a:r>
            <a:endPar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若年層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歳代の若年者）についても、</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脳の発達の途中</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であり、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多量飲酒によって脳の機能が落ちる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とのデータがあるほか、健康問題</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（高血圧等）のリスクが高まる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可能性もあります。</a:t>
            </a:r>
          </a:p>
        </p:txBody>
      </p:sp>
      <p:sp>
        <p:nvSpPr>
          <p:cNvPr id="17" name="正方形/長方形 16">
            <a:extLst>
              <a:ext uri="{FF2B5EF4-FFF2-40B4-BE49-F238E27FC236}">
                <a16:creationId xmlns:a16="http://schemas.microsoft.com/office/drawing/2014/main" id="{75087D9F-70C9-1A44-1C55-6B379D71BB3C}"/>
              </a:ext>
            </a:extLst>
          </p:cNvPr>
          <p:cNvSpPr/>
          <p:nvPr/>
        </p:nvSpPr>
        <p:spPr>
          <a:xfrm>
            <a:off x="5492034" y="237468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飲酒による身体等への影響について、エビデンスの一部をご紹介</a:t>
            </a:r>
          </a:p>
        </p:txBody>
      </p:sp>
      <p:sp>
        <p:nvSpPr>
          <p:cNvPr id="20" name="正方形/長方形 19">
            <a:extLst>
              <a:ext uri="{FF2B5EF4-FFF2-40B4-BE49-F238E27FC236}">
                <a16:creationId xmlns:a16="http://schemas.microsoft.com/office/drawing/2014/main" id="{FC06E37D-35F2-3794-BA3C-2F101D0792BB}"/>
              </a:ext>
            </a:extLst>
          </p:cNvPr>
          <p:cNvSpPr/>
          <p:nvPr/>
        </p:nvSpPr>
        <p:spPr>
          <a:xfrm>
            <a:off x="5226287" y="4344402"/>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（２）性別の違いによる影響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0585F937-ED05-F421-9DD5-2A004F300988}"/>
              </a:ext>
            </a:extLst>
          </p:cNvPr>
          <p:cNvSpPr/>
          <p:nvPr/>
        </p:nvSpPr>
        <p:spPr>
          <a:xfrm>
            <a:off x="5585053" y="4570847"/>
            <a:ext cx="4219343" cy="1223412"/>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女性は、一般的に男性と比較して体内の水分量が少なく、分解できるアルコ ール量も男性に比べて少ないことや、エストロゲン（女性ホルモンの一種）等の はたらきにより、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アルコールの影響を受けやすい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ことが知られています。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このため、女性は、男性に比べて少ない量かつ短い期間での飲酒で</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アルコール関連肝硬変になる場合がある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など、アルコールによる身体への影響が大きく現れる可能性もあります。 </a:t>
            </a:r>
          </a:p>
        </p:txBody>
      </p:sp>
      <p:sp>
        <p:nvSpPr>
          <p:cNvPr id="39" name="正方形/長方形 38">
            <a:extLst>
              <a:ext uri="{FF2B5EF4-FFF2-40B4-BE49-F238E27FC236}">
                <a16:creationId xmlns:a16="http://schemas.microsoft.com/office/drawing/2014/main" id="{48DA5500-03BC-8672-8BEE-15A6223AFE4E}"/>
              </a:ext>
            </a:extLst>
          </p:cNvPr>
          <p:cNvSpPr/>
          <p:nvPr/>
        </p:nvSpPr>
        <p:spPr>
          <a:xfrm>
            <a:off x="5172921" y="5826348"/>
            <a:ext cx="4752000" cy="557451"/>
          </a:xfrm>
          <a:prstGeom prst="rect">
            <a:avLst/>
          </a:prstGeom>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10" name="正方形/長方形 9">
            <a:extLst>
              <a:ext uri="{FF2B5EF4-FFF2-40B4-BE49-F238E27FC236}">
                <a16:creationId xmlns:a16="http://schemas.microsoft.com/office/drawing/2014/main" id="{7E75ECA9-41DA-76AC-5864-6F0990B33517}"/>
              </a:ext>
            </a:extLst>
          </p:cNvPr>
          <p:cNvSpPr/>
          <p:nvPr/>
        </p:nvSpPr>
        <p:spPr>
          <a:xfrm>
            <a:off x="371421" y="306881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これ以上の飲酒をすると発症等のリスクが上がると考えられるもの</a:t>
            </a:r>
          </a:p>
        </p:txBody>
      </p:sp>
      <p:sp>
        <p:nvSpPr>
          <p:cNvPr id="23" name="正方形/長方形 22">
            <a:extLst>
              <a:ext uri="{FF2B5EF4-FFF2-40B4-BE49-F238E27FC236}">
                <a16:creationId xmlns:a16="http://schemas.microsoft.com/office/drawing/2014/main" id="{53E07BC3-16EA-BF1E-0BE2-EDB4114C198F}"/>
              </a:ext>
            </a:extLst>
          </p:cNvPr>
          <p:cNvSpPr/>
          <p:nvPr/>
        </p:nvSpPr>
        <p:spPr>
          <a:xfrm>
            <a:off x="9133491" y="2993132"/>
            <a:ext cx="603345"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⑨</a:t>
            </a:r>
          </a:p>
        </p:txBody>
      </p:sp>
      <p:sp>
        <p:nvSpPr>
          <p:cNvPr id="19" name="AutoShape 3">
            <a:extLst>
              <a:ext uri="{FF2B5EF4-FFF2-40B4-BE49-F238E27FC236}">
                <a16:creationId xmlns:a16="http://schemas.microsoft.com/office/drawing/2014/main" id="{73EFAF45-FEF2-C3BF-BFEA-45986BBB94A3}"/>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（５）</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飲酒ががんや脳卒中等に影響！？少量でもリスクと説く、厚労省「飲酒ガイドライン」を紹介！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5" name="正方形/長方形 34">
            <a:extLst>
              <a:ext uri="{FF2B5EF4-FFF2-40B4-BE49-F238E27FC236}">
                <a16:creationId xmlns:a16="http://schemas.microsoft.com/office/drawing/2014/main" id="{395B1CE1-F8BB-7BE2-F5F2-019E0F03EC9D}"/>
              </a:ext>
            </a:extLst>
          </p:cNvPr>
          <p:cNvSpPr/>
          <p:nvPr/>
        </p:nvSpPr>
        <p:spPr>
          <a:xfrm>
            <a:off x="395665" y="2374687"/>
            <a:ext cx="4670442" cy="388227"/>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DE5F560E-6CE1-6FCD-D89A-0715F73C128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3" name="スライド番号プレースホルダー 5">
            <a:extLst>
              <a:ext uri="{FF2B5EF4-FFF2-40B4-BE49-F238E27FC236}">
                <a16:creationId xmlns:a16="http://schemas.microsoft.com/office/drawing/2014/main" id="{2B095DA9-BBCE-AADB-53D6-5B693AFD9BDF}"/>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10</a:t>
            </a:fld>
            <a:endParaRPr kumimoji="1" lang="ja-JP" altLang="en-US" sz="1200" b="1" dirty="0">
              <a:solidFill>
                <a:schemeClr val="tx1"/>
              </a:solidFill>
            </a:endParaRPr>
          </a:p>
        </p:txBody>
      </p:sp>
      <p:grpSp>
        <p:nvGrpSpPr>
          <p:cNvPr id="11" name="グループ化 10">
            <a:extLst>
              <a:ext uri="{FF2B5EF4-FFF2-40B4-BE49-F238E27FC236}">
                <a16:creationId xmlns:a16="http://schemas.microsoft.com/office/drawing/2014/main" id="{AEE9EE7F-A5A1-F76B-87B4-174575809021}"/>
              </a:ext>
            </a:extLst>
          </p:cNvPr>
          <p:cNvGrpSpPr/>
          <p:nvPr/>
        </p:nvGrpSpPr>
        <p:grpSpPr>
          <a:xfrm>
            <a:off x="7143476" y="1794428"/>
            <a:ext cx="2687219" cy="1274390"/>
            <a:chOff x="10509276" y="5308139"/>
            <a:chExt cx="2687219" cy="1274390"/>
          </a:xfrm>
        </p:grpSpPr>
        <p:cxnSp>
          <p:nvCxnSpPr>
            <p:cNvPr id="21" name="直線コネクタ 20">
              <a:extLst>
                <a:ext uri="{FF2B5EF4-FFF2-40B4-BE49-F238E27FC236}">
                  <a16:creationId xmlns:a16="http://schemas.microsoft.com/office/drawing/2014/main" id="{BABC947C-C374-E961-B2DA-8BCBCCDC7D84}"/>
                </a:ext>
              </a:extLst>
            </p:cNvPr>
            <p:cNvCxnSpPr>
              <a:cxnSpLocks/>
            </p:cNvCxnSpPr>
            <p:nvPr/>
          </p:nvCxnSpPr>
          <p:spPr>
            <a:xfrm>
              <a:off x="13022505" y="5975834"/>
              <a:ext cx="0" cy="60669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2" name="吹き出し: 四角形 21">
              <a:extLst>
                <a:ext uri="{FF2B5EF4-FFF2-40B4-BE49-F238E27FC236}">
                  <a16:creationId xmlns:a16="http://schemas.microsoft.com/office/drawing/2014/main" id="{3B4032FC-3F2E-9486-1B3E-3C1D3C9C9FD4}"/>
                </a:ext>
              </a:extLst>
            </p:cNvPr>
            <p:cNvSpPr/>
            <p:nvPr/>
          </p:nvSpPr>
          <p:spPr bwMode="auto">
            <a:xfrm>
              <a:off x="10509276" y="5308139"/>
              <a:ext cx="268721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認知症</a:t>
              </a:r>
              <a:endParaRPr kumimoji="1" lang="en-US" altLang="ja-JP" sz="4000" b="1" dirty="0">
                <a:latin typeface="Meiryo UI" panose="020B0604030504040204" pitchFamily="50" charset="-128"/>
                <a:ea typeface="Meiryo UI" panose="020B0604030504040204" pitchFamily="50" charset="-128"/>
              </a:endParaRPr>
            </a:p>
          </p:txBody>
        </p:sp>
      </p:grpSp>
      <p:sp>
        <p:nvSpPr>
          <p:cNvPr id="24" name="吹き出し: 四角形 23">
            <a:extLst>
              <a:ext uri="{FF2B5EF4-FFF2-40B4-BE49-F238E27FC236}">
                <a16:creationId xmlns:a16="http://schemas.microsoft.com/office/drawing/2014/main" id="{2CC8AF50-EF9D-3636-B926-36510D82B96E}"/>
              </a:ext>
            </a:extLst>
          </p:cNvPr>
          <p:cNvSpPr/>
          <p:nvPr/>
        </p:nvSpPr>
        <p:spPr bwMode="auto">
          <a:xfrm>
            <a:off x="89033" y="1042271"/>
            <a:ext cx="9690466" cy="2268000"/>
          </a:xfrm>
          <a:prstGeom prst="wedgeRectCallout">
            <a:avLst>
              <a:gd name="adj1" fmla="val -34142"/>
              <a:gd name="adj2" fmla="val 2271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摂取量</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(ml)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アルコール濃度（度数</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/100</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×0.8</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（アルコールの比重）</a:t>
            </a:r>
            <a:endPar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0" lang="ja-JP" altLang="en-US" sz="5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例）ビール </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％）の場合の純アルコール量：</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 × 0.05 × 0.8 = 20(g)</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a:t>
            </a:r>
            <a:endParaRPr kumimoji="1" lang="en-US" altLang="ja-JP" sz="4000" b="1"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E59F468-D53E-38D6-DDB7-2D39CBE627C6}"/>
              </a:ext>
            </a:extLst>
          </p:cNvPr>
          <p:cNvPicPr>
            <a:picLocks noChangeAspect="1"/>
          </p:cNvPicPr>
          <p:nvPr/>
        </p:nvPicPr>
        <p:blipFill rotWithShape="1">
          <a:blip r:embed="rId3"/>
          <a:srcRect l="5056" t="45200" r="20146" b="12810"/>
          <a:stretch/>
        </p:blipFill>
        <p:spPr>
          <a:xfrm>
            <a:off x="129386" y="3323799"/>
            <a:ext cx="9690339" cy="3060000"/>
          </a:xfrm>
          <a:prstGeom prst="rect">
            <a:avLst/>
          </a:prstGeom>
          <a:ln w="63500">
            <a:solidFill>
              <a:srgbClr val="EA5550"/>
            </a:solidFill>
          </a:ln>
        </p:spPr>
      </p:pic>
    </p:spTree>
    <p:extLst>
      <p:ext uri="{BB962C8B-B14F-4D97-AF65-F5344CB8AC3E}">
        <p14:creationId xmlns:p14="http://schemas.microsoft.com/office/powerpoint/2010/main" val="248452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24"/>
                                        </p:tgtEl>
                                      </p:cBhvr>
                                    </p:animEffect>
                                    <p:set>
                                      <p:cBhvr>
                                        <p:cTn id="12" dur="1" fill="hold">
                                          <p:stCondLst>
                                            <p:cond delay="499"/>
                                          </p:stCondLst>
                                        </p:cTn>
                                        <p:tgtEl>
                                          <p:spTgt spid="2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up)">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（６）雑誌「女性自身」でも紹介！？脳梗塞のリスクを抑える意外な方法！国立がん研究センター</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04DDA1E8-0845-CD31-99E3-280B371D3DCB}"/>
              </a:ext>
            </a:extLst>
          </p:cNvPr>
          <p:cNvSpPr/>
          <p:nvPr/>
        </p:nvSpPr>
        <p:spPr bwMode="auto">
          <a:xfrm>
            <a:off x="6472496" y="2418711"/>
            <a:ext cx="3276000" cy="3168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1" forceAA="0" compatLnSpc="1">
            <a:prstTxWarp prst="textNoShape">
              <a:avLst/>
            </a:prstTxWarp>
            <a:noAutofit/>
          </a:bodyPr>
          <a:lstStyle/>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endParaRPr kumimoji="1" lang="en-US" altLang="ja-JP" sz="8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「薄皮つき」で食べる</a:t>
            </a:r>
          </a:p>
          <a:p>
            <a:pPr marL="273050" marR="0" lvl="1"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ピーナッツの薄皮には血管を若返らせるポリフェノールが豊富</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73050" marR="0" lvl="1" indent="0" algn="l" defTabSz="914400" rtl="0" eaLnBrk="1" fontAlgn="base" latinLnBrk="0" hangingPunct="1">
              <a:lnSpc>
                <a:spcPct val="100000"/>
              </a:lnSpc>
              <a:spcBef>
                <a:spcPct val="0"/>
              </a:spcBef>
              <a:spcAft>
                <a:spcPct val="0"/>
              </a:spcAft>
              <a:buClrTx/>
              <a:buSzTx/>
              <a:buFontTx/>
              <a:buNone/>
              <a:tabLst/>
              <a:defRPr/>
            </a:pPr>
            <a:endParaRPr kumimoji="1" lang="ja-JP" altLang="en-US" sz="400" b="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日に食べる目安は、　　　　　　　　　　　</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（粒）</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体重が</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キログラムの人なら、</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粒を目安に</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食べよう</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朝イチに食べる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朝食時に取ることで、午前から正午にかけて体の</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酸化を防ぐ</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しっかりかんで食べる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血管の老化の原因のひとつである血糖値の急上昇を</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予防する</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バタピー、塩ピーは避ける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オススメは薄皮つきの素焼き。ただし食べすぎは肥満</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を招くので注意</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0.6</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グラム～、</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4kcal</a:t>
            </a:r>
            <a:endParaRPr kumimoji="1" lang="ja-JP" altLang="en-US"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四角形: 角を丸くする 3">
            <a:extLst>
              <a:ext uri="{FF2B5EF4-FFF2-40B4-BE49-F238E27FC236}">
                <a16:creationId xmlns:a16="http://schemas.microsoft.com/office/drawing/2014/main" id="{42D596D6-C73E-889D-982A-1B40DAAFFD9A}"/>
              </a:ext>
            </a:extLst>
          </p:cNvPr>
          <p:cNvSpPr/>
          <p:nvPr/>
        </p:nvSpPr>
        <p:spPr bwMode="auto">
          <a:xfrm>
            <a:off x="6595451" y="2232436"/>
            <a:ext cx="306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栄養を取りこぼさない</a:t>
            </a:r>
            <a:r>
              <a:rPr kumimoji="1" lang="ja-JP" altLang="en-US" sz="12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⑦</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の食べ方</a:t>
            </a:r>
          </a:p>
        </p:txBody>
      </p:sp>
      <p:sp>
        <p:nvSpPr>
          <p:cNvPr id="5" name="正方形/長方形 4">
            <a:extLst>
              <a:ext uri="{FF2B5EF4-FFF2-40B4-BE49-F238E27FC236}">
                <a16:creationId xmlns:a16="http://schemas.microsoft.com/office/drawing/2014/main" id="{E6C67F98-280A-4538-C900-4A35C0554A99}"/>
              </a:ext>
            </a:extLst>
          </p:cNvPr>
          <p:cNvSpPr/>
          <p:nvPr/>
        </p:nvSpPr>
        <p:spPr>
          <a:xfrm>
            <a:off x="0" y="6341312"/>
            <a:ext cx="5296643"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参考）国立がん研究センター、ピーナッツ摂取と脳卒中および虚血性心疾患発症との関連</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https://epi.ncc.go.jp/jphc/outcome/8780.html</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E23A7583-15CD-A40E-B529-4526069CF27B}"/>
              </a:ext>
            </a:extLst>
          </p:cNvPr>
          <p:cNvSpPr/>
          <p:nvPr/>
        </p:nvSpPr>
        <p:spPr>
          <a:xfrm>
            <a:off x="114297" y="1556958"/>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ピーナッツ　　　の摂取量が多いと脳卒中、特に脳梗塞の発症リスクの低下と関連</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4656E68C-5869-4123-7461-ED9D591603EE}"/>
              </a:ext>
            </a:extLst>
          </p:cNvPr>
          <p:cNvSpPr/>
          <p:nvPr/>
        </p:nvSpPr>
        <p:spPr>
          <a:xfrm>
            <a:off x="233818" y="1767267"/>
            <a:ext cx="9672181" cy="6001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追跡期間中に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3,599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人が脳卒中を、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849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人が虚血性心疾患に罹患しました。ピーナッツ摂取量が多いほど、脳卒中、脳梗塞、循環器疾患の発症リスクが低く、最も少ないグループに比べて、最も多いグループでは、</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脳卒中で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16</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脳梗塞で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20</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循環器疾患で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発症リスクが低い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との関連がみられました（図１）。</a:t>
            </a:r>
          </a:p>
        </p:txBody>
      </p:sp>
      <p:sp>
        <p:nvSpPr>
          <p:cNvPr id="8" name="正方形/長方形 7">
            <a:extLst>
              <a:ext uri="{FF2B5EF4-FFF2-40B4-BE49-F238E27FC236}">
                <a16:creationId xmlns:a16="http://schemas.microsoft.com/office/drawing/2014/main" id="{086CAB94-973F-E537-09EB-13DB740A1345}"/>
              </a:ext>
            </a:extLst>
          </p:cNvPr>
          <p:cNvSpPr/>
          <p:nvPr/>
        </p:nvSpPr>
        <p:spPr>
          <a:xfrm>
            <a:off x="129386" y="847987"/>
            <a:ext cx="9776631"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多目的コホート研究（</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JPHC</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研究）からの成果報告</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国立がん研究センターなどの研究チームが、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人を約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年間にわたって追跡した調査結果を発表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その結果、　　　　　　　　を毎日一定数食べていた人が、脳血管疾患と心疾患の発症リスクが低くなっていた！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C1C9D1AC-30EA-DB2F-9507-1F701CC2B9DF}"/>
              </a:ext>
            </a:extLst>
          </p:cNvPr>
          <p:cNvSpPr/>
          <p:nvPr/>
        </p:nvSpPr>
        <p:spPr>
          <a:xfrm>
            <a:off x="959050" y="1273552"/>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graphicFrame>
        <p:nvGraphicFramePr>
          <p:cNvPr id="10" name="グラフ 9">
            <a:extLst>
              <a:ext uri="{FF2B5EF4-FFF2-40B4-BE49-F238E27FC236}">
                <a16:creationId xmlns:a16="http://schemas.microsoft.com/office/drawing/2014/main" id="{8B9D0176-6B49-DE2E-2EC0-0BD7AF06A665}"/>
              </a:ext>
            </a:extLst>
          </p:cNvPr>
          <p:cNvGraphicFramePr>
            <a:graphicFrameLocks/>
          </p:cNvGraphicFramePr>
          <p:nvPr/>
        </p:nvGraphicFramePr>
        <p:xfrm>
          <a:off x="579934" y="2417063"/>
          <a:ext cx="5676086" cy="3132133"/>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3050A762-158D-E3CB-2F20-B22DF5A4369C}"/>
              </a:ext>
            </a:extLst>
          </p:cNvPr>
          <p:cNvSpPr txBox="1"/>
          <p:nvPr/>
        </p:nvSpPr>
        <p:spPr>
          <a:xfrm>
            <a:off x="176357" y="2425142"/>
            <a:ext cx="5522773"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（図</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）ピーナッツ摂取量と脳卒中、虚血性心疾患、循環器疾患の発症リスクとの関連</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E9B2DB9-A8E9-0B03-9E02-F57260B36200}"/>
              </a:ext>
            </a:extLst>
          </p:cNvPr>
          <p:cNvSpPr txBox="1"/>
          <p:nvPr/>
        </p:nvSpPr>
        <p:spPr>
          <a:xfrm>
            <a:off x="944435" y="5189467"/>
            <a:ext cx="2712006"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中央値。</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g/</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日）</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F1C1D354-AA59-0B2D-3C51-79D04DB71576}"/>
              </a:ext>
            </a:extLst>
          </p:cNvPr>
          <p:cNvSpPr txBox="1"/>
          <p:nvPr/>
        </p:nvSpPr>
        <p:spPr>
          <a:xfrm>
            <a:off x="285110" y="2501295"/>
            <a:ext cx="323165" cy="1739655"/>
          </a:xfrm>
          <a:prstGeom prst="rect">
            <a:avLst/>
          </a:prstGeom>
          <a:noFill/>
        </p:spPr>
        <p:txBody>
          <a:bodyPr vert="eaVert"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rPr>
              <a:t>多変量調整ハザード比</a:t>
            </a:r>
          </a:p>
        </p:txBody>
      </p:sp>
      <p:sp>
        <p:nvSpPr>
          <p:cNvPr id="14" name="矢印: 右 13">
            <a:extLst>
              <a:ext uri="{FF2B5EF4-FFF2-40B4-BE49-F238E27FC236}">
                <a16:creationId xmlns:a16="http://schemas.microsoft.com/office/drawing/2014/main" id="{874D3FDD-1F4D-722E-F359-2A5175BAB5FA}"/>
              </a:ext>
            </a:extLst>
          </p:cNvPr>
          <p:cNvSpPr/>
          <p:nvPr/>
        </p:nvSpPr>
        <p:spPr>
          <a:xfrm rot="1907026">
            <a:off x="1346833" y="314224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矢印: 右 14">
            <a:extLst>
              <a:ext uri="{FF2B5EF4-FFF2-40B4-BE49-F238E27FC236}">
                <a16:creationId xmlns:a16="http://schemas.microsoft.com/office/drawing/2014/main" id="{327ECA0C-60C8-A646-B48A-335FA30F320A}"/>
              </a:ext>
            </a:extLst>
          </p:cNvPr>
          <p:cNvSpPr/>
          <p:nvPr/>
        </p:nvSpPr>
        <p:spPr>
          <a:xfrm rot="1907026">
            <a:off x="3333017" y="3330331"/>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矢印: 右 15">
            <a:extLst>
              <a:ext uri="{FF2B5EF4-FFF2-40B4-BE49-F238E27FC236}">
                <a16:creationId xmlns:a16="http://schemas.microsoft.com/office/drawing/2014/main" id="{11A441B7-6A5C-0C5E-60A8-2EB659870F78}"/>
              </a:ext>
            </a:extLst>
          </p:cNvPr>
          <p:cNvSpPr/>
          <p:nvPr/>
        </p:nvSpPr>
        <p:spPr>
          <a:xfrm rot="1907026">
            <a:off x="5390097" y="300503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吹き出し: 四角形 16">
            <a:extLst>
              <a:ext uri="{FF2B5EF4-FFF2-40B4-BE49-F238E27FC236}">
                <a16:creationId xmlns:a16="http://schemas.microsoft.com/office/drawing/2014/main" id="{48673FDB-C832-FC3D-0248-E6987227B848}"/>
              </a:ext>
            </a:extLst>
          </p:cNvPr>
          <p:cNvSpPr/>
          <p:nvPr/>
        </p:nvSpPr>
        <p:spPr>
          <a:xfrm>
            <a:off x="3631478" y="2938544"/>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吹き出し: 四角形 17">
            <a:extLst>
              <a:ext uri="{FF2B5EF4-FFF2-40B4-BE49-F238E27FC236}">
                <a16:creationId xmlns:a16="http://schemas.microsoft.com/office/drawing/2014/main" id="{CF18CCFC-7B3A-64CA-8A43-1A156940849B}"/>
              </a:ext>
            </a:extLst>
          </p:cNvPr>
          <p:cNvSpPr/>
          <p:nvPr/>
        </p:nvSpPr>
        <p:spPr>
          <a:xfrm>
            <a:off x="1564750" y="2742982"/>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吹き出し: 四角形 18">
            <a:extLst>
              <a:ext uri="{FF2B5EF4-FFF2-40B4-BE49-F238E27FC236}">
                <a16:creationId xmlns:a16="http://schemas.microsoft.com/office/drawing/2014/main" id="{3C2DD0C7-346E-15D2-5ABD-5F8BB5EA8174}"/>
              </a:ext>
            </a:extLst>
          </p:cNvPr>
          <p:cNvSpPr/>
          <p:nvPr/>
        </p:nvSpPr>
        <p:spPr>
          <a:xfrm>
            <a:off x="5688364" y="2622718"/>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A817D735-0A60-7AF5-5030-6022B77D68CD}"/>
              </a:ext>
            </a:extLst>
          </p:cNvPr>
          <p:cNvSpPr/>
          <p:nvPr/>
        </p:nvSpPr>
        <p:spPr>
          <a:xfrm>
            <a:off x="8124001" y="308514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⑪</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1" name="吹き出し: 四角形 20">
            <a:extLst>
              <a:ext uri="{FF2B5EF4-FFF2-40B4-BE49-F238E27FC236}">
                <a16:creationId xmlns:a16="http://schemas.microsoft.com/office/drawing/2014/main" id="{5F27190C-C8BE-7EF3-00F2-A5F5CE081800}"/>
              </a:ext>
            </a:extLst>
          </p:cNvPr>
          <p:cNvSpPr/>
          <p:nvPr/>
        </p:nvSpPr>
        <p:spPr bwMode="auto">
          <a:xfrm>
            <a:off x="626736" y="5646401"/>
            <a:ext cx="9130227" cy="720000"/>
          </a:xfrm>
          <a:prstGeom prst="wedgeRectCallout">
            <a:avLst>
              <a:gd name="adj1" fmla="val -52135"/>
              <a:gd name="adj2" fmla="val 9228"/>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本研究では、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ピーナッツ摂取量が循環器疾患及び脳卒中（特に、脳梗塞）の発症リスク低下と関連する</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ことを明らかにしました！今回の結果は、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米国での先行研究（ハーバード大学が</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30</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年かけて</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12</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万人以上を対象にした研究）とほぼ同様</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の結果でした。他にも、ピーナッツに含まれる不飽和脂肪酸、ミネラル、ビタミン、食物繊維等の栄養素は、血圧値の低下や血中の脂質異常の改善、血管の老化現象の一種である動脈硬化を防ぐといった</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血管の老化の抑制</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、さらには、血糖値の急上昇をゆるやかにする働きから血管にダメージを与える</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糖尿病を予防</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する効果もあるといわれています！すごっ！！</a:t>
            </a:r>
            <a:endParaRPr kumimoji="1" lang="en-US" altLang="ja-JP" sz="1050" b="0" i="1" u="none" strike="noStrike" kern="1200" cap="none" spc="0" normalizeH="0" baseline="0" noProof="0" dirty="0">
              <a:ln>
                <a:noFill/>
              </a:ln>
              <a:solidFill>
                <a:srgbClr val="3E3A39"/>
              </a:solidFill>
              <a:effectLst/>
              <a:uLnTx/>
              <a:uFillTx/>
              <a:latin typeface="メイリオ"/>
              <a:ea typeface="メイリオ"/>
              <a:cs typeface="+mn-cs"/>
            </a:endParaRPr>
          </a:p>
        </p:txBody>
      </p:sp>
      <p:pic>
        <p:nvPicPr>
          <p:cNvPr id="22" name="図 21">
            <a:extLst>
              <a:ext uri="{FF2B5EF4-FFF2-40B4-BE49-F238E27FC236}">
                <a16:creationId xmlns:a16="http://schemas.microsoft.com/office/drawing/2014/main" id="{5CA1B76E-B5C6-EB07-2EEB-1D16307D9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13743"/>
            <a:ext cx="541867" cy="541867"/>
          </a:xfrm>
          <a:prstGeom prst="rect">
            <a:avLst/>
          </a:prstGeom>
        </p:spPr>
      </p:pic>
      <p:sp>
        <p:nvSpPr>
          <p:cNvPr id="25" name="正方形/長方形 24">
            <a:extLst>
              <a:ext uri="{FF2B5EF4-FFF2-40B4-BE49-F238E27FC236}">
                <a16:creationId xmlns:a16="http://schemas.microsoft.com/office/drawing/2014/main" id="{4579C574-3014-1148-99EB-6818823460B8}"/>
              </a:ext>
            </a:extLst>
          </p:cNvPr>
          <p:cNvSpPr/>
          <p:nvPr/>
        </p:nvSpPr>
        <p:spPr>
          <a:xfrm>
            <a:off x="141712" y="155016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⑩</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8" name="テキスト プレースホルダー 1">
            <a:extLst>
              <a:ext uri="{FF2B5EF4-FFF2-40B4-BE49-F238E27FC236}">
                <a16:creationId xmlns:a16="http://schemas.microsoft.com/office/drawing/2014/main" id="{52DAED4A-5D82-609E-C2A6-0C7E914C1D18}"/>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29" name="スライド番号プレースホルダー 5">
            <a:extLst>
              <a:ext uri="{FF2B5EF4-FFF2-40B4-BE49-F238E27FC236}">
                <a16:creationId xmlns:a16="http://schemas.microsoft.com/office/drawing/2014/main" id="{2C6B21DD-E041-F173-F4BF-C26E512E418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11</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232D6D5F-7AA1-4CCA-1F27-14BA4B25859E}"/>
              </a:ext>
            </a:extLst>
          </p:cNvPr>
          <p:cNvSpPr/>
          <p:nvPr/>
        </p:nvSpPr>
        <p:spPr>
          <a:xfrm>
            <a:off x="3631478" y="2938544"/>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吹き出し: 四角形 22">
            <a:extLst>
              <a:ext uri="{FF2B5EF4-FFF2-40B4-BE49-F238E27FC236}">
                <a16:creationId xmlns:a16="http://schemas.microsoft.com/office/drawing/2014/main" id="{4E994002-575B-0BA5-C460-A311B1CC8116}"/>
              </a:ext>
            </a:extLst>
          </p:cNvPr>
          <p:cNvSpPr/>
          <p:nvPr/>
        </p:nvSpPr>
        <p:spPr>
          <a:xfrm>
            <a:off x="1564750" y="2742982"/>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吹き出し: 四角形 23">
            <a:extLst>
              <a:ext uri="{FF2B5EF4-FFF2-40B4-BE49-F238E27FC236}">
                <a16:creationId xmlns:a16="http://schemas.microsoft.com/office/drawing/2014/main" id="{2609A028-04DE-1DEE-FEF9-D8460EDB8AD2}"/>
              </a:ext>
            </a:extLst>
          </p:cNvPr>
          <p:cNvSpPr/>
          <p:nvPr/>
        </p:nvSpPr>
        <p:spPr>
          <a:xfrm>
            <a:off x="5688364" y="2622718"/>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6" name="グループ化 25">
            <a:extLst>
              <a:ext uri="{FF2B5EF4-FFF2-40B4-BE49-F238E27FC236}">
                <a16:creationId xmlns:a16="http://schemas.microsoft.com/office/drawing/2014/main" id="{3D65C120-492C-38B3-3158-8020A5B18859}"/>
              </a:ext>
            </a:extLst>
          </p:cNvPr>
          <p:cNvGrpSpPr/>
          <p:nvPr/>
        </p:nvGrpSpPr>
        <p:grpSpPr>
          <a:xfrm>
            <a:off x="1185977" y="150814"/>
            <a:ext cx="2947484" cy="1228055"/>
            <a:chOff x="5573521" y="5308139"/>
            <a:chExt cx="2947484" cy="1228055"/>
          </a:xfrm>
        </p:grpSpPr>
        <p:cxnSp>
          <p:nvCxnSpPr>
            <p:cNvPr id="27" name="直線コネクタ 26">
              <a:extLst>
                <a:ext uri="{FF2B5EF4-FFF2-40B4-BE49-F238E27FC236}">
                  <a16:creationId xmlns:a16="http://schemas.microsoft.com/office/drawing/2014/main" id="{4B170A2E-9450-77F6-1E10-430B1FC10E9E}"/>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0" name="吹き出し: 四角形 29">
              <a:extLst>
                <a:ext uri="{FF2B5EF4-FFF2-40B4-BE49-F238E27FC236}">
                  <a16:creationId xmlns:a16="http://schemas.microsoft.com/office/drawing/2014/main" id="{7A9035BE-C0D6-F5E9-4D01-355DE9DCA527}"/>
                </a:ext>
              </a:extLst>
            </p:cNvPr>
            <p:cNvSpPr/>
            <p:nvPr/>
          </p:nvSpPr>
          <p:spPr bwMode="auto">
            <a:xfrm>
              <a:off x="5573521" y="5308139"/>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⑩ ピーナッツ</a:t>
              </a:r>
              <a:endParaRPr kumimoji="1" lang="en-US" altLang="ja-JP" sz="4000" b="1" dirty="0">
                <a:latin typeface="Meiryo UI" panose="020B0604030504040204" pitchFamily="50" charset="-128"/>
                <a:ea typeface="Meiryo UI" panose="020B0604030504040204" pitchFamily="50" charset="-128"/>
              </a:endParaRPr>
            </a:p>
          </p:txBody>
        </p:sp>
      </p:grpSp>
      <p:grpSp>
        <p:nvGrpSpPr>
          <p:cNvPr id="31" name="グループ化 30">
            <a:extLst>
              <a:ext uri="{FF2B5EF4-FFF2-40B4-BE49-F238E27FC236}">
                <a16:creationId xmlns:a16="http://schemas.microsoft.com/office/drawing/2014/main" id="{7635F6D8-BA82-8691-0715-621016B15800}"/>
              </a:ext>
            </a:extLst>
          </p:cNvPr>
          <p:cNvGrpSpPr/>
          <p:nvPr/>
        </p:nvGrpSpPr>
        <p:grpSpPr>
          <a:xfrm>
            <a:off x="6375541" y="1855676"/>
            <a:ext cx="2987394" cy="1262868"/>
            <a:chOff x="6681103" y="5308139"/>
            <a:chExt cx="2987394" cy="1262868"/>
          </a:xfrm>
        </p:grpSpPr>
        <p:cxnSp>
          <p:nvCxnSpPr>
            <p:cNvPr id="32" name="直線コネクタ 31">
              <a:extLst>
                <a:ext uri="{FF2B5EF4-FFF2-40B4-BE49-F238E27FC236}">
                  <a16:creationId xmlns:a16="http://schemas.microsoft.com/office/drawing/2014/main" id="{C586165D-80F3-076E-4B44-206C9F855AD4}"/>
                </a:ext>
              </a:extLst>
            </p:cNvPr>
            <p:cNvCxnSpPr>
              <a:cxnSpLocks/>
            </p:cNvCxnSpPr>
            <p:nvPr/>
          </p:nvCxnSpPr>
          <p:spPr>
            <a:xfrm>
              <a:off x="9332214" y="5916576"/>
              <a:ext cx="0" cy="65443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3" name="吹き出し: 四角形 32">
              <a:extLst>
                <a:ext uri="{FF2B5EF4-FFF2-40B4-BE49-F238E27FC236}">
                  <a16:creationId xmlns:a16="http://schemas.microsoft.com/office/drawing/2014/main" id="{9BAD1CDA-D2B0-A67A-50D4-5A81DE8A3B66}"/>
                </a:ext>
              </a:extLst>
            </p:cNvPr>
            <p:cNvSpPr/>
            <p:nvPr/>
          </p:nvSpPr>
          <p:spPr bwMode="auto">
            <a:xfrm>
              <a:off x="6681103" y="5308139"/>
              <a:ext cx="298739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⑪ 体重</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粒</a:t>
              </a:r>
              <a:endParaRPr kumimoji="1" lang="en-US" altLang="ja-JP" sz="4000" b="1" dirty="0">
                <a:latin typeface="Meiryo UI" panose="020B0604030504040204" pitchFamily="50" charset="-128"/>
                <a:ea typeface="Meiryo UI" panose="020B0604030504040204" pitchFamily="50" charset="-128"/>
              </a:endParaRPr>
            </a:p>
          </p:txBody>
        </p:sp>
      </p:grpSp>
      <p:sp>
        <p:nvSpPr>
          <p:cNvPr id="34" name="吹き出し: 四角形 33">
            <a:extLst>
              <a:ext uri="{FF2B5EF4-FFF2-40B4-BE49-F238E27FC236}">
                <a16:creationId xmlns:a16="http://schemas.microsoft.com/office/drawing/2014/main" id="{A11B87B1-09D6-1B59-CFDE-DBCD50183D9C}"/>
              </a:ext>
            </a:extLst>
          </p:cNvPr>
          <p:cNvSpPr/>
          <p:nvPr/>
        </p:nvSpPr>
        <p:spPr bwMode="auto">
          <a:xfrm>
            <a:off x="114300" y="4786415"/>
            <a:ext cx="9739790" cy="1990493"/>
          </a:xfrm>
          <a:prstGeom prst="wedgeRectCallout">
            <a:avLst>
              <a:gd name="adj1" fmla="val -6298"/>
              <a:gd name="adj2" fmla="val -6835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4000" b="1" dirty="0">
                <a:solidFill>
                  <a:srgbClr val="EA5550"/>
                </a:solidFill>
                <a:latin typeface="Meiryo UI" panose="020B0604030504040204" pitchFamily="50" charset="-128"/>
                <a:ea typeface="Meiryo UI" panose="020B0604030504040204" pitchFamily="50" charset="-128"/>
              </a:rPr>
              <a:t>ピーナッツ</a:t>
            </a:r>
            <a:r>
              <a:rPr kumimoji="1" lang="ja-JP" altLang="en-US" sz="4000" b="1" dirty="0">
                <a:latin typeface="Meiryo UI" panose="020B0604030504040204" pitchFamily="50" charset="-128"/>
                <a:ea typeface="Meiryo UI" panose="020B0604030504040204" pitchFamily="50" charset="-128"/>
              </a:rPr>
              <a:t>は、不飽和脂肪酸、ミネラル、</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4000" b="1" dirty="0">
                <a:latin typeface="Meiryo UI" panose="020B0604030504040204" pitchFamily="50" charset="-128"/>
                <a:ea typeface="Meiryo UI" panose="020B0604030504040204" pitchFamily="50" charset="-128"/>
              </a:rPr>
              <a:t>ビタミン、食物繊維などを多く含んでおり、</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4000" b="1" dirty="0">
                <a:solidFill>
                  <a:srgbClr val="EA5550"/>
                </a:solidFill>
                <a:latin typeface="Meiryo UI" panose="020B0604030504040204" pitchFamily="50" charset="-128"/>
                <a:ea typeface="Meiryo UI" panose="020B0604030504040204" pitchFamily="50" charset="-128"/>
              </a:rPr>
              <a:t>循環器疾患の予防に有効</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394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anim calcmode="lin" valueType="num">
                                      <p:cBhvr>
                                        <p:cTn id="19" dur="500" fill="hold"/>
                                        <p:tgtEl>
                                          <p:spTgt spid="2"/>
                                        </p:tgtEl>
                                        <p:attrNameLst>
                                          <p:attrName>ppt_x</p:attrName>
                                        </p:attrNameLst>
                                      </p:cBhvr>
                                      <p:tavLst>
                                        <p:tav tm="0">
                                          <p:val>
                                            <p:strVal val="#ppt_x"/>
                                          </p:val>
                                        </p:tav>
                                        <p:tav tm="100000">
                                          <p:val>
                                            <p:strVal val="#ppt_x"/>
                                          </p:val>
                                        </p:tav>
                                      </p:tavLst>
                                    </p:anim>
                                    <p:anim calcmode="lin" valueType="num">
                                      <p:cBhvr>
                                        <p:cTn id="20" dur="500" fill="hold"/>
                                        <p:tgtEl>
                                          <p:spTgt spid="2"/>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anim calcmode="lin" valueType="num">
                                      <p:cBhvr>
                                        <p:cTn id="25" dur="500" fill="hold"/>
                                        <p:tgtEl>
                                          <p:spTgt spid="24"/>
                                        </p:tgtEl>
                                        <p:attrNameLst>
                                          <p:attrName>ppt_x</p:attrName>
                                        </p:attrNameLst>
                                      </p:cBhvr>
                                      <p:tavLst>
                                        <p:tav tm="0">
                                          <p:val>
                                            <p:strVal val="#ppt_x"/>
                                          </p:val>
                                        </p:tav>
                                        <p:tav tm="100000">
                                          <p:val>
                                            <p:strVal val="#ppt_x"/>
                                          </p:val>
                                        </p:tav>
                                      </p:tavLst>
                                    </p:anim>
                                    <p:anim calcmode="lin" valueType="num">
                                      <p:cBhvr>
                                        <p:cTn id="26"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down)">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up)">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24"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（７）</a:t>
            </a:r>
            <a:r>
              <a:rPr kumimoji="1" lang="ja-JP" altLang="en-US" sz="1600" b="1" dirty="0">
                <a:solidFill>
                  <a:srgbClr val="3E3A39"/>
                </a:solidFill>
                <a:latin typeface="Arial"/>
                <a:cs typeface="メイリオ" pitchFamily="50" charset="-128"/>
              </a:rPr>
              <a:t> 「循環器系疾患」や「死亡リスク」を抑制する方法は！？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FDA3632A-3561-B0A3-7A7F-FBAF0AC4E898}"/>
              </a:ext>
            </a:extLst>
          </p:cNvPr>
          <p:cNvSpPr/>
          <p:nvPr/>
        </p:nvSpPr>
        <p:spPr>
          <a:xfrm>
            <a:off x="114299" y="916161"/>
            <a:ext cx="9754107" cy="1107996"/>
          </a:xfrm>
          <a:prstGeom prst="rect">
            <a:avLst/>
          </a:prstGeom>
        </p:spPr>
        <p:txBody>
          <a:bodyPr wrap="square">
            <a:spAutoFit/>
          </a:bodyPr>
          <a:lstStyle/>
          <a:p>
            <a:pPr defTabSz="914400" fontAlgn="base">
              <a:spcBef>
                <a:spcPct val="0"/>
              </a:spcBef>
              <a:spcAft>
                <a:spcPct val="0"/>
              </a:spcAft>
            </a:pPr>
            <a:r>
              <a:rPr kumimoji="1" lang="ja-JP" altLang="en-US" sz="1600" b="1" dirty="0">
                <a:solidFill>
                  <a:srgbClr val="3E3A39"/>
                </a:solidFill>
                <a:latin typeface="Arial"/>
                <a:cs typeface="メイリオ" pitchFamily="50" charset="-128"/>
              </a:rPr>
              <a:t>答え・・・「ペットを飼う」</a:t>
            </a:r>
            <a:endParaRPr kumimoji="1" lang="en-US" altLang="zh-TW" sz="1600" b="1" dirty="0">
              <a:solidFill>
                <a:srgbClr val="3E3A39"/>
              </a:solidFill>
              <a:latin typeface="Arial"/>
              <a:ea typeface="メイリオ" pitchFamily="50" charset="-128"/>
              <a:cs typeface="メイリオ" pitchFamily="50" charset="-128"/>
            </a:endParaRPr>
          </a:p>
          <a:p>
            <a:pPr marL="179388" defTabSz="914400" fontAlgn="base">
              <a:spcBef>
                <a:spcPct val="0"/>
              </a:spcBef>
              <a:spcAft>
                <a:spcPct val="0"/>
              </a:spcAft>
            </a:pPr>
            <a:endParaRPr kumimoji="1" lang="en-US" altLang="ja-JP" sz="3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犬を飼っていない人に比べ、飼っている人では、循環器疾患（狭心症、心筋梗塞、脳卒中など）による死亡と、総死亡（あらゆる原因による死亡）のリスクが低いことが、スウェーデンの中高年の国民を対象に行われた研究で示されました</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endParaRPr kumimoji="1" lang="en-US" altLang="ja-JP" sz="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　　　　　抽出された</a:t>
            </a:r>
            <a:r>
              <a:rPr kumimoji="1" lang="en-US" altLang="ja-JP" sz="1050" dirty="0">
                <a:solidFill>
                  <a:srgbClr val="000000"/>
                </a:solidFill>
                <a:latin typeface="メイリオ" panose="020B0604030504040204" pitchFamily="50" charset="-128"/>
              </a:rPr>
              <a:t>40</a:t>
            </a:r>
            <a:r>
              <a:rPr kumimoji="1" lang="ja-JP" altLang="en-US" sz="1050" dirty="0">
                <a:solidFill>
                  <a:srgbClr val="000000"/>
                </a:solidFill>
                <a:latin typeface="メイリオ" panose="020B0604030504040204" pitchFamily="50" charset="-128"/>
              </a:rPr>
              <a:t>～</a:t>
            </a:r>
            <a:r>
              <a:rPr kumimoji="1" lang="en-US" altLang="ja-JP" sz="1050" dirty="0">
                <a:solidFill>
                  <a:srgbClr val="000000"/>
                </a:solidFill>
                <a:latin typeface="メイリオ" panose="020B0604030504040204" pitchFamily="50" charset="-128"/>
              </a:rPr>
              <a:t>80</a:t>
            </a:r>
            <a:r>
              <a:rPr kumimoji="1" lang="ja-JP" altLang="en-US" sz="1050" dirty="0">
                <a:solidFill>
                  <a:srgbClr val="000000"/>
                </a:solidFill>
                <a:latin typeface="メイリオ" panose="020B0604030504040204" pitchFamily="50" charset="-128"/>
              </a:rPr>
              <a:t>歳のｽｳｪｰﾃﾞﾝ人</a:t>
            </a:r>
            <a:r>
              <a:rPr kumimoji="1" lang="en-US" altLang="ja-JP" sz="1050" dirty="0">
                <a:solidFill>
                  <a:srgbClr val="000000"/>
                </a:solidFill>
                <a:latin typeface="メイリオ" panose="020B0604030504040204" pitchFamily="50" charset="-128"/>
              </a:rPr>
              <a:t>340</a:t>
            </a:r>
            <a:r>
              <a:rPr kumimoji="1" lang="ja-JP" altLang="en-US" sz="1050" dirty="0">
                <a:solidFill>
                  <a:srgbClr val="000000"/>
                </a:solidFill>
                <a:latin typeface="メイリオ" panose="020B0604030504040204" pitchFamily="50" charset="-128"/>
              </a:rPr>
              <a:t>万人以上を対象に、</a:t>
            </a:r>
            <a:r>
              <a:rPr kumimoji="1" lang="en-US" altLang="ja-JP" sz="1050" dirty="0">
                <a:solidFill>
                  <a:srgbClr val="000000"/>
                </a:solidFill>
                <a:latin typeface="メイリオ" panose="020B0604030504040204" pitchFamily="50" charset="-128"/>
              </a:rPr>
              <a:t>12</a:t>
            </a:r>
            <a:r>
              <a:rPr kumimoji="1" lang="ja-JP" altLang="en-US" sz="1050" dirty="0">
                <a:solidFill>
                  <a:srgbClr val="000000"/>
                </a:solidFill>
                <a:latin typeface="メイリオ" panose="020B0604030504040204" pitchFamily="50" charset="-128"/>
              </a:rPr>
              <a:t>年間にわたり調査</a:t>
            </a:r>
            <a:endParaRPr kumimoji="1" lang="ja-JP" altLang="en-US" sz="1400" dirty="0">
              <a:solidFill>
                <a:srgbClr val="3E3A39"/>
              </a:solidFill>
              <a:latin typeface="ＭＳ Ｐゴシック" charset="-128"/>
              <a:ea typeface="ＭＳ Ｐゴシック" charset="-128"/>
            </a:endParaRPr>
          </a:p>
        </p:txBody>
      </p:sp>
      <p:sp>
        <p:nvSpPr>
          <p:cNvPr id="4" name="正方形/長方形 3">
            <a:extLst>
              <a:ext uri="{FF2B5EF4-FFF2-40B4-BE49-F238E27FC236}">
                <a16:creationId xmlns:a16="http://schemas.microsoft.com/office/drawing/2014/main" id="{F811FEFE-D9DB-40A5-1A0B-8DF382CADFF0}"/>
              </a:ext>
            </a:extLst>
          </p:cNvPr>
          <p:cNvSpPr/>
          <p:nvPr/>
        </p:nvSpPr>
        <p:spPr>
          <a:xfrm>
            <a:off x="-52223" y="6330588"/>
            <a:ext cx="9571468" cy="200055"/>
          </a:xfrm>
          <a:prstGeom prst="rect">
            <a:avLst/>
          </a:prstGeom>
        </p:spPr>
        <p:txBody>
          <a:bodyPr wrap="square">
            <a:spAutoFit/>
          </a:bodyPr>
          <a:lstStyle/>
          <a:p>
            <a:pPr defTabSz="914400" fontAlgn="base">
              <a:spcBef>
                <a:spcPct val="0"/>
              </a:spcBef>
              <a:spcAft>
                <a:spcPct val="0"/>
              </a:spcAft>
            </a:pPr>
            <a:r>
              <a:rPr kumimoji="1" lang="ja-JP" altLang="en-US" sz="700" dirty="0">
                <a:solidFill>
                  <a:srgbClr val="3E3A39"/>
                </a:solidFill>
                <a:latin typeface="HGPｺﾞｼｯｸM" panose="020B0600000000000000" pitchFamily="50" charset="-128"/>
                <a:ea typeface="HGPｺﾞｼｯｸM" panose="020B0600000000000000" pitchFamily="50" charset="-128"/>
              </a:rPr>
              <a:t>参考）</a:t>
            </a:r>
            <a:r>
              <a:rPr kumimoji="1" lang="en-US" altLang="ja-JP" sz="700" dirty="0">
                <a:solidFill>
                  <a:srgbClr val="3E3A39"/>
                </a:solidFill>
                <a:latin typeface="HGPｺﾞｼｯｸM" panose="020B0600000000000000" pitchFamily="50" charset="-128"/>
                <a:ea typeface="HGPｺﾞｼｯｸM" panose="020B0600000000000000" pitchFamily="50" charset="-128"/>
              </a:rPr>
              <a:t>2017</a:t>
            </a:r>
            <a:r>
              <a:rPr kumimoji="1" lang="ja-JP" altLang="en-US" sz="700" dirty="0">
                <a:solidFill>
                  <a:srgbClr val="3E3A39"/>
                </a:solidFill>
                <a:latin typeface="HGPｺﾞｼｯｸM" panose="020B0600000000000000" pitchFamily="50" charset="-128"/>
                <a:ea typeface="HGPｺﾞｼｯｸM" panose="020B0600000000000000" pitchFamily="50" charset="-128"/>
              </a:rPr>
              <a:t>年</a:t>
            </a:r>
            <a:r>
              <a:rPr kumimoji="1" lang="en-US" altLang="ja-JP" sz="700" dirty="0">
                <a:solidFill>
                  <a:srgbClr val="3E3A39"/>
                </a:solidFill>
                <a:latin typeface="HGPｺﾞｼｯｸM" panose="020B0600000000000000" pitchFamily="50" charset="-128"/>
                <a:ea typeface="HGPｺﾞｼｯｸM" panose="020B0600000000000000" pitchFamily="50" charset="-128"/>
              </a:rPr>
              <a:t>11</a:t>
            </a:r>
            <a:r>
              <a:rPr kumimoji="1" lang="ja-JP" altLang="en-US" sz="700" dirty="0">
                <a:solidFill>
                  <a:srgbClr val="3E3A39"/>
                </a:solidFill>
                <a:latin typeface="HGPｺﾞｼｯｸM" panose="020B0600000000000000" pitchFamily="50" charset="-128"/>
                <a:ea typeface="HGPｺﾞｼｯｸM" panose="020B0600000000000000" pitchFamily="50" charset="-128"/>
              </a:rPr>
              <a:t>月</a:t>
            </a:r>
            <a:r>
              <a:rPr kumimoji="1" lang="en-US" altLang="ja-JP" sz="700" dirty="0">
                <a:solidFill>
                  <a:srgbClr val="3E3A39"/>
                </a:solidFill>
                <a:latin typeface="HGPｺﾞｼｯｸM" panose="020B0600000000000000" pitchFamily="50" charset="-128"/>
                <a:ea typeface="HGPｺﾞｼｯｸM" panose="020B0600000000000000" pitchFamily="50" charset="-128"/>
              </a:rPr>
              <a:t>17</a:t>
            </a:r>
            <a:r>
              <a:rPr kumimoji="1" lang="ja-JP" altLang="en-US" sz="700" dirty="0">
                <a:solidFill>
                  <a:srgbClr val="3E3A39"/>
                </a:solidFill>
                <a:latin typeface="HGPｺﾞｼｯｸM" panose="020B0600000000000000" pitchFamily="50" charset="-128"/>
                <a:ea typeface="HGPｺﾞｼｯｸM" panose="020B0600000000000000" pitchFamily="50" charset="-128"/>
              </a:rPr>
              <a:t>日付の</a:t>
            </a:r>
            <a:r>
              <a:rPr kumimoji="1" lang="en-US" altLang="ja-JP" sz="700" dirty="0">
                <a:solidFill>
                  <a:srgbClr val="3E3A39"/>
                </a:solidFill>
                <a:latin typeface="HGPｺﾞｼｯｸM" panose="020B0600000000000000" pitchFamily="50" charset="-128"/>
                <a:ea typeface="HGPｺﾞｼｯｸM" panose="020B0600000000000000" pitchFamily="50" charset="-128"/>
              </a:rPr>
              <a:t>Scientific Reports</a:t>
            </a:r>
            <a:r>
              <a:rPr kumimoji="1" lang="ja-JP" altLang="en-US" sz="700" dirty="0">
                <a:solidFill>
                  <a:srgbClr val="3E3A39"/>
                </a:solidFill>
                <a:latin typeface="HGPｺﾞｼｯｸM" panose="020B0600000000000000" pitchFamily="50" charset="-128"/>
                <a:ea typeface="HGPｺﾞｼｯｸM" panose="020B0600000000000000" pitchFamily="50" charset="-128"/>
              </a:rPr>
              <a:t>誌電子版等</a:t>
            </a:r>
          </a:p>
        </p:txBody>
      </p:sp>
      <p:sp>
        <p:nvSpPr>
          <p:cNvPr id="5" name="正方形/長方形 4">
            <a:extLst>
              <a:ext uri="{FF2B5EF4-FFF2-40B4-BE49-F238E27FC236}">
                <a16:creationId xmlns:a16="http://schemas.microsoft.com/office/drawing/2014/main" id="{386F3F9B-E567-AC22-7294-DC96E5EA0536}"/>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メイリオ"/>
              </a:rPr>
              <a:t>犬を飼っている人</a:t>
            </a:r>
            <a:r>
              <a:rPr kumimoji="1" lang="ja-JP" altLang="en-US" sz="1050" b="0" i="0" u="none" strike="noStrike" kern="0" cap="none" spc="0" normalizeH="0" baseline="0" noProof="0" dirty="0">
                <a:ln>
                  <a:noFill/>
                </a:ln>
                <a:solidFill>
                  <a:srgbClr val="3E3A39"/>
                </a:solidFill>
                <a:effectLst/>
                <a:uLnTx/>
                <a:uFillTx/>
                <a:latin typeface="メイリオ"/>
              </a:rPr>
              <a:t>が何らかの原因で早期に</a:t>
            </a:r>
            <a:r>
              <a:rPr kumimoji="1" lang="ja-JP" altLang="en-US" sz="1200" b="1" i="0" u="none" strike="noStrike" kern="0" cap="none" spc="0" normalizeH="0" baseline="0" noProof="0" dirty="0">
                <a:ln>
                  <a:noFill/>
                </a:ln>
                <a:solidFill>
                  <a:srgbClr val="FF0000"/>
                </a:solidFill>
                <a:effectLst/>
                <a:uLnTx/>
                <a:uFillTx/>
                <a:latin typeface="メイリオ"/>
              </a:rPr>
              <a:t>死亡する可能性</a:t>
            </a:r>
            <a:r>
              <a:rPr kumimoji="1" lang="ja-JP" altLang="en-US" sz="1050" b="0" i="0" u="none" strike="noStrike" kern="0" cap="none" spc="0" normalizeH="0" baseline="0" noProof="0" dirty="0">
                <a:ln>
                  <a:noFill/>
                </a:ln>
                <a:solidFill>
                  <a:srgbClr val="3E3A39"/>
                </a:solidFill>
                <a:effectLst/>
                <a:uLnTx/>
                <a:uFillTx/>
                <a:latin typeface="メイリオ"/>
              </a:rPr>
              <a:t>は、犬を飼っていない人よりも</a:t>
            </a:r>
            <a:r>
              <a:rPr kumimoji="1" lang="en-US" altLang="ja-JP" sz="1200" b="1" i="0" u="none" strike="noStrike" kern="0" cap="none" spc="0" normalizeH="0" baseline="0" noProof="0" dirty="0">
                <a:ln>
                  <a:noFill/>
                </a:ln>
                <a:solidFill>
                  <a:srgbClr val="FF0000"/>
                </a:solidFill>
                <a:effectLst/>
                <a:uLnTx/>
                <a:uFillTx/>
                <a:latin typeface="メイリオ"/>
              </a:rPr>
              <a:t>24</a:t>
            </a:r>
            <a:r>
              <a:rPr kumimoji="1" lang="ja-JP" altLang="en-US" sz="1200" b="1" i="0" u="none" strike="noStrike" kern="0" cap="none" spc="0" normalizeH="0" baseline="0" noProof="0" dirty="0">
                <a:ln>
                  <a:noFill/>
                </a:ln>
                <a:solidFill>
                  <a:srgbClr val="FF0000"/>
                </a:solidFill>
                <a:effectLst/>
                <a:uLnTx/>
                <a:uFillTx/>
                <a:latin typeface="メイリオ"/>
              </a:rPr>
              <a:t>％低い</a:t>
            </a:r>
            <a:r>
              <a:rPr kumimoji="1" lang="ja-JP" altLang="en-US" sz="1050" b="0" i="0" u="none" strike="noStrike" kern="0" cap="none" spc="0" normalizeH="0" baseline="0" noProof="0" dirty="0">
                <a:ln>
                  <a:noFill/>
                </a:ln>
                <a:solidFill>
                  <a:srgbClr val="3E3A39"/>
                </a:solidFill>
                <a:effectLst/>
                <a:uLnTx/>
                <a:uFillTx/>
                <a:latin typeface="メイリオ"/>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また、犬を飼っている人は</a:t>
            </a:r>
            <a:r>
              <a:rPr kumimoji="1" lang="ja-JP" altLang="en-US" sz="1200" b="1" i="0" u="none" strike="noStrike" kern="0" cap="none" spc="0" normalizeH="0" baseline="0" noProof="0" dirty="0">
                <a:ln>
                  <a:noFill/>
                </a:ln>
                <a:solidFill>
                  <a:srgbClr val="FF0000"/>
                </a:solidFill>
                <a:effectLst/>
                <a:uLnTx/>
                <a:uFillTx/>
                <a:latin typeface="メイリオ"/>
              </a:rPr>
              <a:t>心臓発作後に死亡</a:t>
            </a:r>
            <a:r>
              <a:rPr kumimoji="1" lang="ja-JP" altLang="en-US" sz="1050" b="0" i="0" u="none" strike="noStrike" kern="0" cap="none" spc="0" normalizeH="0" baseline="0" noProof="0" dirty="0">
                <a:ln>
                  <a:noFill/>
                </a:ln>
                <a:solidFill>
                  <a:srgbClr val="3E3A39"/>
                </a:solidFill>
                <a:effectLst/>
                <a:uLnTx/>
                <a:uFillTx/>
                <a:latin typeface="メイリオ"/>
              </a:rPr>
              <a:t>する確率は</a:t>
            </a:r>
            <a:r>
              <a:rPr kumimoji="1" lang="en-US" altLang="ja-JP" sz="1200" b="1" i="0" u="none" strike="noStrike" kern="0" cap="none" spc="0" normalizeH="0" baseline="0" noProof="0" dirty="0">
                <a:ln>
                  <a:noFill/>
                </a:ln>
                <a:solidFill>
                  <a:srgbClr val="FF0000"/>
                </a:solidFill>
                <a:effectLst/>
                <a:uLnTx/>
                <a:uFillTx/>
                <a:latin typeface="メイリオ"/>
              </a:rPr>
              <a:t>65</a:t>
            </a:r>
            <a:r>
              <a:rPr kumimoji="1" lang="ja-JP" altLang="en-US" sz="1200" b="1" i="0" u="none" strike="noStrike" kern="0" cap="none" spc="0" normalizeH="0" baseline="0" noProof="0" dirty="0">
                <a:ln>
                  <a:noFill/>
                </a:ln>
                <a:solidFill>
                  <a:srgbClr val="FF0000"/>
                </a:solidFill>
                <a:effectLst/>
                <a:uLnTx/>
                <a:uFillTx/>
                <a:latin typeface="メイリオ"/>
              </a:rPr>
              <a:t>％低く</a:t>
            </a:r>
            <a:r>
              <a:rPr kumimoji="1" lang="ja-JP" altLang="en-US" sz="1050" b="0" i="0" u="none" strike="noStrike" kern="0" cap="none" spc="0" normalizeH="0" baseline="0" noProof="0" dirty="0">
                <a:ln>
                  <a:noFill/>
                </a:ln>
                <a:solidFill>
                  <a:srgbClr val="3E3A39"/>
                </a:solidFill>
                <a:effectLst/>
                <a:uLnTx/>
                <a:uFillTx/>
                <a:latin typeface="メイリオ"/>
              </a:rPr>
              <a:t>、さらに</a:t>
            </a:r>
            <a:r>
              <a:rPr kumimoji="1" lang="ja-JP" altLang="en-US" sz="1200" b="1" i="0" u="none" strike="noStrike" kern="0" cap="none" spc="0" normalizeH="0" baseline="0" noProof="0" dirty="0">
                <a:ln>
                  <a:noFill/>
                </a:ln>
                <a:solidFill>
                  <a:srgbClr val="FF0000"/>
                </a:solidFill>
                <a:effectLst/>
                <a:uLnTx/>
                <a:uFillTx/>
                <a:latin typeface="メイリオ"/>
              </a:rPr>
              <a:t>心血管疾患による死亡</a:t>
            </a:r>
            <a:r>
              <a:rPr kumimoji="1" lang="ja-JP" altLang="en-US" sz="1050" b="0" i="0" u="none" strike="noStrike" kern="0" cap="none" spc="0" normalizeH="0" baseline="0" noProof="0" dirty="0">
                <a:ln>
                  <a:noFill/>
                </a:ln>
                <a:solidFill>
                  <a:srgbClr val="3E3A39"/>
                </a:solidFill>
                <a:effectLst/>
                <a:uLnTx/>
                <a:uFillTx/>
                <a:latin typeface="メイリオ"/>
              </a:rPr>
              <a:t>の可能性は</a:t>
            </a:r>
            <a:r>
              <a:rPr kumimoji="1" lang="en-US" altLang="ja-JP" sz="1200" b="1" i="0" u="none" strike="noStrike" kern="0" cap="none" spc="0" normalizeH="0" baseline="0" noProof="0" dirty="0">
                <a:ln>
                  <a:noFill/>
                </a:ln>
                <a:solidFill>
                  <a:srgbClr val="FF0000"/>
                </a:solidFill>
                <a:effectLst/>
                <a:uLnTx/>
                <a:uFillTx/>
                <a:latin typeface="メイリオ"/>
              </a:rPr>
              <a:t>31</a:t>
            </a:r>
            <a:r>
              <a:rPr kumimoji="1" lang="ja-JP" altLang="en-US" sz="1200" b="1" i="0" u="none" strike="noStrike" kern="0" cap="none" spc="0" normalizeH="0" baseline="0" noProof="0" dirty="0">
                <a:ln>
                  <a:noFill/>
                </a:ln>
                <a:solidFill>
                  <a:srgbClr val="FF0000"/>
                </a:solidFill>
                <a:effectLst/>
                <a:uLnTx/>
                <a:uFillTx/>
                <a:latin typeface="メイリオ"/>
              </a:rPr>
              <a:t>％低かった</a:t>
            </a:r>
            <a:endParaRPr kumimoji="1" lang="en-US" altLang="ja-JP" sz="1200" b="1" i="0" u="none" strike="noStrike" kern="0" cap="none" spc="0" normalizeH="0" baseline="0" noProof="0" dirty="0">
              <a:ln>
                <a:noFill/>
              </a:ln>
              <a:solidFill>
                <a:srgbClr val="FF0000"/>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rPr>
              <a:t>10</a:t>
            </a:r>
            <a:r>
              <a:rPr kumimoji="1" lang="ja-JP" altLang="en-US" sz="1050" b="0" i="0" u="none" strike="noStrike" kern="0" cap="none" spc="0" normalizeH="0" baseline="0" noProof="0" dirty="0">
                <a:ln>
                  <a:noFill/>
                </a:ln>
                <a:solidFill>
                  <a:srgbClr val="3E3A39"/>
                </a:solidFill>
                <a:effectLst/>
                <a:uLnTx/>
                <a:uFillTx/>
                <a:latin typeface="メイリオ"/>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rPr>
              <a:t>1950</a:t>
            </a:r>
            <a:r>
              <a:rPr kumimoji="1" lang="ja-JP" altLang="en-US" sz="1050" b="0" i="0" u="none" strike="noStrike" kern="0" cap="none" spc="0" normalizeH="0" baseline="0" noProof="0" dirty="0">
                <a:ln>
                  <a:noFill/>
                </a:ln>
                <a:solidFill>
                  <a:srgbClr val="3E3A39"/>
                </a:solidFill>
                <a:effectLst/>
                <a:uLnTx/>
                <a:uFillTx/>
                <a:latin typeface="メイリオ"/>
              </a:rPr>
              <a:t>～</a:t>
            </a:r>
            <a:r>
              <a:rPr kumimoji="1" lang="en-US" altLang="ja-JP" sz="1050" b="0" i="0" u="none" strike="noStrike" kern="0" cap="none" spc="0" normalizeH="0" baseline="0" noProof="0" dirty="0">
                <a:ln>
                  <a:noFill/>
                </a:ln>
                <a:solidFill>
                  <a:srgbClr val="3E3A39"/>
                </a:solidFill>
                <a:effectLst/>
                <a:uLnTx/>
                <a:uFillTx/>
                <a:latin typeface="メイリオ"/>
              </a:rPr>
              <a:t>2019</a:t>
            </a:r>
            <a:r>
              <a:rPr kumimoji="1" lang="ja-JP" altLang="en-US" sz="1050" b="0" i="0" u="none" strike="noStrike" kern="0" cap="none" spc="0" normalizeH="0" baseline="0" noProof="0" dirty="0">
                <a:ln>
                  <a:noFill/>
                </a:ln>
                <a:solidFill>
                  <a:srgbClr val="3E3A39"/>
                </a:solidFill>
                <a:effectLst/>
                <a:uLnTx/>
                <a:uFillTx/>
                <a:latin typeface="メイリオ"/>
              </a:rPr>
              <a:t>年</a:t>
            </a:r>
            <a:r>
              <a:rPr kumimoji="1" lang="en-US" altLang="ja-JP" sz="1050" b="0" i="0" u="none" strike="noStrike" kern="0" cap="none" spc="0" normalizeH="0" baseline="0" noProof="0" dirty="0">
                <a:ln>
                  <a:noFill/>
                </a:ln>
                <a:solidFill>
                  <a:srgbClr val="3E3A39"/>
                </a:solidFill>
                <a:effectLst/>
                <a:uLnTx/>
                <a:uFillTx/>
                <a:latin typeface="メイリオ"/>
              </a:rPr>
              <a:t>5</a:t>
            </a:r>
            <a:r>
              <a:rPr kumimoji="1" lang="ja-JP" altLang="en-US" sz="1050" b="0" i="0" u="none" strike="noStrike" kern="0" cap="none" spc="0" normalizeH="0" baseline="0" noProof="0" dirty="0">
                <a:ln>
                  <a:noFill/>
                </a:ln>
                <a:solidFill>
                  <a:srgbClr val="3E3A39"/>
                </a:solidFill>
                <a:effectLst/>
                <a:uLnTx/>
                <a:uFillTx/>
                <a:latin typeface="メイリオ"/>
              </a:rPr>
              <a:t>月の約</a:t>
            </a:r>
            <a:r>
              <a:rPr kumimoji="1" lang="en-US" altLang="ja-JP" sz="1050" b="0" i="0" u="none" strike="noStrike" kern="0" cap="none" spc="0" normalizeH="0" baseline="0" noProof="0" dirty="0">
                <a:ln>
                  <a:noFill/>
                </a:ln>
                <a:solidFill>
                  <a:srgbClr val="3E3A39"/>
                </a:solidFill>
                <a:effectLst/>
                <a:uLnTx/>
                <a:uFillTx/>
                <a:latin typeface="メイリオ"/>
              </a:rPr>
              <a:t>70</a:t>
            </a:r>
            <a:r>
              <a:rPr kumimoji="1" lang="ja-JP" altLang="en-US" sz="1050" b="0" i="0" u="none" strike="noStrike" kern="0" cap="none" spc="0" normalizeH="0" baseline="0" noProof="0" dirty="0">
                <a:ln>
                  <a:noFill/>
                </a:ln>
                <a:solidFill>
                  <a:srgbClr val="3E3A39"/>
                </a:solidFill>
                <a:effectLst/>
                <a:uLnTx/>
                <a:uFillTx/>
                <a:latin typeface="メイリオ"/>
              </a:rPr>
              <a:t>年間、およそ</a:t>
            </a:r>
            <a:r>
              <a:rPr kumimoji="1" lang="en-US" altLang="ja-JP" sz="1050" b="0" i="0" u="none" strike="noStrike" kern="0" cap="none" spc="0" normalizeH="0" baseline="0" noProof="0" dirty="0">
                <a:ln>
                  <a:noFill/>
                </a:ln>
                <a:solidFill>
                  <a:srgbClr val="3E3A39"/>
                </a:solidFill>
                <a:effectLst/>
                <a:uLnTx/>
                <a:uFillTx/>
                <a:latin typeface="メイリオ"/>
              </a:rPr>
              <a:t>3</a:t>
            </a:r>
            <a:r>
              <a:rPr kumimoji="1" lang="ja-JP" altLang="en-US" sz="1050" b="0" i="0" u="none" strike="noStrike" kern="0" cap="none" spc="0" normalizeH="0" baseline="0" noProof="0" dirty="0">
                <a:ln>
                  <a:noFill/>
                </a:ln>
                <a:solidFill>
                  <a:srgbClr val="3E3A39"/>
                </a:solidFill>
                <a:effectLst/>
                <a:uLnTx/>
                <a:uFillTx/>
                <a:latin typeface="メイリオ"/>
              </a:rPr>
              <a:t>兆</a:t>
            </a:r>
            <a:r>
              <a:rPr kumimoji="1" lang="en-US" altLang="ja-JP" sz="1050" b="0" i="0" u="none" strike="noStrike" kern="0" cap="none" spc="0" normalizeH="0" baseline="0" noProof="0" dirty="0">
                <a:ln>
                  <a:noFill/>
                </a:ln>
                <a:solidFill>
                  <a:srgbClr val="3E3A39"/>
                </a:solidFill>
                <a:effectLst/>
                <a:uLnTx/>
                <a:uFillTx/>
                <a:latin typeface="メイリオ"/>
              </a:rPr>
              <a:t>8370</a:t>
            </a:r>
            <a:r>
              <a:rPr kumimoji="1" lang="ja-JP" altLang="en-US" sz="1050" b="0" i="0" u="none" strike="noStrike" kern="0" cap="none" spc="0" normalizeH="0" baseline="0" noProof="0" dirty="0">
                <a:ln>
                  <a:noFill/>
                </a:ln>
                <a:solidFill>
                  <a:srgbClr val="3E3A39"/>
                </a:solidFill>
                <a:effectLst/>
                <a:uLnTx/>
                <a:uFillTx/>
                <a:latin typeface="メイリオ"/>
              </a:rPr>
              <a:t>億</a:t>
            </a:r>
            <a:r>
              <a:rPr kumimoji="1" lang="en-US" altLang="ja-JP" sz="1050" b="0" i="0" u="none" strike="noStrike" kern="0" cap="none" spc="0" normalizeH="0" baseline="0" noProof="0" dirty="0">
                <a:ln>
                  <a:noFill/>
                </a:ln>
                <a:solidFill>
                  <a:srgbClr val="3E3A39"/>
                </a:solidFill>
                <a:effectLst/>
                <a:uLnTx/>
                <a:uFillTx/>
                <a:latin typeface="メイリオ"/>
              </a:rPr>
              <a:t>0500</a:t>
            </a:r>
            <a:r>
              <a:rPr kumimoji="1" lang="ja-JP" altLang="en-US" sz="1050" b="0" i="0" u="none" strike="noStrike" kern="0" cap="none" spc="0" normalizeH="0" baseline="0" noProof="0" dirty="0">
                <a:ln>
                  <a:noFill/>
                </a:ln>
                <a:solidFill>
                  <a:srgbClr val="3E3A39"/>
                </a:solidFill>
                <a:effectLst/>
                <a:uLnTx/>
                <a:uFillTx/>
                <a:latin typeface="メイリオ"/>
              </a:rPr>
              <a:t>万人</a:t>
            </a:r>
            <a:endParaRPr kumimoji="1" lang="ja-JP" altLang="en-US" sz="1050" b="1" i="0" u="none" strike="noStrike" kern="0" cap="none" spc="0" normalizeH="0" baseline="0" noProof="0" dirty="0">
              <a:ln>
                <a:noFill/>
              </a:ln>
              <a:solidFill>
                <a:srgbClr val="FF0000"/>
              </a:solidFill>
              <a:effectLst/>
              <a:uLnTx/>
              <a:uFillTx/>
              <a:latin typeface="メイリオ"/>
            </a:endParaRPr>
          </a:p>
        </p:txBody>
      </p:sp>
      <p:sp>
        <p:nvSpPr>
          <p:cNvPr id="6" name="正方形/長方形 5">
            <a:extLst>
              <a:ext uri="{FF2B5EF4-FFF2-40B4-BE49-F238E27FC236}">
                <a16:creationId xmlns:a16="http://schemas.microsoft.com/office/drawing/2014/main" id="{7C289862-8A50-4995-C674-7F1785A7B844}"/>
              </a:ext>
            </a:extLst>
          </p:cNvPr>
          <p:cNvSpPr/>
          <p:nvPr/>
        </p:nvSpPr>
        <p:spPr>
          <a:xfrm>
            <a:off x="350814" y="5036600"/>
            <a:ext cx="1152000" cy="288000"/>
          </a:xfrm>
          <a:prstGeom prst="rect">
            <a:avLst/>
          </a:prstGeom>
          <a:solidFill>
            <a:srgbClr val="FBDDDC"/>
          </a:solidFill>
        </p:spPr>
        <p:txBody>
          <a:bodyPr wrap="non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さらに深掘り</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graphicFrame>
        <p:nvGraphicFramePr>
          <p:cNvPr id="7" name="グラフ 6">
            <a:extLst>
              <a:ext uri="{FF2B5EF4-FFF2-40B4-BE49-F238E27FC236}">
                <a16:creationId xmlns:a16="http://schemas.microsoft.com/office/drawing/2014/main" id="{2B491A7C-42B6-8F1F-6260-21FEDE4DF0A8}"/>
              </a:ext>
            </a:extLst>
          </p:cNvPr>
          <p:cNvGraphicFramePr>
            <a:graphicFrameLocks/>
          </p:cNvGraphicFramePr>
          <p:nvPr>
            <p:extLst>
              <p:ext uri="{D42A27DB-BD31-4B8C-83A1-F6EECF244321}">
                <p14:modId xmlns:p14="http://schemas.microsoft.com/office/powerpoint/2010/main" val="1935754708"/>
              </p:ext>
            </p:extLst>
          </p:nvPr>
        </p:nvGraphicFramePr>
        <p:xfrm>
          <a:off x="507724" y="1804304"/>
          <a:ext cx="4572000" cy="1619250"/>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extLst>
              <a:ext uri="{FF2B5EF4-FFF2-40B4-BE49-F238E27FC236}">
                <a16:creationId xmlns:a16="http://schemas.microsoft.com/office/drawing/2014/main" id="{84E5DDEE-5EC6-604A-E6FD-57735B029195}"/>
              </a:ext>
            </a:extLst>
          </p:cNvPr>
          <p:cNvSpPr/>
          <p:nvPr/>
        </p:nvSpPr>
        <p:spPr>
          <a:xfrm>
            <a:off x="114300" y="1946501"/>
            <a:ext cx="9238422" cy="369332"/>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①ペットを飼ている人は、</a:t>
            </a:r>
            <a:r>
              <a:rPr kumimoji="1" lang="en-US" altLang="ja-JP" b="1" dirty="0">
                <a:solidFill>
                  <a:srgbClr val="FF0000"/>
                </a:solidFill>
                <a:effectLst>
                  <a:glow rad="127000">
                    <a:srgbClr val="FFFFFF"/>
                  </a:glow>
                </a:effectLst>
                <a:latin typeface="メイリオ" panose="020B0604030504040204" pitchFamily="50" charset="-128"/>
              </a:rPr>
              <a:t>13.1</a:t>
            </a:r>
            <a:r>
              <a:rPr kumimoji="1" lang="ja-JP" altLang="en-US" sz="1400" b="1" dirty="0">
                <a:solidFill>
                  <a:srgbClr val="000000"/>
                </a:solidFill>
                <a:effectLst>
                  <a:glow rad="127000">
                    <a:srgbClr val="FFFFFF"/>
                  </a:glow>
                </a:effectLst>
                <a:latin typeface="メイリオ" panose="020B0604030504040204" pitchFamily="50" charset="-128"/>
              </a:rPr>
              <a:t>％（総数</a:t>
            </a:r>
            <a:r>
              <a:rPr kumimoji="1" lang="en-US" altLang="ja-JP" sz="1400" b="1" dirty="0">
                <a:solidFill>
                  <a:srgbClr val="000000"/>
                </a:solidFill>
                <a:effectLst>
                  <a:glow rad="127000">
                    <a:srgbClr val="FFFFFF"/>
                  </a:glow>
                </a:effectLst>
                <a:latin typeface="メイリオ" panose="020B0604030504040204" pitchFamily="50" charset="-128"/>
              </a:rPr>
              <a:t>3,432,153</a:t>
            </a:r>
            <a:r>
              <a:rPr kumimoji="1" lang="ja-JP" altLang="en-US" sz="1400" b="1" dirty="0">
                <a:solidFill>
                  <a:srgbClr val="000000"/>
                </a:solidFill>
                <a:effectLst>
                  <a:glow rad="127000">
                    <a:srgbClr val="FFFFFF"/>
                  </a:glow>
                </a:effectLst>
                <a:latin typeface="メイリオ" panose="020B0604030504040204" pitchFamily="50" charset="-128"/>
              </a:rPr>
              <a:t>人）</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9" name="楕円 8">
            <a:extLst>
              <a:ext uri="{FF2B5EF4-FFF2-40B4-BE49-F238E27FC236}">
                <a16:creationId xmlns:a16="http://schemas.microsoft.com/office/drawing/2014/main" id="{8595BD87-7E41-99C9-B8A9-9A2FA4D33701}"/>
              </a:ext>
            </a:extLst>
          </p:cNvPr>
          <p:cNvSpPr/>
          <p:nvPr/>
        </p:nvSpPr>
        <p:spPr bwMode="auto">
          <a:xfrm>
            <a:off x="1732248" y="3752147"/>
            <a:ext cx="936000" cy="936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23</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0" name="正方形/長方形 9">
            <a:extLst>
              <a:ext uri="{FF2B5EF4-FFF2-40B4-BE49-F238E27FC236}">
                <a16:creationId xmlns:a16="http://schemas.microsoft.com/office/drawing/2014/main" id="{08F52F14-DD6E-EC1A-3881-F182CC422965}"/>
              </a:ext>
            </a:extLst>
          </p:cNvPr>
          <p:cNvSpPr/>
          <p:nvPr/>
        </p:nvSpPr>
        <p:spPr>
          <a:xfrm>
            <a:off x="114300" y="3404033"/>
            <a:ext cx="5615067" cy="307777"/>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②ペットを飼っている人のリスク</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11" name="楕円 10">
            <a:extLst>
              <a:ext uri="{FF2B5EF4-FFF2-40B4-BE49-F238E27FC236}">
                <a16:creationId xmlns:a16="http://schemas.microsoft.com/office/drawing/2014/main" id="{DE4F5B87-4FA5-3DFA-6EC6-151D1BD1270D}"/>
              </a:ext>
            </a:extLst>
          </p:cNvPr>
          <p:cNvSpPr/>
          <p:nvPr/>
        </p:nvSpPr>
        <p:spPr bwMode="auto">
          <a:xfrm>
            <a:off x="3989667" y="3752147"/>
            <a:ext cx="864000" cy="86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20</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2" name="正方形/長方形 11">
            <a:extLst>
              <a:ext uri="{FF2B5EF4-FFF2-40B4-BE49-F238E27FC236}">
                <a16:creationId xmlns:a16="http://schemas.microsoft.com/office/drawing/2014/main" id="{1D9D2890-53A9-DF53-5713-0E889C8DE4B5}"/>
              </a:ext>
            </a:extLst>
          </p:cNvPr>
          <p:cNvSpPr/>
          <p:nvPr/>
        </p:nvSpPr>
        <p:spPr bwMode="auto">
          <a:xfrm>
            <a:off x="65362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循環器系</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3" name="正方形/長方形 12">
            <a:extLst>
              <a:ext uri="{FF2B5EF4-FFF2-40B4-BE49-F238E27FC236}">
                <a16:creationId xmlns:a16="http://schemas.microsoft.com/office/drawing/2014/main" id="{06F5C49E-4424-661C-AA54-D07ECF5DAB6A}"/>
              </a:ext>
            </a:extLst>
          </p:cNvPr>
          <p:cNvSpPr/>
          <p:nvPr/>
        </p:nvSpPr>
        <p:spPr bwMode="auto">
          <a:xfrm>
            <a:off x="291600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総死亡</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4" name="正方形/長方形 13">
            <a:extLst>
              <a:ext uri="{FF2B5EF4-FFF2-40B4-BE49-F238E27FC236}">
                <a16:creationId xmlns:a16="http://schemas.microsoft.com/office/drawing/2014/main" id="{09912D15-37BA-4B08-64CA-769781DDBC0F}"/>
              </a:ext>
            </a:extLst>
          </p:cNvPr>
          <p:cNvSpPr/>
          <p:nvPr/>
        </p:nvSpPr>
        <p:spPr>
          <a:xfrm>
            <a:off x="5068140" y="2713522"/>
            <a:ext cx="4099967" cy="307777"/>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③</a:t>
            </a:r>
            <a:r>
              <a:rPr kumimoji="1" lang="en-US" altLang="ja-JP" sz="1400" b="1" dirty="0">
                <a:solidFill>
                  <a:srgbClr val="000000"/>
                </a:solidFill>
                <a:effectLst>
                  <a:glow rad="127000">
                    <a:srgbClr val="FFFFFF"/>
                  </a:glow>
                </a:effectLst>
                <a:latin typeface="メイリオ" panose="020B0604030504040204" pitchFamily="50" charset="-128"/>
              </a:rPr>
              <a:t>1</a:t>
            </a:r>
            <a:r>
              <a:rPr kumimoji="1" lang="ja-JP" altLang="en-US" sz="1400" b="1" dirty="0">
                <a:solidFill>
                  <a:srgbClr val="000000"/>
                </a:solidFill>
                <a:effectLst>
                  <a:glow rad="127000">
                    <a:srgbClr val="FFFFFF"/>
                  </a:glow>
                </a:effectLst>
                <a:latin typeface="メイリオ" panose="020B0604030504040204" pitchFamily="50" charset="-128"/>
              </a:rPr>
              <a:t>人暮らしだと、さらに軽減効果が高まる！</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15" name="正方形/長方形 14">
            <a:extLst>
              <a:ext uri="{FF2B5EF4-FFF2-40B4-BE49-F238E27FC236}">
                <a16:creationId xmlns:a16="http://schemas.microsoft.com/office/drawing/2014/main" id="{79B2DC7A-F61A-DB84-A441-1453E2913BF8}"/>
              </a:ext>
            </a:extLst>
          </p:cNvPr>
          <p:cNvSpPr/>
          <p:nvPr/>
        </p:nvSpPr>
        <p:spPr>
          <a:xfrm>
            <a:off x="820135" y="4712315"/>
            <a:ext cx="4203395" cy="307777"/>
          </a:xfrm>
          <a:prstGeom prst="rect">
            <a:avLst/>
          </a:prstGeom>
        </p:spPr>
        <p:txBody>
          <a:bodyPr wrap="none">
            <a:spAutoFit/>
          </a:bodyPr>
          <a:lstStyle/>
          <a:p>
            <a:pPr defTabSz="914400" fontAlgn="base">
              <a:spcBef>
                <a:spcPct val="0"/>
              </a:spcBef>
              <a:spcAft>
                <a:spcPct val="0"/>
              </a:spcAft>
            </a:pPr>
            <a:r>
              <a:rPr kumimoji="1" lang="ja-JP" altLang="en-US" sz="1400" b="1" dirty="0">
                <a:solidFill>
                  <a:srgbClr val="3E3A39"/>
                </a:solidFill>
                <a:effectLst>
                  <a:glow rad="127000">
                    <a:srgbClr val="FFFFFF"/>
                  </a:glow>
                </a:effectLst>
                <a:latin typeface="メイリオ"/>
              </a:rPr>
              <a:t>性別や年齢にかかわらず一貫して認められました</a:t>
            </a:r>
            <a:r>
              <a:rPr kumimoji="1" lang="en-US" altLang="ja-JP" sz="1400" b="1" i="1" dirty="0">
                <a:solidFill>
                  <a:srgbClr val="3E3A39"/>
                </a:solidFill>
                <a:effectLst>
                  <a:glow rad="127000">
                    <a:srgbClr val="FFFFFF"/>
                  </a:glow>
                </a:effectLst>
                <a:latin typeface="メイリオ"/>
              </a:rPr>
              <a:t>!</a:t>
            </a:r>
            <a:endParaRPr kumimoji="1" lang="ja-JP" altLang="en-US" sz="1400" i="1" dirty="0">
              <a:solidFill>
                <a:srgbClr val="3E3A39"/>
              </a:solidFill>
              <a:effectLst>
                <a:glow rad="127000">
                  <a:srgbClr val="FFFFFF"/>
                </a:glow>
              </a:effectLst>
              <a:latin typeface="メイリオ"/>
            </a:endParaRPr>
          </a:p>
        </p:txBody>
      </p:sp>
      <p:sp>
        <p:nvSpPr>
          <p:cNvPr id="16" name="楕円 15">
            <a:extLst>
              <a:ext uri="{FF2B5EF4-FFF2-40B4-BE49-F238E27FC236}">
                <a16:creationId xmlns:a16="http://schemas.microsoft.com/office/drawing/2014/main" id="{4443B2BE-D556-BBE6-30C0-EE889FA13F66}"/>
              </a:ext>
            </a:extLst>
          </p:cNvPr>
          <p:cNvSpPr/>
          <p:nvPr/>
        </p:nvSpPr>
        <p:spPr bwMode="auto">
          <a:xfrm>
            <a:off x="6607040" y="3075735"/>
            <a:ext cx="1044000" cy="104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36</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7" name="楕円 16">
            <a:extLst>
              <a:ext uri="{FF2B5EF4-FFF2-40B4-BE49-F238E27FC236}">
                <a16:creationId xmlns:a16="http://schemas.microsoft.com/office/drawing/2014/main" id="{26875E29-6F14-F3BE-A9E3-40E365A196E7}"/>
              </a:ext>
            </a:extLst>
          </p:cNvPr>
          <p:cNvSpPr/>
          <p:nvPr/>
        </p:nvSpPr>
        <p:spPr bwMode="auto">
          <a:xfrm>
            <a:off x="8864459" y="3075735"/>
            <a:ext cx="1008000" cy="1008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33</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8" name="正方形/長方形 17">
            <a:extLst>
              <a:ext uri="{FF2B5EF4-FFF2-40B4-BE49-F238E27FC236}">
                <a16:creationId xmlns:a16="http://schemas.microsoft.com/office/drawing/2014/main" id="{CCB903F4-E946-8A63-01F8-2B0B4B289A9D}"/>
              </a:ext>
            </a:extLst>
          </p:cNvPr>
          <p:cNvSpPr/>
          <p:nvPr/>
        </p:nvSpPr>
        <p:spPr bwMode="auto">
          <a:xfrm>
            <a:off x="5547670"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循環器系</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9" name="正方形/長方形 18">
            <a:extLst>
              <a:ext uri="{FF2B5EF4-FFF2-40B4-BE49-F238E27FC236}">
                <a16:creationId xmlns:a16="http://schemas.microsoft.com/office/drawing/2014/main" id="{AA83BC6F-7DDB-1F60-6F82-98F24CDFCF55}"/>
              </a:ext>
            </a:extLst>
          </p:cNvPr>
          <p:cNvSpPr/>
          <p:nvPr/>
        </p:nvSpPr>
        <p:spPr bwMode="auto">
          <a:xfrm>
            <a:off x="7800425"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総死亡</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20" name="正方形/長方形 19">
            <a:extLst>
              <a:ext uri="{FF2B5EF4-FFF2-40B4-BE49-F238E27FC236}">
                <a16:creationId xmlns:a16="http://schemas.microsoft.com/office/drawing/2014/main" id="{92C1476A-528D-5769-FA22-DB4AC19B8F68}"/>
              </a:ext>
            </a:extLst>
          </p:cNvPr>
          <p:cNvSpPr/>
          <p:nvPr/>
        </p:nvSpPr>
        <p:spPr>
          <a:xfrm>
            <a:off x="5091764" y="4222884"/>
            <a:ext cx="4814235" cy="969496"/>
          </a:xfrm>
          <a:prstGeom prst="rect">
            <a:avLst/>
          </a:prstGeom>
        </p:spPr>
        <p:txBody>
          <a:bodyPr wrap="square">
            <a:spAutoFit/>
          </a:bodyPr>
          <a:lstStyle/>
          <a:p>
            <a:pPr defTabSz="914400" fontAlgn="base">
              <a:spcBef>
                <a:spcPct val="0"/>
              </a:spcBef>
              <a:spcAft>
                <a:spcPct val="0"/>
              </a:spcAft>
            </a:pPr>
            <a:r>
              <a:rPr kumimoji="1" lang="ja-JP" altLang="en-US" sz="1050" dirty="0">
                <a:solidFill>
                  <a:srgbClr val="3E3A39"/>
                </a:solidFill>
                <a:latin typeface="メイリオ" panose="020B0604030504040204" pitchFamily="50" charset="-128"/>
              </a:rPr>
              <a:t>今回の結果について、「循環器疾患やそれらによる死亡、総死亡のリスクを高めることが示唆されている</a:t>
            </a:r>
            <a:r>
              <a:rPr kumimoji="1" lang="ja-JP" altLang="en-US" sz="1200" b="1" dirty="0">
                <a:solidFill>
                  <a:srgbClr val="FF0000"/>
                </a:solidFill>
                <a:latin typeface="メイリオ" panose="020B0604030504040204" pitchFamily="50" charset="-128"/>
              </a:rPr>
              <a:t>精神的なストレス</a:t>
            </a:r>
            <a:r>
              <a:rPr kumimoji="1" lang="ja-JP" altLang="en-US" sz="1050" dirty="0">
                <a:solidFill>
                  <a:srgbClr val="3E3A39"/>
                </a:solidFill>
                <a:latin typeface="メイリオ" panose="020B0604030504040204" pitchFamily="50" charset="-128"/>
              </a:rPr>
              <a:t>（社会的隔離や、うつ、孤独など）が、犬を飼うことにより</a:t>
            </a:r>
            <a:r>
              <a:rPr kumimoji="1" lang="ja-JP" altLang="en-US" sz="1200" b="1" dirty="0">
                <a:solidFill>
                  <a:srgbClr val="FF0000"/>
                </a:solidFill>
                <a:latin typeface="メイリオ" panose="020B0604030504040204" pitchFamily="50" charset="-128"/>
              </a:rPr>
              <a:t>減る</a:t>
            </a:r>
            <a:r>
              <a:rPr kumimoji="1" lang="ja-JP" altLang="en-US" sz="1050" dirty="0">
                <a:solidFill>
                  <a:srgbClr val="3E3A39"/>
                </a:solidFill>
                <a:latin typeface="メイリオ" panose="020B0604030504040204" pitchFamily="50" charset="-128"/>
              </a:rPr>
              <a:t>可能性があること、犬と過ごすことによって、</a:t>
            </a:r>
            <a:r>
              <a:rPr kumimoji="1" lang="ja-JP" altLang="en-US" sz="1200" b="1" dirty="0">
                <a:solidFill>
                  <a:srgbClr val="FF0000"/>
                </a:solidFill>
                <a:latin typeface="メイリオ" panose="020B0604030504040204" pitchFamily="50" charset="-128"/>
              </a:rPr>
              <a:t>身体活動量が増え、屋外で過ごす時間も増加</a:t>
            </a:r>
            <a:r>
              <a:rPr kumimoji="1" lang="ja-JP" altLang="en-US" sz="1050" dirty="0">
                <a:solidFill>
                  <a:srgbClr val="3E3A39"/>
                </a:solidFill>
                <a:latin typeface="メイリオ" panose="020B0604030504040204" pitchFamily="50" charset="-128"/>
              </a:rPr>
              <a:t>することが、死亡リスク低減をもたらすのではないか」との考えを示しています！</a:t>
            </a:r>
          </a:p>
        </p:txBody>
      </p:sp>
      <p:sp>
        <p:nvSpPr>
          <p:cNvPr id="23" name="正方形/長方形 22">
            <a:extLst>
              <a:ext uri="{FF2B5EF4-FFF2-40B4-BE49-F238E27FC236}">
                <a16:creationId xmlns:a16="http://schemas.microsoft.com/office/drawing/2014/main" id="{E1AEFDB0-E3B2-D771-FE65-0C3B6617E7DF}"/>
              </a:ext>
            </a:extLst>
          </p:cNvPr>
          <p:cNvSpPr/>
          <p:nvPr/>
        </p:nvSpPr>
        <p:spPr>
          <a:xfrm>
            <a:off x="1781647" y="3903735"/>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⑫　　　　％</a:t>
            </a:r>
          </a:p>
        </p:txBody>
      </p:sp>
      <p:sp>
        <p:nvSpPr>
          <p:cNvPr id="24" name="正方形/長方形 23">
            <a:extLst>
              <a:ext uri="{FF2B5EF4-FFF2-40B4-BE49-F238E27FC236}">
                <a16:creationId xmlns:a16="http://schemas.microsoft.com/office/drawing/2014/main" id="{E52CC401-DB78-290B-3681-2C2BC8883B53}"/>
              </a:ext>
            </a:extLst>
          </p:cNvPr>
          <p:cNvSpPr/>
          <p:nvPr/>
        </p:nvSpPr>
        <p:spPr>
          <a:xfrm>
            <a:off x="4018095" y="3878351"/>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p>
        </p:txBody>
      </p:sp>
      <p:sp>
        <p:nvSpPr>
          <p:cNvPr id="27" name="テキスト プレースホルダー 1">
            <a:extLst>
              <a:ext uri="{FF2B5EF4-FFF2-40B4-BE49-F238E27FC236}">
                <a16:creationId xmlns:a16="http://schemas.microsoft.com/office/drawing/2014/main" id="{119B0F1D-D9EE-7A2C-8750-4D243FE3D27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28" name="スライド番号プレースホルダー 5">
            <a:extLst>
              <a:ext uri="{FF2B5EF4-FFF2-40B4-BE49-F238E27FC236}">
                <a16:creationId xmlns:a16="http://schemas.microsoft.com/office/drawing/2014/main" id="{8C47281B-C34C-8943-D89D-CFEE71AED28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12</a:t>
            </a:fld>
            <a:endParaRPr kumimoji="1" lang="ja-JP" altLang="en-US" sz="1200" b="1" dirty="0">
              <a:solidFill>
                <a:schemeClr val="tx1"/>
              </a:solidFill>
            </a:endParaRPr>
          </a:p>
        </p:txBody>
      </p:sp>
      <p:grpSp>
        <p:nvGrpSpPr>
          <p:cNvPr id="2" name="グループ化 1">
            <a:extLst>
              <a:ext uri="{FF2B5EF4-FFF2-40B4-BE49-F238E27FC236}">
                <a16:creationId xmlns:a16="http://schemas.microsoft.com/office/drawing/2014/main" id="{86ED6F65-4971-8640-E737-7885DF61C270}"/>
              </a:ext>
            </a:extLst>
          </p:cNvPr>
          <p:cNvGrpSpPr/>
          <p:nvPr/>
        </p:nvGrpSpPr>
        <p:grpSpPr>
          <a:xfrm>
            <a:off x="237531" y="2597189"/>
            <a:ext cx="2232000" cy="1495947"/>
            <a:chOff x="554677" y="6027046"/>
            <a:chExt cx="2232000" cy="1495947"/>
          </a:xfrm>
        </p:grpSpPr>
        <p:cxnSp>
          <p:nvCxnSpPr>
            <p:cNvPr id="21" name="直線コネクタ 20">
              <a:extLst>
                <a:ext uri="{FF2B5EF4-FFF2-40B4-BE49-F238E27FC236}">
                  <a16:creationId xmlns:a16="http://schemas.microsoft.com/office/drawing/2014/main" id="{9F07BE32-5103-DB52-EC33-E17322B7464A}"/>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2" name="吹き出し: 四角形 21">
              <a:extLst>
                <a:ext uri="{FF2B5EF4-FFF2-40B4-BE49-F238E27FC236}">
                  <a16:creationId xmlns:a16="http://schemas.microsoft.com/office/drawing/2014/main" id="{71F0C552-2B60-6C7B-DEBB-DE7F56B9009F}"/>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⑫ </a:t>
              </a:r>
              <a:r>
                <a:rPr kumimoji="1" lang="en-US" altLang="ja-JP" sz="4000" b="1" dirty="0">
                  <a:latin typeface="Meiryo UI" panose="020B0604030504040204" pitchFamily="50" charset="-128"/>
                  <a:ea typeface="Meiryo UI" panose="020B0604030504040204" pitchFamily="50" charset="-128"/>
                </a:rPr>
                <a:t>23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25" name="グループ化 24">
            <a:extLst>
              <a:ext uri="{FF2B5EF4-FFF2-40B4-BE49-F238E27FC236}">
                <a16:creationId xmlns:a16="http://schemas.microsoft.com/office/drawing/2014/main" id="{63411C71-4943-2539-7ED6-7E38F80617D1}"/>
              </a:ext>
            </a:extLst>
          </p:cNvPr>
          <p:cNvGrpSpPr/>
          <p:nvPr/>
        </p:nvGrpSpPr>
        <p:grpSpPr>
          <a:xfrm>
            <a:off x="2610083" y="2590970"/>
            <a:ext cx="2232000" cy="1458623"/>
            <a:chOff x="554677" y="6027046"/>
            <a:chExt cx="2232000" cy="1458623"/>
          </a:xfrm>
        </p:grpSpPr>
        <p:cxnSp>
          <p:nvCxnSpPr>
            <p:cNvPr id="26" name="直線コネクタ 25">
              <a:extLst>
                <a:ext uri="{FF2B5EF4-FFF2-40B4-BE49-F238E27FC236}">
                  <a16:creationId xmlns:a16="http://schemas.microsoft.com/office/drawing/2014/main" id="{CC160C17-6BA0-C15D-79C2-F7F9958C3450}"/>
                </a:ext>
              </a:extLst>
            </p:cNvPr>
            <p:cNvCxnSpPr>
              <a:cxnSpLocks/>
            </p:cNvCxnSpPr>
            <p:nvPr/>
          </p:nvCxnSpPr>
          <p:spPr>
            <a:xfrm>
              <a:off x="2450008" y="6255507"/>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吹き出し: 四角形 28">
              <a:extLst>
                <a:ext uri="{FF2B5EF4-FFF2-40B4-BE49-F238E27FC236}">
                  <a16:creationId xmlns:a16="http://schemas.microsoft.com/office/drawing/2014/main" id="{CBBB6D6A-3DFB-DEC2-AFD8-BECAC27F2482}"/>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⑬ </a:t>
              </a:r>
              <a:r>
                <a:rPr kumimoji="1" lang="en-US" altLang="ja-JP" sz="4000" b="1" dirty="0">
                  <a:latin typeface="Meiryo UI" panose="020B0604030504040204" pitchFamily="50" charset="-128"/>
                  <a:ea typeface="Meiryo UI" panose="020B0604030504040204" pitchFamily="50" charset="-128"/>
                </a:rPr>
                <a:t>20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30" name="グループ化 29">
            <a:extLst>
              <a:ext uri="{FF2B5EF4-FFF2-40B4-BE49-F238E27FC236}">
                <a16:creationId xmlns:a16="http://schemas.microsoft.com/office/drawing/2014/main" id="{B94D7875-8C20-945E-16C2-83A7DAB4CFD7}"/>
              </a:ext>
            </a:extLst>
          </p:cNvPr>
          <p:cNvGrpSpPr/>
          <p:nvPr/>
        </p:nvGrpSpPr>
        <p:grpSpPr>
          <a:xfrm>
            <a:off x="2774934" y="161153"/>
            <a:ext cx="7016767" cy="2402841"/>
            <a:chOff x="2774934" y="161153"/>
            <a:chExt cx="7016767" cy="2402841"/>
          </a:xfrm>
        </p:grpSpPr>
        <p:pic>
          <p:nvPicPr>
            <p:cNvPr id="31" name="図 30" descr="犬の顔&#10;&#10;自動的に生成された説明">
              <a:extLst>
                <a:ext uri="{FF2B5EF4-FFF2-40B4-BE49-F238E27FC236}">
                  <a16:creationId xmlns:a16="http://schemas.microsoft.com/office/drawing/2014/main" id="{9DD0C2A6-B2EC-3AB5-BB36-1D0120ED59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9001" y="161153"/>
              <a:ext cx="3822700" cy="2402841"/>
            </a:xfrm>
            <a:prstGeom prst="rect">
              <a:avLst/>
            </a:prstGeom>
            <a:ln w="44450">
              <a:solidFill>
                <a:srgbClr val="EA5550"/>
              </a:solidFill>
            </a:ln>
          </p:spPr>
        </p:pic>
        <p:grpSp>
          <p:nvGrpSpPr>
            <p:cNvPr id="32" name="グループ化 31">
              <a:extLst>
                <a:ext uri="{FF2B5EF4-FFF2-40B4-BE49-F238E27FC236}">
                  <a16:creationId xmlns:a16="http://schemas.microsoft.com/office/drawing/2014/main" id="{1B43A832-5ED0-708C-C479-89C11C154D9A}"/>
                </a:ext>
              </a:extLst>
            </p:cNvPr>
            <p:cNvGrpSpPr/>
            <p:nvPr/>
          </p:nvGrpSpPr>
          <p:grpSpPr>
            <a:xfrm>
              <a:off x="2774934" y="483970"/>
              <a:ext cx="3780736" cy="684000"/>
              <a:chOff x="6575809" y="5348752"/>
              <a:chExt cx="3780736" cy="684000"/>
            </a:xfrm>
          </p:grpSpPr>
          <p:cxnSp>
            <p:nvCxnSpPr>
              <p:cNvPr id="33" name="直線コネクタ 32">
                <a:extLst>
                  <a:ext uri="{FF2B5EF4-FFF2-40B4-BE49-F238E27FC236}">
                    <a16:creationId xmlns:a16="http://schemas.microsoft.com/office/drawing/2014/main" id="{6F82A6EC-2E9F-6CFB-FDF3-3D313385F2CC}"/>
                  </a:ext>
                </a:extLst>
              </p:cNvPr>
              <p:cNvCxnSpPr>
                <a:cxnSpLocks/>
              </p:cNvCxnSpPr>
              <p:nvPr/>
            </p:nvCxnSpPr>
            <p:spPr>
              <a:xfrm flipH="1">
                <a:off x="6575809" y="5920900"/>
                <a:ext cx="833252"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4" name="吹き出し: 四角形 33">
                <a:extLst>
                  <a:ext uri="{FF2B5EF4-FFF2-40B4-BE49-F238E27FC236}">
                    <a16:creationId xmlns:a16="http://schemas.microsoft.com/office/drawing/2014/main" id="{D788B1D9-8495-04EC-A8B7-2F86AF63721C}"/>
                  </a:ext>
                </a:extLst>
              </p:cNvPr>
              <p:cNvSpPr/>
              <p:nvPr/>
            </p:nvSpPr>
            <p:spPr bwMode="auto">
              <a:xfrm>
                <a:off x="7409061" y="5348752"/>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ペットを飼う</a:t>
                </a:r>
                <a:endParaRPr kumimoji="1" lang="en-US" altLang="ja-JP" sz="4000" b="1" dirty="0">
                  <a:latin typeface="Meiryo UI" panose="020B0604030504040204" pitchFamily="50" charset="-128"/>
                  <a:ea typeface="Meiryo UI" panose="020B0604030504040204" pitchFamily="50" charset="-128"/>
                </a:endParaRPr>
              </a:p>
            </p:txBody>
          </p:sp>
        </p:grpSp>
      </p:grpSp>
    </p:spTree>
    <p:extLst>
      <p:ext uri="{BB962C8B-B14F-4D97-AF65-F5344CB8AC3E}">
        <p14:creationId xmlns:p14="http://schemas.microsoft.com/office/powerpoint/2010/main" val="368755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3">
            <a:extLst>
              <a:ext uri="{FF2B5EF4-FFF2-40B4-BE49-F238E27FC236}">
                <a16:creationId xmlns:a16="http://schemas.microsoft.com/office/drawing/2014/main" id="{5ADA6339-3AAE-42CE-9588-BEDF6D494CD6}"/>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（８）実際にかかる費用から、「必要な保障額」を知ろう！＜心筋こうそく編＞</a:t>
            </a:r>
          </a:p>
        </p:txBody>
      </p:sp>
      <p:graphicFrame>
        <p:nvGraphicFramePr>
          <p:cNvPr id="36" name="表 35">
            <a:extLst>
              <a:ext uri="{FF2B5EF4-FFF2-40B4-BE49-F238E27FC236}">
                <a16:creationId xmlns:a16="http://schemas.microsoft.com/office/drawing/2014/main" id="{E92417D2-F469-4002-B88E-2FE9920F7CBE}"/>
              </a:ext>
            </a:extLst>
          </p:cNvPr>
          <p:cNvGraphicFramePr>
            <a:graphicFrameLocks noGrp="1"/>
          </p:cNvGraphicFramePr>
          <p:nvPr>
            <p:extLst>
              <p:ext uri="{D42A27DB-BD31-4B8C-83A1-F6EECF244321}">
                <p14:modId xmlns:p14="http://schemas.microsoft.com/office/powerpoint/2010/main" val="3395202643"/>
              </p:ext>
            </p:extLst>
          </p:nvPr>
        </p:nvGraphicFramePr>
        <p:xfrm>
          <a:off x="468700" y="1320306"/>
          <a:ext cx="7596000" cy="2628000"/>
        </p:xfrm>
        <a:graphic>
          <a:graphicData uri="http://schemas.openxmlformats.org/drawingml/2006/table">
            <a:tbl>
              <a:tblPr/>
              <a:tblGrid>
                <a:gridCol w="792000">
                  <a:extLst>
                    <a:ext uri="{9D8B030D-6E8A-4147-A177-3AD203B41FA5}">
                      <a16:colId xmlns:a16="http://schemas.microsoft.com/office/drawing/2014/main" val="770342068"/>
                    </a:ext>
                  </a:extLst>
                </a:gridCol>
                <a:gridCol w="972000">
                  <a:extLst>
                    <a:ext uri="{9D8B030D-6E8A-4147-A177-3AD203B41FA5}">
                      <a16:colId xmlns:a16="http://schemas.microsoft.com/office/drawing/2014/main" val="989779804"/>
                    </a:ext>
                  </a:extLst>
                </a:gridCol>
                <a:gridCol w="972000">
                  <a:extLst>
                    <a:ext uri="{9D8B030D-6E8A-4147-A177-3AD203B41FA5}">
                      <a16:colId xmlns:a16="http://schemas.microsoft.com/office/drawing/2014/main" val="2585753755"/>
                    </a:ext>
                  </a:extLst>
                </a:gridCol>
                <a:gridCol w="972000">
                  <a:extLst>
                    <a:ext uri="{9D8B030D-6E8A-4147-A177-3AD203B41FA5}">
                      <a16:colId xmlns:a16="http://schemas.microsoft.com/office/drawing/2014/main" val="2656808362"/>
                    </a:ext>
                  </a:extLst>
                </a:gridCol>
                <a:gridCol w="972000">
                  <a:extLst>
                    <a:ext uri="{9D8B030D-6E8A-4147-A177-3AD203B41FA5}">
                      <a16:colId xmlns:a16="http://schemas.microsoft.com/office/drawing/2014/main" val="1373938987"/>
                    </a:ext>
                  </a:extLst>
                </a:gridCol>
                <a:gridCol w="972000">
                  <a:extLst>
                    <a:ext uri="{9D8B030D-6E8A-4147-A177-3AD203B41FA5}">
                      <a16:colId xmlns:a16="http://schemas.microsoft.com/office/drawing/2014/main" val="422739616"/>
                    </a:ext>
                  </a:extLst>
                </a:gridCol>
                <a:gridCol w="972000">
                  <a:extLst>
                    <a:ext uri="{9D8B030D-6E8A-4147-A177-3AD203B41FA5}">
                      <a16:colId xmlns:a16="http://schemas.microsoft.com/office/drawing/2014/main" val="1779002127"/>
                    </a:ext>
                  </a:extLst>
                </a:gridCol>
                <a:gridCol w="972000">
                  <a:extLst>
                    <a:ext uri="{9D8B030D-6E8A-4147-A177-3AD203B41FA5}">
                      <a16:colId xmlns:a16="http://schemas.microsoft.com/office/drawing/2014/main" val="2788561977"/>
                    </a:ext>
                  </a:extLst>
                </a:gridCol>
              </a:tblGrid>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患者番号</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氏名</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請求期間（入院の場合）</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5426270"/>
                  </a:ext>
                </a:extLst>
              </a:tr>
              <a:tr h="180000">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1231234</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ケイズ　らぼ　さま</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53898815"/>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478426074"/>
                  </a:ext>
                </a:extLst>
              </a:tr>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受診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入院・外来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領収書</a:t>
                      </a:r>
                      <a:r>
                        <a:rPr lang="en-US" sz="900" b="1"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発行日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費用区分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負担割合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本人・家族</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5396033"/>
                  </a:ext>
                </a:extLst>
              </a:tr>
              <a:tr h="180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外科</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入院</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12345</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9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a:solidFill>
                            <a:srgbClr val="000000"/>
                          </a:solidFill>
                          <a:effectLst/>
                          <a:latin typeface="Meiryo UI" panose="020B0604030504040204" pitchFamily="50" charset="-128"/>
                          <a:ea typeface="Meiryo UI" panose="020B0604030504040204" pitchFamily="50" charset="-128"/>
                        </a:rPr>
                        <a:t>8</a:t>
                      </a:r>
                      <a:r>
                        <a:rPr lang="ja-JP" altLang="en-US" sz="900" b="0" i="0" u="none" strike="noStrike">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協会けんぽ</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a:solidFill>
                            <a:srgbClr val="000000"/>
                          </a:solidFill>
                          <a:effectLst/>
                          <a:latin typeface="Meiryo UI" panose="020B0604030504040204" pitchFamily="50" charset="-128"/>
                          <a:ea typeface="Meiryo UI" panose="020B0604030504040204" pitchFamily="50" charset="-128"/>
                        </a:rPr>
                        <a:t>割</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本人・家族</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172550380"/>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83738752"/>
                  </a:ext>
                </a:extLst>
              </a:tr>
              <a:tr h="180000">
                <a:tc rowSpan="6">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初・再受診料</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入院料等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医学管理等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在宅医療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検査</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画像診断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投薬</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1351995373"/>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270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40,093</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1,169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646266263"/>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注射</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ﾘﾊﾋﾞﾘﾃｰｼｮﾝ</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精神科専門療法</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処置</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手術</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麻酔</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放射線治療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2725346936"/>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220,287</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614227201"/>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病理診断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診断群分類</a:t>
                      </a:r>
                      <a:r>
                        <a:rPr lang="en-US" altLang="zh-TW" sz="900" b="1" i="0" u="none" strike="noStrike" dirty="0">
                          <a:solidFill>
                            <a:srgbClr val="000000"/>
                          </a:solidFill>
                          <a:effectLst/>
                          <a:latin typeface="Meiryo UI" panose="020B0604030504040204" pitchFamily="50" charset="-128"/>
                          <a:ea typeface="Meiryo UI" panose="020B0604030504040204" pitchFamily="50" charset="-128"/>
                        </a:rPr>
                        <a:t>(DPC)</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生活療養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1203088"/>
                  </a:ext>
                </a:extLst>
              </a:tr>
              <a:tr h="180000">
                <a:tc vMerge="1">
                  <a:txBody>
                    <a:bodyPr/>
                    <a:lstStyle/>
                    <a:p>
                      <a:endParaRPr kumimoji="1" lang="ja-JP" altLang="en-US"/>
                    </a:p>
                  </a:txBody>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extLst>
                  <a:ext uri="{0D108BD9-81ED-4DB2-BD59-A6C34878D82A}">
                    <a16:rowId xmlns:a16="http://schemas.microsoft.com/office/drawing/2014/main" val="2119986584"/>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1762234590"/>
                  </a:ext>
                </a:extLst>
              </a:tr>
              <a:tr h="180000">
                <a:tc row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選定医療等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保険外負担</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7015783"/>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2,628,190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12,800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598380072"/>
                  </a:ext>
                </a:extLst>
              </a:tr>
              <a:tr h="180000">
                <a:tc vMerge="1">
                  <a:txBody>
                    <a:bodyPr/>
                    <a:lstStyle/>
                    <a:p>
                      <a:endParaRPr kumimoji="1" lang="ja-JP" altLang="en-US"/>
                    </a:p>
                  </a:txBody>
                  <a:tcPr/>
                </a:tc>
                <a:tc rowSpan="2">
                  <a:txBody>
                    <a:bodyPr/>
                    <a:lstStyle/>
                    <a:p>
                      <a:pPr algn="l" fontAlgn="t"/>
                      <a:r>
                        <a:rPr lang="ja-JP" altLang="en-US" sz="900" b="0" i="0" u="none" strike="noStrike">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rowSpan="2">
                  <a:txBody>
                    <a:bodyPr/>
                    <a:lstStyle/>
                    <a:p>
                      <a:pPr algn="l" fontAlgn="t" latinLnBrk="1"/>
                      <a:r>
                        <a:rPr lang="zh-CN" altLang="en-US" sz="900" b="0" i="0" u="none" strike="noStrike" dirty="0">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負担額</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788,500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441466467"/>
                  </a:ext>
                </a:extLst>
              </a:tr>
              <a:tr h="180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領収額合計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gridSpan="3">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797,700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6766213"/>
                  </a:ext>
                </a:extLst>
              </a:tr>
            </a:tbl>
          </a:graphicData>
        </a:graphic>
      </p:graphicFrame>
      <p:sp>
        <p:nvSpPr>
          <p:cNvPr id="38" name="正方形/長方形 37">
            <a:extLst>
              <a:ext uri="{FF2B5EF4-FFF2-40B4-BE49-F238E27FC236}">
                <a16:creationId xmlns:a16="http://schemas.microsoft.com/office/drawing/2014/main" id="{8E5E098D-F7B8-4ECC-BAAC-C145B5385293}"/>
              </a:ext>
            </a:extLst>
          </p:cNvPr>
          <p:cNvSpPr/>
          <p:nvPr/>
        </p:nvSpPr>
        <p:spPr>
          <a:xfrm>
            <a:off x="114297" y="896220"/>
            <a:ext cx="821205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❶＜領収書（例）＞</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55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歳男性、心筋こうそくで</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日から</a:t>
            </a:r>
            <a:r>
              <a:rPr kumimoji="1" lang="en-US" altLang="ja-JP" sz="1200" b="1" dirty="0">
                <a:solidFill>
                  <a:srgbClr val="3E3A39"/>
                </a:solidFill>
                <a:latin typeface="メイリオ"/>
                <a:ea typeface="メイリオ"/>
              </a:rPr>
              <a:t>2</a:t>
            </a:r>
            <a:r>
              <a:rPr kumimoji="1" lang="ja-JP" altLang="en-US" sz="1200" b="1" dirty="0">
                <a:solidFill>
                  <a:srgbClr val="3E3A39"/>
                </a:solidFill>
                <a:latin typeface="メイリオ"/>
                <a:ea typeface="メイリオ"/>
              </a:rPr>
              <a:t>月</a:t>
            </a:r>
            <a:r>
              <a:rPr kumimoji="1" lang="en-US" altLang="ja-JP" sz="1200" b="1" dirty="0">
                <a:solidFill>
                  <a:srgbClr val="3E3A39"/>
                </a:solidFill>
                <a:latin typeface="メイリオ"/>
                <a:ea typeface="メイリオ"/>
              </a:rPr>
              <a:t>12</a:t>
            </a:r>
            <a:r>
              <a:rPr kumimoji="1" lang="ja-JP" altLang="en-US" sz="1200" b="1" dirty="0">
                <a:solidFill>
                  <a:srgbClr val="3E3A39"/>
                </a:solidFill>
                <a:latin typeface="メイリオ"/>
                <a:ea typeface="メイリオ"/>
              </a:rPr>
              <a:t>日</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まで入院された方の領収書（例）</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8ADBD248-4D65-4D09-B9D4-1B13F0B6E309}"/>
              </a:ext>
            </a:extLst>
          </p:cNvPr>
          <p:cNvSpPr/>
          <p:nvPr/>
        </p:nvSpPr>
        <p:spPr>
          <a:xfrm>
            <a:off x="464533" y="4387732"/>
            <a:ext cx="3708000" cy="28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2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D5F091F-29B8-4948-A120-362BE56A175E}"/>
              </a:ext>
            </a:extLst>
          </p:cNvPr>
          <p:cNvSpPr/>
          <p:nvPr/>
        </p:nvSpPr>
        <p:spPr>
          <a:xfrm>
            <a:off x="4354392" y="4387732"/>
            <a:ext cx="3708000" cy="288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2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64554751-1AE7-473C-BDA5-09DC4534CE3E}"/>
              </a:ext>
            </a:extLst>
          </p:cNvPr>
          <p:cNvSpPr/>
          <p:nvPr/>
        </p:nvSpPr>
        <p:spPr>
          <a:xfrm>
            <a:off x="115951" y="4014658"/>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❷「加入されている保険」と、「おすすめの保険」で、給付金額の違いを計算してみよう</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4" name="テキスト ボックス 13">
            <a:extLst>
              <a:ext uri="{FF2B5EF4-FFF2-40B4-BE49-F238E27FC236}">
                <a16:creationId xmlns:a16="http://schemas.microsoft.com/office/drawing/2014/main" id="{A2483F60-F765-4CAF-A642-5D150FCCB759}"/>
              </a:ext>
            </a:extLst>
          </p:cNvPr>
          <p:cNvSpPr txBox="1"/>
          <p:nvPr/>
        </p:nvSpPr>
        <p:spPr>
          <a:xfrm>
            <a:off x="0" y="6362558"/>
            <a:ext cx="9860201" cy="200055"/>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rPr>
              <a:t>上記領収書（例）は、実際の領収書（時期含め）をもとに、当社が個人情報等を加工した内容となっております。また領収書は、発行される病院等によっても形式等異なる場合がございます。あわせてご了承ください。</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00251B76-880B-2F0E-99CF-2DAB4563A3E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5" name="スライド番号プレースホルダー 5">
            <a:extLst>
              <a:ext uri="{FF2B5EF4-FFF2-40B4-BE49-F238E27FC236}">
                <a16:creationId xmlns:a16="http://schemas.microsoft.com/office/drawing/2014/main" id="{B73340C9-331B-D448-1C91-C3A21E4ACEB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13</a:t>
            </a:fld>
            <a:endParaRPr kumimoji="1" lang="ja-JP" altLang="en-US" sz="1200" b="1" dirty="0">
              <a:solidFill>
                <a:schemeClr val="tx1"/>
              </a:solidFill>
            </a:endParaRPr>
          </a:p>
        </p:txBody>
      </p:sp>
    </p:spTree>
    <p:extLst>
      <p:ext uri="{BB962C8B-B14F-4D97-AF65-F5344CB8AC3E}">
        <p14:creationId xmlns:p14="http://schemas.microsoft.com/office/powerpoint/2010/main" val="3073482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第一生命：ブライト</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Way</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230214"/>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死亡の場合の総受け取り額</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pPr algn="r"/>
            <a:r>
              <a:rPr lang="en-US" altLang="ja-JP" sz="1600" b="1" dirty="0">
                <a:latin typeface="Meiryo UI" panose="020B0604030504040204" pitchFamily="50" charset="-128"/>
                <a:ea typeface="Meiryo UI" panose="020B0604030504040204" pitchFamily="50" charset="-128"/>
              </a:rPr>
              <a:t>3,030</a:t>
            </a:r>
            <a:r>
              <a:rPr lang="ja-JP" altLang="en-US" sz="1200" b="1" dirty="0">
                <a:latin typeface="Meiryo UI" panose="020B0604030504040204" pitchFamily="50" charset="-128"/>
                <a:ea typeface="Meiryo UI" panose="020B0604030504040204" pitchFamily="50" charset="-128"/>
              </a:rPr>
              <a:t>万円</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（内訳）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終身保険</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アシストセブン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アシストセブンプラス</a:t>
            </a:r>
            <a:endParaRPr lang="en-US" altLang="ja-JP" sz="12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30</a:t>
            </a:r>
            <a:r>
              <a:rPr kumimoji="1" lang="ja-JP" altLang="en-US" sz="1050" dirty="0">
                <a:solidFill>
                  <a:srgbClr val="000000"/>
                </a:solidFill>
                <a:latin typeface="メイリオ" panose="020B0604030504040204" pitchFamily="50" charset="-128"/>
                <a:ea typeface="メイリオ" panose="020B0604030504040204" pitchFamily="50" charset="-128"/>
              </a:rPr>
              <a:t>歳男性、</a:t>
            </a:r>
            <a:r>
              <a:rPr kumimoji="1" lang="en-US" altLang="ja-JP" sz="1050" dirty="0">
                <a:solidFill>
                  <a:srgbClr val="000000"/>
                </a:solidFill>
                <a:latin typeface="メイリオ" panose="020B0604030504040204" pitchFamily="50" charset="-128"/>
                <a:ea typeface="メイリオ" panose="020B0604030504040204" pitchFamily="50" charset="-128"/>
              </a:rPr>
              <a:t>10</a:t>
            </a:r>
            <a:r>
              <a:rPr kumimoji="1" lang="ja-JP" altLang="en-US" sz="1050" dirty="0">
                <a:solidFill>
                  <a:srgbClr val="000000"/>
                </a:solidFill>
                <a:latin typeface="メイリオ" panose="020B0604030504040204" pitchFamily="50" charset="-128"/>
                <a:ea typeface="メイリオ" panose="020B0604030504040204" pitchFamily="50" charset="-128"/>
              </a:rPr>
              <a:t>歳更新、月払口座振替扱（</a:t>
            </a:r>
            <a:r>
              <a:rPr kumimoji="1" lang="en-US" altLang="ja-JP" sz="1050" dirty="0">
                <a:solidFill>
                  <a:srgbClr val="000000"/>
                </a:solidFill>
                <a:latin typeface="メイリオ" panose="020B0604030504040204" pitchFamily="50" charset="-128"/>
                <a:ea typeface="メイリオ" panose="020B0604030504040204" pitchFamily="50" charset="-128"/>
              </a:rPr>
              <a:t>2018</a:t>
            </a:r>
            <a:r>
              <a:rPr kumimoji="1" lang="ja-JP" altLang="en-US" sz="1050" dirty="0">
                <a:solidFill>
                  <a:srgbClr val="000000"/>
                </a:solidFill>
                <a:latin typeface="メイリオ" panose="020B0604030504040204" pitchFamily="50" charset="-128"/>
                <a:ea typeface="メイリオ" panose="020B0604030504040204" pitchFamily="50" charset="-128"/>
              </a:rPr>
              <a:t>年</a:t>
            </a:r>
            <a:r>
              <a:rPr kumimoji="1" lang="en-US" altLang="ja-JP" sz="1050" dirty="0">
                <a:solidFill>
                  <a:srgbClr val="000000"/>
                </a:solidFill>
                <a:latin typeface="メイリオ" panose="020B0604030504040204" pitchFamily="50" charset="-128"/>
                <a:ea typeface="メイリオ" panose="020B0604030504040204" pitchFamily="50" charset="-128"/>
              </a:rPr>
              <a:t>2</a:t>
            </a:r>
            <a:r>
              <a:rPr kumimoji="1" lang="ja-JP" altLang="en-US" sz="1050" dirty="0">
                <a:solidFill>
                  <a:srgbClr val="000000"/>
                </a:solidFill>
                <a:latin typeface="メイリオ" panose="020B0604030504040204" pitchFamily="50" charset="-128"/>
                <a:ea typeface="メイリオ" panose="020B0604030504040204" pitchFamily="50" charset="-128"/>
              </a:rPr>
              <a:t>月）、保険料払込免除特約付加</a:t>
            </a:r>
            <a:endParaRPr kumimoji="1" lang="en-US" altLang="ja-JP" sz="1050" dirty="0">
              <a:solidFill>
                <a:srgbClr val="000000"/>
              </a:solidFill>
              <a:latin typeface="メイリオ" panose="020B0604030504040204" pitchFamily="50" charset="-128"/>
              <a:ea typeface="メイリオ" panose="020B0604030504040204" pitchFamily="50" charset="-128"/>
            </a:endParaRPr>
          </a:p>
        </p:txBody>
      </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30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47627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5187280"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25BDB813-6D2B-46F9-867F-991F96F33667}"/>
              </a:ext>
            </a:extLst>
          </p:cNvPr>
          <p:cNvSpPr/>
          <p:nvPr/>
        </p:nvSpPr>
        <p:spPr>
          <a:xfrm>
            <a:off x="6186444" y="4099844"/>
            <a:ext cx="1540234"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tx1"/>
                </a:solidFill>
                <a:latin typeface="Meiryo UI" panose="020B0604030504040204" pitchFamily="50" charset="-128"/>
                <a:ea typeface="Meiryo UI" panose="020B0604030504040204" pitchFamily="50" charset="-128"/>
              </a:rPr>
              <a:t>65</a:t>
            </a:r>
            <a:r>
              <a:rPr kumimoji="1" lang="ja-JP" altLang="en-US" sz="1200" b="1" dirty="0">
                <a:solidFill>
                  <a:schemeClr val="tx1"/>
                </a:solidFill>
                <a:latin typeface="Meiryo UI" panose="020B0604030504040204" pitchFamily="50" charset="-128"/>
                <a:ea typeface="Meiryo UI" panose="020B0604030504040204" pitchFamily="50" charset="-128"/>
              </a:rPr>
              <a:t>歳</a:t>
            </a:r>
            <a:endParaRPr kumimoji="1" lang="en-US" altLang="ja-JP" sz="1200" b="1" dirty="0">
              <a:solidFill>
                <a:schemeClr val="tx1"/>
              </a:solidFill>
              <a:latin typeface="Meiryo UI" panose="020B0604030504040204" pitchFamily="50" charset="-128"/>
              <a:ea typeface="Meiryo UI" panose="020B0604030504040204" pitchFamily="50" charset="-128"/>
            </a:endParaRPr>
          </a:p>
          <a:p>
            <a:r>
              <a:rPr kumimoji="1" lang="ja-JP" altLang="en-US" sz="1200" b="1" dirty="0">
                <a:solidFill>
                  <a:schemeClr val="tx1"/>
                </a:solidFill>
                <a:latin typeface="Meiryo UI" panose="020B0604030504040204" pitchFamily="50" charset="-128"/>
                <a:ea typeface="Meiryo UI" panose="020B0604030504040204" pitchFamily="50" charset="-128"/>
              </a:rPr>
              <a:t>主契約払い込み終了</a:t>
            </a:r>
          </a:p>
        </p:txBody>
      </p:sp>
      <p:cxnSp>
        <p:nvCxnSpPr>
          <p:cNvPr id="55" name="直線コネクタ 54">
            <a:extLst>
              <a:ext uri="{FF2B5EF4-FFF2-40B4-BE49-F238E27FC236}">
                <a16:creationId xmlns:a16="http://schemas.microsoft.com/office/drawing/2014/main" id="{B556FBA7-DD7D-4EC9-85FC-AD844C03BEC0}"/>
              </a:ext>
            </a:extLst>
          </p:cNvPr>
          <p:cNvCxnSpPr>
            <a:cxnSpLocks/>
          </p:cNvCxnSpPr>
          <p:nvPr/>
        </p:nvCxnSpPr>
        <p:spPr>
          <a:xfrm flipV="1">
            <a:off x="6606541"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7665182" y="4021413"/>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80</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782326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70457"/>
            <a:ext cx="1720215" cy="830997"/>
          </a:xfrm>
          <a:prstGeom prst="rect">
            <a:avLst/>
          </a:prstGeom>
          <a:noFill/>
        </p:spPr>
        <p:txBody>
          <a:bodyPr wrap="square">
            <a:spAutoFit/>
          </a:bodyPr>
          <a:lstStyle/>
          <a:p>
            <a:pPr algn="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30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2,900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100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p:txBody>
      </p:sp>
      <p:grpSp>
        <p:nvGrpSpPr>
          <p:cNvPr id="53" name="グループ化 52">
            <a:extLst>
              <a:ext uri="{FF2B5EF4-FFF2-40B4-BE49-F238E27FC236}">
                <a16:creationId xmlns:a16="http://schemas.microsoft.com/office/drawing/2014/main" id="{7F370D86-E9C8-4FEA-A36F-9693A915592D}"/>
              </a:ext>
            </a:extLst>
          </p:cNvPr>
          <p:cNvGrpSpPr/>
          <p:nvPr/>
        </p:nvGrpSpPr>
        <p:grpSpPr>
          <a:xfrm>
            <a:off x="843052" y="1537074"/>
            <a:ext cx="4372261" cy="252000"/>
            <a:chOff x="1087241" y="2128034"/>
            <a:chExt cx="4032000" cy="252000"/>
          </a:xfrm>
          <a:solidFill>
            <a:schemeClr val="accent2">
              <a:lumMod val="60000"/>
              <a:lumOff val="40000"/>
            </a:schemeClr>
          </a:solidFill>
        </p:grpSpPr>
        <p:sp>
          <p:nvSpPr>
            <p:cNvPr id="67" name="正方形/長方形 66">
              <a:extLst>
                <a:ext uri="{FF2B5EF4-FFF2-40B4-BE49-F238E27FC236}">
                  <a16:creationId xmlns:a16="http://schemas.microsoft.com/office/drawing/2014/main" id="{57C64A8E-D38E-45C0-A79D-7D80FA99D48E}"/>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アシストセブン</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68" name="正方形/長方形 67">
              <a:extLst>
                <a:ext uri="{FF2B5EF4-FFF2-40B4-BE49-F238E27FC236}">
                  <a16:creationId xmlns:a16="http://schemas.microsoft.com/office/drawing/2014/main" id="{C85A39CD-0E14-425B-9C7C-963B7B56C38C}"/>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2,900</a:t>
              </a:r>
              <a:r>
                <a:rPr kumimoji="1" lang="zh-TW" altLang="en-US" sz="1200" b="1" dirty="0">
                  <a:solidFill>
                    <a:schemeClr val="tx1"/>
                  </a:solidFill>
                  <a:latin typeface="Meiryo UI" panose="020B0604030504040204" pitchFamily="50" charset="-128"/>
                  <a:ea typeface="Meiryo UI" panose="020B0604030504040204" pitchFamily="50" charset="-128"/>
                </a:rPr>
                <a:t>万</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sp>
        <p:nvSpPr>
          <p:cNvPr id="71" name="正方形/長方形 70">
            <a:extLst>
              <a:ext uri="{FF2B5EF4-FFF2-40B4-BE49-F238E27FC236}">
                <a16:creationId xmlns:a16="http://schemas.microsoft.com/office/drawing/2014/main" id="{8E1AC550-6B6E-4424-9345-5365F5296061}"/>
              </a:ext>
            </a:extLst>
          </p:cNvPr>
          <p:cNvSpPr/>
          <p:nvPr/>
        </p:nvSpPr>
        <p:spPr>
          <a:xfrm>
            <a:off x="138254" y="1537074"/>
            <a:ext cx="648000" cy="56237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重い病気</a:t>
            </a:r>
          </a:p>
        </p:txBody>
      </p:sp>
      <p:sp>
        <p:nvSpPr>
          <p:cNvPr id="72" name="正方形/長方形 71">
            <a:extLst>
              <a:ext uri="{FF2B5EF4-FFF2-40B4-BE49-F238E27FC236}">
                <a16:creationId xmlns:a16="http://schemas.microsoft.com/office/drawing/2014/main" id="{7283D5B7-42E9-4036-9660-F050B7B32819}"/>
              </a:ext>
            </a:extLst>
          </p:cNvPr>
          <p:cNvSpPr/>
          <p:nvPr/>
        </p:nvSpPr>
        <p:spPr>
          <a:xfrm>
            <a:off x="134672" y="2154307"/>
            <a:ext cx="648000" cy="864954"/>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病気</a:t>
            </a:r>
            <a:endParaRPr kumimoji="1" lang="en-US" altLang="ja-JP" sz="1200" b="1" dirty="0">
              <a:solidFill>
                <a:schemeClr val="bg1"/>
              </a:solidFill>
              <a:latin typeface="Meiryo UI" panose="020B0604030504040204" pitchFamily="50" charset="-128"/>
              <a:ea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rPr>
              <a:t>・ケガ</a:t>
            </a:r>
          </a:p>
        </p:txBody>
      </p:sp>
      <p:cxnSp>
        <p:nvCxnSpPr>
          <p:cNvPr id="76" name="直線コネクタ 75">
            <a:extLst>
              <a:ext uri="{FF2B5EF4-FFF2-40B4-BE49-F238E27FC236}">
                <a16:creationId xmlns:a16="http://schemas.microsoft.com/office/drawing/2014/main" id="{B1A123FE-EF66-401C-A8F1-AC1212C7FB49}"/>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5" name="グループ化 94">
            <a:extLst>
              <a:ext uri="{FF2B5EF4-FFF2-40B4-BE49-F238E27FC236}">
                <a16:creationId xmlns:a16="http://schemas.microsoft.com/office/drawing/2014/main" id="{E95FDB6A-1E5A-4E1A-B8E0-1755F5A1CA45}"/>
              </a:ext>
            </a:extLst>
          </p:cNvPr>
          <p:cNvGrpSpPr/>
          <p:nvPr/>
        </p:nvGrpSpPr>
        <p:grpSpPr>
          <a:xfrm>
            <a:off x="843052" y="2467107"/>
            <a:ext cx="4372261" cy="252000"/>
            <a:chOff x="1090017" y="1853261"/>
            <a:chExt cx="4032000" cy="252000"/>
          </a:xfrm>
          <a:solidFill>
            <a:srgbClr val="FF9999"/>
          </a:solidFill>
        </p:grpSpPr>
        <p:sp>
          <p:nvSpPr>
            <p:cNvPr id="96" name="正方形/長方形 95">
              <a:extLst>
                <a:ext uri="{FF2B5EF4-FFF2-40B4-BE49-F238E27FC236}">
                  <a16:creationId xmlns:a16="http://schemas.microsoft.com/office/drawing/2014/main" id="{E0B4DBD6-34B0-47D8-BAA3-12723F0F036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bg1"/>
                  </a:solidFill>
                  <a:latin typeface="Meiryo UI" panose="020B0604030504040204" pitchFamily="50" charset="-128"/>
                  <a:ea typeface="Meiryo UI" panose="020B0604030504040204" pitchFamily="50" charset="-128"/>
                </a:rPr>
                <a:t>8</a:t>
              </a:r>
              <a:r>
                <a:rPr kumimoji="1" lang="ja-JP" altLang="en-US" sz="1200" b="1" dirty="0">
                  <a:solidFill>
                    <a:schemeClr val="bg1"/>
                  </a:solidFill>
                  <a:latin typeface="Meiryo UI" panose="020B0604030504040204" pitchFamily="50" charset="-128"/>
                  <a:ea typeface="Meiryo UI" panose="020B0604030504040204" pitchFamily="50" charset="-128"/>
                </a:rPr>
                <a:t>大生活習慣病入院特約</a:t>
              </a:r>
              <a:r>
                <a:rPr kumimoji="1" lang="en-US" altLang="ja-JP" sz="1200" b="1" dirty="0">
                  <a:solidFill>
                    <a:schemeClr val="bg1"/>
                  </a:solidFill>
                  <a:latin typeface="Meiryo UI" panose="020B0604030504040204" pitchFamily="50" charset="-128"/>
                  <a:ea typeface="Meiryo UI" panose="020B0604030504040204" pitchFamily="50" charset="-128"/>
                </a:rPr>
                <a:t>D</a:t>
              </a:r>
            </a:p>
          </p:txBody>
        </p:sp>
        <p:sp>
          <p:nvSpPr>
            <p:cNvPr id="97" name="正方形/長方形 96">
              <a:extLst>
                <a:ext uri="{FF2B5EF4-FFF2-40B4-BE49-F238E27FC236}">
                  <a16:creationId xmlns:a16="http://schemas.microsoft.com/office/drawing/2014/main" id="{BFF264F8-F9EF-4FFB-BD48-4CA2C705367F}"/>
                </a:ext>
              </a:extLst>
            </p:cNvPr>
            <p:cNvSpPr/>
            <p:nvPr/>
          </p:nvSpPr>
          <p:spPr>
            <a:xfrm>
              <a:off x="2944577" y="1853261"/>
              <a:ext cx="2175782"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日額</a:t>
              </a:r>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98" name="グループ化 97">
            <a:extLst>
              <a:ext uri="{FF2B5EF4-FFF2-40B4-BE49-F238E27FC236}">
                <a16:creationId xmlns:a16="http://schemas.microsoft.com/office/drawing/2014/main" id="{F87A8FB7-8865-414C-928D-916EF8F79FE7}"/>
              </a:ext>
            </a:extLst>
          </p:cNvPr>
          <p:cNvGrpSpPr/>
          <p:nvPr/>
        </p:nvGrpSpPr>
        <p:grpSpPr>
          <a:xfrm>
            <a:off x="843051" y="2784520"/>
            <a:ext cx="4385474" cy="252000"/>
            <a:chOff x="1087241" y="2128034"/>
            <a:chExt cx="3189364" cy="252000"/>
          </a:xfrm>
          <a:solidFill>
            <a:srgbClr val="FF9999"/>
          </a:solidFill>
        </p:grpSpPr>
        <p:sp>
          <p:nvSpPr>
            <p:cNvPr id="99" name="正方形/長方形 98">
              <a:extLst>
                <a:ext uri="{FF2B5EF4-FFF2-40B4-BE49-F238E27FC236}">
                  <a16:creationId xmlns:a16="http://schemas.microsoft.com/office/drawing/2014/main" id="{6BA84D04-019C-42E0-B02F-39DF85FF9639}"/>
                </a:ext>
              </a:extLst>
            </p:cNvPr>
            <p:cNvSpPr/>
            <p:nvPr/>
          </p:nvSpPr>
          <p:spPr>
            <a:xfrm>
              <a:off x="1087241" y="2128034"/>
              <a:ext cx="318102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先進医療保険</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0" name="正方形/長方形 99">
              <a:extLst>
                <a:ext uri="{FF2B5EF4-FFF2-40B4-BE49-F238E27FC236}">
                  <a16:creationId xmlns:a16="http://schemas.microsoft.com/office/drawing/2014/main" id="{99C782F0-C632-49B7-AD02-42335F3B8424}"/>
                </a:ext>
              </a:extLst>
            </p:cNvPr>
            <p:cNvSpPr/>
            <p:nvPr/>
          </p:nvSpPr>
          <p:spPr>
            <a:xfrm>
              <a:off x="1850016" y="2128034"/>
              <a:ext cx="242658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付加</a:t>
              </a:r>
            </a:p>
          </p:txBody>
        </p:sp>
      </p:grpSp>
      <p:grpSp>
        <p:nvGrpSpPr>
          <p:cNvPr id="101" name="グループ化 100">
            <a:extLst>
              <a:ext uri="{FF2B5EF4-FFF2-40B4-BE49-F238E27FC236}">
                <a16:creationId xmlns:a16="http://schemas.microsoft.com/office/drawing/2014/main" id="{E0497305-BD0C-4CE1-BBB2-6FD60286C94D}"/>
              </a:ext>
            </a:extLst>
          </p:cNvPr>
          <p:cNvGrpSpPr/>
          <p:nvPr/>
        </p:nvGrpSpPr>
        <p:grpSpPr>
          <a:xfrm>
            <a:off x="843050" y="1230214"/>
            <a:ext cx="6109557" cy="252000"/>
            <a:chOff x="843050" y="1230214"/>
            <a:chExt cx="6109557" cy="252000"/>
          </a:xfrm>
        </p:grpSpPr>
        <p:sp>
          <p:nvSpPr>
            <p:cNvPr id="102" name="矢印: 五方向 101">
              <a:extLst>
                <a:ext uri="{FF2B5EF4-FFF2-40B4-BE49-F238E27FC236}">
                  <a16:creationId xmlns:a16="http://schemas.microsoft.com/office/drawing/2014/main" id="{BFF22E09-B134-4494-9935-8E8FF15814CC}"/>
                </a:ext>
              </a:extLst>
            </p:cNvPr>
            <p:cNvSpPr/>
            <p:nvPr/>
          </p:nvSpPr>
          <p:spPr>
            <a:xfrm>
              <a:off x="843050" y="1230214"/>
              <a:ext cx="6109557" cy="2520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終身保険（主契約）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3" name="正方形/長方形 102">
              <a:extLst>
                <a:ext uri="{FF2B5EF4-FFF2-40B4-BE49-F238E27FC236}">
                  <a16:creationId xmlns:a16="http://schemas.microsoft.com/office/drawing/2014/main" id="{17F5069A-76E9-49EF-A6C6-829AE92DEC40}"/>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3</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sp>
        <p:nvSpPr>
          <p:cNvPr id="107" name="正方形/長方形 106">
            <a:extLst>
              <a:ext uri="{FF2B5EF4-FFF2-40B4-BE49-F238E27FC236}">
                <a16:creationId xmlns:a16="http://schemas.microsoft.com/office/drawing/2014/main" id="{156BA173-51F3-43CE-BF22-54845BD0DB65}"/>
              </a:ext>
            </a:extLst>
          </p:cNvPr>
          <p:cNvSpPr/>
          <p:nvPr/>
        </p:nvSpPr>
        <p:spPr>
          <a:xfrm>
            <a:off x="134672" y="1230214"/>
            <a:ext cx="648000"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万一</a:t>
            </a:r>
          </a:p>
        </p:txBody>
      </p:sp>
      <p:sp>
        <p:nvSpPr>
          <p:cNvPr id="78" name="正方形/長方形 77">
            <a:extLst>
              <a:ext uri="{FF2B5EF4-FFF2-40B4-BE49-F238E27FC236}">
                <a16:creationId xmlns:a16="http://schemas.microsoft.com/office/drawing/2014/main" id="{6AA76092-A97A-4E72-A2DB-06A8BB2B6090}"/>
              </a:ext>
            </a:extLst>
          </p:cNvPr>
          <p:cNvSpPr/>
          <p:nvPr/>
        </p:nvSpPr>
        <p:spPr>
          <a:xfrm>
            <a:off x="7299972" y="3021493"/>
            <a:ext cx="2556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払込保険料</a:t>
            </a:r>
            <a:endParaRPr lang="en-US" altLang="ja-JP" sz="1200" b="1" dirty="0">
              <a:latin typeface="Meiryo UI" panose="020B0604030504040204" pitchFamily="50" charset="-128"/>
              <a:ea typeface="Meiryo UI" panose="020B0604030504040204" pitchFamily="50" charset="-128"/>
            </a:endParaRPr>
          </a:p>
          <a:p>
            <a:pPr algn="r"/>
            <a:r>
              <a:rPr lang="en-US" altLang="ja-JP" sz="1200" b="1" dirty="0">
                <a:latin typeface="Meiryo UI" panose="020B0604030504040204" pitchFamily="50" charset="-128"/>
                <a:ea typeface="Meiryo UI" panose="020B0604030504040204" pitchFamily="50" charset="-128"/>
              </a:rPr>
              <a:t>15,851</a:t>
            </a:r>
            <a:r>
              <a:rPr lang="ja-JP" altLang="en-US" sz="1200" b="1" dirty="0">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p:txBody>
      </p:sp>
      <p:sp>
        <p:nvSpPr>
          <p:cNvPr id="79" name="矢印: 五方向 78">
            <a:extLst>
              <a:ext uri="{FF2B5EF4-FFF2-40B4-BE49-F238E27FC236}">
                <a16:creationId xmlns:a16="http://schemas.microsoft.com/office/drawing/2014/main" id="{BB5AED86-2EB8-48C0-A154-3AD1CFC8E666}"/>
              </a:ext>
            </a:extLst>
          </p:cNvPr>
          <p:cNvSpPr/>
          <p:nvPr/>
        </p:nvSpPr>
        <p:spPr>
          <a:xfrm>
            <a:off x="5267145" y="1537074"/>
            <a:ext cx="1339396" cy="1482187"/>
          </a:xfrm>
          <a:prstGeom prst="homePlate">
            <a:avLst>
              <a:gd name="adj" fmla="val 22188"/>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87" name="テキスト ボックス 86">
            <a:extLst>
              <a:ext uri="{FF2B5EF4-FFF2-40B4-BE49-F238E27FC236}">
                <a16:creationId xmlns:a16="http://schemas.microsoft.com/office/drawing/2014/main" id="{A3EDB42A-9C84-40FF-AD4B-A007E47BA436}"/>
              </a:ext>
            </a:extLst>
          </p:cNvPr>
          <p:cNvSpPr txBox="1"/>
          <p:nvPr/>
        </p:nvSpPr>
        <p:spPr>
          <a:xfrm>
            <a:off x="114298" y="3131962"/>
            <a:ext cx="7612379" cy="738664"/>
          </a:xfrm>
          <a:prstGeom prst="rect">
            <a:avLst/>
          </a:prstGeom>
          <a:no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　医のいちばん</a:t>
            </a:r>
            <a:r>
              <a:rPr kumimoji="1" lang="en-US" altLang="ja-JP" sz="1050" dirty="0">
                <a:solidFill>
                  <a:srgbClr val="000000"/>
                </a:solidFill>
                <a:latin typeface="メイリオ" panose="020B0604030504040204" pitchFamily="50" charset="-128"/>
                <a:ea typeface="メイリオ" panose="020B0604030504040204" pitchFamily="50" charset="-128"/>
              </a:rPr>
              <a:t>NEO</a:t>
            </a:r>
            <a:r>
              <a:rPr kumimoji="1" lang="ja-JP" altLang="en-US" sz="1050" dirty="0">
                <a:solidFill>
                  <a:srgbClr val="000000"/>
                </a:solidFill>
                <a:latin typeface="メイリオ" panose="020B0604030504040204" pitchFamily="50" charset="-128"/>
                <a:ea typeface="メイリオ" panose="020B0604030504040204" pitchFamily="50" charset="-128"/>
              </a:rPr>
              <a:t>（手術）</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メイリオ" panose="020B0604030504040204" pitchFamily="50" charset="-128"/>
                <a:ea typeface="メイリオ" panose="020B0604030504040204" pitchFamily="50" charset="-128"/>
              </a:rPr>
              <a:t>災害入院給付金または疾病入院給付金が支払われる入院中に受けられたとき　　　入院給付金日額の</a:t>
            </a:r>
            <a:r>
              <a:rPr kumimoji="1" lang="en-US" altLang="ja-JP" sz="1050" dirty="0">
                <a:solidFill>
                  <a:srgbClr val="000000"/>
                </a:solidFill>
                <a:latin typeface="メイリオ" panose="020B0604030504040204" pitchFamily="50" charset="-128"/>
                <a:ea typeface="メイリオ" panose="020B0604030504040204" pitchFamily="50" charset="-128"/>
              </a:rPr>
              <a:t>20</a:t>
            </a:r>
            <a:r>
              <a:rPr kumimoji="1" lang="ja-JP" altLang="en-US" sz="1050" dirty="0">
                <a:solidFill>
                  <a:srgbClr val="000000"/>
                </a:solidFill>
                <a:latin typeface="メイリオ" panose="020B0604030504040204" pitchFamily="50" charset="-128"/>
                <a:ea typeface="メイリオ" panose="020B0604030504040204" pitchFamily="50" charset="-128"/>
              </a:rPr>
              <a:t>倍</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メイリオ" panose="020B0604030504040204" pitchFamily="50" charset="-128"/>
                <a:ea typeface="メイリオ" panose="020B0604030504040204" pitchFamily="50" charset="-128"/>
              </a:rPr>
              <a:t>災害入院給付金または疾病入院給付金が支払われる入院中以外に受けられたとき　入院給付金日額の</a:t>
            </a:r>
            <a:r>
              <a:rPr kumimoji="1" lang="en-US" altLang="ja-JP" sz="1050" dirty="0">
                <a:solidFill>
                  <a:srgbClr val="000000"/>
                </a:solidFill>
                <a:latin typeface="メイリオ" panose="020B0604030504040204" pitchFamily="50" charset="-128"/>
                <a:ea typeface="メイリオ" panose="020B0604030504040204" pitchFamily="50" charset="-128"/>
              </a:rPr>
              <a:t>5</a:t>
            </a:r>
            <a:r>
              <a:rPr kumimoji="1" lang="ja-JP" altLang="en-US" sz="1050" dirty="0">
                <a:solidFill>
                  <a:srgbClr val="000000"/>
                </a:solidFill>
                <a:latin typeface="メイリオ" panose="020B0604030504040204" pitchFamily="50" charset="-128"/>
                <a:ea typeface="メイリオ" panose="020B0604030504040204" pitchFamily="50" charset="-128"/>
              </a:rPr>
              <a:t>倍</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628650" lvl="1" indent="-171450" defTabSz="914400" fontAlgn="base">
              <a:spcBef>
                <a:spcPct val="0"/>
              </a:spcBef>
              <a:spcAft>
                <a:spcPct val="0"/>
              </a:spcAft>
              <a:buFont typeface="Arial" panose="020B0604020202020204" pitchFamily="34" charset="0"/>
              <a:buChar char="•"/>
              <a:defRPr/>
            </a:pPr>
            <a:endParaRPr kumimoji="1" lang="en-US" altLang="ja-JP" sz="1050" dirty="0">
              <a:solidFill>
                <a:srgbClr val="000000"/>
              </a:solidFill>
              <a:latin typeface="メイリオ" panose="020B0604030504040204" pitchFamily="50" charset="-128"/>
              <a:ea typeface="メイリオ" panose="020B0604030504040204" pitchFamily="50" charset="-128"/>
            </a:endParaRPr>
          </a:p>
        </p:txBody>
      </p:sp>
      <p:pic>
        <p:nvPicPr>
          <p:cNvPr id="3" name="図 2" descr="QR コード&#10;&#10;自動的に生成された説明">
            <a:extLst>
              <a:ext uri="{FF2B5EF4-FFF2-40B4-BE49-F238E27FC236}">
                <a16:creationId xmlns:a16="http://schemas.microsoft.com/office/drawing/2014/main" id="{3D3DF289-2B25-4486-A7F5-FE0F40CF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05" y="5407700"/>
            <a:ext cx="1080000" cy="1080000"/>
          </a:xfrm>
          <a:prstGeom prst="rect">
            <a:avLst/>
          </a:prstGeom>
        </p:spPr>
      </p:pic>
      <p:grpSp>
        <p:nvGrpSpPr>
          <p:cNvPr id="6" name="グループ化 5">
            <a:extLst>
              <a:ext uri="{FF2B5EF4-FFF2-40B4-BE49-F238E27FC236}">
                <a16:creationId xmlns:a16="http://schemas.microsoft.com/office/drawing/2014/main" id="{A57ECC4B-CF3F-6771-F862-A831D63E6699}"/>
              </a:ext>
            </a:extLst>
          </p:cNvPr>
          <p:cNvGrpSpPr/>
          <p:nvPr/>
        </p:nvGrpSpPr>
        <p:grpSpPr>
          <a:xfrm>
            <a:off x="839284" y="1847446"/>
            <a:ext cx="4372261" cy="252000"/>
            <a:chOff x="1087241" y="2128034"/>
            <a:chExt cx="4032000" cy="252000"/>
          </a:xfrm>
          <a:solidFill>
            <a:schemeClr val="accent2">
              <a:lumMod val="60000"/>
              <a:lumOff val="40000"/>
            </a:schemeClr>
          </a:solidFill>
        </p:grpSpPr>
        <p:sp>
          <p:nvSpPr>
            <p:cNvPr id="7" name="正方形/長方形 6">
              <a:extLst>
                <a:ext uri="{FF2B5EF4-FFF2-40B4-BE49-F238E27FC236}">
                  <a16:creationId xmlns:a16="http://schemas.microsoft.com/office/drawing/2014/main" id="{77C797B0-0BD9-88EC-F0DB-F038B0DEEA8D}"/>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アシストセブンプラス</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67EAE77-A75A-4215-E0C9-C6BF1A80C283}"/>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zh-TW" altLang="en-US" sz="1200" b="1" dirty="0">
                  <a:solidFill>
                    <a:schemeClr val="tx1"/>
                  </a:solidFill>
                  <a:latin typeface="Meiryo UI" panose="020B0604030504040204" pitchFamily="50" charset="-128"/>
                  <a:ea typeface="Meiryo UI" panose="020B0604030504040204" pitchFamily="50" charset="-128"/>
                </a:rPr>
                <a:t>万</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grpSp>
        <p:nvGrpSpPr>
          <p:cNvPr id="9" name="グループ化 8">
            <a:extLst>
              <a:ext uri="{FF2B5EF4-FFF2-40B4-BE49-F238E27FC236}">
                <a16:creationId xmlns:a16="http://schemas.microsoft.com/office/drawing/2014/main" id="{AAF78CC9-6065-8952-3A80-C090A7B98477}"/>
              </a:ext>
            </a:extLst>
          </p:cNvPr>
          <p:cNvGrpSpPr/>
          <p:nvPr/>
        </p:nvGrpSpPr>
        <p:grpSpPr>
          <a:xfrm>
            <a:off x="850623" y="2154306"/>
            <a:ext cx="4372261" cy="252000"/>
            <a:chOff x="1090017" y="1853261"/>
            <a:chExt cx="4032000" cy="252000"/>
          </a:xfrm>
          <a:solidFill>
            <a:srgbClr val="FF9999"/>
          </a:solidFill>
        </p:grpSpPr>
        <p:sp>
          <p:nvSpPr>
            <p:cNvPr id="11" name="正方形/長方形 10">
              <a:extLst>
                <a:ext uri="{FF2B5EF4-FFF2-40B4-BE49-F238E27FC236}">
                  <a16:creationId xmlns:a16="http://schemas.microsoft.com/office/drawing/2014/main" id="{65E96EC8-ACFC-BB42-E365-1E1875628E12}"/>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医のいちばん</a:t>
              </a:r>
              <a:r>
                <a:rPr kumimoji="1" lang="en-US" altLang="ja-JP" sz="1200" b="1" dirty="0">
                  <a:solidFill>
                    <a:schemeClr val="bg1"/>
                  </a:solidFill>
                  <a:latin typeface="Meiryo UI" panose="020B0604030504040204" pitchFamily="50" charset="-128"/>
                  <a:ea typeface="Meiryo UI" panose="020B0604030504040204" pitchFamily="50" charset="-128"/>
                </a:rPr>
                <a:t>NEO</a:t>
              </a:r>
            </a:p>
          </p:txBody>
        </p:sp>
        <p:sp>
          <p:nvSpPr>
            <p:cNvPr id="12" name="正方形/長方形 11">
              <a:extLst>
                <a:ext uri="{FF2B5EF4-FFF2-40B4-BE49-F238E27FC236}">
                  <a16:creationId xmlns:a16="http://schemas.microsoft.com/office/drawing/2014/main" id="{5695A59E-F21D-2116-1F45-330467BD456B}"/>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日額</a:t>
              </a:r>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5" name="テキスト プレースホルダー 1">
            <a:extLst>
              <a:ext uri="{FF2B5EF4-FFF2-40B4-BE49-F238E27FC236}">
                <a16:creationId xmlns:a16="http://schemas.microsoft.com/office/drawing/2014/main" id="{459AACA5-B304-A8C8-BD79-18F588B17E7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13" name="スライド番号プレースホルダー 5">
            <a:extLst>
              <a:ext uri="{FF2B5EF4-FFF2-40B4-BE49-F238E27FC236}">
                <a16:creationId xmlns:a16="http://schemas.microsoft.com/office/drawing/2014/main" id="{B2199545-8855-39DC-493B-1B4E3D1CC96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14</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527DACED-D44D-8527-527D-85B51B7FD55D}"/>
              </a:ext>
            </a:extLst>
          </p:cNvPr>
          <p:cNvSpPr/>
          <p:nvPr/>
        </p:nvSpPr>
        <p:spPr bwMode="auto">
          <a:xfrm>
            <a:off x="114300" y="5984908"/>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大量の契約が更新の時期が近づき問題に</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82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グループ化 88">
            <a:extLst>
              <a:ext uri="{FF2B5EF4-FFF2-40B4-BE49-F238E27FC236}">
                <a16:creationId xmlns:a16="http://schemas.microsoft.com/office/drawing/2014/main" id="{021A06F7-83DB-4EA1-A8D3-DCADE4045987}"/>
              </a:ext>
            </a:extLst>
          </p:cNvPr>
          <p:cNvGrpSpPr/>
          <p:nvPr/>
        </p:nvGrpSpPr>
        <p:grpSpPr>
          <a:xfrm>
            <a:off x="837598" y="2317046"/>
            <a:ext cx="4372261" cy="252000"/>
            <a:chOff x="1087241" y="2128034"/>
            <a:chExt cx="4032000" cy="252000"/>
          </a:xfrm>
          <a:solidFill>
            <a:schemeClr val="accent2">
              <a:lumMod val="60000"/>
              <a:lumOff val="40000"/>
            </a:schemeClr>
          </a:solidFill>
        </p:grpSpPr>
        <p:sp>
          <p:nvSpPr>
            <p:cNvPr id="90" name="正方形/長方形 89">
              <a:extLst>
                <a:ext uri="{FF2B5EF4-FFF2-40B4-BE49-F238E27FC236}">
                  <a16:creationId xmlns:a16="http://schemas.microsoft.com/office/drawing/2014/main" id="{C940BCC5-4780-44B7-9AB5-BED426396FBF}"/>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がん保障特約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1" name="正方形/長方形 90">
              <a:extLst>
                <a:ext uri="{FF2B5EF4-FFF2-40B4-BE49-F238E27FC236}">
                  <a16:creationId xmlns:a16="http://schemas.microsoft.com/office/drawing/2014/main" id="{EC577DE1-D8B3-4447-BB0A-86F2ED367E84}"/>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100" name="正方形/長方形 99">
            <a:extLst>
              <a:ext uri="{FF2B5EF4-FFF2-40B4-BE49-F238E27FC236}">
                <a16:creationId xmlns:a16="http://schemas.microsoft.com/office/drawing/2014/main" id="{F2617007-24C8-4218-ADAF-B301050ADC3B}"/>
              </a:ext>
            </a:extLst>
          </p:cNvPr>
          <p:cNvSpPr/>
          <p:nvPr/>
        </p:nvSpPr>
        <p:spPr>
          <a:xfrm>
            <a:off x="138254" y="2314854"/>
            <a:ext cx="648000" cy="18844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重い病気</a:t>
            </a:r>
          </a:p>
        </p:txBody>
      </p:sp>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明治安田生命</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：ベストスタイル</a:t>
            </a: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148031"/>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死亡の場合の総受け取り額</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pPr algn="r"/>
            <a:r>
              <a:rPr lang="ja-JP" altLang="en-US" sz="1050" dirty="0">
                <a:latin typeface="Meiryo UI" panose="020B0604030504040204" pitchFamily="50" charset="-128"/>
                <a:ea typeface="Meiryo UI" panose="020B0604030504040204" pitchFamily="50" charset="-128"/>
              </a:rPr>
              <a:t>契約時</a:t>
            </a:r>
            <a:r>
              <a:rPr lang="en-US" altLang="ja-JP" sz="1050" dirty="0">
                <a:latin typeface="Meiryo UI" panose="020B0604030504040204" pitchFamily="50" charset="-128"/>
                <a:ea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rPr>
              <a:t>4,000</a:t>
            </a:r>
            <a:r>
              <a:rPr lang="ja-JP" altLang="en-US" sz="1200" b="1"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（内訳）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定期保険特約</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家計補償年金特約</a:t>
            </a:r>
            <a:endParaRPr lang="en-US" altLang="ja-JP" sz="1200" dirty="0">
              <a:latin typeface="Meiryo UI" panose="020B0604030504040204" pitchFamily="50" charset="-128"/>
              <a:ea typeface="Meiryo UI" panose="020B0604030504040204" pitchFamily="50" charset="-128"/>
            </a:endParaRPr>
          </a:p>
          <a:p>
            <a:pPr marL="92075"/>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120</a:t>
            </a:r>
            <a:r>
              <a:rPr lang="ja-JP" altLang="en-US" sz="1200" dirty="0">
                <a:latin typeface="Meiryo UI" panose="020B0604030504040204" pitchFamily="50" charset="-128"/>
                <a:ea typeface="Meiryo UI" panose="020B0604030504040204" pitchFamily="50" charset="-128"/>
              </a:rPr>
              <a:t>万円</a:t>
            </a:r>
            <a:r>
              <a:rPr lang="en-US" altLang="ja-JP" sz="1200" dirty="0">
                <a:latin typeface="Meiryo UI" panose="020B0604030504040204" pitchFamily="50" charset="-128"/>
                <a:ea typeface="Meiryo UI" panose="020B0604030504040204" pitchFamily="50" charset="-128"/>
              </a:rPr>
              <a:t>×25</a:t>
            </a:r>
            <a:r>
              <a:rPr lang="ja-JP" altLang="en-US" sz="1200" dirty="0">
                <a:latin typeface="Meiryo UI" panose="020B0604030504040204" pitchFamily="50" charset="-128"/>
                <a:ea typeface="Meiryo UI" panose="020B0604030504040204" pitchFamily="50" charset="-128"/>
              </a:rPr>
              <a:t>年）</a:t>
            </a:r>
            <a:endParaRPr lang="en-US" altLang="ja-JP" sz="12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30</a:t>
            </a:r>
            <a:r>
              <a:rPr kumimoji="1" lang="ja-JP" altLang="en-US" sz="1050" dirty="0">
                <a:solidFill>
                  <a:srgbClr val="000000"/>
                </a:solidFill>
                <a:latin typeface="メイリオ" panose="020B0604030504040204" pitchFamily="50" charset="-128"/>
                <a:ea typeface="メイリオ" panose="020B0604030504040204" pitchFamily="50" charset="-128"/>
              </a:rPr>
              <a:t>歳男性、</a:t>
            </a:r>
            <a:r>
              <a:rPr kumimoji="1" lang="en-US" altLang="ja-JP" sz="1050" dirty="0">
                <a:solidFill>
                  <a:srgbClr val="000000"/>
                </a:solidFill>
                <a:latin typeface="メイリオ" panose="020B0604030504040204" pitchFamily="50" charset="-128"/>
                <a:ea typeface="メイリオ" panose="020B0604030504040204" pitchFamily="50" charset="-128"/>
              </a:rPr>
              <a:t>10</a:t>
            </a:r>
            <a:r>
              <a:rPr kumimoji="1" lang="ja-JP" altLang="en-US" sz="1050" dirty="0">
                <a:solidFill>
                  <a:srgbClr val="000000"/>
                </a:solidFill>
                <a:latin typeface="メイリオ" panose="020B0604030504040204" pitchFamily="50" charset="-128"/>
                <a:ea typeface="メイリオ" panose="020B0604030504040204" pitchFamily="50" charset="-128"/>
              </a:rPr>
              <a:t>年更新、月払口座振替扱、健康サポート・キャッシュバック特約付加、がん保険料払込免除特約付加</a:t>
            </a:r>
            <a:endParaRPr lang="ja-JP" altLang="en-US" sz="1050" dirty="0"/>
          </a:p>
        </p:txBody>
      </p:sp>
      <p:sp>
        <p:nvSpPr>
          <p:cNvPr id="22" name="正方形/長方形 21">
            <a:extLst>
              <a:ext uri="{FF2B5EF4-FFF2-40B4-BE49-F238E27FC236}">
                <a16:creationId xmlns:a16="http://schemas.microsoft.com/office/drawing/2014/main" id="{B9ACD001-C549-4824-8526-888DE747214A}"/>
              </a:ext>
            </a:extLst>
          </p:cNvPr>
          <p:cNvSpPr/>
          <p:nvPr/>
        </p:nvSpPr>
        <p:spPr>
          <a:xfrm>
            <a:off x="134672" y="4224009"/>
            <a:ext cx="648000" cy="160552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病気</a:t>
            </a:r>
            <a:endParaRPr kumimoji="1" lang="en-US" altLang="ja-JP" sz="1200" b="1" dirty="0">
              <a:solidFill>
                <a:schemeClr val="bg1"/>
              </a:solidFill>
              <a:latin typeface="Meiryo UI" panose="020B0604030504040204" pitchFamily="50" charset="-128"/>
              <a:ea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rPr>
              <a:t>・ケガ</a:t>
            </a:r>
          </a:p>
        </p:txBody>
      </p:sp>
      <p:grpSp>
        <p:nvGrpSpPr>
          <p:cNvPr id="2" name="グループ化 1">
            <a:extLst>
              <a:ext uri="{FF2B5EF4-FFF2-40B4-BE49-F238E27FC236}">
                <a16:creationId xmlns:a16="http://schemas.microsoft.com/office/drawing/2014/main" id="{1CB775A4-0D5C-47BD-8502-C34F129CE8A5}"/>
              </a:ext>
            </a:extLst>
          </p:cNvPr>
          <p:cNvGrpSpPr/>
          <p:nvPr/>
        </p:nvGrpSpPr>
        <p:grpSpPr>
          <a:xfrm>
            <a:off x="837598" y="4219002"/>
            <a:ext cx="4372261" cy="252000"/>
            <a:chOff x="1092793" y="1299522"/>
            <a:chExt cx="4032000" cy="252000"/>
          </a:xfrm>
          <a:solidFill>
            <a:srgbClr val="FF9999"/>
          </a:solidFill>
        </p:grpSpPr>
        <p:sp>
          <p:nvSpPr>
            <p:cNvPr id="30" name="正方形/長方形 29">
              <a:extLst>
                <a:ext uri="{FF2B5EF4-FFF2-40B4-BE49-F238E27FC236}">
                  <a16:creationId xmlns:a16="http://schemas.microsoft.com/office/drawing/2014/main" id="{E67EE900-0C60-4F69-8982-55E89D7E8144}"/>
                </a:ext>
              </a:extLst>
            </p:cNvPr>
            <p:cNvSpPr/>
            <p:nvPr/>
          </p:nvSpPr>
          <p:spPr>
            <a:xfrm>
              <a:off x="1092793" y="1299522"/>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入院治療保障特約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4AF16D11-6349-424F-B499-B96D53054586}"/>
                </a:ext>
              </a:extLst>
            </p:cNvPr>
            <p:cNvSpPr/>
            <p:nvPr/>
          </p:nvSpPr>
          <p:spPr>
            <a:xfrm>
              <a:off x="2696547" y="1299522"/>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Ⅲ</a:t>
              </a:r>
              <a:r>
                <a:rPr kumimoji="1" lang="ja-JP" altLang="en-US" sz="1200" b="1" dirty="0">
                  <a:solidFill>
                    <a:schemeClr val="tx1"/>
                  </a:solidFill>
                  <a:latin typeface="Meiryo UI" panose="020B0604030504040204" pitchFamily="50" charset="-128"/>
                  <a:ea typeface="Meiryo UI" panose="020B0604030504040204" pitchFamily="50" charset="-128"/>
                </a:rPr>
                <a:t>型</a:t>
              </a:r>
            </a:p>
          </p:txBody>
        </p:sp>
      </p:gr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89790" y="6042084"/>
            <a:ext cx="8918432"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30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9232135" y="6017367"/>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90</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9408222" y="597164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01832"/>
            <a:ext cx="1720215" cy="646331"/>
          </a:xfrm>
          <a:prstGeom prst="rect">
            <a:avLst/>
          </a:prstGeom>
          <a:noFill/>
        </p:spPr>
        <p:txBody>
          <a:bodyPr wrap="square">
            <a:spAutoFit/>
          </a:bodyPr>
          <a:lstStyle/>
          <a:p>
            <a:pPr algn="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1,000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3,000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p:txBody>
      </p:sp>
      <p:sp>
        <p:nvSpPr>
          <p:cNvPr id="59" name="正方形/長方形 58">
            <a:extLst>
              <a:ext uri="{FF2B5EF4-FFF2-40B4-BE49-F238E27FC236}">
                <a16:creationId xmlns:a16="http://schemas.microsoft.com/office/drawing/2014/main" id="{C7A9753C-A0EA-497F-B4C6-D3B1A42A9343}"/>
              </a:ext>
            </a:extLst>
          </p:cNvPr>
          <p:cNvSpPr/>
          <p:nvPr/>
        </p:nvSpPr>
        <p:spPr>
          <a:xfrm>
            <a:off x="7299972" y="2936331"/>
            <a:ext cx="2556000" cy="936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払込保険料</a:t>
            </a:r>
            <a:endParaRPr lang="en-US" altLang="ja-JP" sz="1200" b="1" dirty="0">
              <a:latin typeface="Meiryo UI" panose="020B0604030504040204" pitchFamily="50" charset="-128"/>
              <a:ea typeface="Meiryo UI" panose="020B0604030504040204" pitchFamily="50" charset="-128"/>
            </a:endParaRPr>
          </a:p>
          <a:p>
            <a:pPr algn="r"/>
            <a:r>
              <a:rPr lang="en-US" altLang="ja-JP" sz="1200" b="1" dirty="0">
                <a:latin typeface="Meiryo UI" panose="020B0604030504040204" pitchFamily="50" charset="-128"/>
                <a:ea typeface="Meiryo UI" panose="020B0604030504040204" pitchFamily="50" charset="-128"/>
              </a:rPr>
              <a:t>16,903</a:t>
            </a:r>
            <a:r>
              <a:rPr lang="ja-JP" altLang="en-US" sz="1200" b="1" dirty="0">
                <a:latin typeface="Meiryo UI" panose="020B0604030504040204" pitchFamily="50" charset="-128"/>
                <a:ea typeface="Meiryo UI" panose="020B0604030504040204" pitchFamily="50" charset="-128"/>
              </a:rPr>
              <a:t>円</a:t>
            </a:r>
            <a:endParaRPr lang="en-US" altLang="ja-JP" sz="1200" b="1" dirty="0">
              <a:latin typeface="Meiryo UI" panose="020B0604030504040204" pitchFamily="50" charset="-128"/>
              <a:ea typeface="Meiryo UI" panose="020B0604030504040204" pitchFamily="50" charset="-128"/>
            </a:endParaRPr>
          </a:p>
          <a:p>
            <a:pPr algn="r"/>
            <a:endParaRPr lang="en-US" altLang="ja-JP" sz="500" b="1" dirty="0">
              <a:latin typeface="Meiryo UI" panose="020B0604030504040204" pitchFamily="50" charset="-128"/>
              <a:ea typeface="Meiryo UI" panose="020B0604030504040204" pitchFamily="50" charset="-128"/>
            </a:endParaRPr>
          </a:p>
          <a:p>
            <a:r>
              <a:rPr lang="ja-JP" altLang="en-US" sz="1200" b="1" dirty="0">
                <a:solidFill>
                  <a:srgbClr val="EA5550"/>
                </a:solidFill>
                <a:latin typeface="Meiryo UI" panose="020B0604030504040204" pitchFamily="50" charset="-128"/>
                <a:ea typeface="Meiryo UI" panose="020B0604030504040204" pitchFamily="50" charset="-128"/>
              </a:rPr>
              <a:t>★キャッシュバックをふまえた実質負担額</a:t>
            </a:r>
            <a:endParaRPr lang="en-US" altLang="ja-JP" sz="1200" b="1" dirty="0">
              <a:solidFill>
                <a:srgbClr val="EA5550"/>
              </a:solidFill>
              <a:latin typeface="Meiryo UI" panose="020B0604030504040204" pitchFamily="50" charset="-128"/>
              <a:ea typeface="Meiryo UI" panose="020B0604030504040204" pitchFamily="50" charset="-128"/>
            </a:endParaRPr>
          </a:p>
          <a:p>
            <a:pPr algn="r"/>
            <a:r>
              <a:rPr lang="ja-JP" altLang="en-US" sz="1200" b="1" dirty="0">
                <a:solidFill>
                  <a:srgbClr val="EA5550"/>
                </a:solidFill>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a:p>
            <a:pPr algn="r"/>
            <a:endParaRPr lang="en-US" altLang="ja-JP" sz="500" b="1" dirty="0">
              <a:solidFill>
                <a:srgbClr val="EA5550"/>
              </a:solidFill>
              <a:latin typeface="Meiryo UI" panose="020B0604030504040204" pitchFamily="50" charset="-128"/>
              <a:ea typeface="Meiryo UI" panose="020B0604030504040204" pitchFamily="50" charset="-128"/>
            </a:endParaRPr>
          </a:p>
        </p:txBody>
      </p:sp>
      <p:grpSp>
        <p:nvGrpSpPr>
          <p:cNvPr id="4" name="グループ化 3">
            <a:extLst>
              <a:ext uri="{FF2B5EF4-FFF2-40B4-BE49-F238E27FC236}">
                <a16:creationId xmlns:a16="http://schemas.microsoft.com/office/drawing/2014/main" id="{D6C03BC1-EF78-4BC9-92DD-FAC2C534C9F1}"/>
              </a:ext>
            </a:extLst>
          </p:cNvPr>
          <p:cNvGrpSpPr/>
          <p:nvPr/>
        </p:nvGrpSpPr>
        <p:grpSpPr>
          <a:xfrm>
            <a:off x="837598" y="4490710"/>
            <a:ext cx="4372261" cy="252000"/>
            <a:chOff x="1090017" y="1574295"/>
            <a:chExt cx="4032000" cy="252000"/>
          </a:xfrm>
          <a:solidFill>
            <a:srgbClr val="FF9999"/>
          </a:solidFill>
        </p:grpSpPr>
        <p:sp>
          <p:nvSpPr>
            <p:cNvPr id="53" name="正方形/長方形 52">
              <a:extLst>
                <a:ext uri="{FF2B5EF4-FFF2-40B4-BE49-F238E27FC236}">
                  <a16:creationId xmlns:a16="http://schemas.microsoft.com/office/drawing/2014/main" id="{0A35416B-F76B-430C-8C1E-5799B633A153}"/>
                </a:ext>
              </a:extLst>
            </p:cNvPr>
            <p:cNvSpPr/>
            <p:nvPr/>
          </p:nvSpPr>
          <p:spPr>
            <a:xfrm>
              <a:off x="1090017" y="1574295"/>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入院初期一時金給付特約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67" name="正方形/長方形 66">
              <a:extLst>
                <a:ext uri="{FF2B5EF4-FFF2-40B4-BE49-F238E27FC236}">
                  <a16:creationId xmlns:a16="http://schemas.microsoft.com/office/drawing/2014/main" id="{7107FCA8-4AC8-4BA1-ABE2-50648D1A6587}"/>
                </a:ext>
              </a:extLst>
            </p:cNvPr>
            <p:cNvSpPr/>
            <p:nvPr/>
          </p:nvSpPr>
          <p:spPr>
            <a:xfrm>
              <a:off x="2803335" y="1574295"/>
              <a:ext cx="2317025"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5" name="グループ化 4">
            <a:extLst>
              <a:ext uri="{FF2B5EF4-FFF2-40B4-BE49-F238E27FC236}">
                <a16:creationId xmlns:a16="http://schemas.microsoft.com/office/drawing/2014/main" id="{4C41C344-3EBD-4373-9035-7E5695384A37}"/>
              </a:ext>
            </a:extLst>
          </p:cNvPr>
          <p:cNvGrpSpPr/>
          <p:nvPr/>
        </p:nvGrpSpPr>
        <p:grpSpPr>
          <a:xfrm>
            <a:off x="837598" y="4762418"/>
            <a:ext cx="4372261" cy="252000"/>
            <a:chOff x="1090017" y="1853261"/>
            <a:chExt cx="4032000" cy="252000"/>
          </a:xfrm>
          <a:solidFill>
            <a:srgbClr val="FF9999"/>
          </a:solidFill>
        </p:grpSpPr>
        <p:sp>
          <p:nvSpPr>
            <p:cNvPr id="68" name="正方形/長方形 67">
              <a:extLst>
                <a:ext uri="{FF2B5EF4-FFF2-40B4-BE49-F238E27FC236}">
                  <a16:creationId xmlns:a16="http://schemas.microsoft.com/office/drawing/2014/main" id="{2F3037BF-9FDB-45BA-9EE1-E6E6CEB449D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新・入院特約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1" name="正方形/長方形 70">
              <a:extLst>
                <a:ext uri="{FF2B5EF4-FFF2-40B4-BE49-F238E27FC236}">
                  <a16:creationId xmlns:a16="http://schemas.microsoft.com/office/drawing/2014/main" id="{7FE0F95D-8D66-45B8-8A7E-91BDB6D4AA58}"/>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日額　　　</a:t>
              </a:r>
              <a:r>
                <a:rPr kumimoji="1" lang="en-US" altLang="ja-JP" sz="1200" b="1" dirty="0">
                  <a:solidFill>
                    <a:schemeClr val="tx1"/>
                  </a:solidFill>
                  <a:latin typeface="Meiryo UI" panose="020B0604030504040204" pitchFamily="50" charset="-128"/>
                  <a:ea typeface="Meiryo UI" panose="020B0604030504040204" pitchFamily="50" charset="-128"/>
                </a:rPr>
                <a:t>5,000</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grpSp>
        <p:nvGrpSpPr>
          <p:cNvPr id="6" name="グループ化 5">
            <a:extLst>
              <a:ext uri="{FF2B5EF4-FFF2-40B4-BE49-F238E27FC236}">
                <a16:creationId xmlns:a16="http://schemas.microsoft.com/office/drawing/2014/main" id="{CE23BD70-5D8B-44F8-A19A-033500DD68DC}"/>
              </a:ext>
            </a:extLst>
          </p:cNvPr>
          <p:cNvGrpSpPr/>
          <p:nvPr/>
        </p:nvGrpSpPr>
        <p:grpSpPr>
          <a:xfrm>
            <a:off x="837598" y="5034126"/>
            <a:ext cx="4372261" cy="252000"/>
            <a:chOff x="1087241" y="2128034"/>
            <a:chExt cx="4032000" cy="252000"/>
          </a:xfrm>
          <a:solidFill>
            <a:srgbClr val="FF9999"/>
          </a:solidFill>
        </p:grpSpPr>
        <p:sp>
          <p:nvSpPr>
            <p:cNvPr id="72" name="正方形/長方形 71">
              <a:extLst>
                <a:ext uri="{FF2B5EF4-FFF2-40B4-BE49-F238E27FC236}">
                  <a16:creationId xmlns:a16="http://schemas.microsoft.com/office/drawing/2014/main" id="{34AEC71A-A630-4EEE-81C2-1802E30EA3DC}"/>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退院後通院治療保障特約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3" name="正方形/長方形 72">
              <a:extLst>
                <a:ext uri="{FF2B5EF4-FFF2-40B4-BE49-F238E27FC236}">
                  <a16:creationId xmlns:a16="http://schemas.microsoft.com/office/drawing/2014/main" id="{0CB27875-7F9B-49D2-A1DA-B8E2F254B845}"/>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Ⅲ</a:t>
              </a:r>
              <a:r>
                <a:rPr kumimoji="1" lang="ja-JP" altLang="en-US" sz="1200" b="1" dirty="0">
                  <a:solidFill>
                    <a:schemeClr val="tx1"/>
                  </a:solidFill>
                  <a:latin typeface="Meiryo UI" panose="020B0604030504040204" pitchFamily="50" charset="-128"/>
                  <a:ea typeface="Meiryo UI" panose="020B0604030504040204" pitchFamily="50" charset="-128"/>
                </a:rPr>
                <a:t>型</a:t>
              </a:r>
            </a:p>
          </p:txBody>
        </p:sp>
      </p:grpSp>
      <p:grpSp>
        <p:nvGrpSpPr>
          <p:cNvPr id="74" name="グループ化 73">
            <a:extLst>
              <a:ext uri="{FF2B5EF4-FFF2-40B4-BE49-F238E27FC236}">
                <a16:creationId xmlns:a16="http://schemas.microsoft.com/office/drawing/2014/main" id="{3907FF6B-A140-4DC7-8A65-49ABDDCB2DE4}"/>
              </a:ext>
            </a:extLst>
          </p:cNvPr>
          <p:cNvGrpSpPr/>
          <p:nvPr/>
        </p:nvGrpSpPr>
        <p:grpSpPr>
          <a:xfrm>
            <a:off x="837598" y="5305834"/>
            <a:ext cx="4372261" cy="252000"/>
            <a:chOff x="1090017" y="1853261"/>
            <a:chExt cx="4032000" cy="252000"/>
          </a:xfrm>
          <a:solidFill>
            <a:srgbClr val="FF9999"/>
          </a:solidFill>
        </p:grpSpPr>
        <p:sp>
          <p:nvSpPr>
            <p:cNvPr id="75" name="正方形/長方形 74">
              <a:extLst>
                <a:ext uri="{FF2B5EF4-FFF2-40B4-BE49-F238E27FC236}">
                  <a16:creationId xmlns:a16="http://schemas.microsoft.com/office/drawing/2014/main" id="{6A922590-CB43-4B4D-A7D8-6098B97A53BD}"/>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外来時手術保障特約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208F6684-936E-41F3-97A5-9AAC263D07CA}"/>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5</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80" name="グループ化 79">
            <a:extLst>
              <a:ext uri="{FF2B5EF4-FFF2-40B4-BE49-F238E27FC236}">
                <a16:creationId xmlns:a16="http://schemas.microsoft.com/office/drawing/2014/main" id="{D4EEAFB5-8802-4295-9B6F-318848F87DC8}"/>
              </a:ext>
            </a:extLst>
          </p:cNvPr>
          <p:cNvGrpSpPr/>
          <p:nvPr/>
        </p:nvGrpSpPr>
        <p:grpSpPr>
          <a:xfrm>
            <a:off x="837598" y="5577537"/>
            <a:ext cx="4372261" cy="252000"/>
            <a:chOff x="1087241" y="2128034"/>
            <a:chExt cx="4032000" cy="252000"/>
          </a:xfrm>
          <a:solidFill>
            <a:srgbClr val="FF9999"/>
          </a:solidFill>
        </p:grpSpPr>
        <p:sp>
          <p:nvSpPr>
            <p:cNvPr id="81" name="正方形/長方形 80">
              <a:extLst>
                <a:ext uri="{FF2B5EF4-FFF2-40B4-BE49-F238E27FC236}">
                  <a16:creationId xmlns:a16="http://schemas.microsoft.com/office/drawing/2014/main" id="{04C229ED-6786-4FEB-A35E-5C513B85B35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先進医療特約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2" name="正方形/長方形 81">
              <a:extLst>
                <a:ext uri="{FF2B5EF4-FFF2-40B4-BE49-F238E27FC236}">
                  <a16:creationId xmlns:a16="http://schemas.microsoft.com/office/drawing/2014/main" id="{DD9536A7-B881-4E20-9DBD-6348A75A66A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（通算　</a:t>
              </a:r>
              <a:r>
                <a:rPr kumimoji="1" lang="en-US" altLang="ja-JP" sz="1200" b="1" dirty="0">
                  <a:solidFill>
                    <a:schemeClr val="tx1"/>
                  </a:solidFill>
                  <a:latin typeface="Meiryo UI" panose="020B0604030504040204" pitchFamily="50" charset="-128"/>
                  <a:ea typeface="Meiryo UI" panose="020B0604030504040204" pitchFamily="50" charset="-128"/>
                </a:rPr>
                <a:t>2,000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3" name="グループ化 2">
            <a:extLst>
              <a:ext uri="{FF2B5EF4-FFF2-40B4-BE49-F238E27FC236}">
                <a16:creationId xmlns:a16="http://schemas.microsoft.com/office/drawing/2014/main" id="{3DBA4F72-B353-4BAA-8F68-B3E5C422DBEC}"/>
              </a:ext>
            </a:extLst>
          </p:cNvPr>
          <p:cNvGrpSpPr/>
          <p:nvPr/>
        </p:nvGrpSpPr>
        <p:grpSpPr>
          <a:xfrm>
            <a:off x="837598" y="1230214"/>
            <a:ext cx="4372261" cy="252000"/>
            <a:chOff x="843052" y="1230214"/>
            <a:chExt cx="4372261" cy="252000"/>
          </a:xfrm>
        </p:grpSpPr>
        <p:sp>
          <p:nvSpPr>
            <p:cNvPr id="93" name="正方形/長方形 92">
              <a:extLst>
                <a:ext uri="{FF2B5EF4-FFF2-40B4-BE49-F238E27FC236}">
                  <a16:creationId xmlns:a16="http://schemas.microsoft.com/office/drawing/2014/main" id="{54D4CD30-F16B-4C76-A9C6-749EDA37DA9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定期保険特約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4" name="正方形/長方形 93">
              <a:extLst>
                <a:ext uri="{FF2B5EF4-FFF2-40B4-BE49-F238E27FC236}">
                  <a16:creationId xmlns:a16="http://schemas.microsoft.com/office/drawing/2014/main" id="{07C5A1FA-A446-4F67-81F2-69D4B315D2C6}"/>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1,000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grpSp>
        <p:nvGrpSpPr>
          <p:cNvPr id="7" name="グループ化 6">
            <a:extLst>
              <a:ext uri="{FF2B5EF4-FFF2-40B4-BE49-F238E27FC236}">
                <a16:creationId xmlns:a16="http://schemas.microsoft.com/office/drawing/2014/main" id="{9CD05E58-70DA-460A-8949-46E5BC5E77B1}"/>
              </a:ext>
            </a:extLst>
          </p:cNvPr>
          <p:cNvGrpSpPr/>
          <p:nvPr/>
        </p:nvGrpSpPr>
        <p:grpSpPr>
          <a:xfrm>
            <a:off x="837598" y="1773630"/>
            <a:ext cx="4372261" cy="252000"/>
            <a:chOff x="843052" y="1498244"/>
            <a:chExt cx="4372261" cy="252000"/>
          </a:xfrm>
        </p:grpSpPr>
        <p:sp>
          <p:nvSpPr>
            <p:cNvPr id="96" name="正方形/長方形 95">
              <a:extLst>
                <a:ext uri="{FF2B5EF4-FFF2-40B4-BE49-F238E27FC236}">
                  <a16:creationId xmlns:a16="http://schemas.microsoft.com/office/drawing/2014/main" id="{FFEB7F8E-CC4A-40AF-82A4-DE77EA997439}"/>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生活サポート終身年金特約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7" name="正方形/長方形 96">
              <a:extLst>
                <a:ext uri="{FF2B5EF4-FFF2-40B4-BE49-F238E27FC236}">
                  <a16:creationId xmlns:a16="http://schemas.microsoft.com/office/drawing/2014/main" id="{77635ECF-32FD-4343-BA80-421D03269940}"/>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zh-TW" altLang="en-US" sz="1200" b="1" dirty="0">
                  <a:solidFill>
                    <a:schemeClr val="tx1"/>
                  </a:solidFill>
                  <a:latin typeface="Meiryo UI" panose="020B0604030504040204" pitchFamily="50" charset="-128"/>
                  <a:ea typeface="Meiryo UI" panose="020B0604030504040204" pitchFamily="50" charset="-128"/>
                </a:rPr>
                <a:t>年金年額 </a:t>
              </a:r>
              <a:r>
                <a:rPr kumimoji="1" lang="en-US" altLang="zh-TW" sz="1200" b="1" dirty="0">
                  <a:solidFill>
                    <a:schemeClr val="tx1"/>
                  </a:solidFill>
                  <a:latin typeface="Meiryo UI" panose="020B0604030504040204" pitchFamily="50" charset="-128"/>
                  <a:ea typeface="Meiryo UI" panose="020B0604030504040204" pitchFamily="50" charset="-128"/>
                </a:rPr>
                <a:t>1</a:t>
              </a:r>
              <a:r>
                <a:rPr kumimoji="1" lang="en-US" altLang="ja-JP" sz="1200" b="1" dirty="0">
                  <a:solidFill>
                    <a:schemeClr val="tx1"/>
                  </a:solidFill>
                  <a:latin typeface="Meiryo UI" panose="020B0604030504040204" pitchFamily="50" charset="-128"/>
                  <a:ea typeface="Meiryo UI" panose="020B0604030504040204" pitchFamily="50" charset="-128"/>
                </a:rPr>
                <a:t>2</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sp>
        <p:nvSpPr>
          <p:cNvPr id="98" name="正方形/長方形 97">
            <a:extLst>
              <a:ext uri="{FF2B5EF4-FFF2-40B4-BE49-F238E27FC236}">
                <a16:creationId xmlns:a16="http://schemas.microsoft.com/office/drawing/2014/main" id="{7D72CAA2-07F9-42C4-9B69-2BAC6DA8E45B}"/>
              </a:ext>
            </a:extLst>
          </p:cNvPr>
          <p:cNvSpPr/>
          <p:nvPr/>
        </p:nvSpPr>
        <p:spPr>
          <a:xfrm>
            <a:off x="134672" y="1230213"/>
            <a:ext cx="648000" cy="5237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万一</a:t>
            </a:r>
          </a:p>
        </p:txBody>
      </p:sp>
      <p:sp>
        <p:nvSpPr>
          <p:cNvPr id="101" name="正方形/長方形 100">
            <a:extLst>
              <a:ext uri="{FF2B5EF4-FFF2-40B4-BE49-F238E27FC236}">
                <a16:creationId xmlns:a16="http://schemas.microsoft.com/office/drawing/2014/main" id="{53353586-9F62-4B4A-BEE8-1ADD15F46E42}"/>
              </a:ext>
            </a:extLst>
          </p:cNvPr>
          <p:cNvSpPr/>
          <p:nvPr/>
        </p:nvSpPr>
        <p:spPr>
          <a:xfrm>
            <a:off x="138254" y="1778639"/>
            <a:ext cx="648000" cy="5186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就業不能</a:t>
            </a:r>
          </a:p>
        </p:txBody>
      </p:sp>
      <p:cxnSp>
        <p:nvCxnSpPr>
          <p:cNvPr id="99" name="直線コネクタ 98">
            <a:extLst>
              <a:ext uri="{FF2B5EF4-FFF2-40B4-BE49-F238E27FC236}">
                <a16:creationId xmlns:a16="http://schemas.microsoft.com/office/drawing/2014/main" id="{4232062A-1589-4830-A72F-55F315F7171F}"/>
              </a:ext>
            </a:extLst>
          </p:cNvPr>
          <p:cNvCxnSpPr>
            <a:cxnSpLocks/>
          </p:cNvCxnSpPr>
          <p:nvPr/>
        </p:nvCxnSpPr>
        <p:spPr>
          <a:xfrm flipV="1">
            <a:off x="5202961" y="5965884"/>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02" name="矢印: 五方向 101">
            <a:extLst>
              <a:ext uri="{FF2B5EF4-FFF2-40B4-BE49-F238E27FC236}">
                <a16:creationId xmlns:a16="http://schemas.microsoft.com/office/drawing/2014/main" id="{10A46824-4A03-4DBD-A3C1-D0C0FB27DF24}"/>
              </a:ext>
            </a:extLst>
          </p:cNvPr>
          <p:cNvSpPr/>
          <p:nvPr/>
        </p:nvSpPr>
        <p:spPr>
          <a:xfrm>
            <a:off x="5257356" y="2341189"/>
            <a:ext cx="1867341" cy="3488348"/>
          </a:xfrm>
          <a:prstGeom prst="homePlate">
            <a:avLst>
              <a:gd name="adj" fmla="val 18081"/>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grpSp>
        <p:nvGrpSpPr>
          <p:cNvPr id="92" name="グループ化 91">
            <a:extLst>
              <a:ext uri="{FF2B5EF4-FFF2-40B4-BE49-F238E27FC236}">
                <a16:creationId xmlns:a16="http://schemas.microsoft.com/office/drawing/2014/main" id="{D13CAE8B-C262-40B9-944E-F106C4DA990B}"/>
              </a:ext>
            </a:extLst>
          </p:cNvPr>
          <p:cNvGrpSpPr/>
          <p:nvPr/>
        </p:nvGrpSpPr>
        <p:grpSpPr>
          <a:xfrm>
            <a:off x="837598" y="2045338"/>
            <a:ext cx="4372261" cy="252000"/>
            <a:chOff x="843052" y="1498244"/>
            <a:chExt cx="4372261" cy="252000"/>
          </a:xfrm>
        </p:grpSpPr>
        <p:sp>
          <p:nvSpPr>
            <p:cNvPr id="95" name="正方形/長方形 94">
              <a:extLst>
                <a:ext uri="{FF2B5EF4-FFF2-40B4-BE49-F238E27FC236}">
                  <a16:creationId xmlns:a16="http://schemas.microsoft.com/office/drawing/2014/main" id="{6EB4D04F-658D-403A-8852-9D697DBEFBBD}"/>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給与・家計サポート特約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3" name="正方形/長方形 102">
              <a:extLst>
                <a:ext uri="{FF2B5EF4-FFF2-40B4-BE49-F238E27FC236}">
                  <a16:creationId xmlns:a16="http://schemas.microsoft.com/office/drawing/2014/main" id="{B095EA3F-E35B-433C-87B0-7DEA75A8724E}"/>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zh-TW" sz="1200" b="1" dirty="0">
                  <a:solidFill>
                    <a:schemeClr val="tx1"/>
                  </a:solidFill>
                  <a:latin typeface="Meiryo UI" panose="020B0604030504040204" pitchFamily="50" charset="-128"/>
                  <a:ea typeface="Meiryo UI" panose="020B0604030504040204" pitchFamily="50" charset="-128"/>
                </a:rPr>
                <a:t>10</a:t>
              </a:r>
              <a:r>
                <a:rPr kumimoji="1" lang="zh-TW" altLang="en-US" sz="1200" b="1" dirty="0">
                  <a:solidFill>
                    <a:schemeClr val="tx1"/>
                  </a:solidFill>
                  <a:latin typeface="Meiryo UI" panose="020B0604030504040204" pitchFamily="50" charset="-128"/>
                  <a:ea typeface="Meiryo UI" panose="020B0604030504040204" pitchFamily="50" charset="-128"/>
                </a:rPr>
                <a:t>万円</a:t>
              </a:r>
              <a:r>
                <a:rPr kumimoji="1" lang="en-US" altLang="ja-JP" sz="1200" b="1" dirty="0">
                  <a:solidFill>
                    <a:schemeClr val="tx1"/>
                  </a:solidFill>
                  <a:latin typeface="Meiryo UI" panose="020B0604030504040204" pitchFamily="50" charset="-128"/>
                  <a:ea typeface="Meiryo UI" panose="020B0604030504040204" pitchFamily="50" charset="-128"/>
                </a:rPr>
                <a:t>×12</a:t>
              </a:r>
              <a:r>
                <a:rPr kumimoji="1" lang="ja-JP" altLang="en-US" sz="1200" b="1" dirty="0">
                  <a:solidFill>
                    <a:schemeClr val="tx1"/>
                  </a:solidFill>
                  <a:latin typeface="Meiryo UI" panose="020B0604030504040204" pitchFamily="50" charset="-128"/>
                  <a:ea typeface="Meiryo UI" panose="020B0604030504040204" pitchFamily="50" charset="-128"/>
                </a:rPr>
                <a:t>ヵ月</a:t>
              </a:r>
            </a:p>
          </p:txBody>
        </p:sp>
      </p:grpSp>
      <p:grpSp>
        <p:nvGrpSpPr>
          <p:cNvPr id="104" name="グループ化 103">
            <a:extLst>
              <a:ext uri="{FF2B5EF4-FFF2-40B4-BE49-F238E27FC236}">
                <a16:creationId xmlns:a16="http://schemas.microsoft.com/office/drawing/2014/main" id="{7EC79987-07AB-4883-875C-E61A05E1E15C}"/>
              </a:ext>
            </a:extLst>
          </p:cNvPr>
          <p:cNvGrpSpPr/>
          <p:nvPr/>
        </p:nvGrpSpPr>
        <p:grpSpPr>
          <a:xfrm>
            <a:off x="837598" y="2588754"/>
            <a:ext cx="4372261" cy="252000"/>
            <a:chOff x="1087241" y="2128034"/>
            <a:chExt cx="4032000" cy="252000"/>
          </a:xfrm>
          <a:solidFill>
            <a:schemeClr val="accent2">
              <a:lumMod val="60000"/>
              <a:lumOff val="40000"/>
            </a:schemeClr>
          </a:solidFill>
        </p:grpSpPr>
        <p:sp>
          <p:nvSpPr>
            <p:cNvPr id="105" name="正方形/長方形 104">
              <a:extLst>
                <a:ext uri="{FF2B5EF4-FFF2-40B4-BE49-F238E27FC236}">
                  <a16:creationId xmlns:a16="http://schemas.microsoft.com/office/drawing/2014/main" id="{C6765022-69DA-40DD-8A38-8B8DBE21DF89}"/>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がん・上皮内新生物保障特約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6" name="正方形/長方形 105">
              <a:extLst>
                <a:ext uri="{FF2B5EF4-FFF2-40B4-BE49-F238E27FC236}">
                  <a16:creationId xmlns:a16="http://schemas.microsoft.com/office/drawing/2014/main" id="{EB44D965-9B37-42C9-9FB2-0DCADA6509FF}"/>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07" name="グループ化 106">
            <a:extLst>
              <a:ext uri="{FF2B5EF4-FFF2-40B4-BE49-F238E27FC236}">
                <a16:creationId xmlns:a16="http://schemas.microsoft.com/office/drawing/2014/main" id="{A9110CD7-2D04-45A3-82DF-0B33D07487BD}"/>
              </a:ext>
            </a:extLst>
          </p:cNvPr>
          <p:cNvGrpSpPr/>
          <p:nvPr/>
        </p:nvGrpSpPr>
        <p:grpSpPr>
          <a:xfrm>
            <a:off x="837598" y="2860462"/>
            <a:ext cx="4372261" cy="252000"/>
            <a:chOff x="1087241" y="2128034"/>
            <a:chExt cx="4032000" cy="252000"/>
          </a:xfrm>
          <a:solidFill>
            <a:schemeClr val="accent2">
              <a:lumMod val="60000"/>
              <a:lumOff val="40000"/>
            </a:schemeClr>
          </a:solidFill>
        </p:grpSpPr>
        <p:sp>
          <p:nvSpPr>
            <p:cNvPr id="108" name="正方形/長方形 107">
              <a:extLst>
                <a:ext uri="{FF2B5EF4-FFF2-40B4-BE49-F238E27FC236}">
                  <a16:creationId xmlns:a16="http://schemas.microsoft.com/office/drawing/2014/main" id="{682DEFE7-F318-438F-8345-01C5F2A90204}"/>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特定自費診療がん薬物治療保障特約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9" name="正方形/長方形 108">
              <a:extLst>
                <a:ext uri="{FF2B5EF4-FFF2-40B4-BE49-F238E27FC236}">
                  <a16:creationId xmlns:a16="http://schemas.microsoft.com/office/drawing/2014/main" id="{583428C7-F76A-4AB4-A331-1D9B71D13BC0}"/>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付加</a:t>
              </a:r>
            </a:p>
          </p:txBody>
        </p:sp>
      </p:grpSp>
      <p:grpSp>
        <p:nvGrpSpPr>
          <p:cNvPr id="110" name="グループ化 109">
            <a:extLst>
              <a:ext uri="{FF2B5EF4-FFF2-40B4-BE49-F238E27FC236}">
                <a16:creationId xmlns:a16="http://schemas.microsoft.com/office/drawing/2014/main" id="{626134AD-1866-485C-9F95-8EF3C81F5DD5}"/>
              </a:ext>
            </a:extLst>
          </p:cNvPr>
          <p:cNvGrpSpPr/>
          <p:nvPr/>
        </p:nvGrpSpPr>
        <p:grpSpPr>
          <a:xfrm>
            <a:off x="837598" y="3675586"/>
            <a:ext cx="4372261" cy="252000"/>
            <a:chOff x="1087241" y="2128034"/>
            <a:chExt cx="4032000" cy="252000"/>
          </a:xfrm>
          <a:solidFill>
            <a:schemeClr val="accent2">
              <a:lumMod val="60000"/>
              <a:lumOff val="40000"/>
            </a:schemeClr>
          </a:solidFill>
        </p:grpSpPr>
        <p:sp>
          <p:nvSpPr>
            <p:cNvPr id="111" name="正方形/長方形 110">
              <a:extLst>
                <a:ext uri="{FF2B5EF4-FFF2-40B4-BE49-F238E27FC236}">
                  <a16:creationId xmlns:a16="http://schemas.microsoft.com/office/drawing/2014/main" id="{57093BA1-F71C-47A7-813D-2037A350AFB1}"/>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特定重度疾病継続保障特約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2" name="正方形/長方形 111">
              <a:extLst>
                <a:ext uri="{FF2B5EF4-FFF2-40B4-BE49-F238E27FC236}">
                  <a16:creationId xmlns:a16="http://schemas.microsoft.com/office/drawing/2014/main" id="{D64D10BA-3614-46A0-B620-A1361EB7B6A2}"/>
                </a:ext>
              </a:extLst>
            </p:cNvPr>
            <p:cNvSpPr/>
            <p:nvPr/>
          </p:nvSpPr>
          <p:spPr>
            <a:xfrm>
              <a:off x="3238055" y="2128034"/>
              <a:ext cx="1879528"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13" name="グループ化 112">
            <a:extLst>
              <a:ext uri="{FF2B5EF4-FFF2-40B4-BE49-F238E27FC236}">
                <a16:creationId xmlns:a16="http://schemas.microsoft.com/office/drawing/2014/main" id="{FE4BAC1E-660D-4F4F-8B6F-854EC58B264B}"/>
              </a:ext>
            </a:extLst>
          </p:cNvPr>
          <p:cNvGrpSpPr/>
          <p:nvPr/>
        </p:nvGrpSpPr>
        <p:grpSpPr>
          <a:xfrm>
            <a:off x="837598" y="3947294"/>
            <a:ext cx="4372261" cy="252000"/>
            <a:chOff x="1087241" y="2128034"/>
            <a:chExt cx="4032000" cy="252000"/>
          </a:xfrm>
          <a:solidFill>
            <a:schemeClr val="accent2">
              <a:lumMod val="60000"/>
              <a:lumOff val="40000"/>
            </a:schemeClr>
          </a:solidFill>
        </p:grpSpPr>
        <p:sp>
          <p:nvSpPr>
            <p:cNvPr id="114" name="正方形/長方形 113">
              <a:extLst>
                <a:ext uri="{FF2B5EF4-FFF2-40B4-BE49-F238E27FC236}">
                  <a16:creationId xmlns:a16="http://schemas.microsoft.com/office/drawing/2014/main" id="{F1CAF4C8-3A7D-4133-B10D-1362D53843A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特定重度疾病重症化予防支援特約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5" name="正方形/長方形 114">
              <a:extLst>
                <a:ext uri="{FF2B5EF4-FFF2-40B4-BE49-F238E27FC236}">
                  <a16:creationId xmlns:a16="http://schemas.microsoft.com/office/drawing/2014/main" id="{5A24025A-1C5F-4920-B422-B57545FB9E68}"/>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63" name="矢印: 五方向 62">
            <a:extLst>
              <a:ext uri="{FF2B5EF4-FFF2-40B4-BE49-F238E27FC236}">
                <a16:creationId xmlns:a16="http://schemas.microsoft.com/office/drawing/2014/main" id="{A5988EF2-EFB4-4199-9C26-7AC2C2E46126}"/>
              </a:ext>
            </a:extLst>
          </p:cNvPr>
          <p:cNvSpPr/>
          <p:nvPr/>
        </p:nvSpPr>
        <p:spPr>
          <a:xfrm>
            <a:off x="5257357" y="2068961"/>
            <a:ext cx="1339396"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※65</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64" name="矢印: 五方向 63">
            <a:extLst>
              <a:ext uri="{FF2B5EF4-FFF2-40B4-BE49-F238E27FC236}">
                <a16:creationId xmlns:a16="http://schemas.microsoft.com/office/drawing/2014/main" id="{DCEAC9D3-A4D0-465F-A293-9DBC13B1A264}"/>
              </a:ext>
            </a:extLst>
          </p:cNvPr>
          <p:cNvSpPr/>
          <p:nvPr/>
        </p:nvSpPr>
        <p:spPr>
          <a:xfrm>
            <a:off x="5257357" y="1518993"/>
            <a:ext cx="900000"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69" name="正方形/長方形 68">
            <a:extLst>
              <a:ext uri="{FF2B5EF4-FFF2-40B4-BE49-F238E27FC236}">
                <a16:creationId xmlns:a16="http://schemas.microsoft.com/office/drawing/2014/main" id="{FE1847DE-0DD4-4795-818C-AD47D56BBD9E}"/>
              </a:ext>
            </a:extLst>
          </p:cNvPr>
          <p:cNvSpPr/>
          <p:nvPr/>
        </p:nvSpPr>
        <p:spPr>
          <a:xfrm>
            <a:off x="6424481" y="6024568"/>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65</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70" name="直線コネクタ 69">
            <a:extLst>
              <a:ext uri="{FF2B5EF4-FFF2-40B4-BE49-F238E27FC236}">
                <a16:creationId xmlns:a16="http://schemas.microsoft.com/office/drawing/2014/main" id="{D737A6DA-1802-4AE7-9FA2-5AAC7B593DEA}"/>
              </a:ext>
            </a:extLst>
          </p:cNvPr>
          <p:cNvCxnSpPr>
            <a:cxnSpLocks/>
          </p:cNvCxnSpPr>
          <p:nvPr/>
        </p:nvCxnSpPr>
        <p:spPr>
          <a:xfrm flipV="1">
            <a:off x="6598242" y="5948368"/>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7" name="矢印: 五方向 76">
            <a:extLst>
              <a:ext uri="{FF2B5EF4-FFF2-40B4-BE49-F238E27FC236}">
                <a16:creationId xmlns:a16="http://schemas.microsoft.com/office/drawing/2014/main" id="{FA503509-44A3-4266-8D8B-CBA1D6285F51}"/>
              </a:ext>
            </a:extLst>
          </p:cNvPr>
          <p:cNvSpPr/>
          <p:nvPr/>
        </p:nvSpPr>
        <p:spPr>
          <a:xfrm>
            <a:off x="5257357" y="1252417"/>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p>
        </p:txBody>
      </p:sp>
      <p:grpSp>
        <p:nvGrpSpPr>
          <p:cNvPr id="78" name="グループ化 77">
            <a:extLst>
              <a:ext uri="{FF2B5EF4-FFF2-40B4-BE49-F238E27FC236}">
                <a16:creationId xmlns:a16="http://schemas.microsoft.com/office/drawing/2014/main" id="{FE134091-7EFF-4737-8C0C-DC288155A557}"/>
              </a:ext>
            </a:extLst>
          </p:cNvPr>
          <p:cNvGrpSpPr/>
          <p:nvPr/>
        </p:nvGrpSpPr>
        <p:grpSpPr>
          <a:xfrm>
            <a:off x="837598" y="1501922"/>
            <a:ext cx="4372261" cy="252000"/>
            <a:chOff x="843052" y="1230214"/>
            <a:chExt cx="4372261" cy="252000"/>
          </a:xfrm>
        </p:grpSpPr>
        <p:sp>
          <p:nvSpPr>
            <p:cNvPr id="79" name="正方形/長方形 78">
              <a:extLst>
                <a:ext uri="{FF2B5EF4-FFF2-40B4-BE49-F238E27FC236}">
                  <a16:creationId xmlns:a16="http://schemas.microsoft.com/office/drawing/2014/main" id="{96F14D3E-668C-4842-8629-230E3CDB227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家計保障年金特約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3" name="正方形/長方形 82">
              <a:extLst>
                <a:ext uri="{FF2B5EF4-FFF2-40B4-BE49-F238E27FC236}">
                  <a16:creationId xmlns:a16="http://schemas.microsoft.com/office/drawing/2014/main" id="{9590D62B-12D3-4E59-A1C2-349D60F18C5B}"/>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TW" altLang="en-US" sz="1200" b="1" dirty="0">
                  <a:solidFill>
                    <a:schemeClr val="tx1"/>
                  </a:solidFill>
                  <a:latin typeface="Meiryo UI" panose="020B0604030504040204" pitchFamily="50" charset="-128"/>
                  <a:ea typeface="Meiryo UI" panose="020B0604030504040204" pitchFamily="50" charset="-128"/>
                </a:rPr>
                <a:t>年金年額 </a:t>
              </a:r>
              <a:r>
                <a:rPr kumimoji="1" lang="en-US" altLang="zh-TW" sz="1200" b="1" dirty="0">
                  <a:solidFill>
                    <a:schemeClr val="tx1"/>
                  </a:solidFill>
                  <a:latin typeface="Meiryo UI" panose="020B0604030504040204" pitchFamily="50" charset="-128"/>
                  <a:ea typeface="Meiryo UI" panose="020B0604030504040204" pitchFamily="50" charset="-128"/>
                </a:rPr>
                <a:t>1</a:t>
              </a:r>
              <a:r>
                <a:rPr kumimoji="1" lang="en-US" altLang="ja-JP" sz="1200" b="1" dirty="0">
                  <a:solidFill>
                    <a:schemeClr val="tx1"/>
                  </a:solidFill>
                  <a:latin typeface="Meiryo UI" panose="020B0604030504040204" pitchFamily="50" charset="-128"/>
                  <a:ea typeface="Meiryo UI" panose="020B0604030504040204" pitchFamily="50" charset="-128"/>
                </a:rPr>
                <a:t>2</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55</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grpSp>
      <p:sp>
        <p:nvSpPr>
          <p:cNvPr id="85" name="テキスト ボックス 84">
            <a:extLst>
              <a:ext uri="{FF2B5EF4-FFF2-40B4-BE49-F238E27FC236}">
                <a16:creationId xmlns:a16="http://schemas.microsoft.com/office/drawing/2014/main" id="{4D16A1A5-3A4B-4B02-A8CA-07B41FACBC08}"/>
              </a:ext>
            </a:extLst>
          </p:cNvPr>
          <p:cNvSpPr txBox="1"/>
          <p:nvPr/>
        </p:nvSpPr>
        <p:spPr>
          <a:xfrm>
            <a:off x="5255914" y="1493841"/>
            <a:ext cx="5387340" cy="276999"/>
          </a:xfrm>
          <a:prstGeom prst="rect">
            <a:avLst/>
          </a:prstGeom>
          <a:noFill/>
        </p:spPr>
        <p:txBody>
          <a:bodyPr wrap="square">
            <a:spAutoFit/>
          </a:bodyP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年金支払満了期間まで</a:t>
            </a:r>
          </a:p>
        </p:txBody>
      </p:sp>
      <p:sp>
        <p:nvSpPr>
          <p:cNvPr id="86" name="矢印: 五方向 85">
            <a:extLst>
              <a:ext uri="{FF2B5EF4-FFF2-40B4-BE49-F238E27FC236}">
                <a16:creationId xmlns:a16="http://schemas.microsoft.com/office/drawing/2014/main" id="{3EF7B686-33E3-4F3C-B5FB-68EA9FC2EFBE}"/>
              </a:ext>
            </a:extLst>
          </p:cNvPr>
          <p:cNvSpPr/>
          <p:nvPr/>
        </p:nvSpPr>
        <p:spPr>
          <a:xfrm>
            <a:off x="5257357" y="1801094"/>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p>
        </p:txBody>
      </p:sp>
      <p:grpSp>
        <p:nvGrpSpPr>
          <p:cNvPr id="8" name="グループ化 7">
            <a:extLst>
              <a:ext uri="{FF2B5EF4-FFF2-40B4-BE49-F238E27FC236}">
                <a16:creationId xmlns:a16="http://schemas.microsoft.com/office/drawing/2014/main" id="{2742DBA3-A00D-455E-730B-C6D12CAED759}"/>
              </a:ext>
            </a:extLst>
          </p:cNvPr>
          <p:cNvGrpSpPr/>
          <p:nvPr/>
        </p:nvGrpSpPr>
        <p:grpSpPr>
          <a:xfrm>
            <a:off x="837598" y="3132170"/>
            <a:ext cx="4372261" cy="252000"/>
            <a:chOff x="1087241" y="2128034"/>
            <a:chExt cx="4032000" cy="252000"/>
          </a:xfrm>
          <a:solidFill>
            <a:schemeClr val="accent2">
              <a:lumMod val="60000"/>
              <a:lumOff val="40000"/>
            </a:schemeClr>
          </a:solidFill>
        </p:grpSpPr>
        <p:sp>
          <p:nvSpPr>
            <p:cNvPr id="9" name="正方形/長方形 8">
              <a:extLst>
                <a:ext uri="{FF2B5EF4-FFF2-40B4-BE49-F238E27FC236}">
                  <a16:creationId xmlns:a16="http://schemas.microsoft.com/office/drawing/2014/main" id="{113A3E0A-7BF1-70EE-73EC-814B614A7978}"/>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循環器病継続保障特約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2F99814A-0179-0C99-5BC5-852B38655C7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2" name="グループ化 11">
            <a:extLst>
              <a:ext uri="{FF2B5EF4-FFF2-40B4-BE49-F238E27FC236}">
                <a16:creationId xmlns:a16="http://schemas.microsoft.com/office/drawing/2014/main" id="{1822A88C-74CE-2F68-656A-871AB5217802}"/>
              </a:ext>
            </a:extLst>
          </p:cNvPr>
          <p:cNvGrpSpPr/>
          <p:nvPr/>
        </p:nvGrpSpPr>
        <p:grpSpPr>
          <a:xfrm>
            <a:off x="837598" y="3403878"/>
            <a:ext cx="4372261" cy="252000"/>
            <a:chOff x="1087241" y="2128034"/>
            <a:chExt cx="4032000" cy="252000"/>
          </a:xfrm>
          <a:solidFill>
            <a:schemeClr val="accent2">
              <a:lumMod val="60000"/>
              <a:lumOff val="40000"/>
            </a:schemeClr>
          </a:solidFill>
        </p:grpSpPr>
        <p:sp>
          <p:nvSpPr>
            <p:cNvPr id="13" name="正方形/長方形 12">
              <a:extLst>
                <a:ext uri="{FF2B5EF4-FFF2-40B4-BE49-F238E27FC236}">
                  <a16:creationId xmlns:a16="http://schemas.microsoft.com/office/drawing/2014/main" id="{9CADD2A4-9419-0329-246F-804BF1BC6872}"/>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循環器病重症化予防支援特約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70B428FE-9C53-33AC-1304-2C0FF5BFD86F}"/>
                </a:ext>
              </a:extLst>
            </p:cNvPr>
            <p:cNvSpPr/>
            <p:nvPr/>
          </p:nvSpPr>
          <p:spPr>
            <a:xfrm>
              <a:off x="3146705" y="2128034"/>
              <a:ext cx="197087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19" name="テキスト プレースホルダー 1">
            <a:extLst>
              <a:ext uri="{FF2B5EF4-FFF2-40B4-BE49-F238E27FC236}">
                <a16:creationId xmlns:a16="http://schemas.microsoft.com/office/drawing/2014/main" id="{CCEB24B5-E8A6-F17B-A8C9-5180443A8CA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20" name="スライド番号プレースホルダー 5">
            <a:extLst>
              <a:ext uri="{FF2B5EF4-FFF2-40B4-BE49-F238E27FC236}">
                <a16:creationId xmlns:a16="http://schemas.microsoft.com/office/drawing/2014/main" id="{A67C870A-2BE3-098B-0529-4DF224907FF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15</a:t>
            </a:fld>
            <a:endParaRPr kumimoji="1" lang="ja-JP" altLang="en-US" sz="1200" b="1" dirty="0">
              <a:solidFill>
                <a:schemeClr val="tx1"/>
              </a:solidFill>
            </a:endParaRPr>
          </a:p>
        </p:txBody>
      </p:sp>
    </p:spTree>
    <p:extLst>
      <p:ext uri="{BB962C8B-B14F-4D97-AF65-F5344CB8AC3E}">
        <p14:creationId xmlns:p14="http://schemas.microsoft.com/office/powerpoint/2010/main" val="1860299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8"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⑫．</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実際にかかる費用から、「必要な保障額」を知ろう！＜</a:t>
            </a:r>
            <a:r>
              <a:rPr kumimoji="1" lang="ja-JP" altLang="en-US" sz="1600" b="1" dirty="0">
                <a:solidFill>
                  <a:srgbClr val="3E3A39"/>
                </a:solidFill>
                <a:latin typeface="Arial"/>
                <a:ea typeface="メイリオ" pitchFamily="50" charset="-128"/>
                <a:cs typeface="メイリオ" pitchFamily="50" charset="-128"/>
              </a:rPr>
              <a:t>心筋こうそく</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編＞</a:t>
            </a:r>
          </a:p>
        </p:txBody>
      </p:sp>
      <p:sp>
        <p:nvSpPr>
          <p:cNvPr id="5" name="テキスト プレースホルダー 1">
            <a:extLst>
              <a:ext uri="{FF2B5EF4-FFF2-40B4-BE49-F238E27FC236}">
                <a16:creationId xmlns:a16="http://schemas.microsoft.com/office/drawing/2014/main" id="{ECC2C2DE-2D6A-8C88-FE02-5AF8965C4C8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6" name="スライド番号プレースホルダー 5">
            <a:extLst>
              <a:ext uri="{FF2B5EF4-FFF2-40B4-BE49-F238E27FC236}">
                <a16:creationId xmlns:a16="http://schemas.microsoft.com/office/drawing/2014/main" id="{AE2127F8-BF2A-5706-EDDB-4F8D97F6DF9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16</a:t>
            </a:fld>
            <a:endParaRPr kumimoji="1" lang="ja-JP" altLang="en-US" sz="1200" b="1" dirty="0">
              <a:solidFill>
                <a:schemeClr val="tx1"/>
              </a:solidFill>
            </a:endParaRPr>
          </a:p>
        </p:txBody>
      </p:sp>
      <p:sp>
        <p:nvSpPr>
          <p:cNvPr id="42" name="吹き出し: 四角形 41">
            <a:extLst>
              <a:ext uri="{FF2B5EF4-FFF2-40B4-BE49-F238E27FC236}">
                <a16:creationId xmlns:a16="http://schemas.microsoft.com/office/drawing/2014/main" id="{5511E1F1-312F-3E59-A484-E91FF58E3379}"/>
              </a:ext>
            </a:extLst>
          </p:cNvPr>
          <p:cNvSpPr/>
          <p:nvPr/>
        </p:nvSpPr>
        <p:spPr bwMode="auto">
          <a:xfrm>
            <a:off x="114300" y="72683"/>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chemeClr val="accent1">
                    <a:lumMod val="50000"/>
                  </a:schemeClr>
                </a:solidFill>
                <a:latin typeface="Meiryo UI" panose="020B0604030504040204" pitchFamily="50" charset="-128"/>
                <a:ea typeface="Meiryo UI" panose="020B0604030504040204" pitchFamily="50" charset="-128"/>
              </a:rPr>
              <a:t>計算してみよう！</a:t>
            </a: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日入院後遺症もなく退院</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26098BB9-85B4-4F3C-B1CA-DADD87DEBD59}"/>
              </a:ext>
            </a:extLst>
          </p:cNvPr>
          <p:cNvSpPr/>
          <p:nvPr/>
        </p:nvSpPr>
        <p:spPr>
          <a:xfrm>
            <a:off x="114299" y="926997"/>
            <a:ext cx="4680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algn="ctr"/>
            <a:r>
              <a:rPr lang="ja-JP" altLang="en-US" b="1" dirty="0">
                <a:solidFill>
                  <a:schemeClr val="bg1">
                    <a:lumMod val="50000"/>
                  </a:schemeClr>
                </a:solidFill>
                <a:latin typeface="Meiryo UI" panose="020B0604030504040204" pitchFamily="50" charset="-128"/>
                <a:ea typeface="Meiryo UI" panose="020B0604030504040204" pitchFamily="50" charset="-128"/>
              </a:rPr>
              <a:t>加入されている保険</a:t>
            </a:r>
            <a:endParaRPr lang="ja-JP" altLang="en-US" dirty="0">
              <a:solidFill>
                <a:schemeClr val="bg1">
                  <a:lumMod val="50000"/>
                </a:schemeClr>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067CDE5C-E6F7-48D5-9162-2300FAD29EB8}"/>
              </a:ext>
            </a:extLst>
          </p:cNvPr>
          <p:cNvSpPr/>
          <p:nvPr/>
        </p:nvSpPr>
        <p:spPr>
          <a:xfrm>
            <a:off x="5002614" y="926997"/>
            <a:ext cx="4680000" cy="432000"/>
          </a:xfrm>
          <a:prstGeom prst="rect">
            <a:avLst/>
          </a:prstGeom>
          <a:solidFill>
            <a:schemeClr val="bg1"/>
          </a:solidFill>
          <a:ln w="19050">
            <a:solidFill>
              <a:srgbClr val="FBDDDC"/>
            </a:solidFill>
          </a:ln>
        </p:spPr>
        <p:txBody>
          <a:bodyPr wrap="square" lIns="36000" tIns="36000" rIns="36000" bIns="36000" anchor="ctr">
            <a:noAutofit/>
          </a:bodyPr>
          <a:lstStyle/>
          <a:p>
            <a:pPr algn="ctr"/>
            <a:r>
              <a:rPr lang="ja-JP" altLang="en-US" b="1" dirty="0">
                <a:solidFill>
                  <a:srgbClr val="EA5550"/>
                </a:solidFill>
                <a:latin typeface="Meiryo UI" panose="020B0604030504040204" pitchFamily="50" charset="-128"/>
                <a:ea typeface="Meiryo UI" panose="020B0604030504040204" pitchFamily="50" charset="-128"/>
              </a:rPr>
              <a:t>おすすめの保険</a:t>
            </a:r>
            <a:endParaRPr lang="ja-JP" altLang="en-US" dirty="0">
              <a:solidFill>
                <a:srgbClr val="EA5550"/>
              </a:solidFill>
              <a:latin typeface="Meiryo UI" panose="020B0604030504040204" pitchFamily="50" charset="-128"/>
              <a:ea typeface="Meiryo UI" panose="020B0604030504040204" pitchFamily="50" charset="-128"/>
            </a:endParaRPr>
          </a:p>
        </p:txBody>
      </p:sp>
      <p:cxnSp>
        <p:nvCxnSpPr>
          <p:cNvPr id="12" name="直線コネクタ 11">
            <a:extLst>
              <a:ext uri="{FF2B5EF4-FFF2-40B4-BE49-F238E27FC236}">
                <a16:creationId xmlns:a16="http://schemas.microsoft.com/office/drawing/2014/main" id="{05502A8F-F424-4595-A4CC-74A38529BE8E}"/>
              </a:ext>
            </a:extLst>
          </p:cNvPr>
          <p:cNvCxnSpPr>
            <a:cxnSpLocks/>
          </p:cNvCxnSpPr>
          <p:nvPr/>
        </p:nvCxnSpPr>
        <p:spPr>
          <a:xfrm flipH="1">
            <a:off x="4892257" y="893904"/>
            <a:ext cx="19625" cy="4452537"/>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EC09071-F8B4-4EDF-8FA0-99A3F919A943}"/>
              </a:ext>
            </a:extLst>
          </p:cNvPr>
          <p:cNvCxnSpPr>
            <a:cxnSpLocks/>
          </p:cNvCxnSpPr>
          <p:nvPr/>
        </p:nvCxnSpPr>
        <p:spPr>
          <a:xfrm flipH="1">
            <a:off x="464532" y="4861781"/>
            <a:ext cx="8894082" cy="3309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AutoShape 3">
            <a:extLst>
              <a:ext uri="{FF2B5EF4-FFF2-40B4-BE49-F238E27FC236}">
                <a16:creationId xmlns:a16="http://schemas.microsoft.com/office/drawing/2014/main" id="{0773FD84-3631-0EC8-5C47-22113A2ABC82}"/>
              </a:ext>
            </a:extLst>
          </p:cNvPr>
          <p:cNvSpPr>
            <a:spLocks noChangeArrowheads="1"/>
          </p:cNvSpPr>
          <p:nvPr/>
        </p:nvSpPr>
        <p:spPr bwMode="auto">
          <a:xfrm>
            <a:off x="114298" y="564712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⑬．くわえて、残る一時金の保障は！？</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2" name="AutoShape 3">
            <a:extLst>
              <a:ext uri="{FF2B5EF4-FFF2-40B4-BE49-F238E27FC236}">
                <a16:creationId xmlns:a16="http://schemas.microsoft.com/office/drawing/2014/main" id="{C5770684-CFBB-7FD4-B064-F072BFC24E23}"/>
              </a:ext>
            </a:extLst>
          </p:cNvPr>
          <p:cNvSpPr>
            <a:spLocks noChangeArrowheads="1"/>
          </p:cNvSpPr>
          <p:nvPr/>
        </p:nvSpPr>
        <p:spPr bwMode="auto">
          <a:xfrm>
            <a:off x="3235356" y="4967563"/>
            <a:ext cx="16093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dirty="0">
                <a:solidFill>
                  <a:srgbClr val="002060"/>
                </a:solidFill>
                <a:latin typeface="Arial"/>
                <a:ea typeface="メイリオ" pitchFamily="50" charset="-128"/>
                <a:cs typeface="メイリオ" pitchFamily="50" charset="-128"/>
              </a:rPr>
              <a:t>1,40</a:t>
            </a:r>
            <a:r>
              <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0,000</a:t>
            </a:r>
            <a:r>
              <a:rPr kumimoji="1" lang="ja-JP" altLang="en-US"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4" name="AutoShape 3">
            <a:extLst>
              <a:ext uri="{FF2B5EF4-FFF2-40B4-BE49-F238E27FC236}">
                <a16:creationId xmlns:a16="http://schemas.microsoft.com/office/drawing/2014/main" id="{2A7FFAF1-763F-D6FD-1CAD-7AFB82CB15EA}"/>
              </a:ext>
            </a:extLst>
          </p:cNvPr>
          <p:cNvSpPr>
            <a:spLocks noChangeArrowheads="1"/>
          </p:cNvSpPr>
          <p:nvPr/>
        </p:nvSpPr>
        <p:spPr bwMode="auto">
          <a:xfrm>
            <a:off x="5026089" y="1504102"/>
            <a:ext cx="3260161"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．新・入院保障特約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a:t>
            </a:r>
            <a:r>
              <a:rPr kumimoji="1" lang="en-US" altLang="ja-JP" sz="1600" b="1" dirty="0">
                <a:solidFill>
                  <a:srgbClr val="002060"/>
                </a:solidFill>
                <a:latin typeface="Arial"/>
                <a:ea typeface="メイリオ" pitchFamily="50" charset="-128"/>
                <a:cs typeface="メイリオ" pitchFamily="50" charset="-128"/>
              </a:rPr>
              <a:t>5,000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7" name="AutoShape 3">
            <a:extLst>
              <a:ext uri="{FF2B5EF4-FFF2-40B4-BE49-F238E27FC236}">
                <a16:creationId xmlns:a16="http://schemas.microsoft.com/office/drawing/2014/main" id="{0DD39C98-232E-78FF-15F9-4D635D66E95D}"/>
              </a:ext>
            </a:extLst>
          </p:cNvPr>
          <p:cNvSpPr>
            <a:spLocks noChangeArrowheads="1"/>
          </p:cNvSpPr>
          <p:nvPr/>
        </p:nvSpPr>
        <p:spPr bwMode="auto">
          <a:xfrm>
            <a:off x="8073280" y="1504102"/>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50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8" name="AutoShape 3">
            <a:extLst>
              <a:ext uri="{FF2B5EF4-FFF2-40B4-BE49-F238E27FC236}">
                <a16:creationId xmlns:a16="http://schemas.microsoft.com/office/drawing/2014/main" id="{8614CA97-E76E-51A5-9128-1CEA004F47DB}"/>
              </a:ext>
            </a:extLst>
          </p:cNvPr>
          <p:cNvSpPr>
            <a:spLocks noChangeArrowheads="1"/>
          </p:cNvSpPr>
          <p:nvPr/>
        </p:nvSpPr>
        <p:spPr bwMode="auto">
          <a:xfrm>
            <a:off x="5026090" y="2014533"/>
            <a:ext cx="3218970"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3E3A39"/>
                </a:solidFill>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dirty="0">
                <a:solidFill>
                  <a:srgbClr val="3E3A39"/>
                </a:solidFill>
                <a:latin typeface="Arial"/>
                <a:ea typeface="メイリオ" pitchFamily="50" charset="-128"/>
                <a:cs typeface="メイリオ" pitchFamily="50" charset="-128"/>
              </a:rPr>
              <a:t>入院治療保障特約</a:t>
            </a:r>
            <a:r>
              <a:rPr kumimoji="1" lang="en-US" altLang="ja-JP" sz="1600" b="1" dirty="0">
                <a:solidFill>
                  <a:srgbClr val="3E3A39"/>
                </a:solidFill>
                <a:latin typeface="Arial"/>
                <a:ea typeface="メイリオ" pitchFamily="50" charset="-128"/>
                <a:cs typeface="メイリオ" pitchFamily="50" charset="-128"/>
              </a:rPr>
              <a:t>Ⅲ</a:t>
            </a:r>
            <a:r>
              <a:rPr kumimoji="1" lang="ja-JP" altLang="en-US" sz="1600" b="1" dirty="0">
                <a:solidFill>
                  <a:srgbClr val="3E3A39"/>
                </a:solidFill>
                <a:latin typeface="Arial"/>
                <a:ea typeface="メイリオ" pitchFamily="50" charset="-128"/>
                <a:cs typeface="メイリオ" pitchFamily="50" charset="-128"/>
              </a:rPr>
              <a:t>型</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lvl="0" defTabSz="914400" eaLnBrk="0" fontAlgn="base" hangingPunct="0">
              <a:spcBef>
                <a:spcPct val="0"/>
              </a:spcBef>
              <a:defRPr/>
            </a:pPr>
            <a:r>
              <a:rPr kumimoji="1" lang="ja-JP" altLang="en-US" sz="1600" b="1" dirty="0">
                <a:solidFill>
                  <a:srgbClr val="3E3A39"/>
                </a:solidFill>
                <a:latin typeface="Arial"/>
                <a:ea typeface="メイリオ" pitchFamily="50" charset="-128"/>
                <a:cs typeface="メイリオ" pitchFamily="50" charset="-128"/>
              </a:rPr>
              <a:t>　　　　　　　　</a:t>
            </a:r>
            <a:r>
              <a:rPr kumimoji="1" lang="en-US" altLang="ja-JP" sz="1600" b="1" dirty="0">
                <a:solidFill>
                  <a:srgbClr val="002060"/>
                </a:solidFill>
                <a:latin typeface="Arial"/>
                <a:cs typeface="メイリオ" pitchFamily="50" charset="-128"/>
              </a:rPr>
              <a:t> 262,819</a:t>
            </a:r>
            <a:r>
              <a:rPr kumimoji="1" lang="ja-JP" altLang="en-US" sz="1600" b="1" dirty="0">
                <a:solidFill>
                  <a:srgbClr val="002060"/>
                </a:solidFill>
                <a:latin typeface="Arial"/>
                <a:cs typeface="メイリオ" pitchFamily="50" charset="-128"/>
              </a:rPr>
              <a:t>点</a:t>
            </a:r>
            <a:r>
              <a:rPr kumimoji="1" lang="en-US" altLang="ja-JP" sz="1600" b="1" dirty="0">
                <a:solidFill>
                  <a:srgbClr val="002060"/>
                </a:solidFill>
                <a:latin typeface="Arial"/>
                <a:cs typeface="メイリオ" pitchFamily="50" charset="-128"/>
              </a:rPr>
              <a:t>×3</a:t>
            </a:r>
            <a:r>
              <a:rPr kumimoji="1" lang="ja-JP" altLang="en-US" sz="1600" b="1" dirty="0">
                <a:solidFill>
                  <a:srgbClr val="002060"/>
                </a:solidFill>
                <a:latin typeface="Arial"/>
                <a:cs typeface="メイリオ" pitchFamily="50" charset="-128"/>
              </a:rPr>
              <a:t>円</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9" name="AutoShape 3">
            <a:extLst>
              <a:ext uri="{FF2B5EF4-FFF2-40B4-BE49-F238E27FC236}">
                <a16:creationId xmlns:a16="http://schemas.microsoft.com/office/drawing/2014/main" id="{F69189A0-ACD1-8F79-1205-9C6DE719DE59}"/>
              </a:ext>
            </a:extLst>
          </p:cNvPr>
          <p:cNvSpPr>
            <a:spLocks noChangeArrowheads="1"/>
          </p:cNvSpPr>
          <p:nvPr/>
        </p:nvSpPr>
        <p:spPr bwMode="auto">
          <a:xfrm>
            <a:off x="8073280" y="201453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788,457</a:t>
            </a:r>
            <a:r>
              <a:rPr kumimoji="1" lang="ja-JP" altLang="en-US" sz="1600" b="1" dirty="0">
                <a:solidFill>
                  <a:srgbClr val="002060"/>
                </a:solidFill>
                <a:latin typeface="Arial"/>
                <a:cs typeface="メイリオ" pitchFamily="50" charset="-128"/>
              </a:rPr>
              <a:t>円</a:t>
            </a:r>
          </a:p>
        </p:txBody>
      </p:sp>
      <p:sp>
        <p:nvSpPr>
          <p:cNvPr id="11" name="AutoShape 3">
            <a:extLst>
              <a:ext uri="{FF2B5EF4-FFF2-40B4-BE49-F238E27FC236}">
                <a16:creationId xmlns:a16="http://schemas.microsoft.com/office/drawing/2014/main" id="{BBBE95ED-89DD-8F41-6B9A-E8207512F27D}"/>
              </a:ext>
            </a:extLst>
          </p:cNvPr>
          <p:cNvSpPr>
            <a:spLocks noChangeArrowheads="1"/>
          </p:cNvSpPr>
          <p:nvPr/>
        </p:nvSpPr>
        <p:spPr bwMode="auto">
          <a:xfrm>
            <a:off x="5026090" y="2524963"/>
            <a:ext cx="3104762"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dirty="0">
                <a:solidFill>
                  <a:srgbClr val="3E3A39"/>
                </a:solidFill>
                <a:latin typeface="Arial"/>
                <a:ea typeface="メイリオ" pitchFamily="50" charset="-128"/>
                <a:cs typeface="メイリオ" pitchFamily="50" charset="-128"/>
              </a:rPr>
              <a:t>入院初期一時金給付特約</a:t>
            </a:r>
            <a:endParaRPr kumimoji="1" lang="en-US" altLang="ja-JP" sz="1600" b="1" dirty="0">
              <a:solidFill>
                <a:srgbClr val="3E3A39"/>
              </a:solidFill>
              <a:latin typeface="Arial"/>
              <a:ea typeface="メイリオ" pitchFamily="50" charset="-128"/>
              <a:cs typeface="メイリオ" pitchFamily="50" charset="-128"/>
            </a:endParaRPr>
          </a:p>
          <a:p>
            <a:pPr lvl="0" defTabSz="914400" eaLnBrk="0" fontAlgn="base" hangingPunct="0">
              <a:spcBef>
                <a:spcPct val="0"/>
              </a:spcBef>
              <a:defRPr/>
            </a:pPr>
            <a:r>
              <a:rPr kumimoji="1" lang="ja-JP" altLang="en-US" sz="1600" b="1" dirty="0">
                <a:solidFill>
                  <a:srgbClr val="002060"/>
                </a:solidFill>
                <a:latin typeface="Arial"/>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AutoShape 3">
            <a:extLst>
              <a:ext uri="{FF2B5EF4-FFF2-40B4-BE49-F238E27FC236}">
                <a16:creationId xmlns:a16="http://schemas.microsoft.com/office/drawing/2014/main" id="{23711080-B2EB-B922-7DFF-94023D0FC51C}"/>
              </a:ext>
            </a:extLst>
          </p:cNvPr>
          <p:cNvSpPr>
            <a:spLocks noChangeArrowheads="1"/>
          </p:cNvSpPr>
          <p:nvPr/>
        </p:nvSpPr>
        <p:spPr bwMode="auto">
          <a:xfrm>
            <a:off x="8073280" y="252496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100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16" name="AutoShape 3">
            <a:extLst>
              <a:ext uri="{FF2B5EF4-FFF2-40B4-BE49-F238E27FC236}">
                <a16:creationId xmlns:a16="http://schemas.microsoft.com/office/drawing/2014/main" id="{9A1E781D-CE8B-5F97-EDB3-5EB0AB6AD510}"/>
              </a:ext>
            </a:extLst>
          </p:cNvPr>
          <p:cNvSpPr>
            <a:spLocks noChangeArrowheads="1"/>
          </p:cNvSpPr>
          <p:nvPr/>
        </p:nvSpPr>
        <p:spPr bwMode="auto">
          <a:xfrm>
            <a:off x="7870071" y="4967563"/>
            <a:ext cx="1862934" cy="307777"/>
          </a:xfrm>
          <a:prstGeom prst="roundRect">
            <a:avLst>
              <a:gd name="adj" fmla="val 0"/>
            </a:avLst>
          </a:prstGeom>
          <a:noFill/>
          <a:ln>
            <a:noFill/>
          </a:ln>
          <a:effectLst/>
        </p:spPr>
        <p:txBody>
          <a:bodyPr wrap="square" lIns="0" tIns="0" rIns="0" bIns="0">
            <a:spAutoFit/>
          </a:bodyPr>
          <a:lstStyle/>
          <a:p>
            <a:pPr lvl="0" algn="r" defTabSz="914400" eaLnBrk="0" fontAlgn="base" hangingPunct="0">
              <a:spcBef>
                <a:spcPct val="0"/>
              </a:spcBef>
              <a:defRPr/>
            </a:pPr>
            <a:r>
              <a:rPr kumimoji="1" lang="en-US" altLang="ja-JP" sz="2000" b="1" dirty="0">
                <a:solidFill>
                  <a:srgbClr val="002060"/>
                </a:solidFill>
                <a:latin typeface="Arial"/>
                <a:cs typeface="メイリオ" pitchFamily="50" charset="-128"/>
              </a:rPr>
              <a:t>3,938,457</a:t>
            </a:r>
            <a:r>
              <a:rPr kumimoji="1" lang="ja-JP" altLang="en-US" sz="2000" b="1" dirty="0">
                <a:solidFill>
                  <a:srgbClr val="002060"/>
                </a:solidFill>
                <a:latin typeface="Arial"/>
                <a:cs typeface="メイリオ" pitchFamily="50" charset="-128"/>
              </a:rPr>
              <a:t>円＋</a:t>
            </a:r>
            <a:endParaRPr kumimoji="1" lang="en-US" altLang="ja-JP" sz="2000" b="1" dirty="0">
              <a:solidFill>
                <a:srgbClr val="002060"/>
              </a:solidFill>
              <a:latin typeface="Arial"/>
              <a:cs typeface="メイリオ" pitchFamily="50" charset="-128"/>
            </a:endParaRPr>
          </a:p>
        </p:txBody>
      </p:sp>
      <p:sp>
        <p:nvSpPr>
          <p:cNvPr id="17" name="AutoShape 3">
            <a:extLst>
              <a:ext uri="{FF2B5EF4-FFF2-40B4-BE49-F238E27FC236}">
                <a16:creationId xmlns:a16="http://schemas.microsoft.com/office/drawing/2014/main" id="{9E09305E-3F1B-3E8C-7A79-830A7520CEF0}"/>
              </a:ext>
            </a:extLst>
          </p:cNvPr>
          <p:cNvSpPr>
            <a:spLocks noChangeArrowheads="1"/>
          </p:cNvSpPr>
          <p:nvPr/>
        </p:nvSpPr>
        <p:spPr bwMode="auto">
          <a:xfrm>
            <a:off x="5026090" y="4101162"/>
            <a:ext cx="3104762" cy="73866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noProof="0" dirty="0">
                <a:solidFill>
                  <a:srgbClr val="3E3A39"/>
                </a:solidFill>
                <a:latin typeface="Arial"/>
                <a:ea typeface="メイリオ" pitchFamily="50" charset="-128"/>
                <a:cs typeface="メイリオ" pitchFamily="50" charset="-128"/>
              </a:rPr>
              <a:t>＋</a:t>
            </a:r>
            <a:endParaRPr kumimoji="1" lang="en-US" altLang="ja-JP"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（退院後通院治療保障</a:t>
            </a:r>
            <a:endParaRPr kumimoji="1" lang="en-US" altLang="ja-JP" sz="1600"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（通院治療一時金</a:t>
            </a:r>
          </a:p>
        </p:txBody>
      </p:sp>
      <p:sp>
        <p:nvSpPr>
          <p:cNvPr id="19" name="AutoShape 3">
            <a:extLst>
              <a:ext uri="{FF2B5EF4-FFF2-40B4-BE49-F238E27FC236}">
                <a16:creationId xmlns:a16="http://schemas.microsoft.com/office/drawing/2014/main" id="{EDCFEF14-FB08-C726-5EA0-F7DA35E05715}"/>
              </a:ext>
            </a:extLst>
          </p:cNvPr>
          <p:cNvSpPr>
            <a:spLocks noChangeArrowheads="1"/>
          </p:cNvSpPr>
          <p:nvPr/>
        </p:nvSpPr>
        <p:spPr bwMode="auto">
          <a:xfrm>
            <a:off x="8073280" y="4309790"/>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1600" dirty="0">
                <a:solidFill>
                  <a:srgbClr val="002060"/>
                </a:solidFill>
                <a:latin typeface="Arial"/>
                <a:ea typeface="メイリオ" pitchFamily="50" charset="-128"/>
                <a:cs typeface="メイリオ" pitchFamily="50" charset="-128"/>
              </a:rPr>
              <a:t>＊＊＊＊円）</a:t>
            </a:r>
            <a:endParaRPr kumimoji="1" lang="en-US" altLang="ja-JP" sz="1600"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dirty="0">
                <a:solidFill>
                  <a:srgbClr val="002060"/>
                </a:solidFill>
                <a:latin typeface="Arial"/>
                <a:ea typeface="メイリオ" pitchFamily="50" charset="-128"/>
                <a:cs typeface="メイリオ" pitchFamily="50" charset="-128"/>
              </a:rPr>
              <a:t>10</a:t>
            </a:r>
            <a:r>
              <a:rPr kumimoji="1" lang="en-US" altLang="ja-JP" sz="160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0" name="AutoShape 3">
            <a:extLst>
              <a:ext uri="{FF2B5EF4-FFF2-40B4-BE49-F238E27FC236}">
                <a16:creationId xmlns:a16="http://schemas.microsoft.com/office/drawing/2014/main" id="{4354D652-BF76-01A1-BB86-9B0D71F4CCDE}"/>
              </a:ext>
            </a:extLst>
          </p:cNvPr>
          <p:cNvSpPr>
            <a:spLocks noChangeArrowheads="1"/>
          </p:cNvSpPr>
          <p:nvPr/>
        </p:nvSpPr>
        <p:spPr bwMode="auto">
          <a:xfrm>
            <a:off x="188165" y="1511559"/>
            <a:ext cx="3260161" cy="784830"/>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．医のいちばん</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NEO</a:t>
            </a: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dirty="0">
                <a:solidFill>
                  <a:srgbClr val="3E3A39"/>
                </a:solidFill>
                <a:latin typeface="Arial"/>
                <a:ea typeface="メイリオ" pitchFamily="50" charset="-128"/>
                <a:cs typeface="メイリオ" pitchFamily="50" charset="-128"/>
              </a:rPr>
              <a:t>　　</a:t>
            </a:r>
            <a:endParaRPr kumimoji="1" lang="en-US" altLang="ja-JP" sz="300" b="1"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入院：</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en-US" altLang="ja-JP" sz="1600" b="1" dirty="0">
              <a:solidFill>
                <a:srgbClr val="002060"/>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effectLst/>
                <a:uLnTx/>
                <a:uFillTx/>
                <a:latin typeface="Arial"/>
                <a:ea typeface="メイリオ" pitchFamily="50" charset="-128"/>
                <a:cs typeface="メイリオ" pitchFamily="50" charset="-128"/>
              </a:rPr>
              <a:t>手術：</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×20</a:t>
            </a:r>
            <a:r>
              <a:rPr kumimoji="1" lang="ja-JP" altLang="en-US" sz="1600" b="1" dirty="0">
                <a:solidFill>
                  <a:srgbClr val="002060"/>
                </a:solidFill>
                <a:latin typeface="Arial"/>
                <a:ea typeface="メイリオ" pitchFamily="50" charset="-128"/>
                <a:cs typeface="メイリオ" pitchFamily="50" charset="-128"/>
              </a:rPr>
              <a:t>倍</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1" name="AutoShape 3">
            <a:extLst>
              <a:ext uri="{FF2B5EF4-FFF2-40B4-BE49-F238E27FC236}">
                <a16:creationId xmlns:a16="http://schemas.microsoft.com/office/drawing/2014/main" id="{E08C8AC7-2744-6B3A-2DBF-40810CB59AAE}"/>
              </a:ext>
            </a:extLst>
          </p:cNvPr>
          <p:cNvSpPr>
            <a:spLocks noChangeArrowheads="1"/>
          </p:cNvSpPr>
          <p:nvPr/>
        </p:nvSpPr>
        <p:spPr bwMode="auto">
          <a:xfrm>
            <a:off x="3235356" y="18039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noProof="0" dirty="0">
                <a:solidFill>
                  <a:srgbClr val="002060"/>
                </a:solidFill>
                <a:latin typeface="Arial"/>
                <a:ea typeface="メイリオ" pitchFamily="50" charset="-128"/>
                <a:cs typeface="メイリオ" pitchFamily="50" charset="-128"/>
              </a:rPr>
              <a:t>300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2" name="AutoShape 3">
            <a:extLst>
              <a:ext uri="{FF2B5EF4-FFF2-40B4-BE49-F238E27FC236}">
                <a16:creationId xmlns:a16="http://schemas.microsoft.com/office/drawing/2014/main" id="{A19060A7-06F8-8546-525C-5F96772D0752}"/>
              </a:ext>
            </a:extLst>
          </p:cNvPr>
          <p:cNvSpPr>
            <a:spLocks noChangeArrowheads="1"/>
          </p:cNvSpPr>
          <p:nvPr/>
        </p:nvSpPr>
        <p:spPr bwMode="auto">
          <a:xfrm>
            <a:off x="3235356" y="2427668"/>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100,000</a:t>
            </a:r>
            <a:r>
              <a:rPr kumimoji="1" lang="ja-JP" altLang="en-US" sz="1600" b="1" dirty="0">
                <a:solidFill>
                  <a:srgbClr val="002060"/>
                </a:solidFill>
                <a:latin typeface="Arial"/>
                <a:cs typeface="メイリオ" pitchFamily="50" charset="-128"/>
              </a:rPr>
              <a:t>円</a:t>
            </a:r>
          </a:p>
        </p:txBody>
      </p:sp>
      <p:sp>
        <p:nvSpPr>
          <p:cNvPr id="23" name="AutoShape 3">
            <a:extLst>
              <a:ext uri="{FF2B5EF4-FFF2-40B4-BE49-F238E27FC236}">
                <a16:creationId xmlns:a16="http://schemas.microsoft.com/office/drawing/2014/main" id="{2C764B21-FD80-AA66-FEDD-5B2AB7FD971E}"/>
              </a:ext>
            </a:extLst>
          </p:cNvPr>
          <p:cNvSpPr>
            <a:spLocks noChangeArrowheads="1"/>
          </p:cNvSpPr>
          <p:nvPr/>
        </p:nvSpPr>
        <p:spPr bwMode="auto">
          <a:xfrm>
            <a:off x="188165" y="2381502"/>
            <a:ext cx="3260161" cy="538609"/>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zh-TW" sz="1600" b="1" dirty="0">
                <a:solidFill>
                  <a:srgbClr val="3E3A39"/>
                </a:solidFill>
                <a:latin typeface="Arial"/>
                <a:ea typeface="メイリオ" pitchFamily="50" charset="-128"/>
                <a:cs typeface="メイリオ" pitchFamily="50" charset="-128"/>
              </a:rPr>
              <a:t>8</a:t>
            </a:r>
            <a:r>
              <a:rPr kumimoji="1" lang="zh-TW" altLang="en-US" sz="1600" b="1" dirty="0">
                <a:solidFill>
                  <a:srgbClr val="3E3A39"/>
                </a:solidFill>
                <a:latin typeface="Arial"/>
                <a:ea typeface="メイリオ" pitchFamily="50" charset="-128"/>
                <a:cs typeface="メイリオ" pitchFamily="50" charset="-128"/>
              </a:rPr>
              <a:t>大生活習慣病入院特約</a:t>
            </a:r>
            <a:r>
              <a:rPr kumimoji="1" lang="en-US" altLang="zh-TW" sz="1600" b="1" dirty="0">
                <a:solidFill>
                  <a:srgbClr val="3E3A39"/>
                </a:solidFill>
                <a:latin typeface="Arial"/>
                <a:ea typeface="メイリオ" pitchFamily="50" charset="-128"/>
                <a:cs typeface="メイリオ" pitchFamily="50" charset="-128"/>
              </a:rPr>
              <a:t>D</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dirty="0">
                <a:solidFill>
                  <a:srgbClr val="3E3A39"/>
                </a:solidFill>
                <a:latin typeface="Arial"/>
                <a:ea typeface="メイリオ" pitchFamily="50" charset="-128"/>
                <a:cs typeface="メイリオ" pitchFamily="50" charset="-128"/>
              </a:rPr>
              <a:t>　　</a:t>
            </a:r>
            <a:endParaRPr kumimoji="1" lang="en-US" altLang="ja-JP" sz="300" b="1"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入院：</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4" name="AutoShape 3">
            <a:extLst>
              <a:ext uri="{FF2B5EF4-FFF2-40B4-BE49-F238E27FC236}">
                <a16:creationId xmlns:a16="http://schemas.microsoft.com/office/drawing/2014/main" id="{C8787CD0-9088-0FE0-E39B-0403D66AB331}"/>
              </a:ext>
            </a:extLst>
          </p:cNvPr>
          <p:cNvSpPr>
            <a:spLocks noChangeArrowheads="1"/>
          </p:cNvSpPr>
          <p:nvPr/>
        </p:nvSpPr>
        <p:spPr bwMode="auto">
          <a:xfrm>
            <a:off x="188165" y="3023647"/>
            <a:ext cx="3260161"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．アシストセブンプラス</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5" name="AutoShape 3">
            <a:extLst>
              <a:ext uri="{FF2B5EF4-FFF2-40B4-BE49-F238E27FC236}">
                <a16:creationId xmlns:a16="http://schemas.microsoft.com/office/drawing/2014/main" id="{9A1FB965-D040-9B7C-82EC-A4BA6250E4F2}"/>
              </a:ext>
            </a:extLst>
          </p:cNvPr>
          <p:cNvSpPr>
            <a:spLocks noChangeArrowheads="1"/>
          </p:cNvSpPr>
          <p:nvPr/>
        </p:nvSpPr>
        <p:spPr bwMode="auto">
          <a:xfrm>
            <a:off x="3235356" y="3023647"/>
            <a:ext cx="1609334" cy="492443"/>
          </a:xfrm>
          <a:prstGeom prst="roundRect">
            <a:avLst>
              <a:gd name="adj" fmla="val 0"/>
            </a:avLst>
          </a:prstGeom>
          <a:noFill/>
          <a:ln>
            <a:noFill/>
          </a:ln>
          <a:effectLst/>
        </p:spPr>
        <p:txBody>
          <a:bodyPr wrap="square" lIns="0" tIns="0" rIns="0" bIns="0">
            <a:spAutoFit/>
          </a:bodyPr>
          <a:lstStyle/>
          <a:p>
            <a:pPr lvl="0" algn="r" defTabSz="914400" eaLnBrk="0" fontAlgn="base" hangingPunct="0">
              <a:spcBef>
                <a:spcPct val="0"/>
              </a:spcBef>
              <a:defRPr/>
            </a:pPr>
            <a:endParaRPr kumimoji="1" lang="en-US" altLang="ja-JP" sz="1600" b="1" dirty="0">
              <a:solidFill>
                <a:srgbClr val="002060"/>
              </a:solidFill>
              <a:latin typeface="Arial"/>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1,000,000</a:t>
            </a:r>
            <a:r>
              <a:rPr kumimoji="1" lang="ja-JP" altLang="en-US" sz="1600" b="1" dirty="0">
                <a:solidFill>
                  <a:srgbClr val="002060"/>
                </a:solidFill>
                <a:latin typeface="Arial"/>
                <a:cs typeface="メイリオ" pitchFamily="50" charset="-128"/>
              </a:rPr>
              <a:t>円</a:t>
            </a:r>
          </a:p>
        </p:txBody>
      </p:sp>
      <p:sp>
        <p:nvSpPr>
          <p:cNvPr id="26" name="AutoShape 3">
            <a:extLst>
              <a:ext uri="{FF2B5EF4-FFF2-40B4-BE49-F238E27FC236}">
                <a16:creationId xmlns:a16="http://schemas.microsoft.com/office/drawing/2014/main" id="{23EF15DA-CBDD-14F3-E5A9-B0B7802DD400}"/>
              </a:ext>
            </a:extLst>
          </p:cNvPr>
          <p:cNvSpPr>
            <a:spLocks noChangeArrowheads="1"/>
          </p:cNvSpPr>
          <p:nvPr/>
        </p:nvSpPr>
        <p:spPr bwMode="auto">
          <a:xfrm>
            <a:off x="5016821" y="5925750"/>
            <a:ext cx="4899173" cy="615553"/>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がんを含め、</a:t>
            </a:r>
            <a:endParaRPr kumimoji="1" lang="en-US" altLang="ja-JP" sz="2000" b="1" dirty="0">
              <a:solidFill>
                <a:srgbClr val="002060"/>
              </a:solidFill>
              <a:latin typeface="Arial"/>
              <a:cs typeface="メイリオ" pitchFamily="50" charset="-128"/>
            </a:endParaRPr>
          </a:p>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その他の生活習慣病の一時金の保障が残る</a:t>
            </a:r>
            <a:endParaRPr kumimoji="1" lang="en-US" altLang="ja-JP" sz="2000" b="1" dirty="0">
              <a:solidFill>
                <a:srgbClr val="002060"/>
              </a:solidFill>
              <a:latin typeface="Arial"/>
              <a:cs typeface="メイリオ" pitchFamily="50" charset="-128"/>
            </a:endParaRPr>
          </a:p>
        </p:txBody>
      </p:sp>
      <p:sp>
        <p:nvSpPr>
          <p:cNvPr id="27" name="AutoShape 3">
            <a:extLst>
              <a:ext uri="{FF2B5EF4-FFF2-40B4-BE49-F238E27FC236}">
                <a16:creationId xmlns:a16="http://schemas.microsoft.com/office/drawing/2014/main" id="{53B5916C-23C2-3E02-A949-380BE503440A}"/>
              </a:ext>
            </a:extLst>
          </p:cNvPr>
          <p:cNvSpPr>
            <a:spLocks noChangeArrowheads="1"/>
          </p:cNvSpPr>
          <p:nvPr/>
        </p:nvSpPr>
        <p:spPr bwMode="auto">
          <a:xfrm>
            <a:off x="53827" y="5925750"/>
            <a:ext cx="4899173" cy="615553"/>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アシストセブンプラスの保障は消滅</a:t>
            </a:r>
            <a:endParaRPr kumimoji="1" lang="en-US" altLang="ja-JP" sz="2000" b="1" dirty="0">
              <a:solidFill>
                <a:srgbClr val="002060"/>
              </a:solidFill>
              <a:latin typeface="Arial"/>
              <a:cs typeface="メイリオ" pitchFamily="50" charset="-128"/>
            </a:endParaRPr>
          </a:p>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その分の死亡保障も消滅</a:t>
            </a:r>
            <a:endParaRPr kumimoji="1" lang="en-US" altLang="ja-JP" sz="2000" b="1" dirty="0">
              <a:solidFill>
                <a:srgbClr val="002060"/>
              </a:solidFill>
              <a:latin typeface="Arial"/>
              <a:cs typeface="メイリオ" pitchFamily="50" charset="-128"/>
            </a:endParaRPr>
          </a:p>
        </p:txBody>
      </p:sp>
      <p:sp>
        <p:nvSpPr>
          <p:cNvPr id="28" name="AutoShape 3">
            <a:extLst>
              <a:ext uri="{FF2B5EF4-FFF2-40B4-BE49-F238E27FC236}">
                <a16:creationId xmlns:a16="http://schemas.microsoft.com/office/drawing/2014/main" id="{5CDDF0ED-51B2-71A6-36A1-A4D4BE6070C0}"/>
              </a:ext>
            </a:extLst>
          </p:cNvPr>
          <p:cNvSpPr>
            <a:spLocks noChangeArrowheads="1"/>
          </p:cNvSpPr>
          <p:nvPr/>
        </p:nvSpPr>
        <p:spPr bwMode="auto">
          <a:xfrm>
            <a:off x="5043160" y="3023646"/>
            <a:ext cx="3104762"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dirty="0">
                <a:solidFill>
                  <a:srgbClr val="3E3A39"/>
                </a:solidFill>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dirty="0">
                <a:solidFill>
                  <a:srgbClr val="3E3A39"/>
                </a:solidFill>
                <a:latin typeface="Arial"/>
                <a:ea typeface="メイリオ" pitchFamily="50" charset="-128"/>
                <a:cs typeface="メイリオ" pitchFamily="50" charset="-128"/>
              </a:rPr>
              <a:t>循環器病継続保障特約</a:t>
            </a:r>
          </a:p>
        </p:txBody>
      </p:sp>
      <p:sp>
        <p:nvSpPr>
          <p:cNvPr id="29" name="AutoShape 3">
            <a:extLst>
              <a:ext uri="{FF2B5EF4-FFF2-40B4-BE49-F238E27FC236}">
                <a16:creationId xmlns:a16="http://schemas.microsoft.com/office/drawing/2014/main" id="{53C73B72-A142-E29F-ED3D-82DE92AEC174}"/>
              </a:ext>
            </a:extLst>
          </p:cNvPr>
          <p:cNvSpPr>
            <a:spLocks noChangeArrowheads="1"/>
          </p:cNvSpPr>
          <p:nvPr/>
        </p:nvSpPr>
        <p:spPr bwMode="auto">
          <a:xfrm>
            <a:off x="8090350" y="30236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2,000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0" name="AutoShape 3">
            <a:extLst>
              <a:ext uri="{FF2B5EF4-FFF2-40B4-BE49-F238E27FC236}">
                <a16:creationId xmlns:a16="http://schemas.microsoft.com/office/drawing/2014/main" id="{D05C0BA2-2A61-6AD1-474B-3461B30216CB}"/>
              </a:ext>
            </a:extLst>
          </p:cNvPr>
          <p:cNvSpPr>
            <a:spLocks noChangeArrowheads="1"/>
          </p:cNvSpPr>
          <p:nvPr/>
        </p:nvSpPr>
        <p:spPr bwMode="auto">
          <a:xfrm>
            <a:off x="5043160" y="3524787"/>
            <a:ext cx="3104762"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dirty="0">
                <a:solidFill>
                  <a:srgbClr val="3E3A39"/>
                </a:solidFill>
                <a:latin typeface="Arial"/>
                <a:ea typeface="メイリオ" pitchFamily="50" charset="-128"/>
                <a:cs typeface="メイリオ" pitchFamily="50" charset="-128"/>
              </a:rPr>
              <a:t>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dirty="0">
                <a:solidFill>
                  <a:srgbClr val="3E3A39"/>
                </a:solidFill>
                <a:latin typeface="Arial"/>
                <a:ea typeface="メイリオ" pitchFamily="50" charset="-128"/>
                <a:cs typeface="メイリオ" pitchFamily="50" charset="-128"/>
              </a:rPr>
              <a:t>循環器病重症化予防支援特約</a:t>
            </a:r>
            <a:r>
              <a:rPr kumimoji="1" lang="ja-JP" altLang="en-US" sz="1600" b="1" dirty="0">
                <a:solidFill>
                  <a:srgbClr val="002060"/>
                </a:solidFill>
                <a:latin typeface="Arial"/>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1" name="AutoShape 3">
            <a:extLst>
              <a:ext uri="{FF2B5EF4-FFF2-40B4-BE49-F238E27FC236}">
                <a16:creationId xmlns:a16="http://schemas.microsoft.com/office/drawing/2014/main" id="{63D81129-2021-0312-4EFC-279654258C10}"/>
              </a:ext>
            </a:extLst>
          </p:cNvPr>
          <p:cNvSpPr>
            <a:spLocks noChangeArrowheads="1"/>
          </p:cNvSpPr>
          <p:nvPr/>
        </p:nvSpPr>
        <p:spPr bwMode="auto">
          <a:xfrm>
            <a:off x="8090350" y="352478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1,000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2" name="AutoShape 3">
            <a:extLst>
              <a:ext uri="{FF2B5EF4-FFF2-40B4-BE49-F238E27FC236}">
                <a16:creationId xmlns:a16="http://schemas.microsoft.com/office/drawing/2014/main" id="{EDB7B9B5-6287-9C89-F919-308DBAF01C75}"/>
              </a:ext>
            </a:extLst>
          </p:cNvPr>
          <p:cNvSpPr>
            <a:spLocks noChangeArrowheads="1"/>
          </p:cNvSpPr>
          <p:nvPr/>
        </p:nvSpPr>
        <p:spPr bwMode="auto">
          <a:xfrm>
            <a:off x="114299" y="5647125"/>
            <a:ext cx="4680000" cy="246221"/>
          </a:xfrm>
          <a:prstGeom prst="roundRect">
            <a:avLst>
              <a:gd name="adj" fmla="val 0"/>
            </a:avLst>
          </a:prstGeom>
          <a:solidFill>
            <a:schemeClr val="bg1"/>
          </a:solid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FF0000"/>
                </a:solidFill>
                <a:highlight>
                  <a:srgbClr val="FFFF00"/>
                </a:highlight>
                <a:latin typeface="Arial"/>
                <a:ea typeface="メイリオ" pitchFamily="50" charset="-128"/>
                <a:cs typeface="メイリオ" pitchFamily="50" charset="-128"/>
              </a:rPr>
              <a:t>⑬</a:t>
            </a:r>
            <a:r>
              <a:rPr kumimoji="1" lang="en-US" altLang="ja-JP" sz="1600" b="1" dirty="0">
                <a:solidFill>
                  <a:srgbClr val="FF0000"/>
                </a:solidFill>
                <a:highlight>
                  <a:srgbClr val="FFFF00"/>
                </a:highlight>
                <a:latin typeface="Arial"/>
                <a:ea typeface="メイリオ" pitchFamily="50" charset="-128"/>
                <a:cs typeface="メイリオ" pitchFamily="50" charset="-128"/>
              </a:rPr>
              <a:t>.</a:t>
            </a:r>
            <a:r>
              <a:rPr kumimoji="1" lang="ja-JP" altLang="en-US" sz="1600" b="1" dirty="0">
                <a:solidFill>
                  <a:srgbClr val="FF0000"/>
                </a:solidFill>
                <a:highlight>
                  <a:srgbClr val="FFFF00"/>
                </a:highlight>
                <a:latin typeface="Arial"/>
                <a:ea typeface="メイリオ" pitchFamily="50" charset="-128"/>
                <a:cs typeface="メイリオ" pitchFamily="50" charset="-128"/>
              </a:rPr>
              <a:t>くわえて、残る一時金の保障は！？</a:t>
            </a:r>
            <a:endParaRPr kumimoji="1" lang="ja-JP" altLang="en-US" sz="1600" b="1" i="0" u="none" strike="noStrike" kern="1200" cap="none" spc="0" normalizeH="0" baseline="0" noProof="0" dirty="0">
              <a:ln>
                <a:noFill/>
              </a:ln>
              <a:solidFill>
                <a:srgbClr val="FF0000"/>
              </a:solidFill>
              <a:effectLst/>
              <a:highlight>
                <a:srgbClr val="FFFF00"/>
              </a:highlight>
              <a:uLnTx/>
              <a:uFillTx/>
              <a:latin typeface="Arial"/>
              <a:ea typeface="メイリオ" pitchFamily="50" charset="-128"/>
              <a:cs typeface="メイリオ" pitchFamily="50" charset="-128"/>
            </a:endParaRPr>
          </a:p>
        </p:txBody>
      </p:sp>
      <p:pic>
        <p:nvPicPr>
          <p:cNvPr id="33" name="図 32">
            <a:extLst>
              <a:ext uri="{FF2B5EF4-FFF2-40B4-BE49-F238E27FC236}">
                <a16:creationId xmlns:a16="http://schemas.microsoft.com/office/drawing/2014/main" id="{F63E5F84-8816-4294-4E10-BF763ECE1407}"/>
              </a:ext>
            </a:extLst>
          </p:cNvPr>
          <p:cNvPicPr>
            <a:picLocks noChangeAspect="1"/>
          </p:cNvPicPr>
          <p:nvPr/>
        </p:nvPicPr>
        <p:blipFill>
          <a:blip r:embed="rId2"/>
          <a:stretch>
            <a:fillRect/>
          </a:stretch>
        </p:blipFill>
        <p:spPr>
          <a:xfrm>
            <a:off x="94806" y="603149"/>
            <a:ext cx="9745935" cy="6141550"/>
          </a:xfrm>
          <a:prstGeom prst="rect">
            <a:avLst/>
          </a:prstGeom>
        </p:spPr>
      </p:pic>
      <p:pic>
        <p:nvPicPr>
          <p:cNvPr id="34" name="図 33">
            <a:extLst>
              <a:ext uri="{FF2B5EF4-FFF2-40B4-BE49-F238E27FC236}">
                <a16:creationId xmlns:a16="http://schemas.microsoft.com/office/drawing/2014/main" id="{7407B006-A94A-A20F-B510-F0C870AFA06D}"/>
              </a:ext>
            </a:extLst>
          </p:cNvPr>
          <p:cNvPicPr>
            <a:picLocks noChangeAspect="1"/>
          </p:cNvPicPr>
          <p:nvPr/>
        </p:nvPicPr>
        <p:blipFill>
          <a:blip r:embed="rId3"/>
          <a:stretch>
            <a:fillRect/>
          </a:stretch>
        </p:blipFill>
        <p:spPr>
          <a:xfrm>
            <a:off x="2065414" y="2729040"/>
            <a:ext cx="7763958" cy="4058216"/>
          </a:xfrm>
          <a:prstGeom prst="rect">
            <a:avLst/>
          </a:prstGeom>
          <a:solidFill>
            <a:srgbClr val="EA5550"/>
          </a:solidFill>
          <a:ln w="38100">
            <a:solidFill>
              <a:srgbClr val="EA5550"/>
            </a:solidFill>
          </a:ln>
        </p:spPr>
      </p:pic>
      <p:pic>
        <p:nvPicPr>
          <p:cNvPr id="35" name="図 34">
            <a:extLst>
              <a:ext uri="{FF2B5EF4-FFF2-40B4-BE49-F238E27FC236}">
                <a16:creationId xmlns:a16="http://schemas.microsoft.com/office/drawing/2014/main" id="{47BA1BAD-940A-0D1A-3FAA-39EFB531CF56}"/>
              </a:ext>
            </a:extLst>
          </p:cNvPr>
          <p:cNvPicPr>
            <a:picLocks noChangeAspect="1"/>
          </p:cNvPicPr>
          <p:nvPr/>
        </p:nvPicPr>
        <p:blipFill rotWithShape="1">
          <a:blip r:embed="rId4"/>
          <a:srcRect b="45274"/>
          <a:stretch/>
        </p:blipFill>
        <p:spPr>
          <a:xfrm>
            <a:off x="2284313" y="1779618"/>
            <a:ext cx="7545059" cy="4974051"/>
          </a:xfrm>
          <a:prstGeom prst="rect">
            <a:avLst/>
          </a:prstGeom>
          <a:ln w="38100">
            <a:solidFill>
              <a:srgbClr val="EA5550"/>
            </a:solidFill>
          </a:ln>
        </p:spPr>
      </p:pic>
      <p:pic>
        <p:nvPicPr>
          <p:cNvPr id="36" name="図 35">
            <a:extLst>
              <a:ext uri="{FF2B5EF4-FFF2-40B4-BE49-F238E27FC236}">
                <a16:creationId xmlns:a16="http://schemas.microsoft.com/office/drawing/2014/main" id="{9D8E255C-8F08-908A-E4C1-03DF2A062584}"/>
              </a:ext>
            </a:extLst>
          </p:cNvPr>
          <p:cNvPicPr>
            <a:picLocks noChangeAspect="1"/>
          </p:cNvPicPr>
          <p:nvPr/>
        </p:nvPicPr>
        <p:blipFill>
          <a:blip r:embed="rId2"/>
          <a:stretch>
            <a:fillRect/>
          </a:stretch>
        </p:blipFill>
        <p:spPr>
          <a:xfrm>
            <a:off x="135480" y="609129"/>
            <a:ext cx="9745935" cy="6141550"/>
          </a:xfrm>
          <a:prstGeom prst="rect">
            <a:avLst/>
          </a:prstGeom>
        </p:spPr>
      </p:pic>
      <p:pic>
        <p:nvPicPr>
          <p:cNvPr id="37" name="図 36">
            <a:extLst>
              <a:ext uri="{FF2B5EF4-FFF2-40B4-BE49-F238E27FC236}">
                <a16:creationId xmlns:a16="http://schemas.microsoft.com/office/drawing/2014/main" id="{429C4A31-416C-8ACE-BC79-D4483BFC9274}"/>
              </a:ext>
            </a:extLst>
          </p:cNvPr>
          <p:cNvPicPr>
            <a:picLocks noChangeAspect="1"/>
          </p:cNvPicPr>
          <p:nvPr/>
        </p:nvPicPr>
        <p:blipFill>
          <a:blip r:embed="rId5"/>
          <a:stretch>
            <a:fillRect/>
          </a:stretch>
        </p:blipFill>
        <p:spPr>
          <a:xfrm>
            <a:off x="927829" y="3510912"/>
            <a:ext cx="8882560" cy="3302250"/>
          </a:xfrm>
          <a:prstGeom prst="rect">
            <a:avLst/>
          </a:prstGeom>
          <a:ln w="38100">
            <a:solidFill>
              <a:srgbClr val="EA5550"/>
            </a:solidFill>
          </a:ln>
        </p:spPr>
      </p:pic>
      <p:pic>
        <p:nvPicPr>
          <p:cNvPr id="38" name="図 37">
            <a:extLst>
              <a:ext uri="{FF2B5EF4-FFF2-40B4-BE49-F238E27FC236}">
                <a16:creationId xmlns:a16="http://schemas.microsoft.com/office/drawing/2014/main" id="{6AA61893-682E-9F8C-7737-BF350E84CEC0}"/>
              </a:ext>
            </a:extLst>
          </p:cNvPr>
          <p:cNvPicPr>
            <a:picLocks noChangeAspect="1"/>
          </p:cNvPicPr>
          <p:nvPr/>
        </p:nvPicPr>
        <p:blipFill>
          <a:blip r:embed="rId6"/>
          <a:stretch>
            <a:fillRect/>
          </a:stretch>
        </p:blipFill>
        <p:spPr>
          <a:xfrm>
            <a:off x="-2088814" y="794112"/>
            <a:ext cx="9240540" cy="5515745"/>
          </a:xfrm>
          <a:prstGeom prst="rect">
            <a:avLst/>
          </a:prstGeom>
          <a:ln w="38100">
            <a:solidFill>
              <a:srgbClr val="EA5550"/>
            </a:solidFill>
          </a:ln>
        </p:spPr>
      </p:pic>
      <p:grpSp>
        <p:nvGrpSpPr>
          <p:cNvPr id="39" name="グループ化 38">
            <a:extLst>
              <a:ext uri="{FF2B5EF4-FFF2-40B4-BE49-F238E27FC236}">
                <a16:creationId xmlns:a16="http://schemas.microsoft.com/office/drawing/2014/main" id="{8C8E2477-C849-86A6-4488-DF7CA3D4A6CD}"/>
              </a:ext>
            </a:extLst>
          </p:cNvPr>
          <p:cNvGrpSpPr/>
          <p:nvPr/>
        </p:nvGrpSpPr>
        <p:grpSpPr>
          <a:xfrm>
            <a:off x="2541368" y="3727418"/>
            <a:ext cx="4498316" cy="3002690"/>
            <a:chOff x="-1711638" y="5669544"/>
            <a:chExt cx="4498316" cy="3002690"/>
          </a:xfrm>
        </p:grpSpPr>
        <p:cxnSp>
          <p:nvCxnSpPr>
            <p:cNvPr id="40" name="直線コネクタ 39">
              <a:extLst>
                <a:ext uri="{FF2B5EF4-FFF2-40B4-BE49-F238E27FC236}">
                  <a16:creationId xmlns:a16="http://schemas.microsoft.com/office/drawing/2014/main" id="{2A40AE23-5D99-2BE8-5925-83B6206A5B14}"/>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1" name="吹き出し: 四角形 40">
              <a:extLst>
                <a:ext uri="{FF2B5EF4-FFF2-40B4-BE49-F238E27FC236}">
                  <a16:creationId xmlns:a16="http://schemas.microsoft.com/office/drawing/2014/main" id="{4EA5C238-6D47-9C24-F054-7160BAF009CF}"/>
                </a:ext>
              </a:extLst>
            </p:cNvPr>
            <p:cNvSpPr/>
            <p:nvPr/>
          </p:nvSpPr>
          <p:spPr bwMode="auto">
            <a:xfrm>
              <a:off x="-1711638" y="6027045"/>
              <a:ext cx="4498316" cy="2645189"/>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キャッシュバック①</a:t>
              </a:r>
              <a:endParaRPr kumimoji="1" lang="en-US" altLang="ja-JP" sz="3200" b="1" dirty="0">
                <a:latin typeface="Meiryo UI" panose="020B0604030504040204" pitchFamily="50" charset="-128"/>
                <a:ea typeface="Meiryo UI" panose="020B0604030504040204" pitchFamily="50" charset="-128"/>
              </a:endParaRPr>
            </a:p>
            <a:p>
              <a:pPr marR="0" algn="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17,995</a:t>
              </a:r>
              <a:r>
                <a:rPr kumimoji="1" lang="ja-JP" altLang="en-US" sz="3200" b="1" dirty="0">
                  <a:latin typeface="Meiryo UI" panose="020B0604030504040204" pitchFamily="50" charset="-128"/>
                  <a:ea typeface="Meiryo UI" panose="020B0604030504040204" pitchFamily="50" charset="-128"/>
                </a:rPr>
                <a:t>円</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実質負担額</a:t>
              </a:r>
              <a:endParaRPr kumimoji="1" lang="en-US" altLang="ja-JP" sz="3200" b="1" dirty="0">
                <a:latin typeface="Meiryo UI" panose="020B0604030504040204" pitchFamily="50" charset="-128"/>
                <a:ea typeface="Meiryo UI" panose="020B0604030504040204" pitchFamily="50" charset="-128"/>
              </a:endParaRPr>
            </a:p>
            <a:p>
              <a:pPr marR="0" algn="r"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15,403</a:t>
              </a:r>
              <a:r>
                <a:rPr kumimoji="1" lang="ja-JP" altLang="en-US" sz="3200" b="1" dirty="0">
                  <a:solidFill>
                    <a:srgbClr val="EA5550"/>
                  </a:solidFill>
                  <a:latin typeface="Meiryo UI" panose="020B0604030504040204" pitchFamily="50" charset="-128"/>
                  <a:ea typeface="Meiryo UI" panose="020B0604030504040204" pitchFamily="50" charset="-128"/>
                </a:rPr>
                <a:t>円</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53158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up)">
                                      <p:cBhvr>
                                        <p:cTn id="40" dur="500"/>
                                        <p:tgtEl>
                                          <p:spTgt spid="2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up)">
                                      <p:cBhvr>
                                        <p:cTn id="49" dur="500"/>
                                        <p:tgtEl>
                                          <p:spTgt spid="30"/>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left)">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up)">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up)">
                                      <p:cBhvr>
                                        <p:cTn id="63" dur="500"/>
                                        <p:tgtEl>
                                          <p:spTgt spid="20"/>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wipe(up)">
                                      <p:cBhvr>
                                        <p:cTn id="72" dur="500"/>
                                        <p:tgtEl>
                                          <p:spTgt spid="23"/>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wipe(left)">
                                      <p:cBhvr>
                                        <p:cTn id="76" dur="5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wipe(up)">
                                      <p:cBhvr>
                                        <p:cTn id="81" dur="500"/>
                                        <p:tgtEl>
                                          <p:spTgt spid="24"/>
                                        </p:tgtEl>
                                      </p:cBhvr>
                                    </p:animEffect>
                                  </p:childTnLst>
                                </p:cTn>
                              </p:par>
                            </p:childTnLst>
                          </p:cTn>
                        </p:par>
                        <p:par>
                          <p:cTn id="82" fill="hold">
                            <p:stCondLst>
                              <p:cond delay="500"/>
                            </p:stCondLst>
                            <p:childTnLst>
                              <p:par>
                                <p:cTn id="83" presetID="22" presetClass="entr" presetSubtype="8"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left)">
                                      <p:cBhvr>
                                        <p:cTn id="85" dur="500"/>
                                        <p:tgtEl>
                                          <p:spTgt spid="25"/>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2"/>
                                        </p:tgtEl>
                                        <p:attrNameLst>
                                          <p:attrName>style.visibility</p:attrName>
                                        </p:attrNameLst>
                                      </p:cBhvr>
                                      <p:to>
                                        <p:strVal val="visible"/>
                                      </p:to>
                                    </p:set>
                                    <p:animEffect transition="in" filter="wipe(up)">
                                      <p:cBhvr>
                                        <p:cTn id="90" dur="500"/>
                                        <p:tgtEl>
                                          <p:spTgt spid="2"/>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grpId="0" nodeType="clickEffect">
                                  <p:stCondLst>
                                    <p:cond delay="0"/>
                                  </p:stCondLst>
                                  <p:childTnLst>
                                    <p:set>
                                      <p:cBhvr>
                                        <p:cTn id="94" dur="1" fill="hold">
                                          <p:stCondLst>
                                            <p:cond delay="0"/>
                                          </p:stCondLst>
                                        </p:cTn>
                                        <p:tgtEl>
                                          <p:spTgt spid="17"/>
                                        </p:tgtEl>
                                        <p:attrNameLst>
                                          <p:attrName>style.visibility</p:attrName>
                                        </p:attrNameLst>
                                      </p:cBhvr>
                                      <p:to>
                                        <p:strVal val="visible"/>
                                      </p:to>
                                    </p:set>
                                    <p:animEffect transition="in" filter="wipe(up)">
                                      <p:cBhvr>
                                        <p:cTn id="95" dur="500"/>
                                        <p:tgtEl>
                                          <p:spTgt spid="17"/>
                                        </p:tgtEl>
                                      </p:cBhvr>
                                    </p:animEffect>
                                  </p:childTnLst>
                                </p:cTn>
                              </p:par>
                            </p:childTnLst>
                          </p:cTn>
                        </p:par>
                        <p:par>
                          <p:cTn id="96" fill="hold">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wipe(left)">
                                      <p:cBhvr>
                                        <p:cTn id="99" dur="500"/>
                                        <p:tgtEl>
                                          <p:spTgt spid="19"/>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wipe(down)">
                                      <p:cBhvr>
                                        <p:cTn id="104" dur="500"/>
                                        <p:tgtEl>
                                          <p:spTgt spid="33"/>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nodeType="click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wipe(left)">
                                      <p:cBhvr>
                                        <p:cTn id="109" dur="500"/>
                                        <p:tgtEl>
                                          <p:spTgt spid="34"/>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nodeType="clickEffect">
                                  <p:stCondLst>
                                    <p:cond delay="0"/>
                                  </p:stCondLst>
                                  <p:childTnLst>
                                    <p:set>
                                      <p:cBhvr>
                                        <p:cTn id="113" dur="1" fill="hold">
                                          <p:stCondLst>
                                            <p:cond delay="0"/>
                                          </p:stCondLst>
                                        </p:cTn>
                                        <p:tgtEl>
                                          <p:spTgt spid="35"/>
                                        </p:tgtEl>
                                        <p:attrNameLst>
                                          <p:attrName>style.visibility</p:attrName>
                                        </p:attrNameLst>
                                      </p:cBhvr>
                                      <p:to>
                                        <p:strVal val="visible"/>
                                      </p:to>
                                    </p:set>
                                    <p:animEffect transition="in" filter="wipe(left)">
                                      <p:cBhvr>
                                        <p:cTn id="114" dur="500"/>
                                        <p:tgtEl>
                                          <p:spTgt spid="35"/>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xit" presetSubtype="4" fill="hold" nodeType="clickEffect">
                                  <p:stCondLst>
                                    <p:cond delay="0"/>
                                  </p:stCondLst>
                                  <p:childTnLst>
                                    <p:animEffect transition="out" filter="wipe(down)">
                                      <p:cBhvr>
                                        <p:cTn id="118" dur="500"/>
                                        <p:tgtEl>
                                          <p:spTgt spid="33"/>
                                        </p:tgtEl>
                                      </p:cBhvr>
                                    </p:animEffect>
                                    <p:set>
                                      <p:cBhvr>
                                        <p:cTn id="119" dur="1" fill="hold">
                                          <p:stCondLst>
                                            <p:cond delay="499"/>
                                          </p:stCondLst>
                                        </p:cTn>
                                        <p:tgtEl>
                                          <p:spTgt spid="33"/>
                                        </p:tgtEl>
                                        <p:attrNameLst>
                                          <p:attrName>style.visibility</p:attrName>
                                        </p:attrNameLst>
                                      </p:cBhvr>
                                      <p:to>
                                        <p:strVal val="hidden"/>
                                      </p:to>
                                    </p:set>
                                  </p:childTnLst>
                                </p:cTn>
                              </p:par>
                              <p:par>
                                <p:cTn id="120" presetID="22" presetClass="exit" presetSubtype="4" fill="hold" nodeType="withEffect">
                                  <p:stCondLst>
                                    <p:cond delay="0"/>
                                  </p:stCondLst>
                                  <p:childTnLst>
                                    <p:animEffect transition="out" filter="wipe(down)">
                                      <p:cBhvr>
                                        <p:cTn id="121" dur="500"/>
                                        <p:tgtEl>
                                          <p:spTgt spid="34"/>
                                        </p:tgtEl>
                                      </p:cBhvr>
                                    </p:animEffect>
                                    <p:set>
                                      <p:cBhvr>
                                        <p:cTn id="122" dur="1" fill="hold">
                                          <p:stCondLst>
                                            <p:cond delay="499"/>
                                          </p:stCondLst>
                                        </p:cTn>
                                        <p:tgtEl>
                                          <p:spTgt spid="34"/>
                                        </p:tgtEl>
                                        <p:attrNameLst>
                                          <p:attrName>style.visibility</p:attrName>
                                        </p:attrNameLst>
                                      </p:cBhvr>
                                      <p:to>
                                        <p:strVal val="hidden"/>
                                      </p:to>
                                    </p:set>
                                  </p:childTnLst>
                                </p:cTn>
                              </p:par>
                              <p:par>
                                <p:cTn id="123" presetID="22" presetClass="exit" presetSubtype="4" fill="hold" nodeType="withEffect">
                                  <p:stCondLst>
                                    <p:cond delay="0"/>
                                  </p:stCondLst>
                                  <p:childTnLst>
                                    <p:animEffect transition="out" filter="wipe(down)">
                                      <p:cBhvr>
                                        <p:cTn id="124" dur="500"/>
                                        <p:tgtEl>
                                          <p:spTgt spid="35"/>
                                        </p:tgtEl>
                                      </p:cBhvr>
                                    </p:animEffect>
                                    <p:set>
                                      <p:cBhvr>
                                        <p:cTn id="125" dur="1" fill="hold">
                                          <p:stCondLst>
                                            <p:cond delay="499"/>
                                          </p:stCondLst>
                                        </p:cTn>
                                        <p:tgtEl>
                                          <p:spTgt spid="35"/>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32"/>
                                        </p:tgtEl>
                                        <p:attrNameLst>
                                          <p:attrName>style.visibility</p:attrName>
                                        </p:attrNameLst>
                                      </p:cBhvr>
                                      <p:to>
                                        <p:strVal val="visible"/>
                                      </p:to>
                                    </p:set>
                                    <p:animEffect transition="in" filter="wipe(left)">
                                      <p:cBhvr>
                                        <p:cTn id="130" dur="500"/>
                                        <p:tgtEl>
                                          <p:spTgt spid="32"/>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grpId="0" nodeType="clickEffect">
                                  <p:stCondLst>
                                    <p:cond delay="0"/>
                                  </p:stCondLst>
                                  <p:childTnLst>
                                    <p:set>
                                      <p:cBhvr>
                                        <p:cTn id="134" dur="1" fill="hold">
                                          <p:stCondLst>
                                            <p:cond delay="0"/>
                                          </p:stCondLst>
                                        </p:cTn>
                                        <p:tgtEl>
                                          <p:spTgt spid="27"/>
                                        </p:tgtEl>
                                        <p:attrNameLst>
                                          <p:attrName>style.visibility</p:attrName>
                                        </p:attrNameLst>
                                      </p:cBhvr>
                                      <p:to>
                                        <p:strVal val="visible"/>
                                      </p:to>
                                    </p:set>
                                    <p:animEffect transition="in" filter="wipe(up)">
                                      <p:cBhvr>
                                        <p:cTn id="135" dur="500"/>
                                        <p:tgtEl>
                                          <p:spTgt spid="27"/>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grpId="0" nodeType="clickEffect">
                                  <p:stCondLst>
                                    <p:cond delay="0"/>
                                  </p:stCondLst>
                                  <p:childTnLst>
                                    <p:set>
                                      <p:cBhvr>
                                        <p:cTn id="139" dur="1" fill="hold">
                                          <p:stCondLst>
                                            <p:cond delay="0"/>
                                          </p:stCondLst>
                                        </p:cTn>
                                        <p:tgtEl>
                                          <p:spTgt spid="26"/>
                                        </p:tgtEl>
                                        <p:attrNameLst>
                                          <p:attrName>style.visibility</p:attrName>
                                        </p:attrNameLst>
                                      </p:cBhvr>
                                      <p:to>
                                        <p:strVal val="visible"/>
                                      </p:to>
                                    </p:set>
                                    <p:animEffect transition="in" filter="wipe(up)">
                                      <p:cBhvr>
                                        <p:cTn id="140" dur="500"/>
                                        <p:tgtEl>
                                          <p:spTgt spid="26"/>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4" fill="hold" nodeType="clickEffect">
                                  <p:stCondLst>
                                    <p:cond delay="0"/>
                                  </p:stCondLst>
                                  <p:childTnLst>
                                    <p:set>
                                      <p:cBhvr>
                                        <p:cTn id="144" dur="1" fill="hold">
                                          <p:stCondLst>
                                            <p:cond delay="0"/>
                                          </p:stCondLst>
                                        </p:cTn>
                                        <p:tgtEl>
                                          <p:spTgt spid="36"/>
                                        </p:tgtEl>
                                        <p:attrNameLst>
                                          <p:attrName>style.visibility</p:attrName>
                                        </p:attrNameLst>
                                      </p:cBhvr>
                                      <p:to>
                                        <p:strVal val="visible"/>
                                      </p:to>
                                    </p:set>
                                    <p:animEffect transition="in" filter="wipe(down)">
                                      <p:cBhvr>
                                        <p:cTn id="145" dur="500"/>
                                        <p:tgtEl>
                                          <p:spTgt spid="36"/>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2" fill="hold" nodeType="clickEffect">
                                  <p:stCondLst>
                                    <p:cond delay="0"/>
                                  </p:stCondLst>
                                  <p:childTnLst>
                                    <p:set>
                                      <p:cBhvr>
                                        <p:cTn id="149" dur="1" fill="hold">
                                          <p:stCondLst>
                                            <p:cond delay="0"/>
                                          </p:stCondLst>
                                        </p:cTn>
                                        <p:tgtEl>
                                          <p:spTgt spid="38"/>
                                        </p:tgtEl>
                                        <p:attrNameLst>
                                          <p:attrName>style.visibility</p:attrName>
                                        </p:attrNameLst>
                                      </p:cBhvr>
                                      <p:to>
                                        <p:strVal val="visible"/>
                                      </p:to>
                                    </p:set>
                                    <p:animEffect transition="in" filter="wipe(right)">
                                      <p:cBhvr>
                                        <p:cTn id="150" dur="500"/>
                                        <p:tgtEl>
                                          <p:spTgt spid="38"/>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1" fill="hold" nodeType="clickEffect">
                                  <p:stCondLst>
                                    <p:cond delay="0"/>
                                  </p:stCondLst>
                                  <p:childTnLst>
                                    <p:set>
                                      <p:cBhvr>
                                        <p:cTn id="154" dur="1" fill="hold">
                                          <p:stCondLst>
                                            <p:cond delay="0"/>
                                          </p:stCondLst>
                                        </p:cTn>
                                        <p:tgtEl>
                                          <p:spTgt spid="39"/>
                                        </p:tgtEl>
                                        <p:attrNameLst>
                                          <p:attrName>style.visibility</p:attrName>
                                        </p:attrNameLst>
                                      </p:cBhvr>
                                      <p:to>
                                        <p:strVal val="visible"/>
                                      </p:to>
                                    </p:set>
                                    <p:animEffect transition="in" filter="wipe(up)">
                                      <p:cBhvr>
                                        <p:cTn id="155" dur="500"/>
                                        <p:tgtEl>
                                          <p:spTgt spid="39"/>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xit" presetSubtype="4" fill="hold" nodeType="clickEffect">
                                  <p:stCondLst>
                                    <p:cond delay="0"/>
                                  </p:stCondLst>
                                  <p:childTnLst>
                                    <p:animEffect transition="out" filter="wipe(down)">
                                      <p:cBhvr>
                                        <p:cTn id="159" dur="500"/>
                                        <p:tgtEl>
                                          <p:spTgt spid="39"/>
                                        </p:tgtEl>
                                      </p:cBhvr>
                                    </p:animEffect>
                                    <p:set>
                                      <p:cBhvr>
                                        <p:cTn id="160" dur="1" fill="hold">
                                          <p:stCondLst>
                                            <p:cond delay="499"/>
                                          </p:stCondLst>
                                        </p:cTn>
                                        <p:tgtEl>
                                          <p:spTgt spid="39"/>
                                        </p:tgtEl>
                                        <p:attrNameLst>
                                          <p:attrName>style.visibility</p:attrName>
                                        </p:attrNameLst>
                                      </p:cBhvr>
                                      <p:to>
                                        <p:strVal val="hidden"/>
                                      </p:to>
                                    </p:set>
                                  </p:childTnLst>
                                </p:cTn>
                              </p:par>
                              <p:par>
                                <p:cTn id="161" presetID="22" presetClass="exit" presetSubtype="4" fill="hold" nodeType="withEffect">
                                  <p:stCondLst>
                                    <p:cond delay="0"/>
                                  </p:stCondLst>
                                  <p:childTnLst>
                                    <p:animEffect transition="out" filter="wipe(down)">
                                      <p:cBhvr>
                                        <p:cTn id="162" dur="500"/>
                                        <p:tgtEl>
                                          <p:spTgt spid="38"/>
                                        </p:tgtEl>
                                      </p:cBhvr>
                                    </p:animEffect>
                                    <p:set>
                                      <p:cBhvr>
                                        <p:cTn id="163" dur="1" fill="hold">
                                          <p:stCondLst>
                                            <p:cond delay="499"/>
                                          </p:stCondLst>
                                        </p:cTn>
                                        <p:tgtEl>
                                          <p:spTgt spid="38"/>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22" presetClass="entr" presetSubtype="8" fill="hold" nodeType="clickEffect">
                                  <p:stCondLst>
                                    <p:cond delay="0"/>
                                  </p:stCondLst>
                                  <p:childTnLst>
                                    <p:set>
                                      <p:cBhvr>
                                        <p:cTn id="167" dur="1" fill="hold">
                                          <p:stCondLst>
                                            <p:cond delay="0"/>
                                          </p:stCondLst>
                                        </p:cTn>
                                        <p:tgtEl>
                                          <p:spTgt spid="37"/>
                                        </p:tgtEl>
                                        <p:attrNameLst>
                                          <p:attrName>style.visibility</p:attrName>
                                        </p:attrNameLst>
                                      </p:cBhvr>
                                      <p:to>
                                        <p:strVal val="visible"/>
                                      </p:to>
                                    </p:set>
                                    <p:animEffect transition="in" filter="wipe(left)">
                                      <p:cBhvr>
                                        <p:cTn id="16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 grpId="0"/>
      <p:bldP spid="4" grpId="0"/>
      <p:bldP spid="7" grpId="0"/>
      <p:bldP spid="8" grpId="0"/>
      <p:bldP spid="9" grpId="0"/>
      <p:bldP spid="11" grpId="0"/>
      <p:bldP spid="13" grpId="0"/>
      <p:bldP spid="16" grpId="0"/>
      <p:bldP spid="17"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（９）会社ごとの脳卒中や急性心筋こうそく（狭心症）の一時金の保障</a:t>
            </a:r>
            <a:r>
              <a:rPr kumimoji="1" lang="en-US" altLang="ja-JP" sz="1600" b="1" dirty="0">
                <a:solidFill>
                  <a:srgbClr val="4D4D4D"/>
                </a:solidFill>
                <a:latin typeface="Arial"/>
                <a:cs typeface="メイリオ" pitchFamily="50" charset="-128"/>
              </a:rPr>
              <a:t>	</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1290738" cy="200055"/>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参考）各社のホームページより</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graphicFrame>
        <p:nvGraphicFramePr>
          <p:cNvPr id="20" name="表 19">
            <a:extLst>
              <a:ext uri="{FF2B5EF4-FFF2-40B4-BE49-F238E27FC236}">
                <a16:creationId xmlns:a16="http://schemas.microsoft.com/office/drawing/2014/main" id="{F297A010-8AE4-1F54-C9C5-7EBE726041FD}"/>
              </a:ext>
            </a:extLst>
          </p:cNvPr>
          <p:cNvGraphicFramePr>
            <a:graphicFrameLocks noGrp="1"/>
          </p:cNvGraphicFramePr>
          <p:nvPr>
            <p:extLst>
              <p:ext uri="{D42A27DB-BD31-4B8C-83A1-F6EECF244321}">
                <p14:modId xmlns:p14="http://schemas.microsoft.com/office/powerpoint/2010/main" val="17209897"/>
              </p:ext>
            </p:extLst>
          </p:nvPr>
        </p:nvGraphicFramePr>
        <p:xfrm>
          <a:off x="419780" y="938767"/>
          <a:ext cx="9334538" cy="3312000"/>
        </p:xfrm>
        <a:graphic>
          <a:graphicData uri="http://schemas.openxmlformats.org/drawingml/2006/table">
            <a:tbl>
              <a:tblPr>
                <a:tableStyleId>{5C22544A-7EE6-4342-B048-85BDC9FD1C3A}</a:tableStyleId>
              </a:tblPr>
              <a:tblGrid>
                <a:gridCol w="684000">
                  <a:extLst>
                    <a:ext uri="{9D8B030D-6E8A-4147-A177-3AD203B41FA5}">
                      <a16:colId xmlns:a16="http://schemas.microsoft.com/office/drawing/2014/main" val="3805630136"/>
                    </a:ext>
                  </a:extLst>
                </a:gridCol>
                <a:gridCol w="576000">
                  <a:extLst>
                    <a:ext uri="{9D8B030D-6E8A-4147-A177-3AD203B41FA5}">
                      <a16:colId xmlns:a16="http://schemas.microsoft.com/office/drawing/2014/main" val="3910786910"/>
                    </a:ext>
                  </a:extLst>
                </a:gridCol>
                <a:gridCol w="576000">
                  <a:extLst>
                    <a:ext uri="{9D8B030D-6E8A-4147-A177-3AD203B41FA5}">
                      <a16:colId xmlns:a16="http://schemas.microsoft.com/office/drawing/2014/main" val="3051251469"/>
                    </a:ext>
                  </a:extLst>
                </a:gridCol>
                <a:gridCol w="576000">
                  <a:extLst>
                    <a:ext uri="{9D8B030D-6E8A-4147-A177-3AD203B41FA5}">
                      <a16:colId xmlns:a16="http://schemas.microsoft.com/office/drawing/2014/main" val="2291440959"/>
                    </a:ext>
                  </a:extLst>
                </a:gridCol>
                <a:gridCol w="576000">
                  <a:extLst>
                    <a:ext uri="{9D8B030D-6E8A-4147-A177-3AD203B41FA5}">
                      <a16:colId xmlns:a16="http://schemas.microsoft.com/office/drawing/2014/main" val="3364515902"/>
                    </a:ext>
                  </a:extLst>
                </a:gridCol>
                <a:gridCol w="576000">
                  <a:extLst>
                    <a:ext uri="{9D8B030D-6E8A-4147-A177-3AD203B41FA5}">
                      <a16:colId xmlns:a16="http://schemas.microsoft.com/office/drawing/2014/main" val="3587266605"/>
                    </a:ext>
                  </a:extLst>
                </a:gridCol>
                <a:gridCol w="576000">
                  <a:extLst>
                    <a:ext uri="{9D8B030D-6E8A-4147-A177-3AD203B41FA5}">
                      <a16:colId xmlns:a16="http://schemas.microsoft.com/office/drawing/2014/main" val="3510989080"/>
                    </a:ext>
                  </a:extLst>
                </a:gridCol>
                <a:gridCol w="576000">
                  <a:extLst>
                    <a:ext uri="{9D8B030D-6E8A-4147-A177-3AD203B41FA5}">
                      <a16:colId xmlns:a16="http://schemas.microsoft.com/office/drawing/2014/main" val="2518147948"/>
                    </a:ext>
                  </a:extLst>
                </a:gridCol>
                <a:gridCol w="576000">
                  <a:extLst>
                    <a:ext uri="{9D8B030D-6E8A-4147-A177-3AD203B41FA5}">
                      <a16:colId xmlns:a16="http://schemas.microsoft.com/office/drawing/2014/main" val="3590543144"/>
                    </a:ext>
                  </a:extLst>
                </a:gridCol>
                <a:gridCol w="576000">
                  <a:extLst>
                    <a:ext uri="{9D8B030D-6E8A-4147-A177-3AD203B41FA5}">
                      <a16:colId xmlns:a16="http://schemas.microsoft.com/office/drawing/2014/main" val="3550882313"/>
                    </a:ext>
                  </a:extLst>
                </a:gridCol>
                <a:gridCol w="576000">
                  <a:extLst>
                    <a:ext uri="{9D8B030D-6E8A-4147-A177-3AD203B41FA5}">
                      <a16:colId xmlns:a16="http://schemas.microsoft.com/office/drawing/2014/main" val="1141008724"/>
                    </a:ext>
                  </a:extLst>
                </a:gridCol>
                <a:gridCol w="576000">
                  <a:extLst>
                    <a:ext uri="{9D8B030D-6E8A-4147-A177-3AD203B41FA5}">
                      <a16:colId xmlns:a16="http://schemas.microsoft.com/office/drawing/2014/main" val="3970168751"/>
                    </a:ext>
                  </a:extLst>
                </a:gridCol>
                <a:gridCol w="576000">
                  <a:extLst>
                    <a:ext uri="{9D8B030D-6E8A-4147-A177-3AD203B41FA5}">
                      <a16:colId xmlns:a16="http://schemas.microsoft.com/office/drawing/2014/main" val="2606292159"/>
                    </a:ext>
                  </a:extLst>
                </a:gridCol>
                <a:gridCol w="576000">
                  <a:extLst>
                    <a:ext uri="{9D8B030D-6E8A-4147-A177-3AD203B41FA5}">
                      <a16:colId xmlns:a16="http://schemas.microsoft.com/office/drawing/2014/main" val="2398507585"/>
                    </a:ext>
                  </a:extLst>
                </a:gridCol>
                <a:gridCol w="576000">
                  <a:extLst>
                    <a:ext uri="{9D8B030D-6E8A-4147-A177-3AD203B41FA5}">
                      <a16:colId xmlns:a16="http://schemas.microsoft.com/office/drawing/2014/main" val="3164713648"/>
                    </a:ext>
                  </a:extLst>
                </a:gridCol>
                <a:gridCol w="586538">
                  <a:extLst>
                    <a:ext uri="{9D8B030D-6E8A-4147-A177-3AD203B41FA5}">
                      <a16:colId xmlns:a16="http://schemas.microsoft.com/office/drawing/2014/main" val="2122558469"/>
                    </a:ext>
                  </a:extLst>
                </a:gridCol>
              </a:tblGrid>
              <a:tr h="288000">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2013</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2015</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2018</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2019</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2020</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2021</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2025</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591982"/>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日本</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3222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第一</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943705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住友</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5646601"/>
                  </a:ext>
                </a:extLst>
              </a:tr>
            </a:tbl>
          </a:graphicData>
        </a:graphic>
      </p:graphicFrame>
      <p:graphicFrame>
        <p:nvGraphicFramePr>
          <p:cNvPr id="21" name="表 20">
            <a:extLst>
              <a:ext uri="{FF2B5EF4-FFF2-40B4-BE49-F238E27FC236}">
                <a16:creationId xmlns:a16="http://schemas.microsoft.com/office/drawing/2014/main" id="{5224E0BF-7369-BA2E-8C72-F714327A1ECD}"/>
              </a:ext>
            </a:extLst>
          </p:cNvPr>
          <p:cNvGraphicFramePr>
            <a:graphicFrameLocks noGrp="1"/>
          </p:cNvGraphicFramePr>
          <p:nvPr>
            <p:extLst>
              <p:ext uri="{D42A27DB-BD31-4B8C-83A1-F6EECF244321}">
                <p14:modId xmlns:p14="http://schemas.microsoft.com/office/powerpoint/2010/main" val="4246974626"/>
              </p:ext>
            </p:extLst>
          </p:nvPr>
        </p:nvGraphicFramePr>
        <p:xfrm>
          <a:off x="1137648"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責任開始期以後の疾病を原因として、この特約の保険期間中に、脳卒中を発病し、その脳卒中の初診日から</a:t>
                      </a:r>
                      <a:r>
                        <a:rPr lang="en-US" altLang="ja-JP" sz="1400" b="1" i="0" u="none" strike="noStrike" dirty="0">
                          <a:solidFill>
                            <a:srgbClr val="FF6562"/>
                          </a:solidFill>
                          <a:effectLst/>
                          <a:latin typeface="Meiryo UI" panose="020B0604030504040204" pitchFamily="50" charset="-128"/>
                          <a:ea typeface="Meiryo UI" panose="020B0604030504040204" pitchFamily="50" charset="-128"/>
                        </a:rPr>
                        <a:t>60</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日以上</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、言語障害、運動失調、麻痺などの他覚的な神経学的後遺症が</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継続したと医師によって診断</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されたとき</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4" name="表 23">
            <a:extLst>
              <a:ext uri="{FF2B5EF4-FFF2-40B4-BE49-F238E27FC236}">
                <a16:creationId xmlns:a16="http://schemas.microsoft.com/office/drawing/2014/main" id="{9B352232-857E-B3E3-6961-2B35812F1678}"/>
              </a:ext>
            </a:extLst>
          </p:cNvPr>
          <p:cNvGraphicFramePr>
            <a:graphicFrameLocks noGrp="1"/>
          </p:cNvGraphicFramePr>
          <p:nvPr>
            <p:extLst>
              <p:ext uri="{D42A27DB-BD31-4B8C-83A1-F6EECF244321}">
                <p14:modId xmlns:p14="http://schemas.microsoft.com/office/powerpoint/2010/main" val="3163230453"/>
              </p:ext>
            </p:extLst>
          </p:nvPr>
        </p:nvGraphicFramePr>
        <p:xfrm>
          <a:off x="4023982"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日以上後遺症が継続したと診断されたとき、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または所定の手術を受けたとき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5" name="表 24">
            <a:extLst>
              <a:ext uri="{FF2B5EF4-FFF2-40B4-BE49-F238E27FC236}">
                <a16:creationId xmlns:a16="http://schemas.microsoft.com/office/drawing/2014/main" id="{8088F177-3DA8-BC40-1F96-93261CC3C400}"/>
              </a:ext>
            </a:extLst>
          </p:cNvPr>
          <p:cNvGraphicFramePr>
            <a:graphicFrameLocks noGrp="1"/>
          </p:cNvGraphicFramePr>
          <p:nvPr>
            <p:extLst>
              <p:ext uri="{D42A27DB-BD31-4B8C-83A1-F6EECF244321}">
                <p14:modId xmlns:p14="http://schemas.microsoft.com/office/powerpoint/2010/main" val="3931569906"/>
              </p:ext>
            </p:extLst>
          </p:nvPr>
        </p:nvGraphicFramePr>
        <p:xfrm>
          <a:off x="6910317"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C</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（左記に加え）責任開始日以後に発病した疾病を原因として、脳卒中を発病し、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その治療を目的として入院をしたとき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sp>
        <p:nvSpPr>
          <p:cNvPr id="26" name="矢印: 五方向 25">
            <a:extLst>
              <a:ext uri="{FF2B5EF4-FFF2-40B4-BE49-F238E27FC236}">
                <a16:creationId xmlns:a16="http://schemas.microsoft.com/office/drawing/2014/main" id="{75EBFAFF-733D-42B6-7C8F-67995F5B2AF7}"/>
              </a:ext>
            </a:extLst>
          </p:cNvPr>
          <p:cNvSpPr/>
          <p:nvPr/>
        </p:nvSpPr>
        <p:spPr>
          <a:xfrm>
            <a:off x="1714500" y="1330725"/>
            <a:ext cx="1765280"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みらいのカタチ</a:t>
            </a:r>
          </a:p>
          <a:p>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大疾病保障保険</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月</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8" name="矢印: 五方向 27">
            <a:extLst>
              <a:ext uri="{FF2B5EF4-FFF2-40B4-BE49-F238E27FC236}">
                <a16:creationId xmlns:a16="http://schemas.microsoft.com/office/drawing/2014/main" id="{C3C5DA7C-586D-CE4D-01DC-113B8842B5C8}"/>
              </a:ext>
            </a:extLst>
          </p:cNvPr>
          <p:cNvSpPr/>
          <p:nvPr/>
        </p:nvSpPr>
        <p:spPr>
          <a:xfrm>
            <a:off x="3557049" y="1330725"/>
            <a:ext cx="3870118"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みらいのカタチ</a:t>
            </a:r>
          </a:p>
          <a:p>
            <a:r>
              <a:rPr kumimoji="1" lang="ja-JP" altLang="en-US" sz="1200" dirty="0">
                <a:solidFill>
                  <a:schemeClr val="tx1"/>
                </a:solidFill>
                <a:latin typeface="Meiryo UI" panose="020B0604030504040204" pitchFamily="50" charset="-128"/>
                <a:ea typeface="Meiryo UI" panose="020B0604030504040204" pitchFamily="50" charset="-128"/>
              </a:rPr>
              <a:t>継続サポート</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大疾病保障保険（</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29" name="矢印: 五方向 28">
            <a:extLst>
              <a:ext uri="{FF2B5EF4-FFF2-40B4-BE49-F238E27FC236}">
                <a16:creationId xmlns:a16="http://schemas.microsoft.com/office/drawing/2014/main" id="{4CD32CF2-6A9E-3A1B-7B3B-6002FE5CA252}"/>
              </a:ext>
            </a:extLst>
          </p:cNvPr>
          <p:cNvSpPr/>
          <p:nvPr/>
        </p:nvSpPr>
        <p:spPr>
          <a:xfrm>
            <a:off x="7497676" y="1330725"/>
            <a:ext cx="2256641"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みらいのカタチ</a:t>
            </a:r>
          </a:p>
          <a:p>
            <a:r>
              <a:rPr kumimoji="1" lang="ja-JP" altLang="en-US" sz="1200" dirty="0">
                <a:latin typeface="Meiryo UI" panose="020B0604030504040204" pitchFamily="50" charset="-128"/>
                <a:ea typeface="Meiryo UI" panose="020B0604030504040204" pitchFamily="50" charset="-128"/>
              </a:rPr>
              <a:t>新</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大疾病保障保険（</a:t>
            </a:r>
            <a:r>
              <a:rPr kumimoji="1" lang="en-US" altLang="ja-JP" sz="1200" dirty="0">
                <a:latin typeface="Meiryo UI" panose="020B0604030504040204" pitchFamily="50" charset="-128"/>
                <a:ea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rPr>
              <a:t>月）</a:t>
            </a:r>
            <a:endParaRPr kumimoji="1" lang="en-US" altLang="ja-JP" sz="1200" dirty="0">
              <a:latin typeface="Meiryo UI" panose="020B0604030504040204" pitchFamily="50" charset="-128"/>
              <a:ea typeface="Meiryo UI" panose="020B0604030504040204" pitchFamily="50" charset="-128"/>
            </a:endParaRPr>
          </a:p>
          <a:p>
            <a:endParaRPr kumimoji="1" lang="ja-JP" altLang="en-US" sz="1200" dirty="0">
              <a:latin typeface="Meiryo UI" panose="020B0604030504040204" pitchFamily="50" charset="-128"/>
              <a:ea typeface="Meiryo UI" panose="020B0604030504040204" pitchFamily="50" charset="-128"/>
            </a:endParaRPr>
          </a:p>
        </p:txBody>
      </p:sp>
      <p:sp>
        <p:nvSpPr>
          <p:cNvPr id="33" name="矢印: 五方向 32">
            <a:extLst>
              <a:ext uri="{FF2B5EF4-FFF2-40B4-BE49-F238E27FC236}">
                <a16:creationId xmlns:a16="http://schemas.microsoft.com/office/drawing/2014/main" id="{71C42193-1E68-5E71-6491-3F37BB3F637F}"/>
              </a:ext>
            </a:extLst>
          </p:cNvPr>
          <p:cNvSpPr/>
          <p:nvPr/>
        </p:nvSpPr>
        <p:spPr>
          <a:xfrm>
            <a:off x="3762082" y="3308115"/>
            <a:ext cx="485007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未来デザイン</a:t>
            </a:r>
            <a:r>
              <a:rPr kumimoji="1" lang="en-US" altLang="ja-JP" sz="1200" dirty="0">
                <a:solidFill>
                  <a:schemeClr val="tx1"/>
                </a:solidFill>
                <a:latin typeface="Meiryo UI" panose="020B0604030504040204" pitchFamily="50" charset="-128"/>
                <a:ea typeface="Meiryo UI" panose="020B0604030504040204" pitchFamily="50" charset="-128"/>
              </a:rPr>
              <a:t>1UP</a:t>
            </a:r>
          </a:p>
          <a:p>
            <a:r>
              <a:rPr kumimoji="1" lang="ja-JP" altLang="en-US" sz="1200" dirty="0">
                <a:solidFill>
                  <a:schemeClr val="tx1"/>
                </a:solidFill>
                <a:latin typeface="Meiryo UI" panose="020B0604030504040204" pitchFamily="50" charset="-128"/>
                <a:ea typeface="Meiryo UI" panose="020B0604030504040204" pitchFamily="50" charset="-128"/>
              </a:rPr>
              <a:t>特定重度生活習慣病保障特約（</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34" name="矢印: 五方向 33">
            <a:extLst>
              <a:ext uri="{FF2B5EF4-FFF2-40B4-BE49-F238E27FC236}">
                <a16:creationId xmlns:a16="http://schemas.microsoft.com/office/drawing/2014/main" id="{A7359290-68DF-6595-6334-A9348EDFFD45}"/>
              </a:ext>
            </a:extLst>
          </p:cNvPr>
          <p:cNvSpPr/>
          <p:nvPr/>
        </p:nvSpPr>
        <p:spPr>
          <a:xfrm>
            <a:off x="8686800" y="3308115"/>
            <a:ext cx="1067517"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プライムフィット</a:t>
            </a: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特定</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疾病継続保障特約（</a:t>
            </a:r>
            <a:r>
              <a:rPr kumimoji="1" lang="en-US" altLang="ja-JP" sz="1200" dirty="0">
                <a:latin typeface="Meiryo UI" panose="020B0604030504040204" pitchFamily="50" charset="-128"/>
                <a:ea typeface="Meiryo UI" panose="020B0604030504040204" pitchFamily="50" charset="-128"/>
              </a:rPr>
              <a:t>9</a:t>
            </a:r>
            <a:r>
              <a:rPr kumimoji="1" lang="ja-JP" altLang="en-US" sz="1200" dirty="0">
                <a:latin typeface="Meiryo UI" panose="020B0604030504040204" pitchFamily="50" charset="-128"/>
                <a:ea typeface="Meiryo UI" panose="020B0604030504040204" pitchFamily="50" charset="-128"/>
              </a:rPr>
              <a:t>月）</a:t>
            </a:r>
          </a:p>
        </p:txBody>
      </p:sp>
      <p:sp>
        <p:nvSpPr>
          <p:cNvPr id="35" name="矢印: 五方向 34">
            <a:extLst>
              <a:ext uri="{FF2B5EF4-FFF2-40B4-BE49-F238E27FC236}">
                <a16:creationId xmlns:a16="http://schemas.microsoft.com/office/drawing/2014/main" id="{AFA8E6D0-2CBF-3221-ED30-F5F091CF85F6}"/>
              </a:ext>
            </a:extLst>
          </p:cNvPr>
          <p:cNvSpPr/>
          <p:nvPr/>
        </p:nvSpPr>
        <p:spPr>
          <a:xfrm>
            <a:off x="1137648" y="1330725"/>
            <a:ext cx="504000"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37" name="矢印: 五方向 36">
            <a:extLst>
              <a:ext uri="{FF2B5EF4-FFF2-40B4-BE49-F238E27FC236}">
                <a16:creationId xmlns:a16="http://schemas.microsoft.com/office/drawing/2014/main" id="{24A91284-8C26-A6E6-64D2-C12DD68F00EB}"/>
              </a:ext>
            </a:extLst>
          </p:cNvPr>
          <p:cNvSpPr/>
          <p:nvPr/>
        </p:nvSpPr>
        <p:spPr>
          <a:xfrm>
            <a:off x="1137649" y="3308115"/>
            <a:ext cx="2549788"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latin typeface="Meiryo UI" panose="020B0604030504040204" pitchFamily="50" charset="-128"/>
              <a:ea typeface="Meiryo UI" panose="020B0604030504040204" pitchFamily="50" charset="-128"/>
            </a:endParaRPr>
          </a:p>
        </p:txBody>
      </p:sp>
      <p:sp>
        <p:nvSpPr>
          <p:cNvPr id="4" name="矢印: 五方向 3">
            <a:extLst>
              <a:ext uri="{FF2B5EF4-FFF2-40B4-BE49-F238E27FC236}">
                <a16:creationId xmlns:a16="http://schemas.microsoft.com/office/drawing/2014/main" id="{8CC3078A-64D4-A204-E433-7B568D35B5E3}"/>
              </a:ext>
            </a:extLst>
          </p:cNvPr>
          <p:cNvSpPr/>
          <p:nvPr/>
        </p:nvSpPr>
        <p:spPr>
          <a:xfrm>
            <a:off x="429109" y="4334371"/>
            <a:ext cx="648000" cy="1583999"/>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脳卒中</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・急性心筋こうそく</a:t>
            </a:r>
          </a:p>
        </p:txBody>
      </p:sp>
      <p:sp>
        <p:nvSpPr>
          <p:cNvPr id="5" name="矢印: 五方向 4">
            <a:extLst>
              <a:ext uri="{FF2B5EF4-FFF2-40B4-BE49-F238E27FC236}">
                <a16:creationId xmlns:a16="http://schemas.microsoft.com/office/drawing/2014/main" id="{63EE115E-3C5C-B26F-59BE-7890F76C59F2}"/>
              </a:ext>
            </a:extLst>
          </p:cNvPr>
          <p:cNvSpPr/>
          <p:nvPr/>
        </p:nvSpPr>
        <p:spPr>
          <a:xfrm>
            <a:off x="425359" y="5940670"/>
            <a:ext cx="648000" cy="432000"/>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狭心症など</a:t>
            </a:r>
          </a:p>
        </p:txBody>
      </p:sp>
      <p:graphicFrame>
        <p:nvGraphicFramePr>
          <p:cNvPr id="6" name="表 5">
            <a:extLst>
              <a:ext uri="{FF2B5EF4-FFF2-40B4-BE49-F238E27FC236}">
                <a16:creationId xmlns:a16="http://schemas.microsoft.com/office/drawing/2014/main" id="{B7DF48FC-487A-7B4B-CFBA-8DF7E0D80878}"/>
              </a:ext>
            </a:extLst>
          </p:cNvPr>
          <p:cNvGraphicFramePr>
            <a:graphicFrameLocks noGrp="1"/>
          </p:cNvGraphicFramePr>
          <p:nvPr>
            <p:extLst>
              <p:ext uri="{D42A27DB-BD31-4B8C-83A1-F6EECF244321}">
                <p14:modId xmlns:p14="http://schemas.microsoft.com/office/powerpoint/2010/main" val="477492928"/>
              </p:ext>
            </p:extLst>
          </p:nvPr>
        </p:nvGraphicFramePr>
        <p:xfrm>
          <a:off x="6910317" y="5940670"/>
          <a:ext cx="2844000" cy="430162"/>
        </p:xfrm>
        <a:graphic>
          <a:graphicData uri="http://schemas.openxmlformats.org/drawingml/2006/table">
            <a:tbl>
              <a:tblPr/>
              <a:tblGrid>
                <a:gridCol w="2844000">
                  <a:extLst>
                    <a:ext uri="{9D8B030D-6E8A-4147-A177-3AD203B41FA5}">
                      <a16:colId xmlns:a16="http://schemas.microsoft.com/office/drawing/2014/main" val="1794276581"/>
                    </a:ext>
                  </a:extLst>
                </a:gridCol>
              </a:tblGrid>
              <a:tr h="430162">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支払い対象</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1101900"/>
                  </a:ext>
                </a:extLst>
              </a:tr>
            </a:tbl>
          </a:graphicData>
        </a:graphic>
      </p:graphicFrame>
      <p:sp>
        <p:nvSpPr>
          <p:cNvPr id="8" name="四角形: 角を丸くする 7">
            <a:extLst>
              <a:ext uri="{FF2B5EF4-FFF2-40B4-BE49-F238E27FC236}">
                <a16:creationId xmlns:a16="http://schemas.microsoft.com/office/drawing/2014/main" id="{C926E337-C185-A9C4-2575-AC6CBE803151}"/>
              </a:ext>
            </a:extLst>
          </p:cNvPr>
          <p:cNvSpPr/>
          <p:nvPr/>
        </p:nvSpPr>
        <p:spPr>
          <a:xfrm>
            <a:off x="7529545" y="1870026"/>
            <a:ext cx="179733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latin typeface="HGPｺﾞｼｯｸM" panose="020B0600000000000000" pitchFamily="50" charset="-128"/>
                <a:ea typeface="HGPｺﾞｼｯｸM" panose="020B0600000000000000" pitchFamily="50" charset="-128"/>
              </a:rPr>
              <a:t>対象：保険金額の</a:t>
            </a:r>
            <a:r>
              <a:rPr kumimoji="1" lang="en-US" altLang="ja-JP" sz="1200" dirty="0">
                <a:solidFill>
                  <a:schemeClr val="tx1"/>
                </a:solidFill>
                <a:latin typeface="HGPｺﾞｼｯｸM" panose="020B0600000000000000" pitchFamily="50" charset="-128"/>
                <a:ea typeface="HGPｺﾞｼｯｸM" panose="020B0600000000000000" pitchFamily="50" charset="-128"/>
              </a:rPr>
              <a:t>10</a:t>
            </a:r>
            <a:r>
              <a:rPr kumimoji="1" lang="ja-JP" altLang="en-US" sz="1200" dirty="0">
                <a:solidFill>
                  <a:schemeClr val="tx1"/>
                </a:solidFill>
                <a:latin typeface="HGPｺﾞｼｯｸM" panose="020B0600000000000000" pitchFamily="50" charset="-128"/>
                <a:ea typeface="HGPｺﾞｼｯｸM" panose="020B0600000000000000" pitchFamily="50" charset="-128"/>
              </a:rPr>
              <a:t>％</a:t>
            </a:r>
          </a:p>
        </p:txBody>
      </p:sp>
      <p:sp>
        <p:nvSpPr>
          <p:cNvPr id="9" name="四角形: 角を丸くする 8">
            <a:extLst>
              <a:ext uri="{FF2B5EF4-FFF2-40B4-BE49-F238E27FC236}">
                <a16:creationId xmlns:a16="http://schemas.microsoft.com/office/drawing/2014/main" id="{773214BB-0B21-09CD-3405-5B56655E5D99}"/>
              </a:ext>
            </a:extLst>
          </p:cNvPr>
          <p:cNvSpPr/>
          <p:nvPr/>
        </p:nvSpPr>
        <p:spPr>
          <a:xfrm>
            <a:off x="8681660" y="4081940"/>
            <a:ext cx="1072657"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latin typeface="HGPｺﾞｼｯｸM" panose="020B0600000000000000" pitchFamily="50" charset="-128"/>
                <a:ea typeface="HGPｺﾞｼｯｸM" panose="020B0600000000000000" pitchFamily="50" charset="-128"/>
              </a:rPr>
              <a:t>対象</a:t>
            </a:r>
            <a:r>
              <a:rPr kumimoji="1" lang="en-US" altLang="ja-JP" sz="1200" dirty="0">
                <a:solidFill>
                  <a:schemeClr val="tx1"/>
                </a:solidFill>
                <a:latin typeface="HGPｺﾞｼｯｸM" panose="020B0600000000000000" pitchFamily="50" charset="-128"/>
                <a:ea typeface="HGPｺﾞｼｯｸM" panose="020B0600000000000000" pitchFamily="50" charset="-128"/>
              </a:rPr>
              <a:t>:</a:t>
            </a:r>
            <a:r>
              <a:rPr kumimoji="1" lang="ja-JP" altLang="en-US" sz="900" dirty="0">
                <a:solidFill>
                  <a:schemeClr val="tx1"/>
                </a:solidFill>
                <a:latin typeface="HGPｺﾞｼｯｸM" panose="020B0600000000000000" pitchFamily="50" charset="-128"/>
                <a:ea typeface="HGPｺﾞｼｯｸM" panose="020B0600000000000000" pitchFamily="50" charset="-128"/>
              </a:rPr>
              <a:t>最大</a:t>
            </a:r>
            <a:r>
              <a:rPr kumimoji="1" lang="en-US" altLang="ja-JP" sz="900" dirty="0">
                <a:solidFill>
                  <a:schemeClr val="tx1"/>
                </a:solidFill>
                <a:latin typeface="HGPｺﾞｼｯｸM" panose="020B0600000000000000" pitchFamily="50" charset="-128"/>
                <a:ea typeface="HGPｺﾞｼｯｸM" panose="020B0600000000000000" pitchFamily="50" charset="-128"/>
              </a:rPr>
              <a:t>100</a:t>
            </a:r>
            <a:r>
              <a:rPr kumimoji="1" lang="ja-JP" altLang="en-US" sz="900" dirty="0">
                <a:solidFill>
                  <a:schemeClr val="tx1"/>
                </a:solidFill>
                <a:latin typeface="HGPｺﾞｼｯｸM" panose="020B0600000000000000" pitchFamily="50" charset="-128"/>
                <a:ea typeface="HGPｺﾞｼｯｸM" panose="020B0600000000000000" pitchFamily="50" charset="-128"/>
              </a:rPr>
              <a:t>万円</a:t>
            </a:r>
            <a:endParaRPr kumimoji="1" lang="ja-JP" altLang="en-US" sz="1200" dirty="0">
              <a:solidFill>
                <a:schemeClr val="tx1"/>
              </a:solidFill>
              <a:latin typeface="HGPｺﾞｼｯｸM" panose="020B0600000000000000" pitchFamily="50" charset="-128"/>
              <a:ea typeface="HGPｺﾞｼｯｸM" panose="020B0600000000000000" pitchFamily="50" charset="-128"/>
            </a:endParaRPr>
          </a:p>
        </p:txBody>
      </p:sp>
      <p:sp>
        <p:nvSpPr>
          <p:cNvPr id="12" name="矢印: 五方向 11">
            <a:extLst>
              <a:ext uri="{FF2B5EF4-FFF2-40B4-BE49-F238E27FC236}">
                <a16:creationId xmlns:a16="http://schemas.microsoft.com/office/drawing/2014/main" id="{6C7A645D-C09E-5DD4-D8D4-D685B53C779E}"/>
              </a:ext>
            </a:extLst>
          </p:cNvPr>
          <p:cNvSpPr/>
          <p:nvPr/>
        </p:nvSpPr>
        <p:spPr>
          <a:xfrm>
            <a:off x="2277446" y="2342925"/>
            <a:ext cx="3013723"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ブライト</a:t>
            </a:r>
            <a:r>
              <a:rPr kumimoji="1" lang="en-US" altLang="ja-JP" sz="1200" dirty="0">
                <a:solidFill>
                  <a:schemeClr val="tx1"/>
                </a:solidFill>
                <a:latin typeface="Meiryo UI" panose="020B0604030504040204" pitchFamily="50" charset="-128"/>
                <a:ea typeface="Meiryo UI" panose="020B0604030504040204" pitchFamily="50" charset="-128"/>
              </a:rPr>
              <a:t>Way</a:t>
            </a:r>
          </a:p>
          <a:p>
            <a:r>
              <a:rPr kumimoji="1" lang="ja-JP" altLang="en-US" sz="1200" dirty="0">
                <a:solidFill>
                  <a:schemeClr val="tx1"/>
                </a:solidFill>
                <a:latin typeface="Meiryo UI" panose="020B0604030504040204" pitchFamily="50" charset="-128"/>
                <a:ea typeface="Meiryo UI" panose="020B0604030504040204" pitchFamily="50" charset="-128"/>
              </a:rPr>
              <a:t>アシストセブン</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accent2">
                    <a:lumMod val="75000"/>
                  </a:schemeClr>
                </a:solidFill>
                <a:latin typeface="Meiryo UI" panose="020B0604030504040204" pitchFamily="50" charset="-128"/>
                <a:ea typeface="Meiryo UI" panose="020B0604030504040204" pitchFamily="50" charset="-128"/>
              </a:rPr>
              <a:t>アシストセブンプラス</a:t>
            </a:r>
            <a:endParaRPr kumimoji="1" lang="en-US" altLang="ja-JP" sz="1200" b="1" dirty="0">
              <a:solidFill>
                <a:schemeClr val="accent2">
                  <a:lumMod val="75000"/>
                </a:schemeClr>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13" name="矢印: 五方向 12">
            <a:extLst>
              <a:ext uri="{FF2B5EF4-FFF2-40B4-BE49-F238E27FC236}">
                <a16:creationId xmlns:a16="http://schemas.microsoft.com/office/drawing/2014/main" id="{39E14B3A-EF4E-A716-0F4F-BD72D4DEFE37}"/>
              </a:ext>
            </a:extLst>
          </p:cNvPr>
          <p:cNvSpPr/>
          <p:nvPr/>
        </p:nvSpPr>
        <p:spPr>
          <a:xfrm>
            <a:off x="5396980" y="2339058"/>
            <a:ext cx="212576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ジャスト</a:t>
            </a:r>
          </a:p>
          <a:p>
            <a:r>
              <a:rPr kumimoji="1" lang="ja-JP" altLang="en-US" sz="1200" dirty="0">
                <a:solidFill>
                  <a:schemeClr val="tx1"/>
                </a:solidFill>
                <a:latin typeface="Meiryo UI" panose="020B0604030504040204" pitchFamily="50" charset="-128"/>
                <a:ea typeface="Meiryo UI" panose="020B0604030504040204" pitchFamily="50" charset="-128"/>
              </a:rPr>
              <a:t>特定疾病定期保険</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accent2">
                    <a:lumMod val="75000"/>
                  </a:schemeClr>
                </a:solidFill>
                <a:latin typeface="Meiryo UI" panose="020B0604030504040204" pitchFamily="50" charset="-128"/>
                <a:ea typeface="Meiryo UI" panose="020B0604030504040204" pitchFamily="50" charset="-128"/>
              </a:rPr>
              <a:t>特定疾病充実保障定期保険</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14" name="矢印: 五方向 13">
            <a:extLst>
              <a:ext uri="{FF2B5EF4-FFF2-40B4-BE49-F238E27FC236}">
                <a16:creationId xmlns:a16="http://schemas.microsoft.com/office/drawing/2014/main" id="{9E040C35-3BC2-2A4A-93FA-6339320E4E71}"/>
              </a:ext>
            </a:extLst>
          </p:cNvPr>
          <p:cNvSpPr/>
          <p:nvPr/>
        </p:nvSpPr>
        <p:spPr>
          <a:xfrm>
            <a:off x="7628553" y="2347715"/>
            <a:ext cx="2125764"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ジャスト</a:t>
            </a:r>
          </a:p>
          <a:p>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大疾病・介護・身体障害保険</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軽度</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大疾病・介護・身体障害保険（</a:t>
            </a:r>
            <a:r>
              <a:rPr kumimoji="1" lang="en-US" altLang="ja-JP" sz="1200" dirty="0">
                <a:latin typeface="Meiryo UI" panose="020B0604030504040204" pitchFamily="50" charset="-128"/>
                <a:ea typeface="Meiryo UI" panose="020B0604030504040204" pitchFamily="50" charset="-128"/>
              </a:rPr>
              <a:t>7</a:t>
            </a:r>
            <a:r>
              <a:rPr kumimoji="1" lang="ja-JP" altLang="en-US" sz="1200" dirty="0">
                <a:latin typeface="Meiryo UI" panose="020B0604030504040204" pitchFamily="50" charset="-128"/>
                <a:ea typeface="Meiryo UI" panose="020B0604030504040204" pitchFamily="50" charset="-128"/>
              </a:rPr>
              <a:t>月）</a:t>
            </a:r>
          </a:p>
        </p:txBody>
      </p:sp>
      <p:sp>
        <p:nvSpPr>
          <p:cNvPr id="15" name="矢印: 五方向 14">
            <a:extLst>
              <a:ext uri="{FF2B5EF4-FFF2-40B4-BE49-F238E27FC236}">
                <a16:creationId xmlns:a16="http://schemas.microsoft.com/office/drawing/2014/main" id="{5457EA11-EAC9-EFAA-4E38-3C91FA33BC41}"/>
              </a:ext>
            </a:extLst>
          </p:cNvPr>
          <p:cNvSpPr/>
          <p:nvPr/>
        </p:nvSpPr>
        <p:spPr>
          <a:xfrm>
            <a:off x="1137649" y="2339058"/>
            <a:ext cx="1033986"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8F783F06-67DD-AC1C-89CB-8E40AF03C3A4}"/>
              </a:ext>
            </a:extLst>
          </p:cNvPr>
          <p:cNvSpPr/>
          <p:nvPr/>
        </p:nvSpPr>
        <p:spPr>
          <a:xfrm>
            <a:off x="8761444" y="2936500"/>
            <a:ext cx="66195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200" dirty="0">
                <a:solidFill>
                  <a:schemeClr val="tx1"/>
                </a:solidFill>
                <a:latin typeface="HGPｺﾞｼｯｸM" panose="020B0600000000000000" pitchFamily="50" charset="-128"/>
                <a:ea typeface="HGPｺﾞｼｯｸM" panose="020B0600000000000000" pitchFamily="50" charset="-128"/>
              </a:rPr>
              <a:t>Ⅰ</a:t>
            </a:r>
            <a:r>
              <a:rPr kumimoji="1" lang="ja-JP" altLang="en-US" sz="1200" dirty="0">
                <a:solidFill>
                  <a:schemeClr val="tx1"/>
                </a:solidFill>
                <a:latin typeface="HGPｺﾞｼｯｸM" panose="020B0600000000000000" pitchFamily="50" charset="-128"/>
                <a:ea typeface="HGPｺﾞｼｯｸM" panose="020B0600000000000000" pitchFamily="50" charset="-128"/>
              </a:rPr>
              <a:t>型のみ</a:t>
            </a:r>
          </a:p>
        </p:txBody>
      </p:sp>
      <p:sp>
        <p:nvSpPr>
          <p:cNvPr id="17" name="四角形: 角を丸くする 16">
            <a:extLst>
              <a:ext uri="{FF2B5EF4-FFF2-40B4-BE49-F238E27FC236}">
                <a16:creationId xmlns:a16="http://schemas.microsoft.com/office/drawing/2014/main" id="{20F6D48F-E407-6512-7437-420091946203}"/>
              </a:ext>
            </a:extLst>
          </p:cNvPr>
          <p:cNvSpPr/>
          <p:nvPr/>
        </p:nvSpPr>
        <p:spPr>
          <a:xfrm>
            <a:off x="2383257" y="2735058"/>
            <a:ext cx="1278021" cy="180000"/>
          </a:xfrm>
          <a:prstGeom prst="roundRect">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アシストセブンプラス</a:t>
            </a:r>
            <a:endParaRPr kumimoji="1" lang="ja-JP" altLang="en-US" sz="1200" dirty="0">
              <a:solidFill>
                <a:schemeClr val="bg1"/>
              </a:solidFill>
              <a:latin typeface="HGPｺﾞｼｯｸM" panose="020B0600000000000000" pitchFamily="50" charset="-128"/>
              <a:ea typeface="HGPｺﾞｼｯｸM" panose="020B0600000000000000" pitchFamily="50" charset="-128"/>
            </a:endParaRPr>
          </a:p>
        </p:txBody>
      </p:sp>
      <p:sp>
        <p:nvSpPr>
          <p:cNvPr id="18" name="四角形: 角を丸くする 17">
            <a:extLst>
              <a:ext uri="{FF2B5EF4-FFF2-40B4-BE49-F238E27FC236}">
                <a16:creationId xmlns:a16="http://schemas.microsoft.com/office/drawing/2014/main" id="{A38E9E78-BF4D-5927-0E03-9BDA58186B3F}"/>
              </a:ext>
            </a:extLst>
          </p:cNvPr>
          <p:cNvSpPr/>
          <p:nvPr/>
        </p:nvSpPr>
        <p:spPr>
          <a:xfrm>
            <a:off x="5514973" y="2735058"/>
            <a:ext cx="1889775" cy="180000"/>
          </a:xfrm>
          <a:prstGeom prst="roundRect">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特定疾病充実保障定期保険</a:t>
            </a:r>
            <a:endParaRPr kumimoji="1" lang="ja-JP" altLang="en-US" sz="1200" dirty="0">
              <a:solidFill>
                <a:schemeClr val="bg1"/>
              </a:solidFill>
              <a:latin typeface="HGPｺﾞｼｯｸM" panose="020B0600000000000000" pitchFamily="50" charset="-128"/>
              <a:ea typeface="HGPｺﾞｼｯｸM" panose="020B0600000000000000" pitchFamily="50" charset="-128"/>
            </a:endParaRPr>
          </a:p>
        </p:txBody>
      </p:sp>
      <p:sp>
        <p:nvSpPr>
          <p:cNvPr id="23" name="テキスト プレースホルダー 1">
            <a:extLst>
              <a:ext uri="{FF2B5EF4-FFF2-40B4-BE49-F238E27FC236}">
                <a16:creationId xmlns:a16="http://schemas.microsoft.com/office/drawing/2014/main" id="{A65D1687-B28F-E6B6-BF79-B2D40EA60AB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27" name="スライド番号プレースホルダー 5">
            <a:extLst>
              <a:ext uri="{FF2B5EF4-FFF2-40B4-BE49-F238E27FC236}">
                <a16:creationId xmlns:a16="http://schemas.microsoft.com/office/drawing/2014/main" id="{4019ED25-7BA4-7D97-819F-A953F3F2654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17</a:t>
            </a:fld>
            <a:endParaRPr kumimoji="1" lang="ja-JP" altLang="en-US" sz="1200" b="1" dirty="0">
              <a:solidFill>
                <a:schemeClr val="tx1"/>
              </a:solidFill>
            </a:endParaRPr>
          </a:p>
        </p:txBody>
      </p:sp>
    </p:spTree>
    <p:extLst>
      <p:ext uri="{BB962C8B-B14F-4D97-AF65-F5344CB8AC3E}">
        <p14:creationId xmlns:p14="http://schemas.microsoft.com/office/powerpoint/2010/main" val="1537824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en-US" altLang="ja-JP" sz="1600" b="1" dirty="0">
                <a:solidFill>
                  <a:prstClr val="black"/>
                </a:solidFill>
                <a:latin typeface="Arial"/>
                <a:ea typeface="メイリオ" panose="020B0604030504040204" pitchFamily="50" charset="-128"/>
                <a:cs typeface="メイリオ" pitchFamily="50" charset="-128"/>
              </a:rPr>
              <a:t>10</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dirty="0">
                <a:solidFill>
                  <a:srgbClr val="4D4D4D"/>
                </a:solidFill>
                <a:latin typeface="Arial"/>
                <a:cs typeface="メイリオ" pitchFamily="50" charset="-128"/>
              </a:rPr>
              <a:t>判明！高額療養費制度見直しの内容</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6721712" cy="307777"/>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参考）高額療養、平均年収で月</a:t>
            </a:r>
            <a:r>
              <a:rPr kumimoji="1" lang="en-US" altLang="ja-JP" sz="700" dirty="0">
                <a:latin typeface="HGPｺﾞｼｯｸM" panose="020B0600000000000000" pitchFamily="50" charset="-128"/>
                <a:ea typeface="HGPｺﾞｼｯｸM" panose="020B0600000000000000" pitchFamily="50" charset="-128"/>
              </a:rPr>
              <a:t>5.8</a:t>
            </a:r>
            <a:r>
              <a:rPr kumimoji="1" lang="ja-JP" altLang="en-US" sz="700" dirty="0">
                <a:latin typeface="HGPｺﾞｼｯｸM" panose="020B0600000000000000" pitchFamily="50" charset="-128"/>
                <a:ea typeface="HGPｺﾞｼｯｸM" panose="020B0600000000000000" pitchFamily="50" charset="-128"/>
              </a:rPr>
              <a:t>万円増　</a:t>
            </a:r>
            <a:r>
              <a:rPr kumimoji="1" lang="en-US" altLang="ja-JP" sz="700" dirty="0">
                <a:latin typeface="HGPｺﾞｼｯｸM" panose="020B0600000000000000" pitchFamily="50" charset="-128"/>
                <a:ea typeface="HGPｺﾞｼｯｸM" panose="020B0600000000000000" pitchFamily="50" charset="-128"/>
              </a:rPr>
              <a:t>25</a:t>
            </a:r>
            <a:r>
              <a:rPr kumimoji="1" lang="ja-JP" altLang="en-US" sz="700" dirty="0">
                <a:latin typeface="HGPｺﾞｼｯｸM" panose="020B0600000000000000" pitchFamily="50" charset="-128"/>
                <a:ea typeface="HGPｺﾞｼｯｸM" panose="020B0600000000000000" pitchFamily="50" charset="-128"/>
              </a:rPr>
              <a:t>年度社保費</a:t>
            </a:r>
            <a:r>
              <a:rPr kumimoji="1" lang="en-US" altLang="ja-JP" sz="700" dirty="0">
                <a:latin typeface="HGPｺﾞｼｯｸM" panose="020B0600000000000000" pitchFamily="50" charset="-128"/>
                <a:ea typeface="HGPｺﾞｼｯｸM" panose="020B0600000000000000" pitchFamily="50" charset="-128"/>
              </a:rPr>
              <a:t>38</a:t>
            </a:r>
            <a:r>
              <a:rPr kumimoji="1" lang="ja-JP" altLang="en-US" sz="700" dirty="0">
                <a:latin typeface="HGPｺﾞｼｯｸM" panose="020B0600000000000000" pitchFamily="50" charset="-128"/>
                <a:ea typeface="HGPｺﾞｼｯｸM" panose="020B0600000000000000" pitchFamily="50" charset="-128"/>
              </a:rPr>
              <a:t>兆円（</a:t>
            </a:r>
            <a:r>
              <a:rPr kumimoji="1" lang="en-US" altLang="ja-JP" sz="700" dirty="0">
                <a:latin typeface="HGPｺﾞｼｯｸM" panose="020B0600000000000000" pitchFamily="50" charset="-128"/>
                <a:ea typeface="HGPｺﾞｼｯｸM" panose="020B0600000000000000" pitchFamily="50" charset="-128"/>
              </a:rPr>
              <a:t>2024</a:t>
            </a:r>
            <a:r>
              <a:rPr kumimoji="1" lang="ja-JP" altLang="en-US" sz="700" dirty="0">
                <a:latin typeface="HGPｺﾞｼｯｸM" panose="020B0600000000000000" pitchFamily="50" charset="-128"/>
                <a:ea typeface="HGPｺﾞｼｯｸM" panose="020B0600000000000000" pitchFamily="50" charset="-128"/>
              </a:rPr>
              <a:t>年</a:t>
            </a:r>
            <a:r>
              <a:rPr kumimoji="1" lang="en-US" altLang="ja-JP" sz="700" dirty="0">
                <a:latin typeface="HGPｺﾞｼｯｸM" panose="020B0600000000000000" pitchFamily="50" charset="-128"/>
                <a:ea typeface="HGPｺﾞｼｯｸM" panose="020B0600000000000000" pitchFamily="50" charset="-128"/>
              </a:rPr>
              <a:t>12</a:t>
            </a:r>
            <a:r>
              <a:rPr kumimoji="1" lang="ja-JP" altLang="en-US" sz="700" dirty="0">
                <a:latin typeface="HGPｺﾞｼｯｸM" panose="020B0600000000000000" pitchFamily="50" charset="-128"/>
                <a:ea typeface="HGPｺﾞｼｯｸM" panose="020B0600000000000000" pitchFamily="50" charset="-128"/>
              </a:rPr>
              <a:t>月</a:t>
            </a:r>
            <a:r>
              <a:rPr kumimoji="1" lang="en-US" altLang="ja-JP" sz="700" dirty="0">
                <a:latin typeface="HGPｺﾞｼｯｸM" panose="020B0600000000000000" pitchFamily="50" charset="-128"/>
                <a:ea typeface="HGPｺﾞｼｯｸM" panose="020B0600000000000000" pitchFamily="50" charset="-128"/>
              </a:rPr>
              <a:t>24</a:t>
            </a:r>
            <a:r>
              <a:rPr kumimoji="1" lang="ja-JP" altLang="en-US" sz="700" dirty="0">
                <a:latin typeface="HGPｺﾞｼｯｸM" panose="020B0600000000000000" pitchFamily="50" charset="-128"/>
                <a:ea typeface="HGPｺﾞｼｯｸM" panose="020B0600000000000000" pitchFamily="50" charset="-128"/>
              </a:rPr>
              <a:t>日／日経新聞）</a:t>
            </a:r>
            <a:r>
              <a:rPr kumimoji="1" lang="ja-JP" altLang="en-US" sz="700" dirty="0">
                <a:solidFill>
                  <a:srgbClr val="3E3A39"/>
                </a:solidFill>
                <a:latin typeface="HGPｺﾞｼｯｸM" panose="020B0600000000000000" pitchFamily="50" charset="-128"/>
                <a:ea typeface="HGPｺﾞｼｯｸM" panose="020B0600000000000000" pitchFamily="50" charset="-128"/>
              </a:rPr>
              <a:t>：</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https://www.nikkei.com/article/DGXZQOUA241ED0U4A221C2000000/</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defTabSz="914400" fontAlgn="base">
              <a:spcBef>
                <a:spcPct val="0"/>
              </a:spcBef>
              <a:spcAft>
                <a:spcPct val="0"/>
              </a:spcAft>
            </a:pP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5" name="正方形/長方形 4">
            <a:extLst>
              <a:ext uri="{FF2B5EF4-FFF2-40B4-BE49-F238E27FC236}">
                <a16:creationId xmlns:a16="http://schemas.microsoft.com/office/drawing/2014/main" id="{1BA42786-53BE-4D62-B61B-9BE526D73BDD}"/>
              </a:ext>
            </a:extLst>
          </p:cNvPr>
          <p:cNvSpPr/>
          <p:nvPr/>
        </p:nvSpPr>
        <p:spPr>
          <a:xfrm>
            <a:off x="114297" y="1734300"/>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高額療養費制度見直しの内容</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70</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歳未満、月額、世帯単位）</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0" name="表 9">
            <a:extLst>
              <a:ext uri="{FF2B5EF4-FFF2-40B4-BE49-F238E27FC236}">
                <a16:creationId xmlns:a16="http://schemas.microsoft.com/office/drawing/2014/main" id="{7844F845-5992-6A38-21B3-D1B2A406778C}"/>
              </a:ext>
            </a:extLst>
          </p:cNvPr>
          <p:cNvGraphicFramePr>
            <a:graphicFrameLocks noGrp="1"/>
          </p:cNvGraphicFramePr>
          <p:nvPr>
            <p:extLst>
              <p:ext uri="{D42A27DB-BD31-4B8C-83A1-F6EECF244321}">
                <p14:modId xmlns:p14="http://schemas.microsoft.com/office/powerpoint/2010/main" val="3882212637"/>
              </p:ext>
            </p:extLst>
          </p:nvPr>
        </p:nvGraphicFramePr>
        <p:xfrm>
          <a:off x="544803" y="2027029"/>
          <a:ext cx="9000000" cy="43200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718947188"/>
                    </a:ext>
                  </a:extLst>
                </a:gridCol>
                <a:gridCol w="1296000">
                  <a:extLst>
                    <a:ext uri="{9D8B030D-6E8A-4147-A177-3AD203B41FA5}">
                      <a16:colId xmlns:a16="http://schemas.microsoft.com/office/drawing/2014/main" val="3969823379"/>
                    </a:ext>
                  </a:extLst>
                </a:gridCol>
                <a:gridCol w="1296000">
                  <a:extLst>
                    <a:ext uri="{9D8B030D-6E8A-4147-A177-3AD203B41FA5}">
                      <a16:colId xmlns:a16="http://schemas.microsoft.com/office/drawing/2014/main" val="3575370646"/>
                    </a:ext>
                  </a:extLst>
                </a:gridCol>
                <a:gridCol w="1296000">
                  <a:extLst>
                    <a:ext uri="{9D8B030D-6E8A-4147-A177-3AD203B41FA5}">
                      <a16:colId xmlns:a16="http://schemas.microsoft.com/office/drawing/2014/main" val="1685952484"/>
                    </a:ext>
                  </a:extLst>
                </a:gridCol>
                <a:gridCol w="1296000">
                  <a:extLst>
                    <a:ext uri="{9D8B030D-6E8A-4147-A177-3AD203B41FA5}">
                      <a16:colId xmlns:a16="http://schemas.microsoft.com/office/drawing/2014/main" val="264919396"/>
                    </a:ext>
                  </a:extLst>
                </a:gridCol>
                <a:gridCol w="936000">
                  <a:extLst>
                    <a:ext uri="{9D8B030D-6E8A-4147-A177-3AD203B41FA5}">
                      <a16:colId xmlns:a16="http://schemas.microsoft.com/office/drawing/2014/main" val="2812003864"/>
                    </a:ext>
                  </a:extLst>
                </a:gridCol>
                <a:gridCol w="1296000">
                  <a:extLst>
                    <a:ext uri="{9D8B030D-6E8A-4147-A177-3AD203B41FA5}">
                      <a16:colId xmlns:a16="http://schemas.microsoft.com/office/drawing/2014/main" val="1203423655"/>
                    </a:ext>
                  </a:extLst>
                </a:gridCol>
              </a:tblGrid>
              <a:tr h="288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u="none" strike="noStrike" dirty="0">
                          <a:effectLst/>
                          <a:latin typeface="Meiryo UI" panose="020B0604030504040204" pitchFamily="50" charset="-128"/>
                          <a:ea typeface="Meiryo UI" panose="020B0604030504040204" pitchFamily="50" charset="-128"/>
                        </a:rPr>
                        <a:t>年収</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現行</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2027</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5961262"/>
                  </a:ext>
                </a:extLst>
              </a:tr>
              <a:tr h="288000">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引き上げ率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月</a:t>
                      </a:r>
                      <a:r>
                        <a:rPr lang="ja-JP" altLang="en-US" sz="1200" u="none" strike="noStrike">
                          <a:effectLst/>
                          <a:latin typeface="Meiryo UI" panose="020B0604030504040204" pitchFamily="50" charset="-128"/>
                          <a:ea typeface="Meiryo UI" panose="020B0604030504040204" pitchFamily="50" charset="-128"/>
                        </a:rPr>
                        <a:t>をまたいだ場合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424055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1650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25.26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29.0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44.4</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7176218"/>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1410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622573"/>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1160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29.0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96494123"/>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1040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16.74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25.2</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51%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041448"/>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950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22.0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5079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770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56387505"/>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650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8.01</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13.8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9600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510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11.3</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6150501"/>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370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035516"/>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260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6.06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7.9</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3529378"/>
                  </a:ext>
                </a:extLst>
              </a:tr>
              <a:tr h="288000">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200</a:t>
                      </a:r>
                      <a:r>
                        <a:rPr lang="ja-JP" altLang="en-US" sz="1200" b="1" u="none" strike="noStrike" dirty="0">
                          <a:effectLst/>
                          <a:latin typeface="Meiryo UI" panose="020B0604030504040204" pitchFamily="50" charset="-128"/>
                          <a:ea typeface="Meiryo UI" panose="020B0604030504040204" pitchFamily="50" charset="-128"/>
                        </a:rPr>
                        <a:t>万円</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24579371"/>
                  </a:ext>
                </a:extLst>
              </a:tr>
              <a:tr h="288000">
                <a:tc>
                  <a:txBody>
                    <a:bodyPr/>
                    <a:lstStyle/>
                    <a:p>
                      <a:pPr algn="ctr"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万円以下</a:t>
                      </a:r>
                      <a:endParaRPr lang="zh-CN"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6.6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3554370"/>
                  </a:ext>
                </a:extLst>
              </a:tr>
              <a:tr h="288000">
                <a:tc>
                  <a:txBody>
                    <a:bodyPr/>
                    <a:lstStyle/>
                    <a:p>
                      <a:pPr algn="ctr" fontAlgn="ctr"/>
                      <a:r>
                        <a:rPr lang="zh-CN" altLang="en-US" sz="1200" b="1" u="none" strike="noStrike" dirty="0">
                          <a:effectLst/>
                          <a:latin typeface="Meiryo UI" panose="020B0604030504040204" pitchFamily="50" charset="-128"/>
                          <a:ea typeface="Meiryo UI" panose="020B0604030504040204" pitchFamily="50" charset="-128"/>
                        </a:rPr>
                        <a:t>住民税非課税世帯</a:t>
                      </a:r>
                      <a:endParaRPr lang="zh-CN"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3.54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3.63</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58269610"/>
                  </a:ext>
                </a:extLst>
              </a:tr>
            </a:tbl>
          </a:graphicData>
        </a:graphic>
      </p:graphicFrame>
      <p:sp>
        <p:nvSpPr>
          <p:cNvPr id="11" name="四角形: 角を丸くする 10">
            <a:extLst>
              <a:ext uri="{FF2B5EF4-FFF2-40B4-BE49-F238E27FC236}">
                <a16:creationId xmlns:a16="http://schemas.microsoft.com/office/drawing/2014/main" id="{3EAF8069-8894-B083-1BE0-F3BF59558AC1}"/>
              </a:ext>
            </a:extLst>
          </p:cNvPr>
          <p:cNvSpPr/>
          <p:nvPr/>
        </p:nvSpPr>
        <p:spPr>
          <a:xfrm>
            <a:off x="4871977" y="2685326"/>
            <a:ext cx="1008000" cy="3578419"/>
          </a:xfrm>
          <a:prstGeom prst="roundRect">
            <a:avLst/>
          </a:prstGeom>
          <a:solidFill>
            <a:schemeClr val="bg1">
              <a:lumMod val="75000"/>
              <a:alpha val="43000"/>
            </a:schemeClr>
          </a:solidFill>
          <a:ln w="19050">
            <a:solidFill>
              <a:schemeClr val="bg1">
                <a:lumMod val="7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kumimoji="1" lang="ja-JP" altLang="en-US" sz="1200" dirty="0">
                <a:solidFill>
                  <a:schemeClr val="tx1"/>
                </a:solidFill>
                <a:latin typeface="Meiryo UI" panose="020B0604030504040204" pitchFamily="50" charset="-128"/>
                <a:ea typeface="Meiryo UI" panose="020B0604030504040204" pitchFamily="50" charset="-128"/>
              </a:rPr>
              <a:t>各区分を　　　</a:t>
            </a:r>
            <a:r>
              <a:rPr kumimoji="1" lang="en-US" altLang="ja-JP" sz="1200" u="sng" dirty="0">
                <a:solidFill>
                  <a:schemeClr val="tx1"/>
                </a:solidFill>
                <a:latin typeface="Meiryo UI" panose="020B0604030504040204" pitchFamily="50" charset="-128"/>
                <a:ea typeface="Meiryo UI" panose="020B0604030504040204" pitchFamily="50" charset="-128"/>
              </a:rPr>
              <a:t>3</a:t>
            </a:r>
            <a:r>
              <a:rPr kumimoji="1" lang="ja-JP" altLang="en-US" sz="1200" u="sng" dirty="0">
                <a:solidFill>
                  <a:schemeClr val="tx1"/>
                </a:solidFill>
                <a:latin typeface="Meiryo UI" panose="020B0604030504040204" pitchFamily="50" charset="-128"/>
                <a:ea typeface="Meiryo UI" panose="020B0604030504040204" pitchFamily="50" charset="-128"/>
              </a:rPr>
              <a:t>区分ずつに細分化、計</a:t>
            </a:r>
            <a:r>
              <a:rPr kumimoji="1" lang="en-US" altLang="ja-JP" sz="1200" u="sng" dirty="0">
                <a:solidFill>
                  <a:schemeClr val="tx1"/>
                </a:solidFill>
                <a:latin typeface="Meiryo UI" panose="020B0604030504040204" pitchFamily="50" charset="-128"/>
                <a:ea typeface="Meiryo UI" panose="020B0604030504040204" pitchFamily="50" charset="-128"/>
              </a:rPr>
              <a:t>13</a:t>
            </a:r>
            <a:r>
              <a:rPr kumimoji="1" lang="ja-JP" altLang="en-US" sz="1200" u="sng" dirty="0">
                <a:solidFill>
                  <a:schemeClr val="tx1"/>
                </a:solidFill>
                <a:latin typeface="Meiryo UI" panose="020B0604030504040204" pitchFamily="50" charset="-128"/>
                <a:ea typeface="Meiryo UI" panose="020B0604030504040204" pitchFamily="50" charset="-128"/>
              </a:rPr>
              <a:t>区分</a:t>
            </a:r>
            <a:r>
              <a:rPr kumimoji="1" lang="ja-JP" altLang="en-US" sz="1200" dirty="0">
                <a:solidFill>
                  <a:schemeClr val="tx1"/>
                </a:solidFill>
                <a:latin typeface="Meiryo UI" panose="020B0604030504040204" pitchFamily="50" charset="-128"/>
                <a:ea typeface="Meiryo UI" panose="020B0604030504040204" pitchFamily="50" charset="-128"/>
              </a:rPr>
              <a:t>とする。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200" dirty="0">
                <a:solidFill>
                  <a:schemeClr val="tx1"/>
                </a:solidFill>
                <a:latin typeface="Meiryo UI" panose="020B0604030504040204" pitchFamily="50" charset="-128"/>
                <a:ea typeface="Meiryo UI" panose="020B0604030504040204" pitchFamily="50" charset="-128"/>
              </a:rPr>
              <a:t>それぞれの   </a:t>
            </a:r>
            <a:r>
              <a:rPr kumimoji="1" lang="ja-JP" altLang="en-US" sz="1200" u="sng" dirty="0">
                <a:solidFill>
                  <a:schemeClr val="tx1"/>
                </a:solidFill>
                <a:latin typeface="Meiryo UI" panose="020B0604030504040204" pitchFamily="50" charset="-128"/>
                <a:ea typeface="Meiryo UI" panose="020B0604030504040204" pitchFamily="50" charset="-128"/>
              </a:rPr>
              <a:t>上位</a:t>
            </a:r>
            <a:r>
              <a:rPr kumimoji="1" lang="en-US" altLang="ja-JP" sz="1200" u="sng" dirty="0">
                <a:solidFill>
                  <a:schemeClr val="tx1"/>
                </a:solidFill>
                <a:latin typeface="Meiryo UI" panose="020B0604030504040204" pitchFamily="50" charset="-128"/>
                <a:ea typeface="Meiryo UI" panose="020B0604030504040204" pitchFamily="50" charset="-128"/>
              </a:rPr>
              <a:t>2</a:t>
            </a:r>
            <a:r>
              <a:rPr kumimoji="1" lang="ja-JP" altLang="en-US" sz="1200" u="sng" dirty="0">
                <a:solidFill>
                  <a:schemeClr val="tx1"/>
                </a:solidFill>
                <a:latin typeface="Meiryo UI" panose="020B0604030504040204" pitchFamily="50" charset="-128"/>
                <a:ea typeface="Meiryo UI" panose="020B0604030504040204" pitchFamily="50" charset="-128"/>
              </a:rPr>
              <a:t>区分で限度額を上げ</a:t>
            </a:r>
            <a:r>
              <a:rPr kumimoji="1" lang="ja-JP" altLang="en-US" sz="1200" dirty="0">
                <a:solidFill>
                  <a:schemeClr val="tx1"/>
                </a:solidFill>
                <a:latin typeface="Meiryo UI" panose="020B0604030504040204" pitchFamily="50" charset="-128"/>
                <a:ea typeface="Meiryo UI" panose="020B0604030504040204" pitchFamily="50" charset="-128"/>
              </a:rPr>
              <a:t>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en-US" altLang="ja-JP" sz="1200" u="sng" dirty="0">
                <a:solidFill>
                  <a:schemeClr val="tx1"/>
                </a:solidFill>
                <a:latin typeface="Meiryo UI" panose="020B0604030504040204" pitchFamily="50" charset="-128"/>
                <a:ea typeface="Meiryo UI" panose="020B0604030504040204" pitchFamily="50" charset="-128"/>
              </a:rPr>
              <a:t>27</a:t>
            </a:r>
            <a:r>
              <a:rPr kumimoji="1" lang="ja-JP" altLang="en-US" sz="1200" u="sng" dirty="0">
                <a:solidFill>
                  <a:schemeClr val="tx1"/>
                </a:solidFill>
                <a:latin typeface="Meiryo UI" panose="020B0604030504040204" pitchFamily="50" charset="-128"/>
                <a:ea typeface="Meiryo UI" panose="020B0604030504040204" pitchFamily="50" charset="-128"/>
              </a:rPr>
              <a:t>年</a:t>
            </a:r>
            <a:r>
              <a:rPr kumimoji="1" lang="en-US" altLang="ja-JP" sz="1200" u="sng" dirty="0">
                <a:solidFill>
                  <a:schemeClr val="tx1"/>
                </a:solidFill>
                <a:latin typeface="Meiryo UI" panose="020B0604030504040204" pitchFamily="50" charset="-128"/>
                <a:ea typeface="Meiryo UI" panose="020B0604030504040204" pitchFamily="50" charset="-128"/>
              </a:rPr>
              <a:t>8</a:t>
            </a:r>
            <a:r>
              <a:rPr kumimoji="1" lang="ja-JP" altLang="en-US" sz="1200" u="sng" dirty="0">
                <a:solidFill>
                  <a:schemeClr val="tx1"/>
                </a:solidFill>
                <a:latin typeface="Meiryo UI" panose="020B0604030504040204" pitchFamily="50" charset="-128"/>
                <a:ea typeface="Meiryo UI" panose="020B0604030504040204" pitchFamily="50" charset="-128"/>
              </a:rPr>
              <a:t>月にはさらに　　引き上げ</a:t>
            </a:r>
            <a:r>
              <a:rPr kumimoji="1" lang="ja-JP" altLang="en-US" sz="1200" dirty="0">
                <a:solidFill>
                  <a:schemeClr val="tx1"/>
                </a:solidFill>
                <a:latin typeface="Meiryo UI" panose="020B0604030504040204" pitchFamily="50" charset="-128"/>
                <a:ea typeface="Meiryo UI" panose="020B0604030504040204" pitchFamily="50" charset="-128"/>
              </a:rPr>
              <a:t>る。</a:t>
            </a:r>
          </a:p>
        </p:txBody>
      </p:sp>
      <p:sp>
        <p:nvSpPr>
          <p:cNvPr id="12" name="正方形/長方形 11">
            <a:extLst>
              <a:ext uri="{FF2B5EF4-FFF2-40B4-BE49-F238E27FC236}">
                <a16:creationId xmlns:a16="http://schemas.microsoft.com/office/drawing/2014/main" id="{8C4BB656-9197-DC0D-1F04-2E86D756F7ED}"/>
              </a:ext>
            </a:extLst>
          </p:cNvPr>
          <p:cNvSpPr/>
          <p:nvPr/>
        </p:nvSpPr>
        <p:spPr>
          <a:xfrm>
            <a:off x="6202810" y="2616657"/>
            <a:ext cx="1008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⑭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BB9BE2D2-6D29-A61D-6F06-50F8152C0FEA}"/>
              </a:ext>
            </a:extLst>
          </p:cNvPr>
          <p:cNvSpPr/>
          <p:nvPr/>
        </p:nvSpPr>
        <p:spPr>
          <a:xfrm>
            <a:off x="6202810" y="4348535"/>
            <a:ext cx="1008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⑮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sp>
        <p:nvSpPr>
          <p:cNvPr id="16" name="テキスト プレースホルダー 1">
            <a:extLst>
              <a:ext uri="{FF2B5EF4-FFF2-40B4-BE49-F238E27FC236}">
                <a16:creationId xmlns:a16="http://schemas.microsoft.com/office/drawing/2014/main" id="{E4ACCED3-352A-A58D-FF3C-7DC8E695071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17" name="スライド番号プレースホルダー 5">
            <a:extLst>
              <a:ext uri="{FF2B5EF4-FFF2-40B4-BE49-F238E27FC236}">
                <a16:creationId xmlns:a16="http://schemas.microsoft.com/office/drawing/2014/main" id="{BE1E38DE-1D2F-E5C2-682E-C5500637C01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18</a:t>
            </a:fld>
            <a:endParaRPr kumimoji="1" lang="ja-JP" altLang="en-US" sz="1200" b="1" dirty="0">
              <a:solidFill>
                <a:schemeClr val="tx1"/>
              </a:solidFill>
            </a:endParaRPr>
          </a:p>
        </p:txBody>
      </p:sp>
      <p:sp>
        <p:nvSpPr>
          <p:cNvPr id="18" name="正方形/長方形 17">
            <a:extLst>
              <a:ext uri="{FF2B5EF4-FFF2-40B4-BE49-F238E27FC236}">
                <a16:creationId xmlns:a16="http://schemas.microsoft.com/office/drawing/2014/main" id="{FA464FDF-640E-E147-60E9-BF32A7D21F32}"/>
              </a:ext>
            </a:extLst>
          </p:cNvPr>
          <p:cNvSpPr/>
          <p:nvPr/>
        </p:nvSpPr>
        <p:spPr>
          <a:xfrm>
            <a:off x="129386" y="847987"/>
            <a:ext cx="9776631" cy="869469"/>
          </a:xfrm>
          <a:prstGeom prst="rect">
            <a:avLst/>
          </a:prstGeom>
        </p:spPr>
        <p:txBody>
          <a:bodyPr wrap="square">
            <a:spAutoFit/>
          </a:bodyPr>
          <a:lstStyle/>
          <a:p>
            <a:pPr>
              <a:spcBef>
                <a:spcPts val="300"/>
              </a:spcBef>
            </a:pPr>
            <a:r>
              <a:rPr lang="ja-JP" altLang="en-US" sz="1200" dirty="0">
                <a:latin typeface="+mn-ea"/>
              </a:rPr>
              <a:t>政府が当初発表していた「高額療養費制度」の見直し案についてですが、</a:t>
            </a:r>
            <a:r>
              <a:rPr lang="en-US" altLang="ja-JP" sz="1200" dirty="0">
                <a:latin typeface="+mn-ea"/>
              </a:rPr>
              <a:t>25</a:t>
            </a:r>
            <a:r>
              <a:rPr lang="ja-JP" altLang="en-US" sz="1200" dirty="0">
                <a:latin typeface="+mn-ea"/>
              </a:rPr>
              <a:t>年</a:t>
            </a:r>
            <a:r>
              <a:rPr lang="en-US" altLang="ja-JP" sz="1200" dirty="0">
                <a:latin typeface="+mn-ea"/>
              </a:rPr>
              <a:t>8</a:t>
            </a:r>
            <a:r>
              <a:rPr lang="ja-JP" altLang="en-US" sz="1200" dirty="0">
                <a:latin typeface="+mn-ea"/>
              </a:rPr>
              <a:t>月から</a:t>
            </a:r>
            <a:r>
              <a:rPr lang="en-US" altLang="ja-JP" sz="1200" dirty="0">
                <a:latin typeface="+mn-ea"/>
              </a:rPr>
              <a:t>3</a:t>
            </a:r>
            <a:r>
              <a:rPr lang="ja-JP" altLang="en-US" sz="1200" dirty="0">
                <a:latin typeface="+mn-ea"/>
              </a:rPr>
              <a:t>回に分けて自己負担の限度額を引き上げる内容です。</a:t>
            </a:r>
            <a:endParaRPr lang="en-US" altLang="ja-JP" sz="1200" dirty="0">
              <a:latin typeface="+mn-ea"/>
            </a:endParaRPr>
          </a:p>
          <a:p>
            <a:pPr>
              <a:spcBef>
                <a:spcPts val="300"/>
              </a:spcBef>
            </a:pPr>
            <a:r>
              <a:rPr lang="ja-JP" altLang="en-US" sz="1200" dirty="0">
                <a:latin typeface="+mn-ea"/>
              </a:rPr>
              <a:t>第</a:t>
            </a:r>
            <a:r>
              <a:rPr lang="en-US" altLang="ja-JP" sz="1200" dirty="0">
                <a:latin typeface="+mn-ea"/>
              </a:rPr>
              <a:t>1</a:t>
            </a:r>
            <a:r>
              <a:rPr lang="ja-JP" altLang="en-US" sz="1200" dirty="0">
                <a:latin typeface="+mn-ea"/>
              </a:rPr>
              <a:t>段階として</a:t>
            </a:r>
            <a:r>
              <a:rPr lang="en-US" altLang="ja-JP" sz="1200" dirty="0">
                <a:latin typeface="+mn-ea"/>
              </a:rPr>
              <a:t>25</a:t>
            </a:r>
            <a:r>
              <a:rPr lang="ja-JP" altLang="en-US" sz="1200" dirty="0">
                <a:latin typeface="+mn-ea"/>
              </a:rPr>
              <a:t>年</a:t>
            </a:r>
            <a:r>
              <a:rPr lang="en-US" altLang="ja-JP" sz="1200" dirty="0">
                <a:latin typeface="+mn-ea"/>
              </a:rPr>
              <a:t>8</a:t>
            </a:r>
            <a:r>
              <a:rPr lang="ja-JP" altLang="en-US" sz="1200" dirty="0">
                <a:latin typeface="+mn-ea"/>
              </a:rPr>
              <a:t>月、現在主に</a:t>
            </a:r>
            <a:r>
              <a:rPr lang="en-US" altLang="ja-JP" sz="1200" dirty="0">
                <a:latin typeface="+mn-ea"/>
              </a:rPr>
              <a:t>5</a:t>
            </a:r>
            <a:r>
              <a:rPr lang="ja-JP" altLang="en-US" sz="1200" dirty="0">
                <a:latin typeface="+mn-ea"/>
              </a:rPr>
              <a:t>つある所得区分を維持したまま、自己負担の限度額を</a:t>
            </a:r>
            <a:r>
              <a:rPr lang="en-US" altLang="ja-JP" sz="1200" dirty="0">
                <a:latin typeface="+mn-ea"/>
              </a:rPr>
              <a:t>2.7〜15%</a:t>
            </a:r>
            <a:r>
              <a:rPr lang="ja-JP" altLang="en-US" sz="1200" dirty="0">
                <a:latin typeface="+mn-ea"/>
              </a:rPr>
              <a:t>引き上げます。</a:t>
            </a:r>
            <a:r>
              <a:rPr lang="en-US" altLang="ja-JP" sz="1200" dirty="0">
                <a:latin typeface="+mn-ea"/>
              </a:rPr>
              <a:t>26</a:t>
            </a:r>
            <a:r>
              <a:rPr lang="ja-JP" altLang="en-US" sz="1200" dirty="0">
                <a:latin typeface="+mn-ea"/>
              </a:rPr>
              <a:t>年</a:t>
            </a:r>
            <a:r>
              <a:rPr lang="en-US" altLang="ja-JP" sz="1200" dirty="0">
                <a:latin typeface="+mn-ea"/>
              </a:rPr>
              <a:t>8</a:t>
            </a:r>
            <a:r>
              <a:rPr lang="ja-JP" altLang="en-US" sz="1200" dirty="0">
                <a:latin typeface="+mn-ea"/>
              </a:rPr>
              <a:t>月には所得区分を各区分</a:t>
            </a:r>
            <a:r>
              <a:rPr lang="en-US" altLang="ja-JP" sz="1200" dirty="0">
                <a:latin typeface="+mn-ea"/>
              </a:rPr>
              <a:t>3</a:t>
            </a:r>
            <a:r>
              <a:rPr lang="ja-JP" altLang="en-US" sz="1200" dirty="0">
                <a:latin typeface="+mn-ea"/>
              </a:rPr>
              <a:t>つに分け</a:t>
            </a:r>
            <a:r>
              <a:rPr lang="en-US" altLang="ja-JP" sz="1200" dirty="0">
                <a:latin typeface="+mn-ea"/>
              </a:rPr>
              <a:t>13</a:t>
            </a:r>
            <a:r>
              <a:rPr lang="ja-JP" altLang="en-US" sz="1200" dirty="0">
                <a:latin typeface="+mn-ea"/>
              </a:rPr>
              <a:t>区分としそれぞれの上位</a:t>
            </a:r>
            <a:r>
              <a:rPr lang="en-US" altLang="ja-JP" sz="1200" dirty="0">
                <a:latin typeface="+mn-ea"/>
              </a:rPr>
              <a:t>2</a:t>
            </a:r>
            <a:r>
              <a:rPr lang="ja-JP" altLang="en-US" sz="1200" dirty="0">
                <a:latin typeface="+mn-ea"/>
              </a:rPr>
              <a:t>区分で限度額を上げ、</a:t>
            </a:r>
            <a:r>
              <a:rPr lang="en-US" altLang="ja-JP" sz="1200" dirty="0">
                <a:latin typeface="+mn-ea"/>
              </a:rPr>
              <a:t>27</a:t>
            </a:r>
            <a:r>
              <a:rPr lang="ja-JP" altLang="en-US" sz="1200" dirty="0">
                <a:latin typeface="+mn-ea"/>
              </a:rPr>
              <a:t>年</a:t>
            </a:r>
            <a:r>
              <a:rPr lang="en-US" altLang="ja-JP" sz="1200" dirty="0">
                <a:latin typeface="+mn-ea"/>
              </a:rPr>
              <a:t>8</a:t>
            </a:r>
            <a:r>
              <a:rPr lang="ja-JP" altLang="en-US" sz="1200" dirty="0">
                <a:latin typeface="+mn-ea"/>
              </a:rPr>
              <a:t>月には同じ区分で限度額をさらに引き上げる見直しとなります。一連の制度改正により、加入者全体の保険料負担は減少し、</a:t>
            </a:r>
            <a:r>
              <a:rPr lang="en-US" altLang="ja-JP" sz="1200" dirty="0">
                <a:latin typeface="+mn-ea"/>
              </a:rPr>
              <a:t>1</a:t>
            </a:r>
            <a:r>
              <a:rPr lang="ja-JP" altLang="en-US" sz="1200" dirty="0">
                <a:latin typeface="+mn-ea"/>
              </a:rPr>
              <a:t>人あたりの保険料負担は年</a:t>
            </a:r>
            <a:r>
              <a:rPr lang="en-US" altLang="ja-JP" sz="1200" dirty="0">
                <a:latin typeface="+mn-ea"/>
              </a:rPr>
              <a:t>1,100〜5,000</a:t>
            </a:r>
            <a:r>
              <a:rPr lang="ja-JP" altLang="en-US" sz="1200" dirty="0">
                <a:latin typeface="+mn-ea"/>
              </a:rPr>
              <a:t>円軽くなる想定となっています。</a:t>
            </a:r>
            <a:endParaRPr lang="en-US" altLang="ja-JP" sz="1200" dirty="0">
              <a:latin typeface="+mn-ea"/>
            </a:endParaRPr>
          </a:p>
        </p:txBody>
      </p:sp>
      <p:grpSp>
        <p:nvGrpSpPr>
          <p:cNvPr id="2" name="グループ化 1">
            <a:extLst>
              <a:ext uri="{FF2B5EF4-FFF2-40B4-BE49-F238E27FC236}">
                <a16:creationId xmlns:a16="http://schemas.microsoft.com/office/drawing/2014/main" id="{91D2FEB7-D6A6-4D27-B797-92F609CCCADE}"/>
              </a:ext>
            </a:extLst>
          </p:cNvPr>
          <p:cNvGrpSpPr/>
          <p:nvPr/>
        </p:nvGrpSpPr>
        <p:grpSpPr>
          <a:xfrm>
            <a:off x="4180112" y="4539852"/>
            <a:ext cx="2880000" cy="1005938"/>
            <a:chOff x="7436497" y="4921917"/>
            <a:chExt cx="2232000" cy="1005938"/>
          </a:xfrm>
        </p:grpSpPr>
        <p:cxnSp>
          <p:nvCxnSpPr>
            <p:cNvPr id="4" name="直線コネクタ 3">
              <a:extLst>
                <a:ext uri="{FF2B5EF4-FFF2-40B4-BE49-F238E27FC236}">
                  <a16:creationId xmlns:a16="http://schemas.microsoft.com/office/drawing/2014/main" id="{82437A2D-D274-4425-D302-EA05062B47A6}"/>
                </a:ext>
              </a:extLst>
            </p:cNvPr>
            <p:cNvCxnSpPr>
              <a:cxnSpLocks/>
            </p:cNvCxnSpPr>
            <p:nvPr/>
          </p:nvCxnSpPr>
          <p:spPr>
            <a:xfrm flipV="1">
              <a:off x="9299820"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 name="吹き出し: 四角形 5">
              <a:extLst>
                <a:ext uri="{FF2B5EF4-FFF2-40B4-BE49-F238E27FC236}">
                  <a16:creationId xmlns:a16="http://schemas.microsoft.com/office/drawing/2014/main" id="{D39F81CD-134C-9E4F-2B02-77F38F1B85E0}"/>
                </a:ext>
              </a:extLst>
            </p:cNvPr>
            <p:cNvSpPr/>
            <p:nvPr/>
          </p:nvSpPr>
          <p:spPr bwMode="auto">
            <a:xfrm>
              <a:off x="7436497" y="5243855"/>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13.8</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pSp>
        <p:nvGrpSpPr>
          <p:cNvPr id="7" name="グループ化 6">
            <a:extLst>
              <a:ext uri="{FF2B5EF4-FFF2-40B4-BE49-F238E27FC236}">
                <a16:creationId xmlns:a16="http://schemas.microsoft.com/office/drawing/2014/main" id="{8C2EFF1A-AEF9-A7D7-2D42-56AC8F8D978C}"/>
              </a:ext>
            </a:extLst>
          </p:cNvPr>
          <p:cNvGrpSpPr/>
          <p:nvPr/>
        </p:nvGrpSpPr>
        <p:grpSpPr>
          <a:xfrm>
            <a:off x="4180112" y="1152591"/>
            <a:ext cx="2880000" cy="1655383"/>
            <a:chOff x="6671820" y="5243855"/>
            <a:chExt cx="2880000" cy="1655383"/>
          </a:xfrm>
        </p:grpSpPr>
        <p:cxnSp>
          <p:nvCxnSpPr>
            <p:cNvPr id="8" name="直線コネクタ 7">
              <a:extLst>
                <a:ext uri="{FF2B5EF4-FFF2-40B4-BE49-F238E27FC236}">
                  <a16:creationId xmlns:a16="http://schemas.microsoft.com/office/drawing/2014/main" id="{EEC133B8-1196-8B43-6B04-10AD25356B4C}"/>
                </a:ext>
              </a:extLst>
            </p:cNvPr>
            <p:cNvCxnSpPr>
              <a:cxnSpLocks/>
            </p:cNvCxnSpPr>
            <p:nvPr/>
          </p:nvCxnSpPr>
          <p:spPr>
            <a:xfrm>
              <a:off x="9076108" y="5927855"/>
              <a:ext cx="0" cy="97138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9" name="吹き出し: 四角形 8">
              <a:extLst>
                <a:ext uri="{FF2B5EF4-FFF2-40B4-BE49-F238E27FC236}">
                  <a16:creationId xmlns:a16="http://schemas.microsoft.com/office/drawing/2014/main" id="{EAC5A281-2F9F-2CD5-40EF-D93A03DF2DAC}"/>
                </a:ext>
              </a:extLst>
            </p:cNvPr>
            <p:cNvSpPr/>
            <p:nvPr/>
          </p:nvSpPr>
          <p:spPr bwMode="auto">
            <a:xfrm>
              <a:off x="6671820" y="5243855"/>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44.4</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aphicFrame>
        <p:nvGraphicFramePr>
          <p:cNvPr id="14" name="表 13">
            <a:extLst>
              <a:ext uri="{FF2B5EF4-FFF2-40B4-BE49-F238E27FC236}">
                <a16:creationId xmlns:a16="http://schemas.microsoft.com/office/drawing/2014/main" id="{32B06751-9BEB-1327-29D4-ADA5A034EDB2}"/>
              </a:ext>
            </a:extLst>
          </p:cNvPr>
          <p:cNvGraphicFramePr>
            <a:graphicFrameLocks noGrp="1"/>
          </p:cNvGraphicFramePr>
          <p:nvPr>
            <p:extLst>
              <p:ext uri="{D42A27DB-BD31-4B8C-83A1-F6EECF244321}">
                <p14:modId xmlns:p14="http://schemas.microsoft.com/office/powerpoint/2010/main" val="1891500470"/>
              </p:ext>
            </p:extLst>
          </p:nvPr>
        </p:nvGraphicFramePr>
        <p:xfrm>
          <a:off x="8273146" y="2311709"/>
          <a:ext cx="1296000" cy="4032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2771919850"/>
                    </a:ext>
                  </a:extLst>
                </a:gridCol>
              </a:tblGrid>
              <a:tr h="288000">
                <a:tc>
                  <a:txBody>
                    <a:bodyPr/>
                    <a:lstStyle/>
                    <a:p>
                      <a:pPr algn="ctr" fontAlgn="ctr"/>
                      <a:r>
                        <a:rPr lang="ja-JP" altLang="en-US" sz="1200" b="1" u="none" strike="noStrike" dirty="0">
                          <a:effectLst/>
                          <a:highlight>
                            <a:srgbClr val="FFFF00"/>
                          </a:highlight>
                          <a:latin typeface="Meiryo UI" panose="020B0604030504040204" pitchFamily="50" charset="-128"/>
                          <a:ea typeface="Meiryo UI" panose="020B0604030504040204" pitchFamily="50" charset="-128"/>
                        </a:rPr>
                        <a:t>月をまたいだ場合</a:t>
                      </a:r>
                      <a:endPar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6505768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88.8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8153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72.0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65755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58.0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8404805"/>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50.4</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50983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44.0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3661999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37.6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4640874"/>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70951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22.6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07358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6304418"/>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15.8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77187531"/>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7822510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13.2</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400725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7.3</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3912654406"/>
                  </a:ext>
                </a:extLst>
              </a:tr>
            </a:tbl>
          </a:graphicData>
        </a:graphic>
      </p:graphicFrame>
    </p:spTree>
    <p:extLst>
      <p:ext uri="{BB962C8B-B14F-4D97-AF65-F5344CB8AC3E}">
        <p14:creationId xmlns:p14="http://schemas.microsoft.com/office/powerpoint/2010/main" val="230435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a:extLst>
              <a:ext uri="{FF2B5EF4-FFF2-40B4-BE49-F238E27FC236}">
                <a16:creationId xmlns:a16="http://schemas.microsoft.com/office/drawing/2014/main" id="{B0DCA980-0A5B-4545-8DD6-88F14DCD0591}"/>
              </a:ext>
            </a:extLst>
          </p:cNvPr>
          <p:cNvSpPr>
            <a:spLocks noChangeArrowheads="1"/>
          </p:cNvSpPr>
          <p:nvPr/>
        </p:nvSpPr>
        <p:spPr bwMode="auto">
          <a:xfrm>
            <a:off x="114299" y="597286"/>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ja-JP" sz="1600" b="1" dirty="0">
                <a:solidFill>
                  <a:srgbClr val="3E3A39"/>
                </a:solidFill>
                <a:latin typeface="Arial"/>
                <a:ea typeface="メイリオ" pitchFamily="50" charset="-128"/>
                <a:cs typeface="メイリオ" pitchFamily="50" charset="-128"/>
              </a:rPr>
              <a:t>11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）各社の「年次報告書等」発送のタイミング（</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2025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年度）</a:t>
            </a:r>
          </a:p>
        </p:txBody>
      </p:sp>
      <p:sp>
        <p:nvSpPr>
          <p:cNvPr id="11" name="正方形/長方形 10">
            <a:extLst>
              <a:ext uri="{FF2B5EF4-FFF2-40B4-BE49-F238E27FC236}">
                <a16:creationId xmlns:a16="http://schemas.microsoft.com/office/drawing/2014/main" id="{73D8DBA5-4F0C-43BC-8343-5728D8897270}"/>
              </a:ext>
            </a:extLst>
          </p:cNvPr>
          <p:cNvSpPr/>
          <p:nvPr/>
        </p:nvSpPr>
        <p:spPr>
          <a:xfrm>
            <a:off x="15071" y="876252"/>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１．加入内容がわかる、各社「ご契約内容のお知らせ等」発送のタイミングなど</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12" name="表 11">
            <a:extLst>
              <a:ext uri="{FF2B5EF4-FFF2-40B4-BE49-F238E27FC236}">
                <a16:creationId xmlns:a16="http://schemas.microsoft.com/office/drawing/2014/main" id="{2ABFD410-C500-4C91-B984-910096B52577}"/>
              </a:ext>
            </a:extLst>
          </p:cNvPr>
          <p:cNvGraphicFramePr>
            <a:graphicFrameLocks noGrp="1"/>
          </p:cNvGraphicFramePr>
          <p:nvPr/>
        </p:nvGraphicFramePr>
        <p:xfrm>
          <a:off x="253774" y="1184029"/>
          <a:ext cx="9612000" cy="4224480"/>
        </p:xfrm>
        <a:graphic>
          <a:graphicData uri="http://schemas.openxmlformats.org/drawingml/2006/table">
            <a:tbl>
              <a:tblPr/>
              <a:tblGrid>
                <a:gridCol w="1260000">
                  <a:extLst>
                    <a:ext uri="{9D8B030D-6E8A-4147-A177-3AD203B41FA5}">
                      <a16:colId xmlns:a16="http://schemas.microsoft.com/office/drawing/2014/main" val="1432370009"/>
                    </a:ext>
                  </a:extLst>
                </a:gridCol>
                <a:gridCol w="1728000">
                  <a:extLst>
                    <a:ext uri="{9D8B030D-6E8A-4147-A177-3AD203B41FA5}">
                      <a16:colId xmlns:a16="http://schemas.microsoft.com/office/drawing/2014/main" val="3989073670"/>
                    </a:ext>
                  </a:extLst>
                </a:gridCol>
                <a:gridCol w="2556000">
                  <a:extLst>
                    <a:ext uri="{9D8B030D-6E8A-4147-A177-3AD203B41FA5}">
                      <a16:colId xmlns:a16="http://schemas.microsoft.com/office/drawing/2014/main" val="79720965"/>
                    </a:ext>
                  </a:extLst>
                </a:gridCol>
                <a:gridCol w="3060000">
                  <a:extLst>
                    <a:ext uri="{9D8B030D-6E8A-4147-A177-3AD203B41FA5}">
                      <a16:colId xmlns:a16="http://schemas.microsoft.com/office/drawing/2014/main" val="716848281"/>
                    </a:ext>
                  </a:extLst>
                </a:gridCol>
                <a:gridCol w="504000">
                  <a:extLst>
                    <a:ext uri="{9D8B030D-6E8A-4147-A177-3AD203B41FA5}">
                      <a16:colId xmlns:a16="http://schemas.microsoft.com/office/drawing/2014/main" val="312211397"/>
                    </a:ext>
                  </a:extLst>
                </a:gridCol>
                <a:gridCol w="504000">
                  <a:extLst>
                    <a:ext uri="{9D8B030D-6E8A-4147-A177-3AD203B41FA5}">
                      <a16:colId xmlns:a16="http://schemas.microsoft.com/office/drawing/2014/main" val="3477315551"/>
                    </a:ext>
                  </a:extLst>
                </a:gridCol>
              </a:tblGrid>
              <a:tr h="288000">
                <a:tc>
                  <a:txBody>
                    <a:bodyPr/>
                    <a:lstStyle/>
                    <a:p>
                      <a:pPr algn="ctr"/>
                      <a:r>
                        <a:rPr lang="ja-JP" altLang="en-US" sz="1050" b="1" dirty="0">
                          <a:effectLst/>
                          <a:latin typeface="Meiryo UI" panose="020B0604030504040204" pitchFamily="50" charset="-128"/>
                          <a:ea typeface="Meiryo UI" panose="020B0604030504040204" pitchFamily="50" charset="-128"/>
                        </a:rPr>
                        <a:t>会社名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名称</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発送の時期</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詳細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gridSpan="2">
                  <a:txBody>
                    <a:bodyPr/>
                    <a:lstStyle/>
                    <a:p>
                      <a:pPr algn="ctr"/>
                      <a:r>
                        <a:rPr lang="ja-JP" altLang="en-US" sz="1050" b="1" dirty="0">
                          <a:effectLst/>
                          <a:latin typeface="Meiryo UI" panose="020B0604030504040204" pitchFamily="50" charset="-128"/>
                          <a:ea typeface="Meiryo UI" panose="020B0604030504040204" pitchFamily="50" charset="-128"/>
                        </a:rPr>
                        <a:t>参照</a:t>
                      </a:r>
                      <a:r>
                        <a:rPr lang="en-US" altLang="ja-JP" sz="1050" b="1" dirty="0">
                          <a:effectLst/>
                          <a:latin typeface="Meiryo UI" panose="020B0604030504040204" pitchFamily="50" charset="-128"/>
                          <a:ea typeface="Meiryo UI" panose="020B0604030504040204" pitchFamily="50" charset="-128"/>
                        </a:rPr>
                        <a:t>URL</a:t>
                      </a: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hMerge="1">
                  <a:txBody>
                    <a:bodyPr/>
                    <a:lstStyle/>
                    <a:p>
                      <a:pPr algn="ct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455848863"/>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日本生命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7</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「郵送通知（郵送にてお届け）」か「</a:t>
                      </a:r>
                      <a:r>
                        <a:rPr lang="en-US" altLang="ja-JP" sz="800" dirty="0">
                          <a:effectLst/>
                          <a:latin typeface="Meiryo UI" panose="020B0604030504040204" pitchFamily="50" charset="-128"/>
                          <a:ea typeface="Meiryo UI" panose="020B0604030504040204" pitchFamily="50" charset="-128"/>
                        </a:rPr>
                        <a:t>Web</a:t>
                      </a:r>
                      <a:r>
                        <a:rPr lang="ja-JP" altLang="en-US" sz="800" dirty="0">
                          <a:effectLst/>
                          <a:latin typeface="Meiryo UI" panose="020B0604030504040204" pitchFamily="50" charset="-128"/>
                          <a:ea typeface="Meiryo UI" panose="020B0604030504040204" pitchFamily="50" charset="-128"/>
                        </a:rPr>
                        <a:t>通知（メール受取後、画面上で確認）」の</a:t>
                      </a:r>
                      <a:r>
                        <a:rPr lang="en-US" altLang="ja-JP" sz="800" dirty="0">
                          <a:effectLst/>
                          <a:latin typeface="Meiryo UI" panose="020B0604030504040204" pitchFamily="50" charset="-128"/>
                          <a:ea typeface="Meiryo UI" panose="020B0604030504040204" pitchFamily="50" charset="-128"/>
                        </a:rPr>
                        <a:t>2</a:t>
                      </a:r>
                      <a:r>
                        <a:rPr lang="ja-JP" altLang="en-US" sz="800" dirty="0">
                          <a:effectLst/>
                          <a:latin typeface="Meiryo UI" panose="020B0604030504040204" pitchFamily="50" charset="-128"/>
                          <a:ea typeface="Meiryo UI" panose="020B0604030504040204" pitchFamily="50" charset="-128"/>
                        </a:rPr>
                        <a:t>種類の受取方法から選択。</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2">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138700"/>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第一生命</a:t>
                      </a:r>
                      <a:endParaRPr lang="zh-TW"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生涯設計レポート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契約者の誕生月</a:t>
                      </a:r>
                      <a:r>
                        <a:rPr lang="ja-JP" altLang="en-US" sz="900" dirty="0">
                          <a:effectLst/>
                          <a:latin typeface="Meiryo UI" panose="020B0604030504040204" pitchFamily="50" charset="-128"/>
                          <a:ea typeface="Meiryo UI" panose="020B0604030504040204" pitchFamily="50" charset="-128"/>
                        </a:rPr>
                        <a:t>に応じて、</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発送のタイミングが異なる。詳細下記参照</a:t>
                      </a:r>
                      <a:r>
                        <a:rPr lang="en-US" altLang="ja-JP" sz="900" dirty="0">
                          <a:effectLst/>
                          <a:latin typeface="Meiryo UI" panose="020B0604030504040204" pitchFamily="50" charset="-128"/>
                          <a:ea typeface="Meiryo UI" panose="020B0604030504040204" pitchFamily="50" charset="-128"/>
                        </a:rPr>
                        <a:t>※</a:t>
                      </a: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法人のお客さまは、</a:t>
                      </a:r>
                      <a:r>
                        <a:rPr lang="en-US" altLang="ja-JP" sz="800" dirty="0">
                          <a:effectLst/>
                          <a:latin typeface="Meiryo UI" panose="020B0604030504040204" pitchFamily="50" charset="-128"/>
                          <a:ea typeface="Meiryo UI" panose="020B0604030504040204" pitchFamily="50" charset="-128"/>
                        </a:rPr>
                        <a:t>2025</a:t>
                      </a:r>
                      <a:r>
                        <a:rPr lang="ja-JP" altLang="en-US" sz="800" dirty="0">
                          <a:effectLst/>
                          <a:latin typeface="Meiryo UI" panose="020B0604030504040204" pitchFamily="50" charset="-128"/>
                          <a:ea typeface="Meiryo UI" panose="020B0604030504040204" pitchFamily="50" charset="-128"/>
                        </a:rPr>
                        <a:t>年</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0728709"/>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明治安田生命からのお知らせ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契約応当月の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ヵ月前</a:t>
                      </a:r>
                      <a:r>
                        <a:rPr lang="ja-JP" altLang="en-US" sz="900" dirty="0">
                          <a:effectLst/>
                          <a:latin typeface="Meiryo UI" panose="020B0604030504040204" pitchFamily="50" charset="-128"/>
                          <a:ea typeface="Meiryo UI" panose="020B0604030504040204" pitchFamily="50" charset="-128"/>
                        </a:rPr>
                        <a:t>に発信します。</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詳細下記参照</a:t>
                      </a:r>
                      <a:r>
                        <a:rPr lang="en-US" altLang="ja-JP" sz="900" dirty="0">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marR="0" lvl="0" indent="-92075"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ja-JP" altLang="en-US" sz="800" dirty="0">
                          <a:effectLst/>
                          <a:latin typeface="Meiryo UI" panose="020B0604030504040204" pitchFamily="50" charset="-128"/>
                          <a:ea typeface="Meiryo UI" panose="020B0604030504040204" pitchFamily="50" charset="-128"/>
                        </a:rPr>
                        <a:t>複数契約にご加入の場合は、当社が代表契約を選定します。</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5055573"/>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スミセイ安心だより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b="0" dirty="0">
                          <a:effectLst/>
                          <a:latin typeface="Meiryo UI" panose="020B0604030504040204" pitchFamily="50" charset="-128"/>
                          <a:ea typeface="Meiryo UI" panose="020B0604030504040204" pitchFamily="50" charset="-128"/>
                        </a:rPr>
                        <a:t>安心だよりは原則年に</a:t>
                      </a:r>
                      <a:r>
                        <a:rPr lang="en-US" altLang="ja-JP" sz="900" b="0" dirty="0">
                          <a:effectLst/>
                          <a:latin typeface="Meiryo UI" panose="020B0604030504040204" pitchFamily="50" charset="-128"/>
                          <a:ea typeface="Meiryo UI" panose="020B0604030504040204" pitchFamily="50" charset="-128"/>
                        </a:rPr>
                        <a:t>1</a:t>
                      </a:r>
                      <a:r>
                        <a:rPr lang="ja-JP" altLang="en-US" sz="900" b="0" dirty="0">
                          <a:effectLst/>
                          <a:latin typeface="Meiryo UI" panose="020B0604030504040204" pitchFamily="50" charset="-128"/>
                          <a:ea typeface="Meiryo UI" panose="020B0604030504040204" pitchFamily="50" charset="-128"/>
                        </a:rPr>
                        <a:t>度、</a:t>
                      </a:r>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月中旬から下旬</a:t>
                      </a:r>
                      <a:r>
                        <a:rPr lang="ja-JP" altLang="en-US" sz="900" b="0" dirty="0">
                          <a:effectLst/>
                          <a:latin typeface="Meiryo UI" panose="020B0604030504040204" pitchFamily="50" charset="-128"/>
                          <a:ea typeface="Meiryo UI" panose="020B0604030504040204" pitchFamily="50" charset="-128"/>
                        </a:rPr>
                        <a:t>にかけて順次送付しています。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保険にご加入のお客さまは原則</a:t>
                      </a: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保険の契約応当月の翌月にスミセイダイレクトサービスに配信。</a:t>
                      </a:r>
                      <a:endParaRPr lang="en-US" altLang="ja-JP" sz="800" dirty="0">
                        <a:effectLst/>
                        <a:latin typeface="Meiryo UI" panose="020B0604030504040204" pitchFamily="50" charset="-128"/>
                        <a:ea typeface="Meiryo UI" panose="020B0604030504040204" pitchFamily="50" charset="-128"/>
                      </a:endParaRPr>
                    </a:p>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「電子版のみで閲覧」を選択されたお客さまは最新契約の契約応当月の翌月にスミセイダイレクトサービスに配信します。見本はコチラ</a:t>
                      </a:r>
                      <a:r>
                        <a:rPr lang="ja-JP" altLang="en-US" sz="800" dirty="0">
                          <a:effectLst/>
                          <a:latin typeface="Meiryo UI" panose="020B0604030504040204" pitchFamily="50" charset="-128"/>
                          <a:ea typeface="Meiryo UI" panose="020B0604030504040204" pitchFamily="50" charset="-128"/>
                          <a:hlinkClick r:id="rId5"/>
                        </a:rPr>
                        <a:t>🔗</a:t>
                      </a:r>
                      <a:endParaRPr lang="en-US" altLang="ja-JP" sz="800" b="0" u="none"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00877714"/>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かんぽ生命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ご契約者さまのお誕生月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3209111"/>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フコク生命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フコク生命だより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8</a:t>
                      </a:r>
                      <a:r>
                        <a:rPr lang="ja-JP" altLang="en-US" sz="1050" b="1" dirty="0">
                          <a:effectLst/>
                          <a:latin typeface="Meiryo UI" panose="020B0604030504040204" pitchFamily="50" charset="-128"/>
                          <a:ea typeface="Meiryo UI" panose="020B0604030504040204" pitchFamily="50" charset="-128"/>
                        </a:rPr>
                        <a:t>月頃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法人と、登録されている住所（西日本、東日本等）によって、発送のタイミングが異なる（いずれも</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月中）</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6104489"/>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インフォメールあさひ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a:t>
                      </a:r>
                      <a:r>
                        <a:rPr lang="en-US" altLang="ja-JP" sz="1050" b="1" dirty="0">
                          <a:effectLst/>
                          <a:latin typeface="Meiryo UI" panose="020B0604030504040204" pitchFamily="50" charset="-128"/>
                          <a:ea typeface="Meiryo UI" panose="020B0604030504040204" pitchFamily="50" charset="-128"/>
                        </a:rPr>
                        <a:t>11</a:t>
                      </a:r>
                      <a:r>
                        <a:rPr lang="ja-JP" altLang="en-US" sz="1050" b="1" dirty="0">
                          <a:effectLst/>
                          <a:latin typeface="Meiryo UI" panose="020B0604030504040204" pitchFamily="50" charset="-128"/>
                          <a:ea typeface="Meiryo UI" panose="020B0604030504040204" pitchFamily="50" charset="-128"/>
                        </a:rPr>
                        <a:t>月上旬</a:t>
                      </a:r>
                      <a:r>
                        <a:rPr lang="ja-JP" altLang="en-US" sz="900" dirty="0">
                          <a:effectLst/>
                          <a:latin typeface="Meiryo UI" panose="020B0604030504040204" pitchFamily="50" charset="-128"/>
                          <a:ea typeface="Meiryo UI" panose="020B0604030504040204" pitchFamily="50" charset="-128"/>
                        </a:rPr>
                        <a:t>にかけて送付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2024</a:t>
                      </a:r>
                      <a:r>
                        <a:rPr lang="ja-JP" altLang="en-US" sz="800" dirty="0">
                          <a:effectLst/>
                          <a:latin typeface="Meiryo UI" panose="020B0604030504040204" pitchFamily="50" charset="-128"/>
                          <a:ea typeface="Meiryo UI" panose="020B0604030504040204" pitchFamily="50" charset="-128"/>
                        </a:rPr>
                        <a:t>年は、原則として</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a:t>
                      </a:r>
                      <a:r>
                        <a:rPr lang="en-US" altLang="ja-JP" sz="800" dirty="0">
                          <a:effectLst/>
                          <a:latin typeface="Meiryo UI" panose="020B0604030504040204" pitchFamily="50" charset="-128"/>
                          <a:ea typeface="Meiryo UI" panose="020B0604030504040204" pitchFamily="50" charset="-128"/>
                        </a:rPr>
                        <a:t>17</a:t>
                      </a:r>
                      <a:r>
                        <a:rPr lang="ja-JP" altLang="en-US" sz="800" dirty="0">
                          <a:effectLst/>
                          <a:latin typeface="Meiryo UI" panose="020B0604030504040204" pitchFamily="50" charset="-128"/>
                          <a:ea typeface="Meiryo UI" panose="020B0604030504040204" pitchFamily="50" charset="-128"/>
                        </a:rPr>
                        <a:t>日から順次</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月末までに送付。生命保険料控除証明書も同封。</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3319895"/>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ソニー生命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en-US" altLang="ja-JP" sz="1050" dirty="0">
                          <a:effectLst/>
                          <a:latin typeface="Meiryo UI" panose="020B0604030504040204" pitchFamily="50" charset="-128"/>
                          <a:ea typeface="Meiryo UI" panose="020B0604030504040204" pitchFamily="50" charset="-128"/>
                        </a:rPr>
                        <a:t>Sony Life Letter</a:t>
                      </a: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dirty="0">
                          <a:effectLst/>
                          <a:latin typeface="Meiryo UI" panose="020B0604030504040204" pitchFamily="50" charset="-128"/>
                          <a:ea typeface="Meiryo UI" panose="020B0604030504040204" pitchFamily="50" charset="-128"/>
                        </a:rPr>
                        <a:t>ご契約者さまの</a:t>
                      </a:r>
                      <a:r>
                        <a:rPr lang="ja-JP" altLang="en-US" sz="1050" b="1" dirty="0">
                          <a:effectLst/>
                          <a:latin typeface="Meiryo UI" panose="020B0604030504040204" pitchFamily="50" charset="-128"/>
                          <a:ea typeface="Meiryo UI" panose="020B0604030504040204" pitchFamily="50" charset="-128"/>
                        </a:rPr>
                        <a:t>お誕生月の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か月前</a:t>
                      </a:r>
                      <a:r>
                        <a:rPr lang="ja-JP" altLang="en-US" sz="900" dirty="0">
                          <a:effectLst/>
                          <a:latin typeface="Meiryo UI" panose="020B0604030504040204" pitchFamily="50" charset="-128"/>
                          <a:ea typeface="Meiryo UI" panose="020B0604030504040204" pitchFamily="50" charset="-128"/>
                        </a:rPr>
                        <a:t>に郵送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2000" b="0"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8020559"/>
                  </a:ext>
                </a:extLst>
              </a:tr>
            </a:tbl>
          </a:graphicData>
        </a:graphic>
      </p:graphicFrame>
      <p:pic>
        <p:nvPicPr>
          <p:cNvPr id="14" name="図 13" descr="QR コード&#10;&#10;自動的に生成された説明">
            <a:hlinkClick r:id="rId4"/>
            <a:extLst>
              <a:ext uri="{FF2B5EF4-FFF2-40B4-BE49-F238E27FC236}">
                <a16:creationId xmlns:a16="http://schemas.microsoft.com/office/drawing/2014/main" id="{E1E956ED-12E4-44DA-8775-CF2FD9038DCC}"/>
              </a:ext>
            </a:extLst>
          </p:cNvPr>
          <p:cNvPicPr>
            <a:picLocks noChangeAspect="1"/>
          </p:cNvPicPr>
          <p:nvPr/>
        </p:nvPicPr>
        <p:blipFill rotWithShape="1">
          <a:blip r:embed="rId11">
            <a:extLst>
              <a:ext uri="{28A0092B-C50C-407E-A947-70E740481C1C}">
                <a14:useLocalDpi xmlns:a14="http://schemas.microsoft.com/office/drawing/2010/main" val="0"/>
              </a:ext>
            </a:extLst>
          </a:blip>
          <a:srcRect l="9202" t="9202" r="8914" b="8792"/>
          <a:stretch/>
        </p:blipFill>
        <p:spPr>
          <a:xfrm>
            <a:off x="9425591" y="2500548"/>
            <a:ext cx="359470" cy="360000"/>
          </a:xfrm>
          <a:prstGeom prst="rect">
            <a:avLst/>
          </a:prstGeom>
        </p:spPr>
      </p:pic>
      <p:pic>
        <p:nvPicPr>
          <p:cNvPr id="15" name="図 14" descr="QR コード&#10;&#10;自動的に生成された説明">
            <a:hlinkClick r:id="rId12"/>
            <a:extLst>
              <a:ext uri="{FF2B5EF4-FFF2-40B4-BE49-F238E27FC236}">
                <a16:creationId xmlns:a16="http://schemas.microsoft.com/office/drawing/2014/main" id="{B8D82EFA-564B-4861-AE44-F0EDE7D9C5B6}"/>
              </a:ext>
            </a:extLst>
          </p:cNvPr>
          <p:cNvPicPr>
            <a:picLocks noChangeAspect="1"/>
          </p:cNvPicPr>
          <p:nvPr/>
        </p:nvPicPr>
        <p:blipFill rotWithShape="1">
          <a:blip r:embed="rId13">
            <a:extLst>
              <a:ext uri="{28A0092B-C50C-407E-A947-70E740481C1C}">
                <a14:useLocalDpi xmlns:a14="http://schemas.microsoft.com/office/drawing/2010/main" val="0"/>
              </a:ext>
            </a:extLst>
          </a:blip>
          <a:srcRect l="8337" t="6829" r="8625" b="8792"/>
          <a:stretch/>
        </p:blipFill>
        <p:spPr>
          <a:xfrm>
            <a:off x="9443239" y="3017451"/>
            <a:ext cx="354280" cy="360000"/>
          </a:xfrm>
          <a:prstGeom prst="rect">
            <a:avLst/>
          </a:prstGeom>
        </p:spPr>
      </p:pic>
      <p:pic>
        <p:nvPicPr>
          <p:cNvPr id="16" name="図 15" descr="QR コード&#10;&#10;自動的に生成された説明">
            <a:hlinkClick r:id="rId14"/>
            <a:extLst>
              <a:ext uri="{FF2B5EF4-FFF2-40B4-BE49-F238E27FC236}">
                <a16:creationId xmlns:a16="http://schemas.microsoft.com/office/drawing/2014/main" id="{F23A8329-87DB-4FC7-AF4C-A661133C9FB2}"/>
              </a:ext>
            </a:extLst>
          </p:cNvPr>
          <p:cNvPicPr>
            <a:picLocks noChangeAspect="1"/>
          </p:cNvPicPr>
          <p:nvPr/>
        </p:nvPicPr>
        <p:blipFill rotWithShape="1">
          <a:blip r:embed="rId15">
            <a:extLst>
              <a:ext uri="{28A0092B-C50C-407E-A947-70E740481C1C}">
                <a14:useLocalDpi xmlns:a14="http://schemas.microsoft.com/office/drawing/2010/main" val="0"/>
              </a:ext>
            </a:extLst>
          </a:blip>
          <a:srcRect l="10315" t="9913" r="9819" b="9723"/>
          <a:stretch/>
        </p:blipFill>
        <p:spPr>
          <a:xfrm>
            <a:off x="9445034" y="3542821"/>
            <a:ext cx="357770" cy="360000"/>
          </a:xfrm>
          <a:prstGeom prst="rect">
            <a:avLst/>
          </a:prstGeom>
        </p:spPr>
      </p:pic>
      <p:pic>
        <p:nvPicPr>
          <p:cNvPr id="17" name="図 16" descr="QR コード&#10;&#10;自動的に生成された説明">
            <a:hlinkClick r:id="rId16"/>
            <a:extLst>
              <a:ext uri="{FF2B5EF4-FFF2-40B4-BE49-F238E27FC236}">
                <a16:creationId xmlns:a16="http://schemas.microsoft.com/office/drawing/2014/main" id="{842DF867-C563-494F-8724-71E43EB4F0E0}"/>
              </a:ext>
            </a:extLst>
          </p:cNvPr>
          <p:cNvPicPr>
            <a:picLocks noChangeAspect="1"/>
          </p:cNvPicPr>
          <p:nvPr/>
        </p:nvPicPr>
        <p:blipFill rotWithShape="1">
          <a:blip r:embed="rId17">
            <a:extLst>
              <a:ext uri="{28A0092B-C50C-407E-A947-70E740481C1C}">
                <a14:useLocalDpi xmlns:a14="http://schemas.microsoft.com/office/drawing/2010/main" val="0"/>
              </a:ext>
            </a:extLst>
          </a:blip>
          <a:srcRect l="6130" t="6785" r="6348" b="7375"/>
          <a:stretch/>
        </p:blipFill>
        <p:spPr>
          <a:xfrm>
            <a:off x="9421421" y="4508891"/>
            <a:ext cx="367050" cy="360000"/>
          </a:xfrm>
          <a:prstGeom prst="rect">
            <a:avLst/>
          </a:prstGeom>
        </p:spPr>
      </p:pic>
      <p:pic>
        <p:nvPicPr>
          <p:cNvPr id="18" name="図 17" descr="QR コード&#10;&#10;自動的に生成された説明">
            <a:hlinkClick r:id="rId10"/>
            <a:extLst>
              <a:ext uri="{FF2B5EF4-FFF2-40B4-BE49-F238E27FC236}">
                <a16:creationId xmlns:a16="http://schemas.microsoft.com/office/drawing/2014/main" id="{CF7BF1B3-EB68-49B3-A1F1-8543342766CC}"/>
              </a:ext>
            </a:extLst>
          </p:cNvPr>
          <p:cNvPicPr>
            <a:picLocks noChangeAspect="1"/>
          </p:cNvPicPr>
          <p:nvPr/>
        </p:nvPicPr>
        <p:blipFill rotWithShape="1">
          <a:blip r:embed="rId18">
            <a:extLst>
              <a:ext uri="{28A0092B-C50C-407E-A947-70E740481C1C}">
                <a14:useLocalDpi xmlns:a14="http://schemas.microsoft.com/office/drawing/2010/main" val="0"/>
              </a:ext>
            </a:extLst>
          </a:blip>
          <a:srcRect l="8817" t="8847" r="9011" b="8692"/>
          <a:stretch/>
        </p:blipFill>
        <p:spPr>
          <a:xfrm>
            <a:off x="9437887" y="4991928"/>
            <a:ext cx="358740" cy="360000"/>
          </a:xfrm>
          <a:prstGeom prst="rect">
            <a:avLst/>
          </a:prstGeom>
        </p:spPr>
      </p:pic>
      <p:pic>
        <p:nvPicPr>
          <p:cNvPr id="19" name="図 18" descr="QR コード&#10;&#10;自動的に生成された説明">
            <a:hlinkClick r:id="rId3"/>
            <a:extLst>
              <a:ext uri="{FF2B5EF4-FFF2-40B4-BE49-F238E27FC236}">
                <a16:creationId xmlns:a16="http://schemas.microsoft.com/office/drawing/2014/main" id="{834809E9-F556-480A-A3EC-64BC742D504C}"/>
              </a:ext>
            </a:extLst>
          </p:cNvPr>
          <p:cNvPicPr>
            <a:picLocks noChangeAspect="1"/>
          </p:cNvPicPr>
          <p:nvPr/>
        </p:nvPicPr>
        <p:blipFill rotWithShape="1">
          <a:blip r:embed="rId19">
            <a:extLst>
              <a:ext uri="{28A0092B-C50C-407E-A947-70E740481C1C}">
                <a14:useLocalDpi xmlns:a14="http://schemas.microsoft.com/office/drawing/2010/main" val="0"/>
              </a:ext>
            </a:extLst>
          </a:blip>
          <a:srcRect l="6567" t="6567" r="6130" b="6130"/>
          <a:stretch/>
        </p:blipFill>
        <p:spPr>
          <a:xfrm>
            <a:off x="9436375" y="2017513"/>
            <a:ext cx="360000" cy="360000"/>
          </a:xfrm>
          <a:prstGeom prst="rect">
            <a:avLst/>
          </a:prstGeom>
        </p:spPr>
      </p:pic>
      <p:pic>
        <p:nvPicPr>
          <p:cNvPr id="20" name="図 19" descr="QR コード&#10;&#10;自動的に生成された説明">
            <a:hlinkClick r:id="rId2"/>
            <a:extLst>
              <a:ext uri="{FF2B5EF4-FFF2-40B4-BE49-F238E27FC236}">
                <a16:creationId xmlns:a16="http://schemas.microsoft.com/office/drawing/2014/main" id="{8404BFE4-C8CC-4D07-ACC1-9EA2E4FBBDF9}"/>
              </a:ext>
            </a:extLst>
          </p:cNvPr>
          <p:cNvPicPr>
            <a:picLocks noChangeAspect="1"/>
          </p:cNvPicPr>
          <p:nvPr/>
        </p:nvPicPr>
        <p:blipFill rotWithShape="1">
          <a:blip r:embed="rId20">
            <a:extLst>
              <a:ext uri="{28A0092B-C50C-407E-A947-70E740481C1C}">
                <a14:useLocalDpi xmlns:a14="http://schemas.microsoft.com/office/drawing/2010/main" val="0"/>
              </a:ext>
            </a:extLst>
          </a:blip>
          <a:srcRect l="8914" t="9491" r="8048" b="8913"/>
          <a:stretch/>
        </p:blipFill>
        <p:spPr>
          <a:xfrm>
            <a:off x="9425591" y="1534478"/>
            <a:ext cx="366360" cy="360000"/>
          </a:xfrm>
          <a:prstGeom prst="rect">
            <a:avLst/>
          </a:prstGeom>
        </p:spPr>
      </p:pic>
      <p:graphicFrame>
        <p:nvGraphicFramePr>
          <p:cNvPr id="21" name="表 20">
            <a:extLst>
              <a:ext uri="{FF2B5EF4-FFF2-40B4-BE49-F238E27FC236}">
                <a16:creationId xmlns:a16="http://schemas.microsoft.com/office/drawing/2014/main" id="{C0DDEE5C-7A84-42A5-910C-A985A031F9FC}"/>
              </a:ext>
            </a:extLst>
          </p:cNvPr>
          <p:cNvGraphicFramePr>
            <a:graphicFrameLocks noGrp="1"/>
          </p:cNvGraphicFramePr>
          <p:nvPr/>
        </p:nvGraphicFramePr>
        <p:xfrm>
          <a:off x="2305774" y="6127483"/>
          <a:ext cx="7020000" cy="36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2574704334"/>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438729483"/>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dirty="0">
                          <a:effectLst/>
                          <a:latin typeface="Meiryo UI" panose="020B0604030504040204" pitchFamily="50" charset="-128"/>
                          <a:ea typeface="Meiryo UI" panose="020B0604030504040204" pitchFamily="50" charset="-128"/>
                        </a:rPr>
                        <a:t>ご契約者の誕生月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v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4</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2" name="テキスト ボックス 21">
            <a:extLst>
              <a:ext uri="{FF2B5EF4-FFF2-40B4-BE49-F238E27FC236}">
                <a16:creationId xmlns:a16="http://schemas.microsoft.com/office/drawing/2014/main" id="{6FA6C8AF-B714-4C05-8FC4-C14979E0E596}"/>
              </a:ext>
            </a:extLst>
          </p:cNvPr>
          <p:cNvSpPr txBox="1"/>
          <p:nvPr/>
        </p:nvSpPr>
        <p:spPr>
          <a:xfrm>
            <a:off x="253774" y="6127483"/>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第一生命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「生涯設計レポート」</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3" name="表 22">
            <a:extLst>
              <a:ext uri="{FF2B5EF4-FFF2-40B4-BE49-F238E27FC236}">
                <a16:creationId xmlns:a16="http://schemas.microsoft.com/office/drawing/2014/main" id="{CCB03460-4AB5-4C65-9108-16E26370738F}"/>
              </a:ext>
            </a:extLst>
          </p:cNvPr>
          <p:cNvGraphicFramePr>
            <a:graphicFrameLocks noGrp="1"/>
          </p:cNvGraphicFramePr>
          <p:nvPr>
            <p:extLst>
              <p:ext uri="{D42A27DB-BD31-4B8C-83A1-F6EECF244321}">
                <p14:modId xmlns:p14="http://schemas.microsoft.com/office/powerpoint/2010/main" val="3196695694"/>
              </p:ext>
            </p:extLst>
          </p:nvPr>
        </p:nvGraphicFramePr>
        <p:xfrm>
          <a:off x="2305774" y="5555292"/>
          <a:ext cx="7560000" cy="54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3383933941"/>
                    </a:ext>
                  </a:extLst>
                </a:gridCol>
                <a:gridCol w="540000">
                  <a:extLst>
                    <a:ext uri="{9D8B030D-6E8A-4147-A177-3AD203B41FA5}">
                      <a16:colId xmlns:a16="http://schemas.microsoft.com/office/drawing/2014/main" val="1371461478"/>
                    </a:ext>
                  </a:extLst>
                </a:gridCol>
                <a:gridCol w="540000">
                  <a:extLst>
                    <a:ext uri="{9D8B030D-6E8A-4147-A177-3AD203B41FA5}">
                      <a16:colId xmlns:a16="http://schemas.microsoft.com/office/drawing/2014/main" val="2000978875"/>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9">
                  <a:txBody>
                    <a:bodyPr/>
                    <a:lstStyle/>
                    <a:p>
                      <a:pPr algn="l" fontAlgn="ctr" latinLnBrk="1"/>
                      <a:r>
                        <a:rPr lang="en-US" altLang="ja-JP" sz="900" dirty="0">
                          <a:effectLst/>
                          <a:latin typeface="Meiryo UI" panose="020B0604030504040204" pitchFamily="50" charset="-128"/>
                          <a:ea typeface="Meiryo UI" panose="020B0604030504040204" pitchFamily="50" charset="-128"/>
                        </a:rPr>
                        <a:t>2025</a:t>
                      </a:r>
                      <a:r>
                        <a:rPr lang="ja-JP" altLang="en-US" sz="900" dirty="0">
                          <a:effectLst/>
                          <a:latin typeface="Meiryo UI" panose="020B0604030504040204" pitchFamily="50" charset="-128"/>
                          <a:ea typeface="Meiryo UI" panose="020B0604030504040204" pitchFamily="50" charset="-128"/>
                        </a:rPr>
                        <a:t>年</a:t>
                      </a:r>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2024</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2026</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369449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4</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dirty="0">
                          <a:effectLst/>
                          <a:latin typeface="Meiryo UI" panose="020B0604030504040204" pitchFamily="50" charset="-128"/>
                          <a:ea typeface="Meiryo UI" panose="020B0604030504040204" pitchFamily="50" charset="-128"/>
                        </a:rPr>
                        <a:t>契約応当月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7</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8</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9</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11</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3</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4</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6</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4" name="テキスト ボックス 23">
            <a:extLst>
              <a:ext uri="{FF2B5EF4-FFF2-40B4-BE49-F238E27FC236}">
                <a16:creationId xmlns:a16="http://schemas.microsoft.com/office/drawing/2014/main" id="{0260FEB1-9FF7-486D-9D36-5D005816AA91}"/>
              </a:ext>
            </a:extLst>
          </p:cNvPr>
          <p:cNvSpPr txBox="1"/>
          <p:nvPr/>
        </p:nvSpPr>
        <p:spPr>
          <a:xfrm>
            <a:off x="253774" y="5729196"/>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明治安田生命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からのお知らせ」</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5" name="図 24" descr="QR コード&#10;&#10;自動的に生成された説明">
            <a:hlinkClick r:id="rId8"/>
            <a:extLst>
              <a:ext uri="{FF2B5EF4-FFF2-40B4-BE49-F238E27FC236}">
                <a16:creationId xmlns:a16="http://schemas.microsoft.com/office/drawing/2014/main" id="{91C42B40-87A6-4AA2-9E55-7A1CCDD688BE}"/>
              </a:ext>
            </a:extLst>
          </p:cNvPr>
          <p:cNvPicPr>
            <a:picLocks noChangeAspect="1"/>
          </p:cNvPicPr>
          <p:nvPr/>
        </p:nvPicPr>
        <p:blipFill rotWithShape="1">
          <a:blip r:embed="rId21">
            <a:extLst>
              <a:ext uri="{28A0092B-C50C-407E-A947-70E740481C1C}">
                <a14:useLocalDpi xmlns:a14="http://schemas.microsoft.com/office/drawing/2010/main" val="0"/>
              </a:ext>
            </a:extLst>
          </a:blip>
          <a:srcRect l="9840" t="7842" r="9532" b="10298"/>
          <a:stretch/>
        </p:blipFill>
        <p:spPr>
          <a:xfrm>
            <a:off x="9442328" y="4023730"/>
            <a:ext cx="354588" cy="360000"/>
          </a:xfrm>
          <a:prstGeom prst="rect">
            <a:avLst/>
          </a:prstGeom>
        </p:spPr>
      </p:pic>
      <p:sp>
        <p:nvSpPr>
          <p:cNvPr id="2" name="テキスト プレースホルダー 1">
            <a:extLst>
              <a:ext uri="{FF2B5EF4-FFF2-40B4-BE49-F238E27FC236}">
                <a16:creationId xmlns:a16="http://schemas.microsoft.com/office/drawing/2014/main" id="{FBD47A2E-71D3-27BE-6185-7FF0385B3B4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3" name="スライド番号プレースホルダー 5">
            <a:extLst>
              <a:ext uri="{FF2B5EF4-FFF2-40B4-BE49-F238E27FC236}">
                <a16:creationId xmlns:a16="http://schemas.microsoft.com/office/drawing/2014/main" id="{515F000E-05C5-6485-21D2-A21DDAB77BA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19</a:t>
            </a:fld>
            <a:endParaRPr kumimoji="1" lang="ja-JP" altLang="en-US" sz="1200" b="1" dirty="0">
              <a:solidFill>
                <a:schemeClr val="tx1"/>
              </a:solidFill>
            </a:endParaRPr>
          </a:p>
        </p:txBody>
      </p:sp>
    </p:spTree>
    <p:extLst>
      <p:ext uri="{BB962C8B-B14F-4D97-AF65-F5344CB8AC3E}">
        <p14:creationId xmlns:p14="http://schemas.microsoft.com/office/powerpoint/2010/main" val="180665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sz="1800" dirty="0">
                <a:solidFill>
                  <a:schemeClr val="tx1"/>
                </a:solidFill>
              </a:rPr>
              <a:t>かんたんに自己紹介</a:t>
            </a:r>
          </a:p>
        </p:txBody>
      </p:sp>
      <p:sp>
        <p:nvSpPr>
          <p:cNvPr id="3" name="コンテンツ プレースホルダー 1">
            <a:extLst>
              <a:ext uri="{FF2B5EF4-FFF2-40B4-BE49-F238E27FC236}">
                <a16:creationId xmlns:a16="http://schemas.microsoft.com/office/drawing/2014/main" id="{B6FE96EC-618A-4E2C-7685-C2223025F5BA}"/>
              </a:ext>
            </a:extLst>
          </p:cNvPr>
          <p:cNvSpPr txBox="1">
            <a:spLocks/>
          </p:cNvSpPr>
          <p:nvPr/>
        </p:nvSpPr>
        <p:spPr>
          <a:xfrm>
            <a:off x="-1993" y="4170950"/>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800"/>
              </a:lnSpc>
              <a:buNone/>
            </a:pPr>
            <a:r>
              <a:rPr lang="ja-JP" altLang="en-US" sz="1800" b="1" dirty="0">
                <a:solidFill>
                  <a:srgbClr val="002060"/>
                </a:solidFill>
                <a:latin typeface="+mn-ea"/>
              </a:rPr>
              <a:t>　</a:t>
            </a:r>
            <a:r>
              <a:rPr lang="en-US" altLang="ja-JP" sz="1800" b="1" dirty="0">
                <a:solidFill>
                  <a:srgbClr val="002060"/>
                </a:solidFill>
                <a:latin typeface="+mn-ea"/>
              </a:rPr>
              <a:t>appendix</a:t>
            </a:r>
            <a:endParaRPr lang="en-US" altLang="ja-JP" sz="300" dirty="0">
              <a:solidFill>
                <a:srgbClr val="002060"/>
              </a:solidFill>
              <a:latin typeface="+mn-ea"/>
            </a:endParaRPr>
          </a:p>
          <a:p>
            <a:pPr lvl="1">
              <a:lnSpc>
                <a:spcPts val="1800"/>
              </a:lnSpc>
              <a:spcBef>
                <a:spcPts val="0"/>
              </a:spcBef>
            </a:pPr>
            <a:r>
              <a:rPr lang="en-US" altLang="ja-JP" sz="1200" dirty="0">
                <a:latin typeface="+mn-ea"/>
              </a:rPr>
              <a:t>2004</a:t>
            </a:r>
            <a:r>
              <a:rPr lang="ja-JP" altLang="en-US" sz="1200" dirty="0">
                <a:latin typeface="+mn-ea"/>
              </a:rPr>
              <a:t>年　週刊ダイアモンド（</a:t>
            </a:r>
            <a:r>
              <a:rPr lang="en-US" altLang="ja-JP" sz="1200" dirty="0">
                <a:latin typeface="+mn-ea"/>
              </a:rPr>
              <a:t> 2004</a:t>
            </a:r>
            <a:r>
              <a:rPr lang="ja-JP" altLang="en-US" sz="1200" dirty="0">
                <a:latin typeface="+mn-ea"/>
              </a:rPr>
              <a:t>年</a:t>
            </a:r>
            <a:r>
              <a:rPr lang="en-US" altLang="ja-JP" sz="1200" dirty="0">
                <a:latin typeface="+mn-ea"/>
              </a:rPr>
              <a:t>2</a:t>
            </a:r>
            <a:r>
              <a:rPr lang="ja-JP" altLang="en-US" sz="1200" dirty="0">
                <a:latin typeface="+mn-ea"/>
              </a:rPr>
              <a:t>月</a:t>
            </a:r>
            <a:r>
              <a:rPr lang="en-US" altLang="ja-JP" sz="1200" dirty="0">
                <a:latin typeface="+mn-ea"/>
              </a:rPr>
              <a:t>28</a:t>
            </a:r>
            <a:r>
              <a:rPr lang="ja-JP" altLang="en-US" sz="1200" dirty="0">
                <a:latin typeface="+mn-ea"/>
              </a:rPr>
              <a:t>日号）「明治安田生命の誕生で、日本生命を逆転する野望」に特集</a:t>
            </a:r>
            <a:endParaRPr lang="en-US" altLang="ja-JP" sz="1200" dirty="0">
              <a:latin typeface="+mn-ea"/>
            </a:endParaRPr>
          </a:p>
          <a:p>
            <a:pPr lvl="1">
              <a:lnSpc>
                <a:spcPts val="1800"/>
              </a:lnSpc>
              <a:spcBef>
                <a:spcPts val="0"/>
              </a:spcBef>
            </a:pPr>
            <a:r>
              <a:rPr lang="en-US" altLang="ja-JP" sz="1200" dirty="0">
                <a:latin typeface="+mn-ea"/>
              </a:rPr>
              <a:t>2018</a:t>
            </a:r>
            <a:r>
              <a:rPr lang="ja-JP" altLang="en-US" sz="1200" dirty="0">
                <a:latin typeface="+mn-ea"/>
              </a:rPr>
              <a:t>年　生命保険経営学会誌「生命保険経営」に同社代表として論文を寄稿。生命保険経営学会創立</a:t>
            </a:r>
            <a:r>
              <a:rPr lang="en-US" altLang="ja-JP" sz="1200" dirty="0">
                <a:latin typeface="+mn-ea"/>
              </a:rPr>
              <a:t>90</a:t>
            </a:r>
            <a:r>
              <a:rPr lang="ja-JP" altLang="en-US" sz="1200" dirty="0">
                <a:latin typeface="+mn-ea"/>
              </a:rPr>
              <a:t>周年記念会優秀論文を受賞（「営業の視点「１＋１＝３の経営」」／生命保険協会協会長　第一生命社長稲垣氏より</a:t>
            </a:r>
            <a:r>
              <a:rPr lang="en-US" altLang="ja-JP" sz="1200" dirty="0">
                <a:latin typeface="+mn-ea"/>
              </a:rPr>
              <a:t>https://www.seihokeiei.jp/publication/detail.php?volume=86&amp;issue=2 </a:t>
            </a:r>
            <a:r>
              <a:rPr lang="ja-JP" altLang="en-US" sz="1200" dirty="0">
                <a:latin typeface="+mn-ea"/>
              </a:rPr>
              <a:t>）</a:t>
            </a:r>
            <a:endParaRPr lang="en-US" altLang="ja-JP" sz="1200" dirty="0">
              <a:latin typeface="+mn-ea"/>
            </a:endParaRPr>
          </a:p>
          <a:p>
            <a:pPr marL="719138" lvl="1" indent="-261938">
              <a:lnSpc>
                <a:spcPts val="2880"/>
              </a:lnSpc>
              <a:spcBef>
                <a:spcPts val="0"/>
              </a:spcBef>
              <a:buFont typeface="+mj-lt"/>
              <a:buAutoNum type="romanUcPeriod"/>
            </a:pPr>
            <a:endParaRPr lang="en-US" altLang="ja-JP" sz="1800" b="1" dirty="0">
              <a:latin typeface="+mn-ea"/>
            </a:endParaRPr>
          </a:p>
        </p:txBody>
      </p:sp>
      <p:sp>
        <p:nvSpPr>
          <p:cNvPr id="10" name="テキスト ボックス 9">
            <a:extLst>
              <a:ext uri="{FF2B5EF4-FFF2-40B4-BE49-F238E27FC236}">
                <a16:creationId xmlns:a16="http://schemas.microsoft.com/office/drawing/2014/main" id="{2EAEFD05-A5CA-D15B-965F-532A488A9A9A}"/>
              </a:ext>
            </a:extLst>
          </p:cNvPr>
          <p:cNvSpPr txBox="1"/>
          <p:nvPr/>
        </p:nvSpPr>
        <p:spPr>
          <a:xfrm>
            <a:off x="613536" y="5404761"/>
            <a:ext cx="9271809" cy="542456"/>
          </a:xfrm>
          <a:prstGeom prst="rect">
            <a:avLst/>
          </a:prstGeom>
          <a:noFill/>
        </p:spPr>
        <p:txBody>
          <a:bodyPr wrap="square">
            <a:spAutoFit/>
          </a:bodyPr>
          <a:lstStyle/>
          <a:p>
            <a:pPr marL="457200" lvl="1" indent="0">
              <a:lnSpc>
                <a:spcPts val="1800"/>
              </a:lnSpc>
              <a:spcBef>
                <a:spcPts val="0"/>
              </a:spcBef>
              <a:buNone/>
            </a:pPr>
            <a:r>
              <a:rPr lang="ja-JP" altLang="en-US" sz="1200" dirty="0"/>
              <a:t>営業経営のポイント（法人営業の獲得）・コンセプトパンフレット（初代）・まなビジョン・意向問診コンテンツ・まなび</a:t>
            </a:r>
            <a:endParaRPr lang="en-US" altLang="ja-JP" sz="1200" dirty="0"/>
          </a:p>
          <a:p>
            <a:pPr marL="457200" lvl="1" indent="0">
              <a:lnSpc>
                <a:spcPts val="1800"/>
              </a:lnSpc>
              <a:spcBef>
                <a:spcPts val="0"/>
              </a:spcBef>
              <a:buNone/>
            </a:pPr>
            <a:r>
              <a:rPr lang="ja-JP" altLang="en-US" sz="1200" dirty="0"/>
              <a:t>・</a:t>
            </a:r>
            <a:r>
              <a:rPr lang="en-US" altLang="ja-JP" sz="1200" dirty="0"/>
              <a:t>MY</a:t>
            </a:r>
            <a:r>
              <a:rPr lang="ja-JP" altLang="en-US" sz="1200" dirty="0"/>
              <a:t>チャレンジ</a:t>
            </a:r>
            <a:r>
              <a:rPr lang="en-US" altLang="ja-JP" sz="1200" dirty="0"/>
              <a:t>BOOK</a:t>
            </a:r>
            <a:r>
              <a:rPr lang="ja-JP" altLang="en-US" sz="1200" dirty="0"/>
              <a:t>・</a:t>
            </a:r>
            <a:r>
              <a:rPr lang="en-US" altLang="ja-JP" sz="1200" dirty="0"/>
              <a:t>SAT</a:t>
            </a:r>
            <a:r>
              <a:rPr lang="ja-JP" altLang="en-US" sz="1200" dirty="0"/>
              <a:t>販売推進マニュアル等各種マニュアル</a:t>
            </a:r>
            <a:endParaRPr lang="en-US" altLang="ja-JP" sz="1200" dirty="0"/>
          </a:p>
        </p:txBody>
      </p:sp>
      <p:sp>
        <p:nvSpPr>
          <p:cNvPr id="12" name="テキスト ボックス 11">
            <a:extLst>
              <a:ext uri="{FF2B5EF4-FFF2-40B4-BE49-F238E27FC236}">
                <a16:creationId xmlns:a16="http://schemas.microsoft.com/office/drawing/2014/main" id="{40272C6F-5499-1565-F6B6-A2A62C705D18}"/>
              </a:ext>
            </a:extLst>
          </p:cNvPr>
          <p:cNvSpPr txBox="1"/>
          <p:nvPr/>
        </p:nvSpPr>
        <p:spPr>
          <a:xfrm>
            <a:off x="272582" y="5451416"/>
            <a:ext cx="984720" cy="461665"/>
          </a:xfrm>
          <a:prstGeom prst="rect">
            <a:avLst/>
          </a:prstGeom>
          <a:noFill/>
        </p:spPr>
        <p:txBody>
          <a:bodyPr wrap="square">
            <a:spAutoFit/>
          </a:bodyPr>
          <a:lstStyle/>
          <a:p>
            <a:pPr marL="0" lvl="1">
              <a:lnSpc>
                <a:spcPct val="100000"/>
              </a:lnSpc>
              <a:spcBef>
                <a:spcPts val="0"/>
              </a:spcBef>
              <a:buNone/>
            </a:pPr>
            <a:r>
              <a:rPr lang="ja-JP" altLang="en-US" sz="1200" dirty="0"/>
              <a:t>（社内）</a:t>
            </a:r>
            <a:endParaRPr lang="en-US" altLang="ja-JP" sz="1200" dirty="0"/>
          </a:p>
          <a:p>
            <a:pPr marL="0" lvl="1">
              <a:lnSpc>
                <a:spcPct val="100000"/>
              </a:lnSpc>
              <a:spcBef>
                <a:spcPts val="0"/>
              </a:spcBef>
              <a:buNone/>
            </a:pPr>
            <a:endParaRPr lang="en-US" altLang="ja-JP" sz="1200" dirty="0"/>
          </a:p>
        </p:txBody>
      </p:sp>
      <p:sp>
        <p:nvSpPr>
          <p:cNvPr id="13" name="テキスト ボックス 12">
            <a:extLst>
              <a:ext uri="{FF2B5EF4-FFF2-40B4-BE49-F238E27FC236}">
                <a16:creationId xmlns:a16="http://schemas.microsoft.com/office/drawing/2014/main" id="{D2BE696B-1C32-6D8E-1C62-A4B03C638D55}"/>
              </a:ext>
            </a:extLst>
          </p:cNvPr>
          <p:cNvSpPr txBox="1"/>
          <p:nvPr/>
        </p:nvSpPr>
        <p:spPr>
          <a:xfrm>
            <a:off x="272581" y="6004740"/>
            <a:ext cx="4806819" cy="276999"/>
          </a:xfrm>
          <a:prstGeom prst="rect">
            <a:avLst/>
          </a:prstGeom>
          <a:noFill/>
        </p:spPr>
        <p:txBody>
          <a:bodyPr wrap="square">
            <a:spAutoFit/>
          </a:bodyPr>
          <a:lstStyle/>
          <a:p>
            <a:pPr marL="0" lvl="1">
              <a:lnSpc>
                <a:spcPct val="100000"/>
              </a:lnSpc>
              <a:spcBef>
                <a:spcPts val="0"/>
              </a:spcBef>
              <a:buNone/>
            </a:pPr>
            <a:r>
              <a:rPr lang="ja-JP" altLang="en-US" sz="1200" dirty="0"/>
              <a:t>（媒体）</a:t>
            </a:r>
            <a:endParaRPr lang="en-US" altLang="ja-JP" sz="1200" dirty="0"/>
          </a:p>
        </p:txBody>
      </p:sp>
      <p:sp>
        <p:nvSpPr>
          <p:cNvPr id="14" name="テキスト ボックス 13">
            <a:extLst>
              <a:ext uri="{FF2B5EF4-FFF2-40B4-BE49-F238E27FC236}">
                <a16:creationId xmlns:a16="http://schemas.microsoft.com/office/drawing/2014/main" id="{2EA0A01A-40D9-4CEE-F006-7DFBB420379A}"/>
              </a:ext>
            </a:extLst>
          </p:cNvPr>
          <p:cNvSpPr txBox="1"/>
          <p:nvPr/>
        </p:nvSpPr>
        <p:spPr>
          <a:xfrm>
            <a:off x="1042746" y="5967416"/>
            <a:ext cx="5033864" cy="542456"/>
          </a:xfrm>
          <a:prstGeom prst="rect">
            <a:avLst/>
          </a:prstGeom>
          <a:noFill/>
        </p:spPr>
        <p:txBody>
          <a:bodyPr wrap="square">
            <a:spAutoFit/>
          </a:bodyPr>
          <a:lstStyle/>
          <a:p>
            <a:pPr marL="0" lvl="1">
              <a:lnSpc>
                <a:spcPts val="1800"/>
              </a:lnSpc>
            </a:pPr>
            <a:r>
              <a:rPr lang="en-US" altLang="ja-JP" sz="1200" dirty="0">
                <a:latin typeface="+mn-ea"/>
              </a:rPr>
              <a:t>2000</a:t>
            </a:r>
            <a:r>
              <a:rPr lang="ja-JP" altLang="en-US" sz="1200" dirty="0">
                <a:latin typeface="+mn-ea"/>
              </a:rPr>
              <a:t>年　ためしてガッテン出演（同社の営業として実験に参加）</a:t>
            </a:r>
            <a:endParaRPr lang="en-US" altLang="ja-JP" sz="1200" dirty="0">
              <a:latin typeface="+mn-ea"/>
            </a:endParaRPr>
          </a:p>
          <a:p>
            <a:pPr marL="0" lvl="1">
              <a:lnSpc>
                <a:spcPts val="1800"/>
              </a:lnSpc>
              <a:spcBef>
                <a:spcPts val="0"/>
              </a:spcBef>
              <a:buNone/>
            </a:pPr>
            <a:r>
              <a:rPr lang="en-US" altLang="ja-JP" sz="1200" dirty="0">
                <a:latin typeface="+mn-ea"/>
              </a:rPr>
              <a:t>2009</a:t>
            </a:r>
            <a:r>
              <a:rPr lang="ja-JP" altLang="en-US" sz="1200" dirty="0">
                <a:latin typeface="+mn-ea"/>
              </a:rPr>
              <a:t>年　同社新商品「明日のミカタ」の</a:t>
            </a:r>
            <a:r>
              <a:rPr lang="en-US" altLang="ja-JP" sz="1200" dirty="0">
                <a:latin typeface="+mn-ea"/>
              </a:rPr>
              <a:t>CM</a:t>
            </a:r>
            <a:r>
              <a:rPr lang="ja-JP" altLang="en-US" sz="1200" dirty="0">
                <a:latin typeface="+mn-ea"/>
              </a:rPr>
              <a:t>出演</a:t>
            </a:r>
          </a:p>
        </p:txBody>
      </p:sp>
      <p:sp>
        <p:nvSpPr>
          <p:cNvPr id="15" name="コンテンツ プレースホルダー 1">
            <a:extLst>
              <a:ext uri="{FF2B5EF4-FFF2-40B4-BE49-F238E27FC236}">
                <a16:creationId xmlns:a16="http://schemas.microsoft.com/office/drawing/2014/main" id="{33DB0F41-91DE-3C81-2DC5-387A91B29E06}"/>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　自己紹介：小板橋 孝司</a:t>
            </a:r>
            <a:r>
              <a:rPr lang="ja-JP" altLang="en-US" sz="1400" dirty="0">
                <a:solidFill>
                  <a:srgbClr val="002060"/>
                </a:solidFill>
              </a:rPr>
              <a:t>（こいたばし たかし）</a:t>
            </a:r>
            <a:endParaRPr lang="en-US" altLang="ja-JP" sz="1400" dirty="0">
              <a:solidFill>
                <a:srgbClr val="002060"/>
              </a:solidFill>
            </a:endParaRPr>
          </a:p>
          <a:p>
            <a:pPr marL="801688" lvl="1" indent="-344488">
              <a:lnSpc>
                <a:spcPts val="2200"/>
              </a:lnSpc>
              <a:spcBef>
                <a:spcPts val="0"/>
              </a:spcBef>
              <a:buFont typeface="+mj-lt"/>
              <a:buAutoNum type="romanUcPeriod"/>
            </a:pPr>
            <a:r>
              <a:rPr lang="en-US" altLang="ja-JP" sz="1400" dirty="0">
                <a:latin typeface="+mn-ea"/>
              </a:rPr>
              <a:t>1999</a:t>
            </a:r>
            <a:r>
              <a:rPr lang="ja-JP" altLang="en-US" sz="1400" dirty="0">
                <a:latin typeface="+mn-ea"/>
              </a:rPr>
              <a:t>年 明治安田生命（旧明治生命）入社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拠点長を、</a:t>
            </a:r>
            <a:r>
              <a:rPr lang="en-US" altLang="ja-JP" sz="1400" dirty="0">
                <a:latin typeface="+mn-ea"/>
              </a:rPr>
              <a:t>4</a:t>
            </a:r>
            <a:r>
              <a:rPr lang="ja-JP" altLang="en-US" sz="1400" dirty="0">
                <a:latin typeface="+mn-ea"/>
              </a:rPr>
              <a:t>場所（武蔵野、大宮、新潟、浜松）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支社スタッフを</a:t>
            </a:r>
            <a:r>
              <a:rPr lang="en-US" altLang="ja-JP" sz="1400" dirty="0">
                <a:latin typeface="+mn-ea"/>
              </a:rPr>
              <a:t>3</a:t>
            </a:r>
            <a:r>
              <a:rPr lang="ja-JP" altLang="en-US" sz="1400" dirty="0">
                <a:latin typeface="+mn-ea"/>
              </a:rPr>
              <a:t>支社（東京中央営業部、広島、横浜）</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本社を</a:t>
            </a:r>
            <a:r>
              <a:rPr lang="en-US" altLang="ja-JP" sz="1400" dirty="0">
                <a:latin typeface="+mn-ea"/>
              </a:rPr>
              <a:t>3</a:t>
            </a:r>
            <a:r>
              <a:rPr lang="ja-JP" altLang="en-US" sz="1400" dirty="0">
                <a:latin typeface="+mn-ea"/>
              </a:rPr>
              <a:t>部署（人事部、出向、営業教育部、業務部）　　</a:t>
            </a:r>
            <a:endParaRPr lang="en-US" altLang="ja-JP" sz="1400" dirty="0">
              <a:latin typeface="+mn-ea"/>
            </a:endParaRPr>
          </a:p>
          <a:p>
            <a:pPr marL="801688" lvl="1" indent="-344488">
              <a:lnSpc>
                <a:spcPts val="2200"/>
              </a:lnSpc>
              <a:spcBef>
                <a:spcPts val="0"/>
              </a:spcBef>
              <a:buFont typeface="+mj-lt"/>
              <a:buAutoNum type="romanUcPeriod"/>
            </a:pPr>
            <a:r>
              <a:rPr lang="en-US" altLang="ja-JP" sz="1400" dirty="0">
                <a:latin typeface="+mn-ea"/>
              </a:rPr>
              <a:t>2020</a:t>
            </a:r>
            <a:r>
              <a:rPr lang="ja-JP" altLang="en-US" sz="1400" dirty="0">
                <a:latin typeface="+mn-ea"/>
              </a:rPr>
              <a:t>年</a:t>
            </a:r>
            <a:r>
              <a:rPr lang="en-US" altLang="ja-JP" sz="1400" dirty="0">
                <a:latin typeface="+mn-ea"/>
              </a:rPr>
              <a:t>7</a:t>
            </a:r>
            <a:r>
              <a:rPr lang="ja-JP" altLang="en-US" sz="1400" dirty="0">
                <a:latin typeface="+mn-ea"/>
              </a:rPr>
              <a:t>月末退社し現在に至る</a:t>
            </a:r>
            <a:endParaRPr lang="en-US" altLang="ja-JP" sz="1400" dirty="0">
              <a:latin typeface="+mn-ea"/>
            </a:endParaRPr>
          </a:p>
          <a:p>
            <a:pPr lvl="2">
              <a:lnSpc>
                <a:spcPts val="2200"/>
              </a:lnSpc>
              <a:spcBef>
                <a:spcPts val="0"/>
              </a:spcBef>
            </a:pPr>
            <a:r>
              <a:rPr lang="ja-JP" altLang="en-US" sz="1400" dirty="0">
                <a:latin typeface="+mn-ea"/>
              </a:rPr>
              <a:t>現在はコンサル会社で様々な会社のお手伝いをしながら、一事業会社では企画系部門長として、  　　　　　　　　　　　　　　各社の事業計画を策定や新規事業開拓（そのうち保険代理店、少額短期保険会社立ち上げ等）、 　　　　　　　　　　　　　　 各事業領域での</a:t>
            </a:r>
            <a:r>
              <a:rPr lang="en-US" altLang="ja-JP" sz="1400" dirty="0">
                <a:latin typeface="+mn-ea"/>
              </a:rPr>
              <a:t>AI</a:t>
            </a:r>
            <a:r>
              <a:rPr lang="ja-JP" altLang="en-US" sz="1400" dirty="0">
                <a:latin typeface="+mn-ea"/>
              </a:rPr>
              <a:t>導入、基幹システム対応、ビジネスプロセス領域のプロジェクト関連等に従事。</a:t>
            </a:r>
            <a:endParaRPr lang="en-US" altLang="ja-JP" sz="1400" dirty="0">
              <a:latin typeface="+mn-ea"/>
            </a:endParaRPr>
          </a:p>
          <a:p>
            <a:pPr lvl="2">
              <a:lnSpc>
                <a:spcPts val="2200"/>
              </a:lnSpc>
              <a:spcBef>
                <a:spcPts val="0"/>
              </a:spcBef>
            </a:pPr>
            <a:r>
              <a:rPr lang="ja-JP" altLang="en-US" sz="1400" dirty="0">
                <a:latin typeface="+mn-ea"/>
              </a:rPr>
              <a:t>その傍ら、「保険販売」について研究するために「らぼ」を立ち上げる。「らぼ」では、</a:t>
            </a:r>
            <a:r>
              <a:rPr lang="ja-JP" altLang="en-US" sz="1400" b="1" dirty="0">
                <a:solidFill>
                  <a:srgbClr val="EA5550"/>
                </a:solidFill>
                <a:latin typeface="+mn-ea"/>
              </a:rPr>
              <a:t>毎日・毎朝メルマガと会員向けの情報コンテンツを配信し、皆さんの活動をご支援</a:t>
            </a:r>
            <a:r>
              <a:rPr lang="ja-JP" altLang="en-US" sz="1400" dirty="0">
                <a:latin typeface="+mn-ea"/>
              </a:rPr>
              <a:t>させていただいております！</a:t>
            </a:r>
          </a:p>
          <a:p>
            <a:pPr lvl="2">
              <a:lnSpc>
                <a:spcPts val="2200"/>
              </a:lnSpc>
              <a:spcBef>
                <a:spcPts val="0"/>
              </a:spcBef>
            </a:pPr>
            <a:r>
              <a:rPr lang="ja-JP" altLang="en-US" sz="1400" dirty="0">
                <a:latin typeface="+mn-ea"/>
              </a:rPr>
              <a:t>また月</a:t>
            </a:r>
            <a:r>
              <a:rPr lang="en-US" altLang="ja-JP" sz="1400" dirty="0">
                <a:latin typeface="+mn-ea"/>
              </a:rPr>
              <a:t>2</a:t>
            </a:r>
            <a:r>
              <a:rPr lang="ja-JP" altLang="en-US" sz="1400" dirty="0">
                <a:latin typeface="+mn-ea"/>
              </a:rPr>
              <a:t>回程度休日等を利用し、同研究の成果等を講演でご紹介！（</a:t>
            </a:r>
            <a:r>
              <a:rPr lang="en-US" altLang="ja-JP" sz="1400" dirty="0">
                <a:latin typeface="+mn-ea"/>
              </a:rPr>
              <a:t>2024</a:t>
            </a:r>
            <a:r>
              <a:rPr lang="ja-JP" altLang="en-US" sz="1400" dirty="0">
                <a:latin typeface="+mn-ea"/>
              </a:rPr>
              <a:t>年度実績：</a:t>
            </a:r>
            <a:r>
              <a:rPr lang="en-US" altLang="ja-JP" sz="1400" dirty="0">
                <a:latin typeface="+mn-ea"/>
              </a:rPr>
              <a:t>22</a:t>
            </a:r>
            <a:r>
              <a:rPr lang="ja-JP" altLang="en-US" sz="1400" dirty="0">
                <a:latin typeface="+mn-ea"/>
              </a:rPr>
              <a:t>回）</a:t>
            </a:r>
          </a:p>
        </p:txBody>
      </p:sp>
      <p:pic>
        <p:nvPicPr>
          <p:cNvPr id="16" name="図 15" descr="QR コード&#10;&#10;自動的に生成された説明">
            <a:extLst>
              <a:ext uri="{FF2B5EF4-FFF2-40B4-BE49-F238E27FC236}">
                <a16:creationId xmlns:a16="http://schemas.microsoft.com/office/drawing/2014/main" id="{99F83251-DC78-7060-7766-1539E2936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918832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今日のまとめ</a:t>
            </a:r>
            <a:r>
              <a:rPr kumimoji="1" lang="ja-JP" altLang="en-US" sz="1600" b="1" dirty="0">
                <a:solidFill>
                  <a:srgbClr val="3E3A39"/>
                </a:solidFill>
                <a:latin typeface="Arial"/>
                <a:ea typeface="メイリオ" pitchFamily="50" charset="-128"/>
                <a:cs typeface="メイリオ" pitchFamily="50" charset="-128"/>
              </a:rPr>
              <a:t>：</a:t>
            </a:r>
            <a:r>
              <a:rPr kumimoji="1" lang="en-US" altLang="ja-JP" sz="1600" b="1" dirty="0">
                <a:solidFill>
                  <a:srgbClr val="3E3A39"/>
                </a:solidFill>
                <a:latin typeface="Arial"/>
                <a:ea typeface="メイリオ" pitchFamily="50" charset="-128"/>
                <a:cs typeface="メイリオ" pitchFamily="50" charset="-128"/>
              </a:rPr>
              <a:t> 6</a:t>
            </a:r>
            <a:r>
              <a:rPr kumimoji="1" lang="ja-JP" altLang="en-US" sz="1600" b="1" dirty="0">
                <a:solidFill>
                  <a:srgbClr val="3E3A39"/>
                </a:solidFill>
                <a:latin typeface="Arial"/>
                <a:ea typeface="メイリオ" pitchFamily="50" charset="-128"/>
                <a:cs typeface="メイリオ" pitchFamily="50" charset="-128"/>
              </a:rPr>
              <a:t>月から夏にかけて気を付ける病気は？</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graphicFrame>
        <p:nvGraphicFramePr>
          <p:cNvPr id="4" name="表 3">
            <a:extLst>
              <a:ext uri="{FF2B5EF4-FFF2-40B4-BE49-F238E27FC236}">
                <a16:creationId xmlns:a16="http://schemas.microsoft.com/office/drawing/2014/main" id="{BD124DFC-139B-1111-2BC5-D238A3EDF67C}"/>
              </a:ext>
            </a:extLst>
          </p:cNvPr>
          <p:cNvGraphicFramePr>
            <a:graphicFrameLocks noGrp="1"/>
          </p:cNvGraphicFramePr>
          <p:nvPr>
            <p:extLst>
              <p:ext uri="{D42A27DB-BD31-4B8C-83A1-F6EECF244321}">
                <p14:modId xmlns:p14="http://schemas.microsoft.com/office/powerpoint/2010/main" val="2292590712"/>
              </p:ext>
            </p:extLst>
          </p:nvPr>
        </p:nvGraphicFramePr>
        <p:xfrm>
          <a:off x="279821" y="938767"/>
          <a:ext cx="9504000" cy="5010929"/>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4293304457"/>
                    </a:ext>
                  </a:extLst>
                </a:gridCol>
                <a:gridCol w="4032000">
                  <a:extLst>
                    <a:ext uri="{9D8B030D-6E8A-4147-A177-3AD203B41FA5}">
                      <a16:colId xmlns:a16="http://schemas.microsoft.com/office/drawing/2014/main" val="2447835451"/>
                    </a:ext>
                  </a:extLst>
                </a:gridCol>
                <a:gridCol w="4752000">
                  <a:extLst>
                    <a:ext uri="{9D8B030D-6E8A-4147-A177-3AD203B41FA5}">
                      <a16:colId xmlns:a16="http://schemas.microsoft.com/office/drawing/2014/main" val="2947577382"/>
                    </a:ext>
                  </a:extLst>
                </a:gridCol>
              </a:tblGrid>
              <a:tr h="258929">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SAT</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ポイント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テーマ</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04273452"/>
                  </a:ext>
                </a:extLst>
              </a:tr>
              <a:tr h="432000">
                <a:tc rowSpan="3">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それは、循環器系の病気なんです。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夏場に気を付ける病気の「脳梗塞等循環器系疾患」</a:t>
                      </a:r>
                      <a:r>
                        <a:rPr lang="en-US" altLang="ja-JP" sz="1200" u="none" strike="noStrike" dirty="0">
                          <a:effectLst/>
                          <a:latin typeface="Meiryo UI" panose="020B0604030504040204" pitchFamily="50" charset="-128"/>
                          <a:ea typeface="Meiryo UI" panose="020B0604030504040204" pitchFamily="50" charset="-128"/>
                        </a:rPr>
                        <a:t>...</a:t>
                      </a:r>
                      <a:r>
                        <a:rPr lang="ja-JP" altLang="en-US" sz="1200" u="none" strike="noStrike" dirty="0">
                          <a:effectLst/>
                          <a:latin typeface="Meiryo UI" panose="020B0604030504040204" pitchFamily="50" charset="-128"/>
                          <a:ea typeface="Meiryo UI" panose="020B0604030504040204" pitchFamily="50" charset="-128"/>
                        </a:rPr>
                        <a:t>前ぶれを知って予防</a:t>
                      </a:r>
                      <a:r>
                        <a:rPr lang="en-US" altLang="ja-JP" sz="1200" i="1" u="none" strike="noStrike" dirty="0">
                          <a:effectLst/>
                          <a:latin typeface="Meiryo UI" panose="020B0604030504040204" pitchFamily="50" charset="-128"/>
                          <a:ea typeface="Meiryo UI" panose="020B0604030504040204" pitchFamily="50" charset="-128"/>
                        </a:rPr>
                        <a:t>!</a:t>
                      </a:r>
                      <a:endParaRPr lang="ja-JP" altLang="en-US" sz="1200" b="0" i="1"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796925"/>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特に休み明けはなおさらなんです。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休み明けに気をつける病気とは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4376174"/>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皆さんは大丈夫ですか？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かんたん！？病気リスクチェック！左手小指を要チェック！！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4342107"/>
                  </a:ext>
                </a:extLst>
              </a:tr>
              <a:tr h="432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p>
                    <a:p>
                      <a:pPr algn="ctr" fontAlgn="ct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実は日本人の</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人に</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人が循環器系の病気になっているんです。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日本人の約</a:t>
                      </a:r>
                      <a:r>
                        <a:rPr lang="en-US" altLang="ja-JP" sz="1200" u="none" strike="noStrike" dirty="0">
                          <a:effectLst/>
                          <a:latin typeface="Meiryo UI" panose="020B0604030504040204" pitchFamily="50" charset="-128"/>
                          <a:ea typeface="Meiryo UI" panose="020B0604030504040204" pitchFamily="50" charset="-128"/>
                        </a:rPr>
                        <a:t>4</a:t>
                      </a:r>
                      <a:r>
                        <a:rPr lang="ja-JP" altLang="en-US" sz="1200" u="none" strike="noStrike" dirty="0">
                          <a:effectLst/>
                          <a:latin typeface="Meiryo UI" panose="020B0604030504040204" pitchFamily="50" charset="-128"/>
                          <a:ea typeface="Meiryo UI" panose="020B0604030504040204" pitchFamily="50" charset="-128"/>
                        </a:rPr>
                        <a:t>人に一人が、循環器病、</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もしくは循環器病と密接な関係のある病気にかかっています！</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623180"/>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お酒を飲む人も気を付ける必要があるんですよね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飲酒ががんや脳卒中等に影響！？少量でもリスクと説く、厚労省「飲酒ガイドライン」を紹介！・・・飲み会のシーズンだからこそ、意識しよう！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1851768"/>
                  </a:ext>
                </a:extLst>
              </a:tr>
              <a:tr h="432000">
                <a:tc vMerge="1">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アプローチ</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雑誌「女性自身」でも紹介！？脳梗塞のリスクを抑える意外な方法！</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国立がん研究センター</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0382292"/>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循環器系を抑制する方法があるんです②</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「循環器系疾患」や「死亡リスク」を抑制する方法は！？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6618816"/>
                  </a:ext>
                </a:extLst>
              </a:tr>
              <a:tr h="432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でもなるときはなるんです。そんなときはどの保険がいい？</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実際にかかる費用から、「必要な保障額」を知ろう！＜心筋こうそく編＞</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8313726"/>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今の保険って、いつ加入されていますか？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会社ごとの脳卒中や急性心筋こうそく（狭心症）の一時金の保障</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0017267"/>
                  </a:ext>
                </a:extLst>
              </a:tr>
              <a:tr h="432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しかも、これから医療保障も自己負担が増えていきます！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判明！高額療養費制度見直しの内容</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2990952"/>
                  </a:ext>
                </a:extLst>
              </a:tr>
              <a:tr h="432000">
                <a:tc vMerge="1">
                  <a:txBody>
                    <a:bodyPr/>
                    <a:lstStyle/>
                    <a:p>
                      <a:pPr algn="ctr" fontAlgn="ctr"/>
                      <a:endParaRPr lang="ja-JP" altLang="en-US" sz="1100" u="none" strike="noStrike"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各社の「年次報告書等」発送のタイミング（</a:t>
                      </a: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年度）</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しっかり比較するためにも、他社の情報収集は重要！</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5675701"/>
                  </a:ext>
                </a:extLst>
              </a:tr>
            </a:tbl>
          </a:graphicData>
        </a:graphic>
      </p:graphicFrame>
      <p:sp>
        <p:nvSpPr>
          <p:cNvPr id="6" name="テキスト プレースホルダー 1">
            <a:extLst>
              <a:ext uri="{FF2B5EF4-FFF2-40B4-BE49-F238E27FC236}">
                <a16:creationId xmlns:a16="http://schemas.microsoft.com/office/drawing/2014/main" id="{6189B8F0-44AE-A543-464C-DCB843E4FAD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7" name="スライド番号プレースホルダー 5">
            <a:extLst>
              <a:ext uri="{FF2B5EF4-FFF2-40B4-BE49-F238E27FC236}">
                <a16:creationId xmlns:a16="http://schemas.microsoft.com/office/drawing/2014/main" id="{53FB18EC-F5FB-CB99-5D1C-806B5A857269}"/>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20</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2FAE61FB-D903-54A0-4A7F-49F5CE9F2FCB}"/>
              </a:ext>
            </a:extLst>
          </p:cNvPr>
          <p:cNvSpPr/>
          <p:nvPr/>
        </p:nvSpPr>
        <p:spPr bwMode="auto">
          <a:xfrm>
            <a:off x="83105" y="4908331"/>
            <a:ext cx="9739790" cy="1824389"/>
          </a:xfrm>
          <a:prstGeom prst="wedgeRectCallout">
            <a:avLst>
              <a:gd name="adj1" fmla="val -4828"/>
              <a:gd name="adj2" fmla="val -68961"/>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循環器系にも強み</a:t>
            </a:r>
            <a:r>
              <a:rPr kumimoji="1" lang="ja-JP" altLang="en-US" sz="4000" b="1" dirty="0">
                <a:latin typeface="Meiryo UI" panose="020B0604030504040204" pitchFamily="50" charset="-128"/>
                <a:ea typeface="Meiryo UI" panose="020B0604030504040204" pitchFamily="50" charset="-128"/>
              </a:rPr>
              <a:t>を持つ</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「明治安田生命の強み」が際立つ時期！</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しっかりと</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情報収集</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そして</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提案</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を！</a:t>
            </a:r>
          </a:p>
        </p:txBody>
      </p:sp>
    </p:spTree>
    <p:extLst>
      <p:ext uri="{BB962C8B-B14F-4D97-AF65-F5344CB8AC3E}">
        <p14:creationId xmlns:p14="http://schemas.microsoft.com/office/powerpoint/2010/main" val="119418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63" name="AutoShape 3">
            <a:extLst>
              <a:ext uri="{FF2B5EF4-FFF2-40B4-BE49-F238E27FC236}">
                <a16:creationId xmlns:a16="http://schemas.microsoft.com/office/drawing/2014/main" id="{CB4CF095-E1C3-4A91-BC6E-BBFF8D578D65}"/>
              </a:ext>
            </a:extLst>
          </p:cNvPr>
          <p:cNvSpPr>
            <a:spLocks noChangeArrowheads="1"/>
          </p:cNvSpPr>
          <p:nvPr/>
        </p:nvSpPr>
        <p:spPr bwMode="auto">
          <a:xfrm>
            <a:off x="114299" y="631508"/>
            <a:ext cx="9776631" cy="246221"/>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主要生命保険会社の「</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年度」決算資料を特集（連結あり）</a:t>
            </a:r>
          </a:p>
        </p:txBody>
      </p:sp>
      <p:graphicFrame>
        <p:nvGraphicFramePr>
          <p:cNvPr id="66" name="表 65">
            <a:extLst>
              <a:ext uri="{FF2B5EF4-FFF2-40B4-BE49-F238E27FC236}">
                <a16:creationId xmlns:a16="http://schemas.microsoft.com/office/drawing/2014/main" id="{70CC941A-A744-4FD8-8F20-7589ABC48F86}"/>
              </a:ext>
            </a:extLst>
          </p:cNvPr>
          <p:cNvGraphicFramePr>
            <a:graphicFrameLocks noGrp="1"/>
          </p:cNvGraphicFramePr>
          <p:nvPr/>
        </p:nvGraphicFramePr>
        <p:xfrm>
          <a:off x="76406" y="1880124"/>
          <a:ext cx="9792000" cy="4536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434326968"/>
                    </a:ext>
                  </a:extLst>
                </a:gridCol>
                <a:gridCol w="504000">
                  <a:extLst>
                    <a:ext uri="{9D8B030D-6E8A-4147-A177-3AD203B41FA5}">
                      <a16:colId xmlns:a16="http://schemas.microsoft.com/office/drawing/2014/main" val="1208176121"/>
                    </a:ext>
                  </a:extLst>
                </a:gridCol>
                <a:gridCol w="432000">
                  <a:extLst>
                    <a:ext uri="{9D8B030D-6E8A-4147-A177-3AD203B41FA5}">
                      <a16:colId xmlns:a16="http://schemas.microsoft.com/office/drawing/2014/main" val="1325606538"/>
                    </a:ext>
                  </a:extLst>
                </a:gridCol>
                <a:gridCol w="468000">
                  <a:extLst>
                    <a:ext uri="{9D8B030D-6E8A-4147-A177-3AD203B41FA5}">
                      <a16:colId xmlns:a16="http://schemas.microsoft.com/office/drawing/2014/main" val="3175189815"/>
                    </a:ext>
                  </a:extLst>
                </a:gridCol>
                <a:gridCol w="432000">
                  <a:extLst>
                    <a:ext uri="{9D8B030D-6E8A-4147-A177-3AD203B41FA5}">
                      <a16:colId xmlns:a16="http://schemas.microsoft.com/office/drawing/2014/main" val="378059490"/>
                    </a:ext>
                  </a:extLst>
                </a:gridCol>
                <a:gridCol w="432000">
                  <a:extLst>
                    <a:ext uri="{9D8B030D-6E8A-4147-A177-3AD203B41FA5}">
                      <a16:colId xmlns:a16="http://schemas.microsoft.com/office/drawing/2014/main" val="2131884964"/>
                    </a:ext>
                  </a:extLst>
                </a:gridCol>
                <a:gridCol w="468000">
                  <a:extLst>
                    <a:ext uri="{9D8B030D-6E8A-4147-A177-3AD203B41FA5}">
                      <a16:colId xmlns:a16="http://schemas.microsoft.com/office/drawing/2014/main" val="4122901103"/>
                    </a:ext>
                  </a:extLst>
                </a:gridCol>
                <a:gridCol w="432000">
                  <a:extLst>
                    <a:ext uri="{9D8B030D-6E8A-4147-A177-3AD203B41FA5}">
                      <a16:colId xmlns:a16="http://schemas.microsoft.com/office/drawing/2014/main" val="3870022037"/>
                    </a:ext>
                  </a:extLst>
                </a:gridCol>
                <a:gridCol w="468000">
                  <a:extLst>
                    <a:ext uri="{9D8B030D-6E8A-4147-A177-3AD203B41FA5}">
                      <a16:colId xmlns:a16="http://schemas.microsoft.com/office/drawing/2014/main" val="749239106"/>
                    </a:ext>
                  </a:extLst>
                </a:gridCol>
                <a:gridCol w="432000">
                  <a:extLst>
                    <a:ext uri="{9D8B030D-6E8A-4147-A177-3AD203B41FA5}">
                      <a16:colId xmlns:a16="http://schemas.microsoft.com/office/drawing/2014/main" val="729210977"/>
                    </a:ext>
                  </a:extLst>
                </a:gridCol>
                <a:gridCol w="468000">
                  <a:extLst>
                    <a:ext uri="{9D8B030D-6E8A-4147-A177-3AD203B41FA5}">
                      <a16:colId xmlns:a16="http://schemas.microsoft.com/office/drawing/2014/main" val="1956357132"/>
                    </a:ext>
                  </a:extLst>
                </a:gridCol>
                <a:gridCol w="432000">
                  <a:extLst>
                    <a:ext uri="{9D8B030D-6E8A-4147-A177-3AD203B41FA5}">
                      <a16:colId xmlns:a16="http://schemas.microsoft.com/office/drawing/2014/main" val="1104820461"/>
                    </a:ext>
                  </a:extLst>
                </a:gridCol>
                <a:gridCol w="468000">
                  <a:extLst>
                    <a:ext uri="{9D8B030D-6E8A-4147-A177-3AD203B41FA5}">
                      <a16:colId xmlns:a16="http://schemas.microsoft.com/office/drawing/2014/main" val="1053776724"/>
                    </a:ext>
                  </a:extLst>
                </a:gridCol>
                <a:gridCol w="432000">
                  <a:extLst>
                    <a:ext uri="{9D8B030D-6E8A-4147-A177-3AD203B41FA5}">
                      <a16:colId xmlns:a16="http://schemas.microsoft.com/office/drawing/2014/main" val="3037635002"/>
                    </a:ext>
                  </a:extLst>
                </a:gridCol>
                <a:gridCol w="468000">
                  <a:extLst>
                    <a:ext uri="{9D8B030D-6E8A-4147-A177-3AD203B41FA5}">
                      <a16:colId xmlns:a16="http://schemas.microsoft.com/office/drawing/2014/main" val="3045763971"/>
                    </a:ext>
                  </a:extLst>
                </a:gridCol>
                <a:gridCol w="432000">
                  <a:extLst>
                    <a:ext uri="{9D8B030D-6E8A-4147-A177-3AD203B41FA5}">
                      <a16:colId xmlns:a16="http://schemas.microsoft.com/office/drawing/2014/main" val="3949238706"/>
                    </a:ext>
                  </a:extLst>
                </a:gridCol>
                <a:gridCol w="468000">
                  <a:extLst>
                    <a:ext uri="{9D8B030D-6E8A-4147-A177-3AD203B41FA5}">
                      <a16:colId xmlns:a16="http://schemas.microsoft.com/office/drawing/2014/main" val="2280522376"/>
                    </a:ext>
                  </a:extLst>
                </a:gridCol>
                <a:gridCol w="432000">
                  <a:extLst>
                    <a:ext uri="{9D8B030D-6E8A-4147-A177-3AD203B41FA5}">
                      <a16:colId xmlns:a16="http://schemas.microsoft.com/office/drawing/2014/main" val="3598781819"/>
                    </a:ext>
                  </a:extLst>
                </a:gridCol>
                <a:gridCol w="468000">
                  <a:extLst>
                    <a:ext uri="{9D8B030D-6E8A-4147-A177-3AD203B41FA5}">
                      <a16:colId xmlns:a16="http://schemas.microsoft.com/office/drawing/2014/main" val="2102082723"/>
                    </a:ext>
                  </a:extLst>
                </a:gridCol>
                <a:gridCol w="432000">
                  <a:extLst>
                    <a:ext uri="{9D8B030D-6E8A-4147-A177-3AD203B41FA5}">
                      <a16:colId xmlns:a16="http://schemas.microsoft.com/office/drawing/2014/main" val="574755385"/>
                    </a:ext>
                  </a:extLst>
                </a:gridCol>
                <a:gridCol w="360000">
                  <a:extLst>
                    <a:ext uri="{9D8B030D-6E8A-4147-A177-3AD203B41FA5}">
                      <a16:colId xmlns:a16="http://schemas.microsoft.com/office/drawing/2014/main" val="1687108634"/>
                    </a:ext>
                  </a:extLst>
                </a:gridCol>
              </a:tblGrid>
              <a:tr h="216000">
                <a:tc rowSpan="4">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7">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グループ＜連結＞の決算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gridSpan="1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保険会社＜単体＞の決算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ｻｲﾄ</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ﾘﾝｸ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216000">
                <a:tc vMerge="1">
                  <a:txBody>
                    <a:bodyPr/>
                    <a:lstStyle/>
                    <a:p>
                      <a:endParaRPr kumimoji="1" lang="ja-JP" altLang="en-US"/>
                    </a:p>
                  </a:txBody>
                  <a:tcPr>
                    <a:lnT w="6350" cap="flat" cmpd="sng" algn="ctr">
                      <a:solidFill>
                        <a:schemeClr val="bg1">
                          <a:lumMod val="85000"/>
                        </a:schemeClr>
                      </a:solidFill>
                      <a:prstDash val="solid"/>
                      <a:round/>
                      <a:headEnd type="none" w="med" len="med"/>
                      <a:tailEnd type="none" w="med" len="med"/>
                    </a:lnT>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経常収益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①</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経常利益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②</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経常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利益率</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ソルベンシー</a:t>
                      </a:r>
                      <a:b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b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・マージン比率</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保険料等収入</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基礎利益</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年換算保険料</a:t>
                      </a: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件数</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tcPr>
                </a:tc>
                <a:extLst>
                  <a:ext uri="{0D108BD9-81ED-4DB2-BD59-A6C34878D82A}">
                    <a16:rowId xmlns:a16="http://schemas.microsoft.com/office/drawing/2014/main" val="4214483428"/>
                  </a:ext>
                </a:extLst>
              </a:tr>
              <a:tr h="216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vMerge="1">
                  <a:txBody>
                    <a:bodyPr/>
                    <a:lstStyle/>
                    <a:p>
                      <a:pPr algn="r" fontAlgn="ctr"/>
                      <a:endParaRPr lang="en-US" altLang="ja-JP" sz="90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4701345"/>
                  </a:ext>
                </a:extLst>
              </a:tr>
              <a:tr h="288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メイリオ" panose="020B0604030504040204" pitchFamily="50" charset="-128"/>
                          <a:ea typeface="+mn-ea"/>
                          <a:cs typeface="Arial" panose="020B0604020202020204" pitchFamily="34" charset="0"/>
                        </a:rPr>
                        <a:t>②／①</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末差</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vMerge="1">
                  <a:txBody>
                    <a:bodyPr/>
                    <a:lstStyle/>
                    <a:p>
                      <a:pPr algn="l" fontAlgn="ctr"/>
                      <a:endParaRPr lang="ja-JP" altLang="en-US" sz="700" b="0" i="0" u="none" strike="noStrike" dirty="0">
                        <a:solidFill>
                          <a:srgbClr val="000000"/>
                        </a:solidFill>
                        <a:effectLst/>
                        <a:latin typeface="+mn-lt"/>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5827188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1775650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02509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1">
                            <a:extLst>
                              <a:ext uri="{A12FA001-AC4F-418D-AE19-62706E023703}">
                                <ahyp:hlinkClr xmlns:ahyp="http://schemas.microsoft.com/office/drawing/2018/hyperlinkcolor" val="tx"/>
                              </a:ext>
                            </a:extLst>
                          </a:hlinkClick>
                        </a:rPr>
                        <a:t>■</a:t>
                      </a:r>
                      <a:endParaRPr kumimoji="1" lang="en-US" altLang="ja-JP"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6519593"/>
                  </a:ext>
                </a:extLst>
              </a:tr>
            </a:tbl>
          </a:graphicData>
        </a:graphic>
      </p:graphicFrame>
      <p:sp>
        <p:nvSpPr>
          <p:cNvPr id="3" name="正方形/長方形 2">
            <a:extLst>
              <a:ext uri="{FF2B5EF4-FFF2-40B4-BE49-F238E27FC236}">
                <a16:creationId xmlns:a16="http://schemas.microsoft.com/office/drawing/2014/main" id="{02A267DF-8A15-3ED0-06B2-5286D1ECA4D7}"/>
              </a:ext>
            </a:extLst>
          </p:cNvPr>
          <p:cNvSpPr/>
          <p:nvPr/>
        </p:nvSpPr>
        <p:spPr>
          <a:xfrm>
            <a:off x="114299" y="900372"/>
            <a:ext cx="9754107" cy="338554"/>
          </a:xfrm>
          <a:prstGeom prst="rect">
            <a:avLst/>
          </a:prstGeom>
        </p:spPr>
        <p:txBody>
          <a:bodyPr wrap="square">
            <a:spAutoFit/>
          </a:bodyPr>
          <a:lstStyle/>
          <a:p>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a:t>
            </a:r>
            <a:r>
              <a:rPr lang="ja-JP" altLang="en-US" sz="1600" b="1" dirty="0">
                <a:latin typeface="メイリオ" panose="020B0604030504040204" pitchFamily="50" charset="-128"/>
                <a:ea typeface="メイリオ" panose="020B0604030504040204" pitchFamily="50" charset="-128"/>
              </a:rPr>
              <a:t>決算資料（連結あり） 主要生命保険会社 一覧</a:t>
            </a:r>
            <a:endParaRPr lang="en-US" altLang="ja-JP" sz="200" b="1" u="sng" dirty="0">
              <a:solidFill>
                <a:srgbClr val="000000"/>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4753B0B0-4FF4-39AE-CD16-3F5C12D1C991}"/>
              </a:ext>
            </a:extLst>
          </p:cNvPr>
          <p:cNvSpPr txBox="1"/>
          <p:nvPr/>
        </p:nvSpPr>
        <p:spPr>
          <a:xfrm>
            <a:off x="200096" y="1196340"/>
            <a:ext cx="9705904" cy="636072"/>
          </a:xfrm>
          <a:prstGeom prst="rect">
            <a:avLst/>
          </a:prstGeom>
          <a:noFill/>
        </p:spPr>
        <p:txBody>
          <a:bodyPr wrap="square">
            <a:spAutoFit/>
          </a:bodyPr>
          <a:lstStyle/>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大手</a:t>
            </a:r>
            <a:r>
              <a:rPr kumimoji="1" lang="en-US" altLang="ja-JP" sz="1200" dirty="0">
                <a:solidFill>
                  <a:srgbClr val="000000"/>
                </a:solidFill>
                <a:latin typeface="メイリオ" panose="020B0604030504040204" pitchFamily="50" charset="-128"/>
                <a:ea typeface="メイリオ" panose="020B0604030504040204" pitchFamily="50" charset="-128"/>
              </a:rPr>
              <a:t>4</a:t>
            </a:r>
            <a:r>
              <a:rPr kumimoji="1" lang="ja-JP" altLang="en-US" sz="1200" dirty="0">
                <a:solidFill>
                  <a:srgbClr val="000000"/>
                </a:solidFill>
                <a:latin typeface="メイリオ" panose="020B0604030504040204" pitchFamily="50" charset="-128"/>
                <a:ea typeface="メイリオ" panose="020B0604030504040204" pitchFamily="50" charset="-128"/>
              </a:rPr>
              <a:t>社の基礎利益は、金利上昇や株高による運用益が拡大、業績を大きくけん引したことにより過去最高となる。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課題は、医療保険や介護保険など主力の保障性の商品の販売。苦戦は続いており、未だコロナ禍前の</a:t>
            </a:r>
            <a:r>
              <a:rPr kumimoji="1" lang="en-US" altLang="ja-JP" sz="1200" dirty="0">
                <a:solidFill>
                  <a:srgbClr val="000000"/>
                </a:solidFill>
                <a:latin typeface="メイリオ" panose="020B0604030504040204" pitchFamily="50" charset="-128"/>
                <a:ea typeface="メイリオ" panose="020B0604030504040204" pitchFamily="50" charset="-128"/>
              </a:rPr>
              <a:t>19</a:t>
            </a:r>
            <a:r>
              <a:rPr kumimoji="1" lang="ja-JP" altLang="en-US" sz="1200" dirty="0">
                <a:solidFill>
                  <a:srgbClr val="000000"/>
                </a:solidFill>
                <a:latin typeface="メイリオ" panose="020B0604030504040204" pitchFamily="50" charset="-128"/>
                <a:ea typeface="メイリオ" panose="020B0604030504040204" pitchFamily="50" charset="-128"/>
              </a:rPr>
              <a:t>年度未満の水準となっている。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R="0" lvl="0" defTabSz="914400" rtl="0" eaLnBrk="1" fontAlgn="base" latinLnBrk="0" hangingPunct="1">
              <a:lnSpc>
                <a:spcPct val="100000"/>
              </a:lnSpc>
              <a:spcBef>
                <a:spcPts val="200"/>
              </a:spcBef>
              <a:spcAft>
                <a:spcPct val="0"/>
              </a:spcAft>
              <a:buClrTx/>
              <a:buSzTx/>
              <a:tabLst/>
              <a:defRPr/>
            </a:pPr>
            <a:r>
              <a:rPr lang="ja-JP" altLang="en-US" sz="800" dirty="0"/>
              <a:t>　　</a:t>
            </a:r>
            <a:r>
              <a:rPr lang="en-US" altLang="ja-JP" sz="800" dirty="0"/>
              <a:t>※</a:t>
            </a:r>
            <a:r>
              <a:rPr lang="ja-JP" altLang="en-US" sz="800" dirty="0"/>
              <a:t>日本生命と、第一生命、朝日生命の「新契約件数」は、複数の保険契約単品を組み合わせて加入している商品について、それぞれの保険契約を１件として記載。</a:t>
            </a:r>
            <a:endParaRPr lang="ja-JP" altLang="en-US" sz="1050" dirty="0"/>
          </a:p>
        </p:txBody>
      </p:sp>
      <p:sp>
        <p:nvSpPr>
          <p:cNvPr id="5" name="テキスト プレースホルダー 1">
            <a:extLst>
              <a:ext uri="{FF2B5EF4-FFF2-40B4-BE49-F238E27FC236}">
                <a16:creationId xmlns:a16="http://schemas.microsoft.com/office/drawing/2014/main" id="{8F44A3AA-9680-D792-DF8E-2C7547D9C86D}"/>
              </a:ext>
            </a:extLst>
          </p:cNvPr>
          <p:cNvSpPr txBox="1">
            <a:spLocks/>
          </p:cNvSpPr>
          <p:nvPr/>
        </p:nvSpPr>
        <p:spPr>
          <a:xfrm>
            <a:off x="53312" y="125280"/>
            <a:ext cx="98296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（コラム１）</a:t>
            </a:r>
            <a:r>
              <a:rPr lang="ja-JP" altLang="en-US" sz="1800" dirty="0">
                <a:solidFill>
                  <a:schemeClr val="tx1"/>
                </a:solidFill>
              </a:rPr>
              <a:t>先日発表された生保各社の決算内容から、各社のポイントを把握する</a:t>
            </a:r>
          </a:p>
        </p:txBody>
      </p:sp>
      <p:sp>
        <p:nvSpPr>
          <p:cNvPr id="6" name="スライド番号プレースホルダー 5">
            <a:extLst>
              <a:ext uri="{FF2B5EF4-FFF2-40B4-BE49-F238E27FC236}">
                <a16:creationId xmlns:a16="http://schemas.microsoft.com/office/drawing/2014/main" id="{E4D72EF1-0BC1-730F-6D7B-A7FFC97BCE3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21</a:t>
            </a:fld>
            <a:endParaRPr kumimoji="1" lang="ja-JP" altLang="en-US" sz="1200" b="1" dirty="0">
              <a:solidFill>
                <a:schemeClr val="tx1"/>
              </a:solidFill>
            </a:endParaRPr>
          </a:p>
        </p:txBody>
      </p:sp>
      <p:graphicFrame>
        <p:nvGraphicFramePr>
          <p:cNvPr id="8" name="表 7">
            <a:extLst>
              <a:ext uri="{FF2B5EF4-FFF2-40B4-BE49-F238E27FC236}">
                <a16:creationId xmlns:a16="http://schemas.microsoft.com/office/drawing/2014/main" id="{09CDA10D-D39B-CB5B-1DC7-918DDE7DAD7A}"/>
              </a:ext>
            </a:extLst>
          </p:cNvPr>
          <p:cNvGraphicFramePr>
            <a:graphicFrameLocks noGrp="1"/>
          </p:cNvGraphicFramePr>
          <p:nvPr/>
        </p:nvGraphicFramePr>
        <p:xfrm>
          <a:off x="76406" y="2829361"/>
          <a:ext cx="9432000" cy="3600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146267286"/>
                    </a:ext>
                  </a:extLst>
                </a:gridCol>
                <a:gridCol w="504000">
                  <a:extLst>
                    <a:ext uri="{9D8B030D-6E8A-4147-A177-3AD203B41FA5}">
                      <a16:colId xmlns:a16="http://schemas.microsoft.com/office/drawing/2014/main" val="4105854147"/>
                    </a:ext>
                  </a:extLst>
                </a:gridCol>
                <a:gridCol w="432000">
                  <a:extLst>
                    <a:ext uri="{9D8B030D-6E8A-4147-A177-3AD203B41FA5}">
                      <a16:colId xmlns:a16="http://schemas.microsoft.com/office/drawing/2014/main" val="1001686281"/>
                    </a:ext>
                  </a:extLst>
                </a:gridCol>
                <a:gridCol w="468000">
                  <a:extLst>
                    <a:ext uri="{9D8B030D-6E8A-4147-A177-3AD203B41FA5}">
                      <a16:colId xmlns:a16="http://schemas.microsoft.com/office/drawing/2014/main" val="671400028"/>
                    </a:ext>
                  </a:extLst>
                </a:gridCol>
                <a:gridCol w="432000">
                  <a:extLst>
                    <a:ext uri="{9D8B030D-6E8A-4147-A177-3AD203B41FA5}">
                      <a16:colId xmlns:a16="http://schemas.microsoft.com/office/drawing/2014/main" val="3513768467"/>
                    </a:ext>
                  </a:extLst>
                </a:gridCol>
                <a:gridCol w="432000">
                  <a:extLst>
                    <a:ext uri="{9D8B030D-6E8A-4147-A177-3AD203B41FA5}">
                      <a16:colId xmlns:a16="http://schemas.microsoft.com/office/drawing/2014/main" val="3757901747"/>
                    </a:ext>
                  </a:extLst>
                </a:gridCol>
                <a:gridCol w="468000">
                  <a:extLst>
                    <a:ext uri="{9D8B030D-6E8A-4147-A177-3AD203B41FA5}">
                      <a16:colId xmlns:a16="http://schemas.microsoft.com/office/drawing/2014/main" val="256659523"/>
                    </a:ext>
                  </a:extLst>
                </a:gridCol>
                <a:gridCol w="432000">
                  <a:extLst>
                    <a:ext uri="{9D8B030D-6E8A-4147-A177-3AD203B41FA5}">
                      <a16:colId xmlns:a16="http://schemas.microsoft.com/office/drawing/2014/main" val="3737251011"/>
                    </a:ext>
                  </a:extLst>
                </a:gridCol>
                <a:gridCol w="468000">
                  <a:extLst>
                    <a:ext uri="{9D8B030D-6E8A-4147-A177-3AD203B41FA5}">
                      <a16:colId xmlns:a16="http://schemas.microsoft.com/office/drawing/2014/main" val="1678991029"/>
                    </a:ext>
                  </a:extLst>
                </a:gridCol>
                <a:gridCol w="432000">
                  <a:extLst>
                    <a:ext uri="{9D8B030D-6E8A-4147-A177-3AD203B41FA5}">
                      <a16:colId xmlns:a16="http://schemas.microsoft.com/office/drawing/2014/main" val="2199369320"/>
                    </a:ext>
                  </a:extLst>
                </a:gridCol>
                <a:gridCol w="468000">
                  <a:extLst>
                    <a:ext uri="{9D8B030D-6E8A-4147-A177-3AD203B41FA5}">
                      <a16:colId xmlns:a16="http://schemas.microsoft.com/office/drawing/2014/main" val="3951135671"/>
                    </a:ext>
                  </a:extLst>
                </a:gridCol>
                <a:gridCol w="432000">
                  <a:extLst>
                    <a:ext uri="{9D8B030D-6E8A-4147-A177-3AD203B41FA5}">
                      <a16:colId xmlns:a16="http://schemas.microsoft.com/office/drawing/2014/main" val="2903740542"/>
                    </a:ext>
                  </a:extLst>
                </a:gridCol>
                <a:gridCol w="468000">
                  <a:extLst>
                    <a:ext uri="{9D8B030D-6E8A-4147-A177-3AD203B41FA5}">
                      <a16:colId xmlns:a16="http://schemas.microsoft.com/office/drawing/2014/main" val="3249486736"/>
                    </a:ext>
                  </a:extLst>
                </a:gridCol>
                <a:gridCol w="432000">
                  <a:extLst>
                    <a:ext uri="{9D8B030D-6E8A-4147-A177-3AD203B41FA5}">
                      <a16:colId xmlns:a16="http://schemas.microsoft.com/office/drawing/2014/main" val="3950302783"/>
                    </a:ext>
                  </a:extLst>
                </a:gridCol>
                <a:gridCol w="468000">
                  <a:extLst>
                    <a:ext uri="{9D8B030D-6E8A-4147-A177-3AD203B41FA5}">
                      <a16:colId xmlns:a16="http://schemas.microsoft.com/office/drawing/2014/main" val="1643237001"/>
                    </a:ext>
                  </a:extLst>
                </a:gridCol>
                <a:gridCol w="432000">
                  <a:extLst>
                    <a:ext uri="{9D8B030D-6E8A-4147-A177-3AD203B41FA5}">
                      <a16:colId xmlns:a16="http://schemas.microsoft.com/office/drawing/2014/main" val="1828630221"/>
                    </a:ext>
                  </a:extLst>
                </a:gridCol>
                <a:gridCol w="468000">
                  <a:extLst>
                    <a:ext uri="{9D8B030D-6E8A-4147-A177-3AD203B41FA5}">
                      <a16:colId xmlns:a16="http://schemas.microsoft.com/office/drawing/2014/main" val="4260477584"/>
                    </a:ext>
                  </a:extLst>
                </a:gridCol>
                <a:gridCol w="432000">
                  <a:extLst>
                    <a:ext uri="{9D8B030D-6E8A-4147-A177-3AD203B41FA5}">
                      <a16:colId xmlns:a16="http://schemas.microsoft.com/office/drawing/2014/main" val="1412169125"/>
                    </a:ext>
                  </a:extLst>
                </a:gridCol>
                <a:gridCol w="468000">
                  <a:extLst>
                    <a:ext uri="{9D8B030D-6E8A-4147-A177-3AD203B41FA5}">
                      <a16:colId xmlns:a16="http://schemas.microsoft.com/office/drawing/2014/main" val="2604598597"/>
                    </a:ext>
                  </a:extLst>
                </a:gridCol>
                <a:gridCol w="432000">
                  <a:extLst>
                    <a:ext uri="{9D8B030D-6E8A-4147-A177-3AD203B41FA5}">
                      <a16:colId xmlns:a16="http://schemas.microsoft.com/office/drawing/2014/main" val="581098895"/>
                    </a:ext>
                  </a:extLst>
                </a:gridCol>
              </a:tblGrid>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779033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640470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90696872"/>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8219376"/>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6209632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55784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802701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757618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153527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8165809"/>
                  </a:ext>
                </a:extLst>
              </a:tr>
            </a:tbl>
          </a:graphicData>
        </a:graphic>
      </p:graphicFrame>
      <p:graphicFrame>
        <p:nvGraphicFramePr>
          <p:cNvPr id="7" name="表 6">
            <a:extLst>
              <a:ext uri="{FF2B5EF4-FFF2-40B4-BE49-F238E27FC236}">
                <a16:creationId xmlns:a16="http://schemas.microsoft.com/office/drawing/2014/main" id="{AC2A7BFD-620B-C413-3A25-916F0C759CD7}"/>
              </a:ext>
            </a:extLst>
          </p:cNvPr>
          <p:cNvGraphicFramePr>
            <a:graphicFrameLocks noGrp="1"/>
          </p:cNvGraphicFramePr>
          <p:nvPr/>
        </p:nvGraphicFramePr>
        <p:xfrm>
          <a:off x="76406" y="5053609"/>
          <a:ext cx="9360000" cy="17179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153424113"/>
                    </a:ext>
                  </a:extLst>
                </a:gridCol>
                <a:gridCol w="7776000">
                  <a:extLst>
                    <a:ext uri="{9D8B030D-6E8A-4147-A177-3AD203B41FA5}">
                      <a16:colId xmlns:a16="http://schemas.microsoft.com/office/drawing/2014/main" val="4221826661"/>
                    </a:ext>
                  </a:extLst>
                </a:gridCol>
              </a:tblGrid>
              <a:tr h="72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日本生命単体は前年度比で減収・増益。基礎利益は、利息および配当金等収入の増加を主因に増益。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個人保険・個人年金保険における新契約の年換算保険料は減少、件数は増加</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。営業職員数は、</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47,842</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人（前年差▲</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95</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a:t>
                      </a:r>
                      <a:r>
                        <a:rPr lang="ja-JP" altLang="en-US" sz="2200" b="1" i="0" u="none" strike="noStrike" dirty="0">
                          <a:solidFill>
                            <a:schemeClr val="tx1"/>
                          </a:solidFill>
                          <a:effectLst/>
                          <a:highlight>
                            <a:srgbClr val="FFFF00"/>
                          </a:highlight>
                          <a:latin typeface="Meiryo UI" panose="020B0604030504040204" pitchFamily="50" charset="-128"/>
                          <a:ea typeface="Meiryo UI" panose="020B0604030504040204" pitchFamily="50" charset="-128"/>
                        </a:rPr>
                        <a:t>国内株式の含み益減少や子会社等リスクの増加等により、前年度末比で</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低下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大樹生命は、前年度比で減収増益。保険料等収入は、外貨建て一時払い商品の販売減を主因に減収。</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834130406"/>
                  </a:ext>
                </a:extLst>
              </a:tr>
            </a:tbl>
          </a:graphicData>
        </a:graphic>
      </p:graphicFrame>
      <p:graphicFrame>
        <p:nvGraphicFramePr>
          <p:cNvPr id="9" name="表 8">
            <a:extLst>
              <a:ext uri="{FF2B5EF4-FFF2-40B4-BE49-F238E27FC236}">
                <a16:creationId xmlns:a16="http://schemas.microsoft.com/office/drawing/2014/main" id="{7B9A4E51-A255-3D5D-1530-D40D704238F7}"/>
              </a:ext>
            </a:extLst>
          </p:cNvPr>
          <p:cNvGraphicFramePr>
            <a:graphicFrameLocks noGrp="1"/>
          </p:cNvGraphicFramePr>
          <p:nvPr/>
        </p:nvGraphicFramePr>
        <p:xfrm>
          <a:off x="76406" y="4887656"/>
          <a:ext cx="9360000" cy="18703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804506168"/>
                    </a:ext>
                  </a:extLst>
                </a:gridCol>
                <a:gridCol w="7776000">
                  <a:extLst>
                    <a:ext uri="{9D8B030D-6E8A-4147-A177-3AD203B41FA5}">
                      <a16:colId xmlns:a16="http://schemas.microsoft.com/office/drawing/2014/main" val="275656317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新契約における年換算保険料は、対前年比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166.7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％と好調もコロナ渦まえの、</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年に届いていない。</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前述の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新規年換算保険料は好調も、保有の年換算保険料は減少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しており、継続に課題。</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第一生命保険単体での保険料等収入は、住友生命に並ばれる</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（新契約の年換算保険料は抜かれる）。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グループでの利益率（経常利益率：</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12.2%</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）は群を抜いて高い</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（やっぱり株式会社だからか？）。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06404256"/>
                  </a:ext>
                </a:extLst>
              </a:tr>
            </a:tbl>
          </a:graphicData>
        </a:graphic>
      </p:graphicFrame>
      <p:graphicFrame>
        <p:nvGraphicFramePr>
          <p:cNvPr id="10" name="表 9">
            <a:extLst>
              <a:ext uri="{FF2B5EF4-FFF2-40B4-BE49-F238E27FC236}">
                <a16:creationId xmlns:a16="http://schemas.microsoft.com/office/drawing/2014/main" id="{2ED6D62F-54B6-E6A5-81FB-E37087881D62}"/>
              </a:ext>
            </a:extLst>
          </p:cNvPr>
          <p:cNvGraphicFramePr>
            <a:graphicFrameLocks noGrp="1"/>
          </p:cNvGraphicFramePr>
          <p:nvPr/>
        </p:nvGraphicFramePr>
        <p:xfrm>
          <a:off x="76406" y="4369496"/>
          <a:ext cx="9360000" cy="23884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556242079"/>
                    </a:ext>
                  </a:extLst>
                </a:gridCol>
                <a:gridCol w="7776000">
                  <a:extLst>
                    <a:ext uri="{9D8B030D-6E8A-4147-A177-3AD203B41FA5}">
                      <a16:colId xmlns:a16="http://schemas.microsoft.com/office/drawing/2014/main" val="904325511"/>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月に発売開始した一時払終身が</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お客さまの資産承継ニーズ等を捉え、</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累計</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万件販売と大きく伸展。</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年度新契約の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％を占める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介護保険導入、平準払商品の魅力向上（準備中）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長寿化とともに健康寿命延伸への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健康増進が進展</a:t>
                      </a:r>
                      <a:r>
                        <a:rPr lang="ja-JP" altLang="en-US" sz="22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当社は健康リスクへの備えの他、健康増進対応として、●●を通じて社会全体のさらなる健康増進に寄与。</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国の認可前の保険商品を不法に勧誘していた問題には言及無し</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00" b="0" i="0" u="none" strike="noStrike" dirty="0">
                          <a:solidFill>
                            <a:schemeClr val="tx1"/>
                          </a:solidFill>
                          <a:effectLst/>
                          <a:latin typeface="Meiryo UI" panose="020B0604030504040204" pitchFamily="50" charset="-128"/>
                          <a:ea typeface="Meiryo UI" panose="020B0604030504040204" pitchFamily="50" charset="-128"/>
                          <a:hlinkClick r:id="rId12"/>
                        </a:rPr>
                        <a:t>リンク🔗</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2296272820"/>
                  </a:ext>
                </a:extLst>
              </a:tr>
            </a:tbl>
          </a:graphicData>
        </a:graphic>
      </p:graphicFrame>
      <p:pic>
        <p:nvPicPr>
          <p:cNvPr id="14" name="図 13">
            <a:extLst>
              <a:ext uri="{FF2B5EF4-FFF2-40B4-BE49-F238E27FC236}">
                <a16:creationId xmlns:a16="http://schemas.microsoft.com/office/drawing/2014/main" id="{9463E41F-F34E-F50C-2E11-D027432A7A62}"/>
              </a:ext>
            </a:extLst>
          </p:cNvPr>
          <p:cNvPicPr>
            <a:picLocks noChangeAspect="1"/>
          </p:cNvPicPr>
          <p:nvPr/>
        </p:nvPicPr>
        <p:blipFill>
          <a:blip r:embed="rId13"/>
          <a:stretch>
            <a:fillRect/>
          </a:stretch>
        </p:blipFill>
        <p:spPr>
          <a:xfrm>
            <a:off x="259912" y="198127"/>
            <a:ext cx="9354856" cy="4887007"/>
          </a:xfrm>
          <a:prstGeom prst="rect">
            <a:avLst/>
          </a:prstGeom>
        </p:spPr>
      </p:pic>
      <p:graphicFrame>
        <p:nvGraphicFramePr>
          <p:cNvPr id="15" name="表 14">
            <a:extLst>
              <a:ext uri="{FF2B5EF4-FFF2-40B4-BE49-F238E27FC236}">
                <a16:creationId xmlns:a16="http://schemas.microsoft.com/office/drawing/2014/main" id="{FDE74241-B897-B0D6-66F3-ADE086AF5199}"/>
              </a:ext>
            </a:extLst>
          </p:cNvPr>
          <p:cNvGraphicFramePr>
            <a:graphicFrameLocks noGrp="1"/>
          </p:cNvGraphicFramePr>
          <p:nvPr/>
        </p:nvGraphicFramePr>
        <p:xfrm>
          <a:off x="76406" y="4704776"/>
          <a:ext cx="9360000" cy="20532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3111888240"/>
                    </a:ext>
                  </a:extLst>
                </a:gridCol>
                <a:gridCol w="7776000">
                  <a:extLst>
                    <a:ext uri="{9D8B030D-6E8A-4147-A177-3AD203B41FA5}">
                      <a16:colId xmlns:a16="http://schemas.microsoft.com/office/drawing/2014/main" val="220131793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新契約件数は、営業職員チャネルにおいて</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一時払終身保険の販売が好調だったほか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Vitality</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の販売件数が過去最高</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であった。一方、代理店チャネルにおいて一時払年金保険の販売が減少したこと等により、前年比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保険料等収入も、代理店チャネルにおいて一時払商品の販売が減少したこと等により、前年比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ソルベンシー・マージン比率は、為替や金利の変動の影響等により、</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634.9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％（前年度末比▲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14.8pt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）となったが、引き続き、健全とされる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％を十分に上回っている。</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123787073"/>
                  </a:ext>
                </a:extLst>
              </a:tr>
            </a:tbl>
          </a:graphicData>
        </a:graphic>
      </p:graphicFrame>
      <p:graphicFrame>
        <p:nvGraphicFramePr>
          <p:cNvPr id="16" name="表 15">
            <a:extLst>
              <a:ext uri="{FF2B5EF4-FFF2-40B4-BE49-F238E27FC236}">
                <a16:creationId xmlns:a16="http://schemas.microsoft.com/office/drawing/2014/main" id="{555DCA1E-014C-C1F1-A309-D95C5B9850AD}"/>
              </a:ext>
            </a:extLst>
          </p:cNvPr>
          <p:cNvGraphicFramePr>
            <a:graphicFrameLocks noGrp="1"/>
          </p:cNvGraphicFramePr>
          <p:nvPr/>
        </p:nvGraphicFramePr>
        <p:xfrm>
          <a:off x="76406" y="4339016"/>
          <a:ext cx="9360000" cy="241896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844136398"/>
                    </a:ext>
                  </a:extLst>
                </a:gridCol>
                <a:gridCol w="7776000">
                  <a:extLst>
                    <a:ext uri="{9D8B030D-6E8A-4147-A177-3AD203B41FA5}">
                      <a16:colId xmlns:a16="http://schemas.microsoft.com/office/drawing/2014/main" val="2314196086"/>
                    </a:ext>
                  </a:extLst>
                </a:gridCol>
              </a:tblGrid>
              <a:tr h="792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富国生命は、利息及び配当金等収入、基礎利益ともに</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過去最高を記録。その主な要因は富国生命の個人年金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やフコクしんらい生命の一時払終身保険の販売好調</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個人年金の新契約年換算保険料は、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月に予定利率を引上げたことにより、同</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倍増加。</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個人年金から主力の保障性商品「未来のとびら」へのクロスセル件数も</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倍の増加。結果同主力商品の新契約販売も好調。</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また、</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月より発売の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80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歳の方を対象とした利率固定型一時払終身保険が大きく伸展。</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403860112"/>
                  </a:ext>
                </a:extLst>
              </a:tr>
            </a:tbl>
          </a:graphicData>
        </a:graphic>
      </p:graphicFrame>
      <p:graphicFrame>
        <p:nvGraphicFramePr>
          <p:cNvPr id="19" name="表 18">
            <a:extLst>
              <a:ext uri="{FF2B5EF4-FFF2-40B4-BE49-F238E27FC236}">
                <a16:creationId xmlns:a16="http://schemas.microsoft.com/office/drawing/2014/main" id="{15423FCF-08E1-BB38-B77C-DCF26C753716}"/>
              </a:ext>
            </a:extLst>
          </p:cNvPr>
          <p:cNvGraphicFramePr>
            <a:graphicFrameLocks noGrp="1"/>
          </p:cNvGraphicFramePr>
          <p:nvPr/>
        </p:nvGraphicFramePr>
        <p:xfrm>
          <a:off x="76406" y="4689536"/>
          <a:ext cx="9360000" cy="20836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950890176"/>
                    </a:ext>
                  </a:extLst>
                </a:gridCol>
                <a:gridCol w="7776000">
                  <a:extLst>
                    <a:ext uri="{9D8B030D-6E8A-4147-A177-3AD203B41FA5}">
                      <a16:colId xmlns:a16="http://schemas.microsoft.com/office/drawing/2014/main" val="2291332041"/>
                    </a:ext>
                  </a:extLst>
                </a:gridCol>
              </a:tblGrid>
              <a:tr h="468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新契約年換算保険料は、朝日生命では若干の減少。一方、なないろ生命の伸展を主因に、</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億円となり前年度比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104.5%</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と増加。</a:t>
                      </a:r>
                    </a:p>
                    <a:p>
                      <a:pPr marL="171450" indent="-171450" algn="l" fontAlgn="ctr">
                        <a:buFont typeface="Arial" panose="020B0604020202020204" pitchFamily="34" charset="0"/>
                        <a:buChar cha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億円の内訳は、朝日生命が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）、なないろ生命が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193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110.6%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）。子会社が本体を凌駕</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38004992"/>
                  </a:ext>
                </a:extLst>
              </a:tr>
            </a:tbl>
          </a:graphicData>
        </a:graphic>
      </p:graphicFrame>
      <p:pic>
        <p:nvPicPr>
          <p:cNvPr id="12" name="図 11">
            <a:extLst>
              <a:ext uri="{FF2B5EF4-FFF2-40B4-BE49-F238E27FC236}">
                <a16:creationId xmlns:a16="http://schemas.microsoft.com/office/drawing/2014/main" id="{1303ABB9-9FE6-001F-977F-C51B3C3012E6}"/>
              </a:ext>
            </a:extLst>
          </p:cNvPr>
          <p:cNvPicPr>
            <a:picLocks noChangeAspect="1"/>
          </p:cNvPicPr>
          <p:nvPr/>
        </p:nvPicPr>
        <p:blipFill>
          <a:blip r:embed="rId14"/>
          <a:stretch>
            <a:fillRect/>
          </a:stretch>
        </p:blipFill>
        <p:spPr>
          <a:xfrm>
            <a:off x="1939523" y="266977"/>
            <a:ext cx="7802064" cy="5229955"/>
          </a:xfrm>
          <a:prstGeom prst="rect">
            <a:avLst/>
          </a:prstGeom>
        </p:spPr>
      </p:pic>
      <p:pic>
        <p:nvPicPr>
          <p:cNvPr id="18" name="図 17">
            <a:extLst>
              <a:ext uri="{FF2B5EF4-FFF2-40B4-BE49-F238E27FC236}">
                <a16:creationId xmlns:a16="http://schemas.microsoft.com/office/drawing/2014/main" id="{622B539B-F830-3AAC-A6D6-8DCCF7A841E6}"/>
              </a:ext>
            </a:extLst>
          </p:cNvPr>
          <p:cNvPicPr>
            <a:picLocks noChangeAspect="1"/>
          </p:cNvPicPr>
          <p:nvPr/>
        </p:nvPicPr>
        <p:blipFill>
          <a:blip r:embed="rId15"/>
          <a:stretch>
            <a:fillRect/>
          </a:stretch>
        </p:blipFill>
        <p:spPr>
          <a:xfrm>
            <a:off x="38352" y="355156"/>
            <a:ext cx="9906000" cy="4449524"/>
          </a:xfrm>
          <a:prstGeom prst="rect">
            <a:avLst/>
          </a:prstGeom>
        </p:spPr>
      </p:pic>
      <p:pic>
        <p:nvPicPr>
          <p:cNvPr id="21" name="図 20">
            <a:extLst>
              <a:ext uri="{FF2B5EF4-FFF2-40B4-BE49-F238E27FC236}">
                <a16:creationId xmlns:a16="http://schemas.microsoft.com/office/drawing/2014/main" id="{3FB81D28-DD52-FEC9-1B2D-7EBE1746C78E}"/>
              </a:ext>
            </a:extLst>
          </p:cNvPr>
          <p:cNvPicPr>
            <a:picLocks noChangeAspect="1"/>
          </p:cNvPicPr>
          <p:nvPr/>
        </p:nvPicPr>
        <p:blipFill>
          <a:blip r:embed="rId16"/>
          <a:stretch>
            <a:fillRect/>
          </a:stretch>
        </p:blipFill>
        <p:spPr>
          <a:xfrm>
            <a:off x="61456" y="125280"/>
            <a:ext cx="9897856" cy="4105848"/>
          </a:xfrm>
          <a:prstGeom prst="rect">
            <a:avLst/>
          </a:prstGeom>
        </p:spPr>
      </p:pic>
    </p:spTree>
    <p:extLst>
      <p:ext uri="{BB962C8B-B14F-4D97-AF65-F5344CB8AC3E}">
        <p14:creationId xmlns:p14="http://schemas.microsoft.com/office/powerpoint/2010/main" val="190652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nodeType="clickEffect">
                                  <p:stCondLst>
                                    <p:cond delay="0"/>
                                  </p:stCondLst>
                                  <p:childTnLst>
                                    <p:animEffect transition="out" filter="wipe(left)">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xit" presetSubtype="8" fill="hold" nodeType="clickEffect">
                                  <p:stCondLst>
                                    <p:cond delay="0"/>
                                  </p:stCondLst>
                                  <p:childTnLst>
                                    <p:animEffect transition="out" filter="wipe(left)">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down)">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4" fill="hold" nodeType="clickEffect">
                                  <p:stCondLst>
                                    <p:cond delay="0"/>
                                  </p:stCondLst>
                                  <p:childTnLst>
                                    <p:animEffect transition="out" filter="wipe(down)">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2" presetClass="exit" presetSubtype="8" fill="hold" nodeType="clickEffect">
                                  <p:stCondLst>
                                    <p:cond delay="0"/>
                                  </p:stCondLst>
                                  <p:childTnLst>
                                    <p:animEffect transition="out" filter="wipe(left)">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xit" presetSubtype="8" fill="hold" nodeType="clickEffect">
                                  <p:stCondLst>
                                    <p:cond delay="0"/>
                                  </p:stCondLst>
                                  <p:childTnLst>
                                    <p:animEffect transition="out" filter="wipe(left)">
                                      <p:cBhvr>
                                        <p:cTn id="63" dur="500"/>
                                        <p:tgtEl>
                                          <p:spTgt spid="15"/>
                                        </p:tgtEl>
                                      </p:cBhvr>
                                    </p:animEffect>
                                    <p:set>
                                      <p:cBhvr>
                                        <p:cTn id="64" dur="1" fill="hold">
                                          <p:stCondLst>
                                            <p:cond delay="499"/>
                                          </p:stCondLst>
                                        </p:cTn>
                                        <p:tgtEl>
                                          <p:spTgt spid="15"/>
                                        </p:tgtEl>
                                        <p:attrNameLst>
                                          <p:attrName>style.visibility</p:attrName>
                                        </p:attrNameLst>
                                      </p:cBhvr>
                                      <p:to>
                                        <p:strVal val="hidden"/>
                                      </p:to>
                                    </p:set>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down)">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xit" presetSubtype="4" fill="hold" nodeType="clickEffect">
                                  <p:stCondLst>
                                    <p:cond delay="0"/>
                                  </p:stCondLst>
                                  <p:childTnLst>
                                    <p:animEffect transition="out" filter="wipe(down)">
                                      <p:cBhvr>
                                        <p:cTn id="77" dur="500"/>
                                        <p:tgtEl>
                                          <p:spTgt spid="18"/>
                                        </p:tgtEl>
                                      </p:cBhvr>
                                    </p:animEffect>
                                    <p:set>
                                      <p:cBhvr>
                                        <p:cTn id="78" dur="1" fill="hold">
                                          <p:stCondLst>
                                            <p:cond delay="499"/>
                                          </p:stCondLst>
                                        </p:cTn>
                                        <p:tgtEl>
                                          <p:spTgt spid="18"/>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2" presetClass="exit" presetSubtype="8" fill="hold" nodeType="clickEffect">
                                  <p:stCondLst>
                                    <p:cond delay="0"/>
                                  </p:stCondLst>
                                  <p:childTnLst>
                                    <p:animEffect transition="out" filter="wipe(left)">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par>
                          <p:cTn id="84" fill="hold">
                            <p:stCondLst>
                              <p:cond delay="500"/>
                            </p:stCondLst>
                            <p:childTnLst>
                              <p:par>
                                <p:cTn id="85" presetID="22" presetClass="entr" presetSubtype="8" fill="hold" nodeType="after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left)">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xit" presetSubtype="4" fill="hold" nodeType="clickEffect">
                                  <p:stCondLst>
                                    <p:cond delay="0"/>
                                  </p:stCondLst>
                                  <p:childTnLst>
                                    <p:animEffect transition="out" filter="wipe(down)">
                                      <p:cBhvr>
                                        <p:cTn id="96" dur="500"/>
                                        <p:tgtEl>
                                          <p:spTgt spid="21"/>
                                        </p:tgtEl>
                                      </p:cBhvr>
                                    </p:animEffect>
                                    <p:set>
                                      <p:cBhvr>
                                        <p:cTn id="97" dur="1" fill="hold">
                                          <p:stCondLst>
                                            <p:cond delay="499"/>
                                          </p:stCondLst>
                                        </p:cTn>
                                        <p:tgtEl>
                                          <p:spTgt spid="21"/>
                                        </p:tgtEl>
                                        <p:attrNameLst>
                                          <p:attrName>style.visibility</p:attrName>
                                        </p:attrNameLst>
                                      </p:cBhvr>
                                      <p:to>
                                        <p:strVal val="hidden"/>
                                      </p:to>
                                    </p:set>
                                  </p:childTnLst>
                                </p:cTn>
                              </p:par>
                            </p:childTnLst>
                          </p:cTn>
                        </p:par>
                        <p:par>
                          <p:cTn id="98" fill="hold">
                            <p:stCondLst>
                              <p:cond delay="500"/>
                            </p:stCondLst>
                            <p:childTnLst>
                              <p:par>
                                <p:cTn id="99" presetID="22" presetClass="exit" presetSubtype="8" fill="hold" nodeType="afterEffect">
                                  <p:stCondLst>
                                    <p:cond delay="0"/>
                                  </p:stCondLst>
                                  <p:childTnLst>
                                    <p:animEffect transition="out" filter="wipe(left)">
                                      <p:cBhvr>
                                        <p:cTn id="100" dur="500"/>
                                        <p:tgtEl>
                                          <p:spTgt spid="19"/>
                                        </p:tgtEl>
                                      </p:cBhvr>
                                    </p:animEffect>
                                    <p:set>
                                      <p:cBhvr>
                                        <p:cTn id="101"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AutoShape 3">
            <a:extLst>
              <a:ext uri="{FF2B5EF4-FFF2-40B4-BE49-F238E27FC236}">
                <a16:creationId xmlns:a16="http://schemas.microsoft.com/office/drawing/2014/main" id="{CB4CF095-E1C3-4A91-BC6E-BBFF8D578D65}"/>
              </a:ext>
            </a:extLst>
          </p:cNvPr>
          <p:cNvSpPr>
            <a:spLocks noChangeArrowheads="1"/>
          </p:cNvSpPr>
          <p:nvPr/>
        </p:nvSpPr>
        <p:spPr bwMode="auto">
          <a:xfrm>
            <a:off x="114299" y="631508"/>
            <a:ext cx="9776631" cy="246221"/>
          </a:xfrm>
          <a:prstGeom prst="roundRect">
            <a:avLst>
              <a:gd name="adj" fmla="val 0"/>
            </a:avLst>
          </a:prstGeom>
          <a:noFill/>
          <a:ln>
            <a:noFill/>
          </a:ln>
          <a:effectLst/>
        </p:spPr>
        <p:txBody>
          <a:bodyPr wrap="square" lIns="0" tIns="0" rIns="0" bIns="0">
            <a:spAutoFit/>
          </a:bodyPr>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（２）主要生命保険会社の「</a:t>
            </a:r>
            <a:r>
              <a:rPr kumimoji="0"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2024</a:t>
            </a:r>
            <a:r>
              <a:rPr kumimoji="0"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年度」決算コメント　まとめ</a:t>
            </a:r>
          </a:p>
        </p:txBody>
      </p:sp>
      <p:graphicFrame>
        <p:nvGraphicFramePr>
          <p:cNvPr id="66" name="表 65">
            <a:extLst>
              <a:ext uri="{FF2B5EF4-FFF2-40B4-BE49-F238E27FC236}">
                <a16:creationId xmlns:a16="http://schemas.microsoft.com/office/drawing/2014/main" id="{70CC941A-A744-4FD8-8F20-7589ABC48F86}"/>
              </a:ext>
            </a:extLst>
          </p:cNvPr>
          <p:cNvGraphicFramePr>
            <a:graphicFrameLocks noGrp="1"/>
          </p:cNvGraphicFramePr>
          <p:nvPr/>
        </p:nvGraphicFramePr>
        <p:xfrm>
          <a:off x="48697" y="987957"/>
          <a:ext cx="9792000" cy="55030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434326968"/>
                    </a:ext>
                  </a:extLst>
                </a:gridCol>
                <a:gridCol w="7776000">
                  <a:extLst>
                    <a:ext uri="{9D8B030D-6E8A-4147-A177-3AD203B41FA5}">
                      <a16:colId xmlns:a16="http://schemas.microsoft.com/office/drawing/2014/main" val="2280522376"/>
                    </a:ext>
                  </a:extLst>
                </a:gridCol>
                <a:gridCol w="432000">
                  <a:extLst>
                    <a:ext uri="{9D8B030D-6E8A-4147-A177-3AD203B41FA5}">
                      <a16:colId xmlns:a16="http://schemas.microsoft.com/office/drawing/2014/main" val="1687108634"/>
                    </a:ext>
                  </a:extLst>
                </a:gridCol>
              </a:tblGrid>
              <a:tr h="252000">
                <a:tc>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cs typeface="Arial" panose="020B0604020202020204" pitchFamily="34" charset="0"/>
                        </a:rPr>
                        <a:t>コメント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サイト</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リンク</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72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日本生命単体は前年度比で減収・増益。基礎利益は、利息および配当金等収入の増加を主因に増益。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個人保険・個人年金保険における新契約の年換算保険料は減少、件数は増加。営業職員数は、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47,842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人（前年差▲</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95</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人）。</a:t>
                      </a: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ソルベンシー・マージン比率は、</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国内株式の含み益減少や子会社等リスクの増加等により、</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前年度末比で低下。</a:t>
                      </a:r>
                      <a:endParaRPr lang="en-US" altLang="ja-JP" sz="1000" b="1" i="0" u="none" strike="noStrike" dirty="0">
                        <a:solidFill>
                          <a:srgbClr val="EA555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大樹生命は、前年度比で減収増益。保険料等収入は、外貨建て一時払い商品の販売減を主因に減収。</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新契約における年換算保険料は、対前年比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166.7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％と好調も</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コロナ渦前の、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2019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年に届いていない</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前述の新規年換算保険料は好調も、保有の年換算保険料は減少しており、継続に課題。</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第一生命保険単体での保険料等収入は、住友生命に並ばれる</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（新契約の年換算保険料は抜かれる）。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グループでの利益率（経常利益率：</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）は群を抜いて高い（やっぱり株式会社だからか？）。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月に発売開始した</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一時払終身が</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お客さまの資産承継ニーズ等を捉え、累計</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66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万件販売と大きく伸展。</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2024</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年度新契約の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63</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を占める。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介護保険導入、平準払商品の魅力向上（準備中）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長寿化とともに健康寿命延伸への健康増進が進展。当社は健康リスクへの備えの他、健康増進対応として、ラジオ体操等を通じて社会全体のさらなる健康増進に寄与</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国の認可前の保険商品を</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不法に勧誘していた問題には言及無し</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00" b="0" i="0" u="none" strike="noStrike" dirty="0">
                          <a:solidFill>
                            <a:schemeClr val="tx1"/>
                          </a:solidFill>
                          <a:effectLst/>
                          <a:latin typeface="Meiryo UI" panose="020B0604030504040204" pitchFamily="50" charset="-128"/>
                          <a:ea typeface="Meiryo UI" panose="020B0604030504040204" pitchFamily="50" charset="-128"/>
                          <a:hlinkClick r:id="rId4"/>
                        </a:rPr>
                        <a:t>リンク🔗</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72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明治安田単体における、円安による外国公社債の「利息及び配当金等収入」の増加や、国内株式の増配等を主因として増益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銀行窓販チャネルでは一時払保険の販売が好調であったものの、営業職員チャネルでは一時払保険の販売量が減少。</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保障性商品新契約年換算保険料は、ベストスタイル等から終身医療保険への転換の増加を主因として、 前年度から</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年度決算（案）に基づく  </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配当還元にあたり、</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1,574</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億円をご契約者にお支払い予定。</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54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新契約件数は、営業職員チャネルにおいて一時払終身保険の販売が好調だったほか</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Vitality</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の販売件数が過去最高であった。一方、代理店チャネルにおいて一時払年金保険の販売が減少したこと等により、前年比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保険料等収入も、代理店チャネルにおいて一時払商品の販売が減少したこと等により、前年比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ソルベンシー・マージン比率は、</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為替や金利の変動の影響等により、</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634.9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％（前年度末比▲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14.8pt</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）となった</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が、引き続き、健全とされる</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％を十分に上回っている。</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792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富国生命は、利息及び配当金等収入、基礎利益ともに過去最高を記録。その主な要因は富国生命の個人年金やフコクしんらい生命の一時払終身保険の販売好調。</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個人年金の新契約年換算保険料は、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月に予定利率を引上げたことにより、同</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倍増加。</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個人年金から主力の保障性商品「未来のとびら」へのクロスセル件数も</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4.6</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倍の増加。</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結果同主力商品の新契約販売も好調。また、</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月より発売の</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80</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90</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歳の方を対象とした利率固定型一時払終身保険が大きく伸展</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46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保障性商品の新契約年換算保険料は、朝日生命では若干の減少。一方、なないろ生命の伸展を主因に、</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億円となり前年度比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104.5%</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と増加。</a:t>
                      </a:r>
                    </a:p>
                    <a:p>
                      <a:pPr marL="171450" indent="-171450" algn="l" fontAlgn="ctr">
                        <a:buFont typeface="Arial" panose="020B0604020202020204" pitchFamily="34" charset="0"/>
                        <a:buChar char="•"/>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383</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億円の内訳は、</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朝日生命が</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189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億円（前年比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98.9%</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）、なないろ生命が</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193</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億円（前年比</a:t>
                      </a:r>
                      <a:r>
                        <a:rPr lang="en-US" altLang="ja-JP" sz="1000" b="1" i="0" u="none" strike="noStrike" dirty="0">
                          <a:solidFill>
                            <a:srgbClr val="EA5550"/>
                          </a:solidFill>
                          <a:effectLst/>
                          <a:latin typeface="Meiryo UI" panose="020B0604030504040204" pitchFamily="50" charset="-128"/>
                          <a:ea typeface="Meiryo UI" panose="020B0604030504040204" pitchFamily="50" charset="-128"/>
                        </a:rPr>
                        <a:t>110.6%</a:t>
                      </a:r>
                      <a:r>
                        <a:rPr lang="ja-JP" altLang="en-US" sz="1000" b="1" i="0" u="none" strike="noStrike" dirty="0">
                          <a:solidFill>
                            <a:srgbClr val="EA5550"/>
                          </a:solidFill>
                          <a:effectLst/>
                          <a:latin typeface="Meiryo UI" panose="020B0604030504040204" pitchFamily="50" charset="-128"/>
                          <a:ea typeface="Meiryo UI" panose="020B0604030504040204" pitchFamily="50" charset="-128"/>
                        </a:rPr>
                        <a:t>）。子会社が本体を凌駕。</a:t>
                      </a:r>
                      <a:endParaRPr lang="en-US" altLang="ja-JP" sz="10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bl>
          </a:graphicData>
        </a:graphic>
      </p:graphicFrame>
      <p:sp>
        <p:nvSpPr>
          <p:cNvPr id="4" name="テキスト プレースホルダー 1">
            <a:extLst>
              <a:ext uri="{FF2B5EF4-FFF2-40B4-BE49-F238E27FC236}">
                <a16:creationId xmlns:a16="http://schemas.microsoft.com/office/drawing/2014/main" id="{9CC9B058-8BAB-9A91-42D0-D758A6F4DACD}"/>
              </a:ext>
            </a:extLst>
          </p:cNvPr>
          <p:cNvSpPr txBox="1">
            <a:spLocks/>
          </p:cNvSpPr>
          <p:nvPr/>
        </p:nvSpPr>
        <p:spPr>
          <a:xfrm>
            <a:off x="53312" y="125280"/>
            <a:ext cx="98296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（コラム１）</a:t>
            </a:r>
            <a:r>
              <a:rPr lang="ja-JP" altLang="en-US" sz="1800" dirty="0">
                <a:solidFill>
                  <a:schemeClr val="tx1"/>
                </a:solidFill>
              </a:rPr>
              <a:t>先日発表された生保各社の決算内容から、各社のポイントを把握する</a:t>
            </a:r>
          </a:p>
        </p:txBody>
      </p:sp>
      <p:sp>
        <p:nvSpPr>
          <p:cNvPr id="3" name="スライド番号プレースホルダー 5">
            <a:extLst>
              <a:ext uri="{FF2B5EF4-FFF2-40B4-BE49-F238E27FC236}">
                <a16:creationId xmlns:a16="http://schemas.microsoft.com/office/drawing/2014/main" id="{636A0A8F-53F4-71D3-5CFD-A2300AF696C9}"/>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22</a:t>
            </a:fld>
            <a:endParaRPr kumimoji="1" lang="ja-JP" altLang="en-US" sz="1200" b="1" dirty="0">
              <a:solidFill>
                <a:schemeClr val="tx1"/>
              </a:solidFill>
            </a:endParaRPr>
          </a:p>
        </p:txBody>
      </p:sp>
    </p:spTree>
    <p:extLst>
      <p:ext uri="{BB962C8B-B14F-4D97-AF65-F5344CB8AC3E}">
        <p14:creationId xmlns:p14="http://schemas.microsoft.com/office/powerpoint/2010/main" val="3089840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3370E5C4-4873-47EA-894C-E24CE844E230}"/>
              </a:ext>
            </a:extLst>
          </p:cNvPr>
          <p:cNvSpPr/>
          <p:nvPr/>
        </p:nvSpPr>
        <p:spPr>
          <a:xfrm>
            <a:off x="0" y="602811"/>
            <a:ext cx="9571468"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effectLst/>
                <a:uLnTx/>
                <a:uFillTx/>
                <a:latin typeface="メイリオ"/>
                <a:ea typeface="メイリオ"/>
                <a:cs typeface="+mn-cs"/>
              </a:rPr>
              <a:t>（１）他社の</a:t>
            </a:r>
            <a:r>
              <a:rPr kumimoji="1" lang="en-US" altLang="ja-JP" sz="1600" b="1" i="0" u="none" strike="noStrike" kern="1200" cap="none" spc="0" normalizeH="0" baseline="0" noProof="0" dirty="0">
                <a:ln>
                  <a:noFill/>
                </a:ln>
                <a:effectLst/>
                <a:uLnTx/>
                <a:uFillTx/>
                <a:latin typeface="メイリオ"/>
                <a:ea typeface="メイリオ"/>
                <a:cs typeface="+mn-cs"/>
              </a:rPr>
              <a:t>C</a:t>
            </a:r>
            <a:r>
              <a:rPr kumimoji="1" lang="ja-JP" altLang="en-US" sz="1600" b="1" i="0" u="none" strike="noStrike" kern="1200" cap="none" spc="0" normalizeH="0" baseline="0" noProof="0" dirty="0">
                <a:ln>
                  <a:noFill/>
                </a:ln>
                <a:effectLst/>
                <a:uLnTx/>
                <a:uFillTx/>
                <a:latin typeface="メイリオ"/>
                <a:ea typeface="メイリオ"/>
                <a:cs typeface="+mn-cs"/>
              </a:rPr>
              <a:t>販のポイント（新規主力商品</a:t>
            </a:r>
            <a:r>
              <a:rPr kumimoji="1" lang="en-US" altLang="ja-JP" sz="1600" b="1" i="0" u="none" strike="noStrike" kern="1200" cap="none" spc="0" normalizeH="0" baseline="0" noProof="0" dirty="0">
                <a:ln>
                  <a:noFill/>
                </a:ln>
                <a:effectLst/>
                <a:uLnTx/>
                <a:uFillTx/>
                <a:latin typeface="メイリオ"/>
                <a:ea typeface="メイリオ"/>
                <a:cs typeface="+mn-cs"/>
              </a:rPr>
              <a:t>1</a:t>
            </a:r>
            <a:r>
              <a:rPr kumimoji="1" lang="ja-JP" altLang="en-US" sz="1600" b="1" i="0" u="none" strike="noStrike" kern="1200" cap="none" spc="0" normalizeH="0" baseline="0" noProof="0" dirty="0">
                <a:ln>
                  <a:noFill/>
                </a:ln>
                <a:effectLst/>
                <a:uLnTx/>
                <a:uFillTx/>
                <a:latin typeface="メイリオ"/>
                <a:ea typeface="メイリオ"/>
                <a:cs typeface="+mn-cs"/>
              </a:rPr>
              <a:t>件当たりの保険料、会社別比較）</a:t>
            </a:r>
          </a:p>
        </p:txBody>
      </p:sp>
      <p:graphicFrame>
        <p:nvGraphicFramePr>
          <p:cNvPr id="34" name="表 33">
            <a:extLst>
              <a:ext uri="{FF2B5EF4-FFF2-40B4-BE49-F238E27FC236}">
                <a16:creationId xmlns:a16="http://schemas.microsoft.com/office/drawing/2014/main" id="{2D9ECE5F-7504-45C2-919A-DF519D755FDE}"/>
              </a:ext>
            </a:extLst>
          </p:cNvPr>
          <p:cNvGraphicFramePr>
            <a:graphicFrameLocks noGrp="1"/>
          </p:cNvGraphicFramePr>
          <p:nvPr>
            <p:extLst>
              <p:ext uri="{D42A27DB-BD31-4B8C-83A1-F6EECF244321}">
                <p14:modId xmlns:p14="http://schemas.microsoft.com/office/powerpoint/2010/main" val="1242672723"/>
              </p:ext>
            </p:extLst>
          </p:nvPr>
        </p:nvGraphicFramePr>
        <p:xfrm>
          <a:off x="608816" y="958514"/>
          <a:ext cx="6264000" cy="3168000"/>
        </p:xfrm>
        <a:graphic>
          <a:graphicData uri="http://schemas.openxmlformats.org/drawingml/2006/table">
            <a:tbl>
              <a:tblPr>
                <a:tableStyleId>{5C22544A-7EE6-4342-B048-85BDC9FD1C3A}</a:tableStyleId>
              </a:tblPr>
              <a:tblGrid>
                <a:gridCol w="2088000">
                  <a:extLst>
                    <a:ext uri="{9D8B030D-6E8A-4147-A177-3AD203B41FA5}">
                      <a16:colId xmlns:a16="http://schemas.microsoft.com/office/drawing/2014/main" val="3475106001"/>
                    </a:ext>
                  </a:extLst>
                </a:gridCol>
                <a:gridCol w="2088000">
                  <a:extLst>
                    <a:ext uri="{9D8B030D-6E8A-4147-A177-3AD203B41FA5}">
                      <a16:colId xmlns:a16="http://schemas.microsoft.com/office/drawing/2014/main" val="1453469407"/>
                    </a:ext>
                  </a:extLst>
                </a:gridCol>
                <a:gridCol w="2088000">
                  <a:extLst>
                    <a:ext uri="{9D8B030D-6E8A-4147-A177-3AD203B41FA5}">
                      <a16:colId xmlns:a16="http://schemas.microsoft.com/office/drawing/2014/main" val="3075244358"/>
                    </a:ext>
                  </a:extLst>
                </a:gridCol>
              </a:tblGrid>
              <a:tr h="288000">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年代</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①明治安田生命</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　　　　　</a:t>
                      </a:r>
                      <a:r>
                        <a:rPr lang="ja-JP" altLang="en-US" sz="1200" b="1" i="0" u="none" strike="noStrike" dirty="0">
                          <a:solidFill>
                            <a:schemeClr val="tx1"/>
                          </a:solidFill>
                          <a:effectLst/>
                          <a:latin typeface="Meiryo UI" panose="020B0604030504040204" pitchFamily="50" charset="-128"/>
                          <a:ea typeface="Meiryo UI" panose="020B0604030504040204" pitchFamily="50" charset="-128"/>
                        </a:rPr>
                        <a:t>⑯</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　</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6473253"/>
                  </a:ext>
                </a:extLst>
              </a:tr>
              <a:tr h="288000">
                <a:tc>
                  <a:txBody>
                    <a:bodyPr/>
                    <a:lstStyle/>
                    <a:p>
                      <a:pPr algn="ctr" rtl="0" fontAlgn="ctr"/>
                      <a:r>
                        <a:rPr lang="en-US" altLang="ja-JP" sz="1200" b="1" u="none" strike="noStrike" dirty="0">
                          <a:effectLst/>
                          <a:latin typeface="Meiryo UI" panose="020B0604030504040204" pitchFamily="50" charset="-128"/>
                          <a:ea typeface="Meiryo UI" panose="020B0604030504040204" pitchFamily="50" charset="-128"/>
                        </a:rPr>
                        <a:t>15</a:t>
                      </a:r>
                      <a:r>
                        <a:rPr lang="ja-JP" altLang="en-US" sz="1200" b="1" u="none" strike="noStrike" dirty="0">
                          <a:effectLst/>
                          <a:latin typeface="Meiryo UI" panose="020B0604030504040204" pitchFamily="50" charset="-128"/>
                          <a:ea typeface="Meiryo UI" panose="020B0604030504040204" pitchFamily="50" charset="-128"/>
                        </a:rPr>
                        <a:t>～</a:t>
                      </a:r>
                      <a:r>
                        <a:rPr lang="en-US" altLang="ja-JP" sz="1200" b="1" u="none" strike="noStrike" dirty="0">
                          <a:effectLst/>
                          <a:latin typeface="Meiryo UI" panose="020B0604030504040204" pitchFamily="50" charset="-128"/>
                          <a:ea typeface="Meiryo UI" panose="020B0604030504040204" pitchFamily="50" charset="-128"/>
                        </a:rPr>
                        <a:t>19</a:t>
                      </a:r>
                      <a:r>
                        <a:rPr lang="ja-JP" altLang="en-US" sz="1200" b="1" u="none" strike="noStrike" dirty="0">
                          <a:effectLst/>
                          <a:latin typeface="Meiryo UI" panose="020B0604030504040204" pitchFamily="50" charset="-128"/>
                          <a:ea typeface="Meiryo UI" panose="020B0604030504040204" pitchFamily="50" charset="-128"/>
                        </a:rPr>
                        <a:t>歳</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7,921</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8,566</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420010"/>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8,765</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10,572</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7383113"/>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9,908</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12,523</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34841958"/>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12,067</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15,834</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69094434"/>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14,440</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20,129</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372055"/>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18,026</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25,906</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23678195"/>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20,059</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29,991</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0265224"/>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22,625</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33,301</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2279987"/>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59</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27,675</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44,819</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6713018"/>
                  </a:ext>
                </a:extLst>
              </a:tr>
              <a:tr h="288000">
                <a:tc>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64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33,847</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49,982</a:t>
                      </a:r>
                    </a:p>
                  </a:txBody>
                  <a:tcPr marL="36000" marR="79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0322456"/>
                  </a:ext>
                </a:extLst>
              </a:tr>
            </a:tbl>
          </a:graphicData>
        </a:graphic>
      </p:graphicFrame>
      <p:sp>
        <p:nvSpPr>
          <p:cNvPr id="6" name="正方形/長方形 5">
            <a:extLst>
              <a:ext uri="{FF2B5EF4-FFF2-40B4-BE49-F238E27FC236}">
                <a16:creationId xmlns:a16="http://schemas.microsoft.com/office/drawing/2014/main" id="{0D59FA5D-08F5-46A4-A7A5-BC4B7FD0A311}"/>
              </a:ext>
            </a:extLst>
          </p:cNvPr>
          <p:cNvSpPr/>
          <p:nvPr/>
        </p:nvSpPr>
        <p:spPr>
          <a:xfrm>
            <a:off x="114299" y="4389040"/>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effectLst/>
                <a:uLnTx/>
                <a:uFillTx/>
                <a:latin typeface="メイリオ"/>
                <a:ea typeface="メイリオ"/>
                <a:cs typeface="+mn-cs"/>
              </a:rPr>
              <a:t>（２）他社から見た明治安田生命の優位性</a:t>
            </a:r>
          </a:p>
        </p:txBody>
      </p:sp>
      <p:sp>
        <p:nvSpPr>
          <p:cNvPr id="7" name="テキスト ボックス 6">
            <a:extLst>
              <a:ext uri="{FF2B5EF4-FFF2-40B4-BE49-F238E27FC236}">
                <a16:creationId xmlns:a16="http://schemas.microsoft.com/office/drawing/2014/main" id="{FCDE8528-6C19-42FD-A425-D65FA63A79BA}"/>
              </a:ext>
            </a:extLst>
          </p:cNvPr>
          <p:cNvSpPr txBox="1"/>
          <p:nvPr/>
        </p:nvSpPr>
        <p:spPr>
          <a:xfrm>
            <a:off x="5896552" y="4106575"/>
            <a:ext cx="1082349" cy="2308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（単位：円）</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 name="図 3">
            <a:extLst>
              <a:ext uri="{FF2B5EF4-FFF2-40B4-BE49-F238E27FC236}">
                <a16:creationId xmlns:a16="http://schemas.microsoft.com/office/drawing/2014/main" id="{7F1FAD13-5F66-41DD-A9F4-1C4C8ECCBFCB}"/>
              </a:ext>
            </a:extLst>
          </p:cNvPr>
          <p:cNvPicPr>
            <a:picLocks noChangeAspect="1"/>
          </p:cNvPicPr>
          <p:nvPr/>
        </p:nvPicPr>
        <p:blipFill rotWithShape="1">
          <a:blip r:embed="rId2"/>
          <a:srcRect l="18462" t="61135" r="75102" b="26809"/>
          <a:stretch/>
        </p:blipFill>
        <p:spPr>
          <a:xfrm>
            <a:off x="1810388" y="4773851"/>
            <a:ext cx="637592" cy="671804"/>
          </a:xfrm>
          <a:prstGeom prst="rect">
            <a:avLst/>
          </a:prstGeom>
        </p:spPr>
      </p:pic>
      <p:pic>
        <p:nvPicPr>
          <p:cNvPr id="10" name="図 9">
            <a:extLst>
              <a:ext uri="{FF2B5EF4-FFF2-40B4-BE49-F238E27FC236}">
                <a16:creationId xmlns:a16="http://schemas.microsoft.com/office/drawing/2014/main" id="{9F6F14BE-04C5-41F7-9AD7-CF2B892F9E22}"/>
              </a:ext>
            </a:extLst>
          </p:cNvPr>
          <p:cNvPicPr>
            <a:picLocks noChangeAspect="1"/>
          </p:cNvPicPr>
          <p:nvPr/>
        </p:nvPicPr>
        <p:blipFill rotWithShape="1">
          <a:blip r:embed="rId2"/>
          <a:srcRect l="39341" t="61135" r="54223" b="26809"/>
          <a:stretch/>
        </p:blipFill>
        <p:spPr>
          <a:xfrm>
            <a:off x="1774622" y="5633474"/>
            <a:ext cx="637592" cy="671804"/>
          </a:xfrm>
          <a:prstGeom prst="rect">
            <a:avLst/>
          </a:prstGeom>
        </p:spPr>
      </p:pic>
      <p:sp>
        <p:nvSpPr>
          <p:cNvPr id="11" name="吹き出し: 角を丸めた四角形 10">
            <a:extLst>
              <a:ext uri="{FF2B5EF4-FFF2-40B4-BE49-F238E27FC236}">
                <a16:creationId xmlns:a16="http://schemas.microsoft.com/office/drawing/2014/main" id="{24FB7B46-89B5-4452-89B8-DC59F42E7AEB}"/>
              </a:ext>
            </a:extLst>
          </p:cNvPr>
          <p:cNvSpPr/>
          <p:nvPr/>
        </p:nvSpPr>
        <p:spPr>
          <a:xfrm>
            <a:off x="2705042" y="4759855"/>
            <a:ext cx="6560256" cy="648000"/>
          </a:xfrm>
          <a:prstGeom prst="wedgeRoundRectCallout">
            <a:avLst>
              <a:gd name="adj1" fmla="val -54367"/>
              <a:gd name="adj2" fmla="val 26285"/>
              <a:gd name="adj3" fmla="val 16667"/>
            </a:avLst>
          </a:prstGeom>
          <a:solidFill>
            <a:schemeClr val="bg1"/>
          </a:solidFill>
          <a:ln w="19050">
            <a:solidFill>
              <a:schemeClr val="bg1">
                <a:lumMod val="85000"/>
              </a:schemeClr>
            </a:solidFill>
          </a:ln>
        </p:spPr>
        <p:txBody>
          <a:bodyPr wrap="square" lIns="36000" tIns="0" rIns="36000" bIns="0" anchor="ctr">
            <a:no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lang="ja-JP" altLang="en-US" sz="1400" dirty="0">
                <a:solidFill>
                  <a:prstClr val="black"/>
                </a:solidFill>
                <a:latin typeface="メイリオ" panose="020B0604030504040204" pitchFamily="50" charset="-128"/>
                <a:ea typeface="メイリオ" panose="020B0604030504040204" pitchFamily="50" charset="-128"/>
              </a:rPr>
              <a:t>に</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脅威を感じる。</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をされると苦しい。。。</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657A1CE8-8993-48BA-B0BD-AAB9B7680F86}"/>
              </a:ext>
            </a:extLst>
          </p:cNvPr>
          <p:cNvSpPr/>
          <p:nvPr/>
        </p:nvSpPr>
        <p:spPr>
          <a:xfrm>
            <a:off x="2947501" y="4845066"/>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⑰</a:t>
            </a:r>
          </a:p>
        </p:txBody>
      </p:sp>
      <p:sp>
        <p:nvSpPr>
          <p:cNvPr id="13" name="正方形/長方形 12">
            <a:extLst>
              <a:ext uri="{FF2B5EF4-FFF2-40B4-BE49-F238E27FC236}">
                <a16:creationId xmlns:a16="http://schemas.microsoft.com/office/drawing/2014/main" id="{B0D6C5A7-1686-4829-B9C7-A814AA152506}"/>
              </a:ext>
            </a:extLst>
          </p:cNvPr>
          <p:cNvSpPr/>
          <p:nvPr/>
        </p:nvSpPr>
        <p:spPr>
          <a:xfrm>
            <a:off x="2947501" y="5105631"/>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⑱</a:t>
            </a:r>
          </a:p>
        </p:txBody>
      </p:sp>
      <p:sp>
        <p:nvSpPr>
          <p:cNvPr id="14" name="吹き出し: 角を丸めた四角形 13">
            <a:extLst>
              <a:ext uri="{FF2B5EF4-FFF2-40B4-BE49-F238E27FC236}">
                <a16:creationId xmlns:a16="http://schemas.microsoft.com/office/drawing/2014/main" id="{417D6983-2D19-48A4-85D4-C7F32DFB4C14}"/>
              </a:ext>
            </a:extLst>
          </p:cNvPr>
          <p:cNvSpPr/>
          <p:nvPr/>
        </p:nvSpPr>
        <p:spPr>
          <a:xfrm>
            <a:off x="2733031" y="5568539"/>
            <a:ext cx="6532267" cy="648000"/>
          </a:xfrm>
          <a:prstGeom prst="wedgeRoundRectCallout">
            <a:avLst>
              <a:gd name="adj1" fmla="val -54367"/>
              <a:gd name="adj2" fmla="val 29006"/>
              <a:gd name="adj3" fmla="val 16667"/>
            </a:avLst>
          </a:prstGeom>
          <a:solidFill>
            <a:schemeClr val="bg1"/>
          </a:solidFill>
          <a:ln w="19050">
            <a:solidFill>
              <a:schemeClr val="bg1">
                <a:lumMod val="85000"/>
              </a:schemeClr>
            </a:solidFill>
          </a:ln>
        </p:spPr>
        <p:txBody>
          <a:bodyPr wrap="square" lIns="36000" tIns="0" rIns="36000" bIns="0" anchor="ctr">
            <a:no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が少ない傾向。</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が変わったとき、苦しいのでは？</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4EAA87B0-5708-425C-80D4-598AED85627C}"/>
              </a:ext>
            </a:extLst>
          </p:cNvPr>
          <p:cNvSpPr/>
          <p:nvPr/>
        </p:nvSpPr>
        <p:spPr>
          <a:xfrm>
            <a:off x="2947501" y="5663081"/>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⑲</a:t>
            </a:r>
          </a:p>
        </p:txBody>
      </p:sp>
      <p:sp>
        <p:nvSpPr>
          <p:cNvPr id="16" name="正方形/長方形 15">
            <a:extLst>
              <a:ext uri="{FF2B5EF4-FFF2-40B4-BE49-F238E27FC236}">
                <a16:creationId xmlns:a16="http://schemas.microsoft.com/office/drawing/2014/main" id="{B4CEB52D-F394-4C66-B037-5EE04C2A3751}"/>
              </a:ext>
            </a:extLst>
          </p:cNvPr>
          <p:cNvSpPr/>
          <p:nvPr/>
        </p:nvSpPr>
        <p:spPr>
          <a:xfrm>
            <a:off x="2947501" y="5923646"/>
            <a:ext cx="133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chemeClr val="tx1"/>
                </a:solidFill>
                <a:latin typeface="Meiryo UI" panose="020B0604030504040204" pitchFamily="50" charset="-128"/>
                <a:ea typeface="Meiryo UI" panose="020B0604030504040204" pitchFamily="50" charset="-128"/>
              </a:rPr>
              <a:t>⑳</a:t>
            </a:r>
          </a:p>
        </p:txBody>
      </p:sp>
      <p:sp>
        <p:nvSpPr>
          <p:cNvPr id="17" name="正方形/長方形 16">
            <a:extLst>
              <a:ext uri="{FF2B5EF4-FFF2-40B4-BE49-F238E27FC236}">
                <a16:creationId xmlns:a16="http://schemas.microsoft.com/office/drawing/2014/main" id="{CF3000EF-CE41-4309-B1FA-825A469F497E}"/>
              </a:ext>
            </a:extLst>
          </p:cNvPr>
          <p:cNvSpPr/>
          <p:nvPr/>
        </p:nvSpPr>
        <p:spPr>
          <a:xfrm>
            <a:off x="347223" y="4759506"/>
            <a:ext cx="1546891"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solidFill>
                  <a:srgbClr val="002060"/>
                </a:solidFill>
                <a:latin typeface="メイリオ"/>
                <a:ea typeface="メイリオ"/>
              </a:rPr>
              <a:t>明治安田生命の</a:t>
            </a:r>
            <a:endParaRPr kumimoji="1" lang="en-US" altLang="ja-JP" sz="1400" b="1" dirty="0">
              <a:solidFill>
                <a:srgbClr val="002060"/>
              </a:solidFill>
              <a:latin typeface="メイリオ"/>
              <a:ea typeface="メイリオ"/>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優位点</a:t>
            </a:r>
          </a:p>
        </p:txBody>
      </p:sp>
      <p:sp>
        <p:nvSpPr>
          <p:cNvPr id="18" name="正方形/長方形 17">
            <a:extLst>
              <a:ext uri="{FF2B5EF4-FFF2-40B4-BE49-F238E27FC236}">
                <a16:creationId xmlns:a16="http://schemas.microsoft.com/office/drawing/2014/main" id="{D5C3FF2A-A3A7-48FD-9E11-C04E5280AAAD}"/>
              </a:ext>
            </a:extLst>
          </p:cNvPr>
          <p:cNvSpPr/>
          <p:nvPr/>
        </p:nvSpPr>
        <p:spPr>
          <a:xfrm>
            <a:off x="347222" y="5598010"/>
            <a:ext cx="1546891"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solidFill>
                  <a:srgbClr val="002060"/>
                </a:solidFill>
                <a:latin typeface="メイリオ"/>
                <a:ea typeface="メイリオ"/>
              </a:rPr>
              <a:t>明治安田生命の</a:t>
            </a:r>
            <a:endParaRPr kumimoji="1" lang="en-US" altLang="ja-JP" sz="1400" b="1" dirty="0">
              <a:solidFill>
                <a:srgbClr val="002060"/>
              </a:solidFill>
              <a:latin typeface="メイリオ"/>
              <a:ea typeface="メイリオ"/>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ここを攻略</a:t>
            </a:r>
            <a:r>
              <a:rPr kumimoji="1" lang="en-US" altLang="ja-JP" sz="1400" b="1" i="1" u="none" strike="noStrike" kern="1200" cap="none" spc="0" normalizeH="0" baseline="0" noProof="0" dirty="0">
                <a:ln>
                  <a:noFill/>
                </a:ln>
                <a:solidFill>
                  <a:srgbClr val="002060"/>
                </a:solidFill>
                <a:effectLst/>
                <a:uLnTx/>
                <a:uFillTx/>
                <a:latin typeface="メイリオ"/>
                <a:ea typeface="メイリオ"/>
                <a:cs typeface="+mn-cs"/>
              </a:rPr>
              <a:t>!?</a:t>
            </a:r>
            <a:endParaRPr kumimoji="1" lang="ja-JP" altLang="en-US" sz="1400" b="1" i="1"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19" name="テキスト ボックス 18">
            <a:extLst>
              <a:ext uri="{FF2B5EF4-FFF2-40B4-BE49-F238E27FC236}">
                <a16:creationId xmlns:a16="http://schemas.microsoft.com/office/drawing/2014/main" id="{202483FB-31B6-4B36-B85B-F115878FC975}"/>
              </a:ext>
            </a:extLst>
          </p:cNvPr>
          <p:cNvSpPr txBox="1"/>
          <p:nvPr/>
        </p:nvSpPr>
        <p:spPr>
          <a:xfrm>
            <a:off x="488509" y="6312390"/>
            <a:ext cx="9705904" cy="261610"/>
          </a:xfrm>
          <a:prstGeom prst="rect">
            <a:avLst/>
          </a:prstGeom>
          <a:no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保険代理店を設立するにあたり、他社担当者からのヒアリングや勉強会にて</a:t>
            </a:r>
            <a:endParaRPr lang="ja-JP" altLang="en-US" sz="1050" dirty="0"/>
          </a:p>
        </p:txBody>
      </p:sp>
      <p:pic>
        <p:nvPicPr>
          <p:cNvPr id="5" name="図 4" descr="QR コード&#10;&#10;自動的に生成された説明">
            <a:extLst>
              <a:ext uri="{FF2B5EF4-FFF2-40B4-BE49-F238E27FC236}">
                <a16:creationId xmlns:a16="http://schemas.microsoft.com/office/drawing/2014/main" id="{F9746E7F-05E9-40F6-9D98-129F601C9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0930" y="1050379"/>
            <a:ext cx="1080000" cy="1080000"/>
          </a:xfrm>
          <a:prstGeom prst="rect">
            <a:avLst/>
          </a:prstGeom>
        </p:spPr>
      </p:pic>
      <p:sp>
        <p:nvSpPr>
          <p:cNvPr id="3" name="テキスト プレースホルダー 1">
            <a:extLst>
              <a:ext uri="{FF2B5EF4-FFF2-40B4-BE49-F238E27FC236}">
                <a16:creationId xmlns:a16="http://schemas.microsoft.com/office/drawing/2014/main" id="{6229B35A-F1EB-1BB0-29CB-E405CE1681D0}"/>
              </a:ext>
            </a:extLst>
          </p:cNvPr>
          <p:cNvSpPr txBox="1">
            <a:spLocks/>
          </p:cNvSpPr>
          <p:nvPr/>
        </p:nvSpPr>
        <p:spPr>
          <a:xfrm>
            <a:off x="53312" y="125280"/>
            <a:ext cx="9370606"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（コラム２）</a:t>
            </a:r>
            <a:r>
              <a:rPr lang="ja-JP" altLang="en-US" sz="1800" dirty="0">
                <a:solidFill>
                  <a:schemeClr val="tx1"/>
                </a:solidFill>
                <a:latin typeface="メイリオ" panose="020B0604030504040204" pitchFamily="50" charset="-128"/>
                <a:ea typeface="メイリオ" panose="020B0604030504040204" pitchFamily="50" charset="-128"/>
              </a:rPr>
              <a:t>他社から見た明治安田生命の攻略のポイント</a:t>
            </a:r>
            <a:endParaRPr lang="ja-JP" altLang="en-US" sz="1800" dirty="0">
              <a:solidFill>
                <a:schemeClr val="tx1"/>
              </a:solidFill>
            </a:endParaRPr>
          </a:p>
        </p:txBody>
      </p:sp>
      <p:sp>
        <p:nvSpPr>
          <p:cNvPr id="2" name="吹き出し: 四角形 1">
            <a:extLst>
              <a:ext uri="{FF2B5EF4-FFF2-40B4-BE49-F238E27FC236}">
                <a16:creationId xmlns:a16="http://schemas.microsoft.com/office/drawing/2014/main" id="{B90F9A3F-0C05-3A1B-6535-3BF564D1ABEA}"/>
              </a:ext>
            </a:extLst>
          </p:cNvPr>
          <p:cNvSpPr/>
          <p:nvPr/>
        </p:nvSpPr>
        <p:spPr bwMode="auto">
          <a:xfrm>
            <a:off x="6186196" y="633908"/>
            <a:ext cx="2702093" cy="612000"/>
          </a:xfrm>
          <a:prstGeom prst="wedgeRectCallout">
            <a:avLst>
              <a:gd name="adj1" fmla="val -59620"/>
              <a:gd name="adj2" fmla="val 53750"/>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日本生命</a:t>
            </a:r>
            <a:endParaRPr kumimoji="1" lang="en-US" altLang="ja-JP" sz="2800" b="1" dirty="0">
              <a:solidFill>
                <a:srgbClr val="EA5550"/>
              </a:solidFill>
              <a:latin typeface="Meiryo UI" panose="020B0604030504040204" pitchFamily="50" charset="-128"/>
              <a:ea typeface="Meiryo UI" panose="020B0604030504040204" pitchFamily="50" charset="-128"/>
            </a:endParaRPr>
          </a:p>
        </p:txBody>
      </p:sp>
      <p:sp>
        <p:nvSpPr>
          <p:cNvPr id="8" name="吹き出し: 四角形 7">
            <a:extLst>
              <a:ext uri="{FF2B5EF4-FFF2-40B4-BE49-F238E27FC236}">
                <a16:creationId xmlns:a16="http://schemas.microsoft.com/office/drawing/2014/main" id="{C62DCAE9-1017-FE1C-0382-7DB4D6739C74}"/>
              </a:ext>
            </a:extLst>
          </p:cNvPr>
          <p:cNvSpPr/>
          <p:nvPr/>
        </p:nvSpPr>
        <p:spPr bwMode="auto">
          <a:xfrm>
            <a:off x="785526" y="4265385"/>
            <a:ext cx="2702093" cy="612000"/>
          </a:xfrm>
          <a:prstGeom prst="wedgeRectCallout">
            <a:avLst>
              <a:gd name="adj1" fmla="val 56750"/>
              <a:gd name="adj2" fmla="val 44602"/>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特約</a:t>
            </a:r>
          </a:p>
        </p:txBody>
      </p:sp>
      <p:sp>
        <p:nvSpPr>
          <p:cNvPr id="9" name="吹き出し: 四角形 8">
            <a:extLst>
              <a:ext uri="{FF2B5EF4-FFF2-40B4-BE49-F238E27FC236}">
                <a16:creationId xmlns:a16="http://schemas.microsoft.com/office/drawing/2014/main" id="{97E7BC62-2E7C-5D7B-D8D9-23BAB1788D69}"/>
              </a:ext>
            </a:extLst>
          </p:cNvPr>
          <p:cNvSpPr/>
          <p:nvPr/>
        </p:nvSpPr>
        <p:spPr bwMode="auto">
          <a:xfrm>
            <a:off x="6186196" y="2226230"/>
            <a:ext cx="3618199" cy="1670833"/>
          </a:xfrm>
          <a:prstGeom prst="wedgeRectCallout">
            <a:avLst>
              <a:gd name="adj1" fmla="val -56735"/>
              <a:gd name="adj2" fmla="val -38973"/>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3200" b="1" dirty="0">
                <a:solidFill>
                  <a:srgbClr val="EA5550"/>
                </a:solidFill>
                <a:latin typeface="Meiryo UI" panose="020B0604030504040204" pitchFamily="50" charset="-128"/>
                <a:ea typeface="Meiryo UI" panose="020B0604030504040204" pitchFamily="50" charset="-128"/>
              </a:rPr>
              <a:t>保障シミュレーション</a:t>
            </a:r>
            <a:endParaRPr kumimoji="1" lang="en-US" altLang="ja-JP" sz="3200" b="1" dirty="0">
              <a:solidFill>
                <a:srgbClr val="EA5550"/>
              </a:solidFill>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3200" b="1" dirty="0">
                <a:solidFill>
                  <a:srgbClr val="EA5550"/>
                </a:solidFill>
                <a:latin typeface="Meiryo UI" panose="020B0604030504040204" pitchFamily="50" charset="-128"/>
                <a:ea typeface="Meiryo UI" panose="020B0604030504040204" pitchFamily="50" charset="-128"/>
              </a:rPr>
              <a:t>（未来コンサルタント）</a:t>
            </a:r>
            <a:endParaRPr kumimoji="1" lang="en-US" altLang="ja-JP" sz="3200" b="1" dirty="0">
              <a:solidFill>
                <a:srgbClr val="EA5550"/>
              </a:solidFill>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3200" b="1" dirty="0">
                <a:solidFill>
                  <a:sysClr val="windowText" lastClr="000000"/>
                </a:solidFill>
                <a:latin typeface="Meiryo UI" panose="020B0604030504040204" pitchFamily="50" charset="-128"/>
                <a:ea typeface="Meiryo UI" panose="020B0604030504040204" pitchFamily="50" charset="-128"/>
              </a:rPr>
              <a:t>を活用</a:t>
            </a:r>
            <a:endParaRPr kumimoji="1" lang="ja-JP" altLang="en-US" sz="40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endParaRPr>
          </a:p>
        </p:txBody>
      </p:sp>
      <p:sp>
        <p:nvSpPr>
          <p:cNvPr id="20" name="吹き出し: 四角形 19">
            <a:extLst>
              <a:ext uri="{FF2B5EF4-FFF2-40B4-BE49-F238E27FC236}">
                <a16:creationId xmlns:a16="http://schemas.microsoft.com/office/drawing/2014/main" id="{BD83AABB-B47F-180C-B2F4-23D6855A51DF}"/>
              </a:ext>
            </a:extLst>
          </p:cNvPr>
          <p:cNvSpPr/>
          <p:nvPr/>
        </p:nvSpPr>
        <p:spPr bwMode="auto">
          <a:xfrm>
            <a:off x="785526" y="4952983"/>
            <a:ext cx="2702093" cy="612000"/>
          </a:xfrm>
          <a:prstGeom prst="wedgeRectCallout">
            <a:avLst>
              <a:gd name="adj1" fmla="val 56405"/>
              <a:gd name="adj2" fmla="val -7235"/>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比較（給付金）</a:t>
            </a:r>
          </a:p>
        </p:txBody>
      </p:sp>
      <p:sp>
        <p:nvSpPr>
          <p:cNvPr id="21" name="吹き出し: 四角形 20">
            <a:extLst>
              <a:ext uri="{FF2B5EF4-FFF2-40B4-BE49-F238E27FC236}">
                <a16:creationId xmlns:a16="http://schemas.microsoft.com/office/drawing/2014/main" id="{2574B7E6-9A86-5ED8-D83D-011C8975F898}"/>
              </a:ext>
            </a:extLst>
          </p:cNvPr>
          <p:cNvSpPr/>
          <p:nvPr/>
        </p:nvSpPr>
        <p:spPr bwMode="auto">
          <a:xfrm>
            <a:off x="4359719" y="5094821"/>
            <a:ext cx="2702093" cy="612000"/>
          </a:xfrm>
          <a:prstGeom prst="wedgeRectCallout">
            <a:avLst>
              <a:gd name="adj1" fmla="val -59620"/>
              <a:gd name="adj2" fmla="val 53750"/>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保険金</a:t>
            </a:r>
          </a:p>
        </p:txBody>
      </p:sp>
      <p:sp>
        <p:nvSpPr>
          <p:cNvPr id="22" name="吹き出し: 四角形 21">
            <a:extLst>
              <a:ext uri="{FF2B5EF4-FFF2-40B4-BE49-F238E27FC236}">
                <a16:creationId xmlns:a16="http://schemas.microsoft.com/office/drawing/2014/main" id="{55A24F52-180C-DEA8-6709-593C886960EE}"/>
              </a:ext>
            </a:extLst>
          </p:cNvPr>
          <p:cNvSpPr/>
          <p:nvPr/>
        </p:nvSpPr>
        <p:spPr bwMode="auto">
          <a:xfrm>
            <a:off x="4359719" y="6137195"/>
            <a:ext cx="4728297" cy="612000"/>
          </a:xfrm>
          <a:prstGeom prst="wedgeRectCallout">
            <a:avLst>
              <a:gd name="adj1" fmla="val -54243"/>
              <a:gd name="adj2" fmla="val -45350"/>
            </a:avLst>
          </a:prstGeom>
          <a:solidFill>
            <a:srgbClr val="FFFFCC"/>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ja-JP" altLang="en-US" sz="2800" b="1" dirty="0">
                <a:solidFill>
                  <a:srgbClr val="EA5550"/>
                </a:solidFill>
                <a:latin typeface="Meiryo UI" panose="020B0604030504040204" pitchFamily="50" charset="-128"/>
                <a:ea typeface="Meiryo UI" panose="020B0604030504040204" pitchFamily="50" charset="-128"/>
              </a:rPr>
              <a:t>医療制度（自己負担割合）</a:t>
            </a:r>
          </a:p>
        </p:txBody>
      </p:sp>
    </p:spTree>
    <p:extLst>
      <p:ext uri="{BB962C8B-B14F-4D97-AF65-F5344CB8AC3E}">
        <p14:creationId xmlns:p14="http://schemas.microsoft.com/office/powerpoint/2010/main" val="268950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righ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righ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20" grpId="0" animBg="1"/>
      <p:bldP spid="21"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（１）</a:t>
            </a:r>
            <a:r>
              <a:rPr kumimoji="1" lang="ja-JP" altLang="en-US" sz="16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600" dirty="0">
                <a:solidFill>
                  <a:srgbClr val="3E3A39"/>
                </a:solidFill>
                <a:latin typeface="メイリオ" panose="020B0604030504040204" pitchFamily="50" charset="-128"/>
                <a:ea typeface="メイリオ" panose="020B0604030504040204" pitchFamily="50" charset="-128"/>
              </a:rPr>
              <a:t>（</a:t>
            </a:r>
            <a:r>
              <a:rPr kumimoji="1" lang="en-US" altLang="ja-JP" sz="1600" dirty="0">
                <a:solidFill>
                  <a:srgbClr val="3E3A39"/>
                </a:solidFill>
                <a:latin typeface="メイリオ" panose="020B0604030504040204" pitchFamily="50" charset="-128"/>
                <a:ea typeface="メイリオ" panose="020B0604030504040204" pitchFamily="50" charset="-128"/>
              </a:rPr>
              <a:t>2025</a:t>
            </a:r>
            <a:r>
              <a:rPr kumimoji="1" lang="ja-JP" altLang="en-US" sz="1600" dirty="0">
                <a:solidFill>
                  <a:srgbClr val="3E3A39"/>
                </a:solidFill>
                <a:latin typeface="メイリオ" panose="020B0604030504040204" pitchFamily="50" charset="-128"/>
                <a:ea typeface="メイリオ" panose="020B0604030504040204" pitchFamily="50" charset="-128"/>
              </a:rPr>
              <a:t>年</a:t>
            </a:r>
            <a:r>
              <a:rPr kumimoji="1" lang="en-US" altLang="ja-JP" sz="1600" dirty="0">
                <a:solidFill>
                  <a:srgbClr val="3E3A39"/>
                </a:solidFill>
                <a:latin typeface="メイリオ" panose="020B0604030504040204" pitchFamily="50" charset="-128"/>
                <a:ea typeface="メイリオ" panose="020B0604030504040204" pitchFamily="50" charset="-128"/>
              </a:rPr>
              <a:t>7</a:t>
            </a:r>
            <a:r>
              <a:rPr kumimoji="1" lang="ja-JP" altLang="en-US" sz="1600" dirty="0">
                <a:solidFill>
                  <a:srgbClr val="3E3A39"/>
                </a:solidFill>
                <a:latin typeface="メイリオ" panose="020B0604030504040204" pitchFamily="50" charset="-128"/>
                <a:ea typeface="メイリオ" panose="020B0604030504040204" pitchFamily="50" charset="-128"/>
              </a:rPr>
              <a:t>月</a:t>
            </a:r>
            <a:r>
              <a:rPr kumimoji="1" lang="en-US" altLang="ja-JP" sz="1600" dirty="0">
                <a:solidFill>
                  <a:srgbClr val="3E3A39"/>
                </a:solidFill>
                <a:latin typeface="メイリオ" panose="020B0604030504040204" pitchFamily="50" charset="-128"/>
                <a:ea typeface="メイリオ" panose="020B0604030504040204" pitchFamily="50" charset="-128"/>
              </a:rPr>
              <a:t>1</a:t>
            </a:r>
            <a:r>
              <a:rPr kumimoji="1" lang="ja-JP" altLang="en-US" sz="1600" dirty="0">
                <a:solidFill>
                  <a:srgbClr val="3E3A39"/>
                </a:solidFill>
                <a:latin typeface="メイリオ" panose="020B0604030504040204" pitchFamily="50" charset="-128"/>
                <a:ea typeface="メイリオ" panose="020B0604030504040204" pitchFamily="50" charset="-128"/>
              </a:rPr>
              <a:t>日時点）</a:t>
            </a:r>
            <a:endParaRPr kumimoji="1" lang="en-US" altLang="ja-JP" sz="1600" dirty="0">
              <a:solidFill>
                <a:srgbClr val="4D4D4D"/>
              </a:solidFill>
              <a:latin typeface="Arial"/>
              <a:cs typeface="メイリオ" pitchFamily="50" charset="-128"/>
            </a:endParaRPr>
          </a:p>
        </p:txBody>
      </p:sp>
      <p:sp>
        <p:nvSpPr>
          <p:cNvPr id="12" name="正方形/長方形 11">
            <a:extLst>
              <a:ext uri="{FF2B5EF4-FFF2-40B4-BE49-F238E27FC236}">
                <a16:creationId xmlns:a16="http://schemas.microsoft.com/office/drawing/2014/main" id="{3F5A0D80-EBDE-465C-B520-C5E1263F2A2A}"/>
              </a:ext>
            </a:extLst>
          </p:cNvPr>
          <p:cNvSpPr/>
          <p:nvPr/>
        </p:nvSpPr>
        <p:spPr>
          <a:xfrm>
            <a:off x="7077456" y="1586651"/>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en-US" altLang="ja-JP" sz="1050" dirty="0">
                <a:solidFill>
                  <a:srgbClr val="3E3A39"/>
                </a:solidFill>
                <a:latin typeface="メイリオ" panose="020B0604030504040204" pitchFamily="50" charset="-128"/>
                <a:ea typeface="メイリオ" panose="020B0604030504040204" pitchFamily="50" charset="-128"/>
              </a:rPr>
              <a:t>2025</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6</a:t>
            </a:r>
            <a:r>
              <a:rPr kumimoji="1" lang="ja-JP" altLang="en-US" sz="1050" dirty="0">
                <a:solidFill>
                  <a:srgbClr val="3E3A39"/>
                </a:solidFill>
                <a:latin typeface="メイリオ" panose="020B0604030504040204" pitchFamily="50" charset="-128"/>
                <a:ea typeface="メイリオ" panose="020B0604030504040204" pitchFamily="50" charset="-128"/>
              </a:rPr>
              <a:t>月</a:t>
            </a:r>
            <a:r>
              <a:rPr kumimoji="1" lang="en-US" altLang="ja-JP" sz="1050" dirty="0">
                <a:solidFill>
                  <a:srgbClr val="3E3A39"/>
                </a:solidFill>
                <a:latin typeface="メイリオ" panose="020B0604030504040204" pitchFamily="50" charset="-128"/>
                <a:ea typeface="メイリオ" panose="020B0604030504040204" pitchFamily="50" charset="-128"/>
              </a:rPr>
              <a:t>3</a:t>
            </a:r>
            <a:r>
              <a:rPr kumimoji="1" lang="ja-JP" altLang="en-US" sz="1050" dirty="0">
                <a:solidFill>
                  <a:srgbClr val="3E3A39"/>
                </a:solidFill>
                <a:latin typeface="メイリオ" panose="020B0604030504040204" pitchFamily="50" charset="-128"/>
                <a:ea typeface="メイリオ" panose="020B0604030504040204" pitchFamily="50" charset="-128"/>
              </a:rPr>
              <a:t>日時点）</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14" cy="646331"/>
          </a:xfrm>
          <a:prstGeom prst="rect">
            <a:avLst/>
          </a:prstGeom>
        </p:spPr>
        <p:txBody>
          <a:bodyPr wrap="square">
            <a:spAutoFit/>
          </a:bodyPr>
          <a:lstStyle/>
          <a:p>
            <a:r>
              <a:rPr lang="ja-JP" altLang="en-US" sz="1200" dirty="0">
                <a:latin typeface="+mn-ea"/>
              </a:rPr>
              <a:t>今日は、各社の保険金据置利率と配当金積立利率をご紹介！</a:t>
            </a:r>
            <a:endParaRPr lang="en-US" altLang="ja-JP" sz="1200" dirty="0">
              <a:latin typeface="+mn-ea"/>
            </a:endParaRPr>
          </a:p>
          <a:p>
            <a:r>
              <a:rPr lang="ja-JP" altLang="en-US" sz="1200" dirty="0">
                <a:latin typeface="+mn-ea"/>
              </a:rPr>
              <a:t>最近は、据置利率等も、日銀の金利政策に合わせてあげていく方向性ですが、それでも決して「高くない」のが現状です。</a:t>
            </a:r>
            <a:endParaRPr lang="en-US" altLang="ja-JP" sz="1200" dirty="0">
              <a:latin typeface="+mn-ea"/>
            </a:endParaRPr>
          </a:p>
          <a:p>
            <a:r>
              <a:rPr lang="ja-JP" altLang="en-US" sz="1200" dirty="0">
                <a:latin typeface="+mn-ea"/>
              </a:rPr>
              <a:t>自社・他社問わず、据え置いたままでいるお客さまに対し、より予定･積立利率の高い商品をご案内する等展開していきましょう！</a:t>
            </a:r>
            <a:endParaRPr lang="en-US" altLang="ja-JP" sz="1200" dirty="0">
              <a:latin typeface="+mn-ea"/>
            </a:endParaRPr>
          </a:p>
        </p:txBody>
      </p:sp>
      <p:graphicFrame>
        <p:nvGraphicFramePr>
          <p:cNvPr id="4" name="表 3">
            <a:extLst>
              <a:ext uri="{FF2B5EF4-FFF2-40B4-BE49-F238E27FC236}">
                <a16:creationId xmlns:a16="http://schemas.microsoft.com/office/drawing/2014/main" id="{BEE02AA0-938D-0780-4255-C7EBCE67C366}"/>
              </a:ext>
            </a:extLst>
          </p:cNvPr>
          <p:cNvGraphicFramePr>
            <a:graphicFrameLocks noGrp="1"/>
          </p:cNvGraphicFramePr>
          <p:nvPr/>
        </p:nvGraphicFramePr>
        <p:xfrm>
          <a:off x="514707" y="1771317"/>
          <a:ext cx="9360000" cy="4680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1540463270"/>
                    </a:ext>
                  </a:extLst>
                </a:gridCol>
                <a:gridCol w="936000">
                  <a:extLst>
                    <a:ext uri="{9D8B030D-6E8A-4147-A177-3AD203B41FA5}">
                      <a16:colId xmlns:a16="http://schemas.microsoft.com/office/drawing/2014/main" val="1164438632"/>
                    </a:ext>
                  </a:extLst>
                </a:gridCol>
                <a:gridCol w="936000">
                  <a:extLst>
                    <a:ext uri="{9D8B030D-6E8A-4147-A177-3AD203B41FA5}">
                      <a16:colId xmlns:a16="http://schemas.microsoft.com/office/drawing/2014/main" val="602962994"/>
                    </a:ext>
                  </a:extLst>
                </a:gridCol>
                <a:gridCol w="936000">
                  <a:extLst>
                    <a:ext uri="{9D8B030D-6E8A-4147-A177-3AD203B41FA5}">
                      <a16:colId xmlns:a16="http://schemas.microsoft.com/office/drawing/2014/main" val="3456290786"/>
                    </a:ext>
                  </a:extLst>
                </a:gridCol>
                <a:gridCol w="936000">
                  <a:extLst>
                    <a:ext uri="{9D8B030D-6E8A-4147-A177-3AD203B41FA5}">
                      <a16:colId xmlns:a16="http://schemas.microsoft.com/office/drawing/2014/main" val="1490442394"/>
                    </a:ext>
                  </a:extLst>
                </a:gridCol>
                <a:gridCol w="936000">
                  <a:extLst>
                    <a:ext uri="{9D8B030D-6E8A-4147-A177-3AD203B41FA5}">
                      <a16:colId xmlns:a16="http://schemas.microsoft.com/office/drawing/2014/main" val="3892812255"/>
                    </a:ext>
                  </a:extLst>
                </a:gridCol>
                <a:gridCol w="936000">
                  <a:extLst>
                    <a:ext uri="{9D8B030D-6E8A-4147-A177-3AD203B41FA5}">
                      <a16:colId xmlns:a16="http://schemas.microsoft.com/office/drawing/2014/main" val="3843152161"/>
                    </a:ext>
                  </a:extLst>
                </a:gridCol>
                <a:gridCol w="936000">
                  <a:extLst>
                    <a:ext uri="{9D8B030D-6E8A-4147-A177-3AD203B41FA5}">
                      <a16:colId xmlns:a16="http://schemas.microsoft.com/office/drawing/2014/main" val="1230157008"/>
                    </a:ext>
                  </a:extLst>
                </a:gridCol>
                <a:gridCol w="432000">
                  <a:extLst>
                    <a:ext uri="{9D8B030D-6E8A-4147-A177-3AD203B41FA5}">
                      <a16:colId xmlns:a16="http://schemas.microsoft.com/office/drawing/2014/main" val="2266151443"/>
                    </a:ext>
                  </a:extLst>
                </a:gridCol>
                <a:gridCol w="1080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7</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直近変更の</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日付</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第一生命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住友生命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5</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a:effectLst/>
                          <a:latin typeface="Meiryo UI" panose="020B0604030504040204" pitchFamily="50" charset="-128"/>
                          <a:ea typeface="Meiryo UI" panose="020B0604030504040204" pitchFamily="50" charset="-128"/>
                        </a:rPr>
                        <a:t>2</a:t>
                      </a: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6"/>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円建の保険（米国ドル建保険は</a:t>
                      </a:r>
                      <a:r>
                        <a:rPr lang="en-US" altLang="ja-JP" sz="900" u="none" strike="noStrike" dirty="0">
                          <a:effectLst/>
                          <a:latin typeface="Meiryo UI" panose="020B0604030504040204" pitchFamily="50" charset="-128"/>
                          <a:ea typeface="Meiryo UI" panose="020B0604030504040204" pitchFamily="50" charset="-128"/>
                        </a:rPr>
                        <a:t>3.20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zh-TW" sz="900" u="none" strike="noStrike" dirty="0">
                          <a:effectLst/>
                          <a:latin typeface="Meiryo UI" panose="020B0604030504040204" pitchFamily="50" charset="-128"/>
                          <a:ea typeface="Meiryo UI" panose="020B0604030504040204" pitchFamily="50" charset="-128"/>
                        </a:rPr>
                        <a:t>202</a:t>
                      </a: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年</a:t>
                      </a:r>
                      <a:endParaRPr lang="en-US" altLang="zh-TW"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22</a:t>
                      </a:r>
                      <a:r>
                        <a:rPr lang="ja-JP" altLang="en-US" sz="900" u="none" strike="noStrike" dirty="0">
                          <a:effectLst/>
                          <a:latin typeface="Meiryo UI" panose="020B0604030504040204" pitchFamily="50" charset="-128"/>
                          <a:ea typeface="Meiryo UI" panose="020B0604030504040204" pitchFamily="50" charset="-128"/>
                        </a:rPr>
                        <a:t>日</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（米国ドル建保は</a:t>
                      </a:r>
                      <a:r>
                        <a:rPr lang="en-US" altLang="ja-JP" sz="900" u="none" strike="noStrike" dirty="0">
                          <a:effectLst/>
                          <a:latin typeface="Meiryo UI" panose="020B0604030504040204" pitchFamily="50" charset="-128"/>
                          <a:ea typeface="Meiryo UI" panose="020B0604030504040204" pitchFamily="50" charset="-128"/>
                        </a:rPr>
                        <a:t>0.50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sp>
        <p:nvSpPr>
          <p:cNvPr id="7" name="テキスト プレースホルダー 1">
            <a:extLst>
              <a:ext uri="{FF2B5EF4-FFF2-40B4-BE49-F238E27FC236}">
                <a16:creationId xmlns:a16="http://schemas.microsoft.com/office/drawing/2014/main" id="{1E25E5ED-D663-6E80-DD6F-53B6F4D653D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8" name="スライド番号プレースホルダー 5">
            <a:extLst>
              <a:ext uri="{FF2B5EF4-FFF2-40B4-BE49-F238E27FC236}">
                <a16:creationId xmlns:a16="http://schemas.microsoft.com/office/drawing/2014/main" id="{345BF949-ACBE-5958-22EB-C4FAFD10B955}"/>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24</a:t>
            </a:fld>
            <a:endParaRPr kumimoji="1" lang="ja-JP" altLang="en-US" sz="1200" b="1" dirty="0">
              <a:solidFill>
                <a:schemeClr val="tx1"/>
              </a:solidFill>
            </a:endParaRPr>
          </a:p>
        </p:txBody>
      </p:sp>
      <p:grpSp>
        <p:nvGrpSpPr>
          <p:cNvPr id="2" name="グループ化 1">
            <a:extLst>
              <a:ext uri="{FF2B5EF4-FFF2-40B4-BE49-F238E27FC236}">
                <a16:creationId xmlns:a16="http://schemas.microsoft.com/office/drawing/2014/main" id="{66AF6462-35DB-9124-506E-35CA4B91ED4D}"/>
              </a:ext>
            </a:extLst>
          </p:cNvPr>
          <p:cNvGrpSpPr/>
          <p:nvPr/>
        </p:nvGrpSpPr>
        <p:grpSpPr>
          <a:xfrm>
            <a:off x="3968105" y="4546600"/>
            <a:ext cx="4833358" cy="2172895"/>
            <a:chOff x="7712858" y="4426772"/>
            <a:chExt cx="2775405" cy="2172895"/>
          </a:xfrm>
        </p:grpSpPr>
        <p:cxnSp>
          <p:nvCxnSpPr>
            <p:cNvPr id="5" name="直線コネクタ 4">
              <a:extLst>
                <a:ext uri="{FF2B5EF4-FFF2-40B4-BE49-F238E27FC236}">
                  <a16:creationId xmlns:a16="http://schemas.microsoft.com/office/drawing/2014/main" id="{F4F5D5FE-B04E-2AE6-C529-ADE2CAB17D25}"/>
                </a:ext>
              </a:extLst>
            </p:cNvPr>
            <p:cNvCxnSpPr>
              <a:cxnSpLocks/>
            </p:cNvCxnSpPr>
            <p:nvPr/>
          </p:nvCxnSpPr>
          <p:spPr>
            <a:xfrm flipV="1">
              <a:off x="9505624" y="4426772"/>
              <a:ext cx="0" cy="150108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 name="吹き出し: 四角形 5">
              <a:extLst>
                <a:ext uri="{FF2B5EF4-FFF2-40B4-BE49-F238E27FC236}">
                  <a16:creationId xmlns:a16="http://schemas.microsoft.com/office/drawing/2014/main" id="{33FAC2E9-EDD0-D5FA-1E02-5BA8AD0918AD}"/>
                </a:ext>
              </a:extLst>
            </p:cNvPr>
            <p:cNvSpPr/>
            <p:nvPr/>
          </p:nvSpPr>
          <p:spPr bwMode="auto">
            <a:xfrm>
              <a:off x="7712858" y="5243854"/>
              <a:ext cx="2775405" cy="1355813"/>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2025</a:t>
              </a:r>
              <a:r>
                <a:rPr kumimoji="1" lang="ja-JP" altLang="en-US" sz="4000" b="1" dirty="0">
                  <a:latin typeface="Meiryo UI" panose="020B0604030504040204" pitchFamily="50" charset="-128"/>
                  <a:ea typeface="Meiryo UI" panose="020B0604030504040204" pitchFamily="50" charset="-128"/>
                </a:rPr>
                <a:t>年</a:t>
              </a:r>
              <a:r>
                <a:rPr kumimoji="1" lang="en-US" altLang="ja-JP" sz="4000" b="1" dirty="0">
                  <a:latin typeface="Meiryo UI" panose="020B0604030504040204" pitchFamily="50" charset="-128"/>
                  <a:ea typeface="Meiryo UI" panose="020B0604030504040204" pitchFamily="50" charset="-128"/>
                </a:rPr>
                <a:t>7</a:t>
              </a:r>
              <a:r>
                <a:rPr kumimoji="1" lang="ja-JP" altLang="en-US" sz="4000" b="1" dirty="0">
                  <a:latin typeface="Meiryo UI" panose="020B0604030504040204" pitchFamily="50" charset="-128"/>
                  <a:ea typeface="Meiryo UI" panose="020B0604030504040204" pitchFamily="50" charset="-128"/>
                </a:rPr>
                <a:t>月～</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フコク生命が引き上げ</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03820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6" name="正方形/長方形 15">
            <a:extLst>
              <a:ext uri="{FF2B5EF4-FFF2-40B4-BE49-F238E27FC236}">
                <a16:creationId xmlns:a16="http://schemas.microsoft.com/office/drawing/2014/main" id="{708363E2-894C-3CDE-E8CF-F76AE3C66EEE}"/>
              </a:ext>
            </a:extLst>
          </p:cNvPr>
          <p:cNvSpPr/>
          <p:nvPr/>
        </p:nvSpPr>
        <p:spPr>
          <a:xfrm>
            <a:off x="0" y="849338"/>
            <a:ext cx="9890929"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年度の年金額は、法律の規定により、</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2024</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年度から原則</a:t>
            </a:r>
            <a:r>
              <a:rPr lang="en-US" altLang="ja-JP" sz="1200" dirty="0">
                <a:latin typeface="メイリオ" panose="020B0604030504040204" pitchFamily="50" charset="-128"/>
                <a:ea typeface="メイリオ" panose="020B0604030504040204" pitchFamily="50" charset="-128"/>
              </a:rPr>
              <a:t>1</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lang="en-US" altLang="ja-JP" sz="1200" dirty="0">
                <a:latin typeface="メイリオ" panose="020B0604030504040204" pitchFamily="50" charset="-128"/>
                <a:ea typeface="メイリオ" panose="020B0604030504040204" pitchFamily="50" charset="-128"/>
              </a:rPr>
              <a:t>9</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の引き上げ</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この機会に改めてセカンドライフの必要金額を確認！足りない分を準備するため、積み立て系商品等をご案内しましょう！　　　　　　　　　　　　　　　　　　　　　　　　</a:t>
            </a:r>
            <a:r>
              <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この「引き上げ」の詳細は、</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lang="en-US" altLang="ja-JP" sz="1000" dirty="0">
                <a:solidFill>
                  <a:prstClr val="black"/>
                </a:solidFill>
                <a:latin typeface="Meiryo UI" panose="020B0604030504040204" pitchFamily="50" charset="-128"/>
                <a:ea typeface="Meiryo UI" panose="020B0604030504040204" pitchFamily="50" charset="-128"/>
                <a:hlinkClick r:id="rId2"/>
              </a:rPr>
              <a:t>7</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（厚労省）にわかりやすく説明されています</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F90A96A0-DD34-D04D-1C50-30848677B4F5}"/>
              </a:ext>
            </a:extLst>
          </p:cNvPr>
          <p:cNvSpPr/>
          <p:nvPr/>
        </p:nvSpPr>
        <p:spPr>
          <a:xfrm>
            <a:off x="114298" y="4870174"/>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．年金受給額例／月額（厚労省）</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8" name="表 17">
            <a:extLst>
              <a:ext uri="{FF2B5EF4-FFF2-40B4-BE49-F238E27FC236}">
                <a16:creationId xmlns:a16="http://schemas.microsoft.com/office/drawing/2014/main" id="{CA02DC80-3796-0424-4C6D-3E31C4235360}"/>
              </a:ext>
            </a:extLst>
          </p:cNvPr>
          <p:cNvGraphicFramePr>
            <a:graphicFrameLocks noGrp="1"/>
          </p:cNvGraphicFramePr>
          <p:nvPr/>
        </p:nvGraphicFramePr>
        <p:xfrm>
          <a:off x="626737" y="5173796"/>
          <a:ext cx="9252000" cy="1338000"/>
        </p:xfrm>
        <a:graphic>
          <a:graphicData uri="http://schemas.openxmlformats.org/drawingml/2006/table">
            <a:tbl>
              <a:tblPr/>
              <a:tblGrid>
                <a:gridCol w="792000">
                  <a:extLst>
                    <a:ext uri="{9D8B030D-6E8A-4147-A177-3AD203B41FA5}">
                      <a16:colId xmlns:a16="http://schemas.microsoft.com/office/drawing/2014/main" val="2788135887"/>
                    </a:ext>
                  </a:extLst>
                </a:gridCol>
                <a:gridCol w="1692000">
                  <a:extLst>
                    <a:ext uri="{9D8B030D-6E8A-4147-A177-3AD203B41FA5}">
                      <a16:colId xmlns:a16="http://schemas.microsoft.com/office/drawing/2014/main" val="495055880"/>
                    </a:ext>
                  </a:extLst>
                </a:gridCol>
                <a:gridCol w="1692000">
                  <a:extLst>
                    <a:ext uri="{9D8B030D-6E8A-4147-A177-3AD203B41FA5}">
                      <a16:colId xmlns:a16="http://schemas.microsoft.com/office/drawing/2014/main" val="564792885"/>
                    </a:ext>
                  </a:extLst>
                </a:gridCol>
                <a:gridCol w="1692000">
                  <a:extLst>
                    <a:ext uri="{9D8B030D-6E8A-4147-A177-3AD203B41FA5}">
                      <a16:colId xmlns:a16="http://schemas.microsoft.com/office/drawing/2014/main" val="2569360956"/>
                    </a:ext>
                  </a:extLst>
                </a:gridCol>
                <a:gridCol w="1692000">
                  <a:extLst>
                    <a:ext uri="{9D8B030D-6E8A-4147-A177-3AD203B41FA5}">
                      <a16:colId xmlns:a16="http://schemas.microsoft.com/office/drawing/2014/main" val="105201572"/>
                    </a:ext>
                  </a:extLst>
                </a:gridCol>
                <a:gridCol w="1692000">
                  <a:extLst>
                    <a:ext uri="{9D8B030D-6E8A-4147-A177-3AD203B41FA5}">
                      <a16:colId xmlns:a16="http://schemas.microsoft.com/office/drawing/2014/main" val="3680501321"/>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ja-JP" altLang="en-US" sz="1200" b="0" dirty="0">
                          <a:latin typeface="Meiryo UI" panose="020B0604030504040204" pitchFamily="50" charset="-128"/>
                          <a:ea typeface="Meiryo UI" panose="020B0604030504040204" pitchFamily="50" charset="-128"/>
                        </a:rPr>
                        <a:t>男性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algn="ctr"/>
                      <a:endParaRPr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3">
                  <a:txBody>
                    <a:bodyPr/>
                    <a:lstStyle/>
                    <a:p>
                      <a:pPr algn="ctr"/>
                      <a:r>
                        <a:rPr lang="ja-JP" altLang="en-US" sz="1200" b="0" dirty="0">
                          <a:latin typeface="Meiryo UI" panose="020B0604030504040204" pitchFamily="50" charset="-128"/>
                          <a:ea typeface="Meiryo UI" panose="020B0604030504040204" pitchFamily="50" charset="-128"/>
                        </a:rPr>
                        <a:t>女性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288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号被保険者中心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288000">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173,457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3,234 </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104,786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68,671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62,344</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1,156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14,335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48,008</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132,117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2,463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61,551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70,566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60,636</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1,127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8,485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52,151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76,810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1,431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9,056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67,754</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523541843"/>
                  </a:ext>
                </a:extLst>
              </a:tr>
            </a:tbl>
          </a:graphicData>
        </a:graphic>
      </p:graphicFrame>
      <p:sp>
        <p:nvSpPr>
          <p:cNvPr id="19" name="正方形/長方形 18">
            <a:extLst>
              <a:ext uri="{FF2B5EF4-FFF2-40B4-BE49-F238E27FC236}">
                <a16:creationId xmlns:a16="http://schemas.microsoft.com/office/drawing/2014/main" id="{4482F7BC-E365-3C04-F841-3D5DAC2C59FB}"/>
              </a:ext>
            </a:extLst>
          </p:cNvPr>
          <p:cNvSpPr/>
          <p:nvPr/>
        </p:nvSpPr>
        <p:spPr>
          <a:xfrm>
            <a:off x="114298" y="1572382"/>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．老齢基礎年金（国民年金）の月額保険料について</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EC81AE08-5612-4210-8428-E6815F5A3F89}"/>
              </a:ext>
            </a:extLst>
          </p:cNvPr>
          <p:cNvSpPr/>
          <p:nvPr/>
        </p:nvSpPr>
        <p:spPr bwMode="auto">
          <a:xfrm>
            <a:off x="5520395" y="1596467"/>
            <a:ext cx="4284000" cy="720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b" anchorCtr="1"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概要</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3"/>
              </a:rPr>
              <a:t>日本年金機構のホームページ</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詳細</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は、厚生労働省のリリース</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7</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に記載があります</a:t>
            </a:r>
          </a:p>
        </p:txBody>
      </p:sp>
      <p:sp>
        <p:nvSpPr>
          <p:cNvPr id="21" name="四角形: 角を丸くする 20">
            <a:extLst>
              <a:ext uri="{FF2B5EF4-FFF2-40B4-BE49-F238E27FC236}">
                <a16:creationId xmlns:a16="http://schemas.microsoft.com/office/drawing/2014/main" id="{65888FA2-DF51-46E4-FC93-2AA610D8D5E9}"/>
              </a:ext>
            </a:extLst>
          </p:cNvPr>
          <p:cNvSpPr/>
          <p:nvPr/>
        </p:nvSpPr>
        <p:spPr bwMode="auto">
          <a:xfrm>
            <a:off x="5598001" y="1464319"/>
            <a:ext cx="1440000" cy="252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6562"/>
                </a:solidFill>
                <a:effectLst/>
                <a:uLnTx/>
                <a:uFillTx/>
                <a:latin typeface="メイリオ" panose="020B0604030504040204" pitchFamily="50" charset="-128"/>
                <a:ea typeface="メイリオ" panose="020B0604030504040204" pitchFamily="50" charset="-128"/>
                <a:cs typeface="+mn-cs"/>
              </a:rPr>
              <a:t>参考</a:t>
            </a:r>
            <a:r>
              <a:rPr kumimoji="1" lang="ja-JP" altLang="en-US" sz="105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（リンク付）</a:t>
            </a:r>
            <a:endParaRPr kumimoji="1" lang="ja-JP" altLang="en-US" sz="12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 name="テキスト ボックス 21">
            <a:extLst>
              <a:ext uri="{FF2B5EF4-FFF2-40B4-BE49-F238E27FC236}">
                <a16:creationId xmlns:a16="http://schemas.microsoft.com/office/drawing/2014/main" id="{BC608266-C22D-BCA2-4F84-FFE035A46A12}"/>
              </a:ext>
            </a:extLst>
          </p:cNvPr>
          <p:cNvSpPr txBox="1"/>
          <p:nvPr/>
        </p:nvSpPr>
        <p:spPr>
          <a:xfrm>
            <a:off x="3021907" y="4911025"/>
            <a:ext cx="4984173"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年度に</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歳になる人が受け取る平均額。端数処理により、年金額の合計と内訳は一致しない。</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A23F84B9-515C-FBCD-F350-C1CA559BFB20}"/>
              </a:ext>
            </a:extLst>
          </p:cNvPr>
          <p:cNvSpPr/>
          <p:nvPr/>
        </p:nvSpPr>
        <p:spPr>
          <a:xfrm>
            <a:off x="114300" y="2196769"/>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．老齢年金</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4" name="表 23">
            <a:extLst>
              <a:ext uri="{FF2B5EF4-FFF2-40B4-BE49-F238E27FC236}">
                <a16:creationId xmlns:a16="http://schemas.microsoft.com/office/drawing/2014/main" id="{15EB11D9-6A49-4538-E181-F12AB1E26C4B}"/>
              </a:ext>
            </a:extLst>
          </p:cNvPr>
          <p:cNvGraphicFramePr>
            <a:graphicFrameLocks noGrp="1"/>
          </p:cNvGraphicFramePr>
          <p:nvPr/>
        </p:nvGraphicFramePr>
        <p:xfrm>
          <a:off x="626737" y="2483957"/>
          <a:ext cx="7092000" cy="2125800"/>
        </p:xfrm>
        <a:graphic>
          <a:graphicData uri="http://schemas.openxmlformats.org/drawingml/2006/table">
            <a:tbl>
              <a:tblPr/>
              <a:tblGrid>
                <a:gridCol w="900000">
                  <a:extLst>
                    <a:ext uri="{9D8B030D-6E8A-4147-A177-3AD203B41FA5}">
                      <a16:colId xmlns:a16="http://schemas.microsoft.com/office/drawing/2014/main" val="2788135887"/>
                    </a:ext>
                  </a:extLst>
                </a:gridCol>
                <a:gridCol w="792000">
                  <a:extLst>
                    <a:ext uri="{9D8B030D-6E8A-4147-A177-3AD203B41FA5}">
                      <a16:colId xmlns:a16="http://schemas.microsoft.com/office/drawing/2014/main" val="117842351"/>
                    </a:ext>
                  </a:extLst>
                </a:gridCol>
                <a:gridCol w="1080000">
                  <a:extLst>
                    <a:ext uri="{9D8B030D-6E8A-4147-A177-3AD203B41FA5}">
                      <a16:colId xmlns:a16="http://schemas.microsoft.com/office/drawing/2014/main" val="3963703310"/>
                    </a:ext>
                  </a:extLst>
                </a:gridCol>
                <a:gridCol w="1080000">
                  <a:extLst>
                    <a:ext uri="{9D8B030D-6E8A-4147-A177-3AD203B41FA5}">
                      <a16:colId xmlns:a16="http://schemas.microsoft.com/office/drawing/2014/main" val="2204782193"/>
                    </a:ext>
                  </a:extLst>
                </a:gridCol>
                <a:gridCol w="1080000">
                  <a:extLst>
                    <a:ext uri="{9D8B030D-6E8A-4147-A177-3AD203B41FA5}">
                      <a16:colId xmlns:a16="http://schemas.microsoft.com/office/drawing/2014/main" val="495055880"/>
                    </a:ext>
                  </a:extLst>
                </a:gridCol>
                <a:gridCol w="1080000">
                  <a:extLst>
                    <a:ext uri="{9D8B030D-6E8A-4147-A177-3AD203B41FA5}">
                      <a16:colId xmlns:a16="http://schemas.microsoft.com/office/drawing/2014/main" val="2569360956"/>
                    </a:ext>
                  </a:extLst>
                </a:gridCol>
                <a:gridCol w="1080000">
                  <a:extLst>
                    <a:ext uri="{9D8B030D-6E8A-4147-A177-3AD203B41FA5}">
                      <a16:colId xmlns:a16="http://schemas.microsoft.com/office/drawing/2014/main" val="1461676574"/>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rowSpan="2">
                  <a:txBody>
                    <a:body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老齢基礎年金（国民年金）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r>
                        <a:rPr lang="ja-JP" altLang="en-US" sz="1050" b="0" u="none" strike="noStrike" dirty="0">
                          <a:effectLst/>
                          <a:latin typeface="+mj-ea"/>
                          <a:ea typeface="+mj-ea"/>
                        </a:rPr>
                        <a:t>老齢厚生年金</a:t>
                      </a:r>
                      <a:endParaRPr lang="en-US" altLang="ja-JP" sz="1050" b="0" u="none" strike="noStrike" dirty="0">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3">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参考）老齢厚生年金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kumimoji="1" lang="en-US" altLang="ja-JP" sz="1200" b="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lang="ja-JP" altLang="en-US" sz="1050" b="0" i="0" u="none" strike="noStrike" dirty="0">
                        <a:solidFill>
                          <a:srgbClr val="000000"/>
                        </a:solidFill>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360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vMerge="1">
                  <a:txBody>
                    <a:bodyPr/>
                    <a:lstStyle/>
                    <a:p>
                      <a:endParaRPr kumimoji="1" lang="ja-JP" altLang="en-US"/>
                    </a:p>
                  </a:txBody>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u="none" strike="noStrike" dirty="0">
                          <a:effectLst/>
                          <a:latin typeface="Meiryo UI" panose="020B0604030504040204" pitchFamily="50" charset="-128"/>
                          <a:ea typeface="Meiryo UI" panose="020B0604030504040204" pitchFamily="50" charset="-128"/>
                        </a:rPr>
                        <a:t>月額</a:t>
                      </a: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endParaRPr kumimoji="1"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加給年金年額</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（配偶者・子）</a:t>
                      </a:r>
                      <a:endParaRPr kumimoji="1" lang="ja-JP" altLang="en-US" sz="9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（子・</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人目以降）</a:t>
                      </a:r>
                      <a:endParaRPr kumimoji="1" lang="ja-JP" altLang="en-US" sz="12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816,000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68,000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dirty="0">
                          <a:latin typeface="Meiryo UI" panose="020B0604030504040204" pitchFamily="50" charset="-128"/>
                          <a:ea typeface="Meiryo UI" panose="020B0604030504040204" pitchFamily="50" charset="-128"/>
                        </a:rPr>
                        <a:t>230,483</a:t>
                      </a:r>
                      <a:r>
                        <a:rPr lang="ja-JP" altLang="en-US" sz="1200" b="0" dirty="0">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234,800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78,300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0736208"/>
                  </a:ext>
                </a:extLst>
              </a:tr>
              <a:tr h="32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813,700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67,808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3541843"/>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831,700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69,308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1,308</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1" dirty="0">
                          <a:solidFill>
                            <a:srgbClr val="EA5550"/>
                          </a:solidFill>
                          <a:latin typeface="Meiryo UI" panose="020B0604030504040204" pitchFamily="50" charset="-128"/>
                          <a:ea typeface="Meiryo UI" panose="020B0604030504040204" pitchFamily="50" charset="-128"/>
                        </a:rPr>
                        <a:t>232,784</a:t>
                      </a:r>
                      <a:r>
                        <a:rPr lang="ja-JP" altLang="en-US" sz="1200" b="1" dirty="0">
                          <a:solidFill>
                            <a:srgbClr val="EA5550"/>
                          </a:solidFill>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a:p>
                      <a:pPr algn="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4,412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239,300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79,800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28575" cap="flat" cmpd="sng" algn="ctr">
                      <a:solidFill>
                        <a:srgbClr val="EA5550"/>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6844079"/>
                  </a:ext>
                </a:extLst>
              </a:tr>
              <a:tr h="41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829,300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69,108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1,300</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0783407"/>
                  </a:ext>
                </a:extLst>
              </a:tr>
            </a:tbl>
          </a:graphicData>
        </a:graphic>
      </p:graphicFrame>
      <p:sp>
        <p:nvSpPr>
          <p:cNvPr id="25" name="テキスト ボックス 24">
            <a:extLst>
              <a:ext uri="{FF2B5EF4-FFF2-40B4-BE49-F238E27FC236}">
                <a16:creationId xmlns:a16="http://schemas.microsoft.com/office/drawing/2014/main" id="{590AB82D-214D-DE96-8DF4-AD4FC24E26DF}"/>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26" name="直線コネクタ 25">
            <a:extLst>
              <a:ext uri="{FF2B5EF4-FFF2-40B4-BE49-F238E27FC236}">
                <a16:creationId xmlns:a16="http://schemas.microsoft.com/office/drawing/2014/main" id="{72952C0B-F9CA-D563-63B6-B419C0836CE0}"/>
              </a:ext>
            </a:extLst>
          </p:cNvPr>
          <p:cNvCxnSpPr>
            <a:cxnSpLocks/>
            <a:endCxn id="27" idx="1"/>
          </p:cNvCxnSpPr>
          <p:nvPr/>
        </p:nvCxnSpPr>
        <p:spPr>
          <a:xfrm>
            <a:off x="7718737" y="4327098"/>
            <a:ext cx="227135" cy="66659"/>
          </a:xfrm>
          <a:prstGeom prst="line">
            <a:avLst/>
          </a:prstGeom>
          <a:ln w="254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BA1A59FE-5B1E-AE10-3FAA-E9555C6815F0}"/>
              </a:ext>
            </a:extLst>
          </p:cNvPr>
          <p:cNvSpPr/>
          <p:nvPr/>
        </p:nvSpPr>
        <p:spPr bwMode="auto">
          <a:xfrm>
            <a:off x="7945872" y="4177757"/>
            <a:ext cx="1925956" cy="432000"/>
          </a:xfrm>
          <a:prstGeom prst="rect">
            <a:avLst/>
          </a:prstGeom>
          <a:solidFill>
            <a:schemeClr val="bg1"/>
          </a:solidFill>
          <a:ln w="2540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6</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金</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の支給分</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月分）からはこちら！</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DC638E08-D211-641A-CC2B-1178D04198C5}"/>
              </a:ext>
            </a:extLst>
          </p:cNvPr>
          <p:cNvSpPr/>
          <p:nvPr/>
        </p:nvSpPr>
        <p:spPr>
          <a:xfrm>
            <a:off x="441960" y="1841690"/>
            <a:ext cx="409956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17,5</a:t>
            </a:r>
            <a:r>
              <a:rPr kumimoji="1" lang="en-US" altLang="ja-JP" sz="1200" dirty="0">
                <a:solidFill>
                  <a:srgbClr val="3E3A39"/>
                </a:solidFill>
                <a:latin typeface="メイリオ" panose="020B0604030504040204" pitchFamily="50" charset="-128"/>
                <a:ea typeface="メイリオ" panose="020B0604030504040204" pitchFamily="50" charset="-128"/>
              </a:rPr>
              <a:t>10</a:t>
            </a:r>
            <a:r>
              <a:rPr kumimoji="1" lang="ja-JP" altLang="en-US"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r>
              <a:rPr kumimoji="1" lang="en-US" altLang="ja-JP" sz="1200" dirty="0">
                <a:solidFill>
                  <a:srgbClr val="3E3A39"/>
                </a:solidFill>
                <a:latin typeface="メイリオ" panose="020B0604030504040204" pitchFamily="50" charset="-128"/>
                <a:ea typeface="メイリオ" panose="020B0604030504040204" pitchFamily="50" charset="-128"/>
              </a:rPr>
              <a:t>2025</a:t>
            </a:r>
            <a:r>
              <a:rPr kumimoji="1" lang="ja-JP" altLang="en-US" sz="1200" dirty="0">
                <a:solidFill>
                  <a:srgbClr val="3E3A39"/>
                </a:solidFill>
                <a:latin typeface="メイリオ" panose="020B0604030504040204" pitchFamily="50" charset="-128"/>
                <a:ea typeface="メイリオ" panose="020B0604030504040204" pitchFamily="50" charset="-128"/>
              </a:rPr>
              <a:t>年度）</a:t>
            </a:r>
            <a:r>
              <a:rPr kumimoji="1" lang="en-US" altLang="ja-JP" sz="1050" dirty="0">
                <a:solidFill>
                  <a:srgbClr val="3E3A39"/>
                </a:solidFill>
                <a:latin typeface="メイリオ" panose="020B0604030504040204" pitchFamily="50" charset="-128"/>
                <a:ea typeface="メイリオ" panose="020B0604030504040204" pitchFamily="50" charset="-128"/>
              </a:rPr>
              <a:t>※17,920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2026</a:t>
            </a:r>
            <a:r>
              <a:rPr kumimoji="1" lang="ja-JP" altLang="en-US" sz="1050" dirty="0">
                <a:solidFill>
                  <a:srgbClr val="3E3A39"/>
                </a:solidFill>
                <a:latin typeface="メイリオ" panose="020B0604030504040204" pitchFamily="50" charset="-128"/>
                <a:ea typeface="メイリオ" panose="020B0604030504040204" pitchFamily="50" charset="-128"/>
              </a:rPr>
              <a:t>年度）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30" name="正方形/長方形 29">
            <a:extLst>
              <a:ext uri="{FF2B5EF4-FFF2-40B4-BE49-F238E27FC236}">
                <a16:creationId xmlns:a16="http://schemas.microsoft.com/office/drawing/2014/main" id="{2CDA3892-46A8-C5A2-ADB9-26228D26810E}"/>
              </a:ext>
            </a:extLst>
          </p:cNvPr>
          <p:cNvSpPr/>
          <p:nvPr/>
        </p:nvSpPr>
        <p:spPr>
          <a:xfrm>
            <a:off x="2385484" y="3832257"/>
            <a:ext cx="966638" cy="324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㉑</a:t>
            </a:r>
          </a:p>
        </p:txBody>
      </p:sp>
      <p:sp>
        <p:nvSpPr>
          <p:cNvPr id="3" name="AutoShape 3">
            <a:extLst>
              <a:ext uri="{FF2B5EF4-FFF2-40B4-BE49-F238E27FC236}">
                <a16:creationId xmlns:a16="http://schemas.microsoft.com/office/drawing/2014/main" id="{3C012170-7194-57A2-590E-F9E2B7E74A85}"/>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（２）</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月分からの年金額（受取りは</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6</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月から）月等について、および厚労省の年金受給額</a:t>
            </a:r>
            <a:r>
              <a:rPr kumimoji="1" lang="ja-JP" altLang="en-US" sz="1600" b="1" dirty="0">
                <a:solidFill>
                  <a:srgbClr val="3E3A39"/>
                </a:solidFill>
                <a:latin typeface="Arial"/>
                <a:ea typeface="メイリオ" pitchFamily="50" charset="-128"/>
                <a:cs typeface="メイリオ" pitchFamily="50" charset="-128"/>
              </a:rPr>
              <a:t>７</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例</a:t>
            </a:r>
            <a:endParaRPr kumimoji="1" lang="en-US" altLang="ja-JP" sz="1600" dirty="0">
              <a:solidFill>
                <a:srgbClr val="4D4D4D"/>
              </a:solidFill>
              <a:latin typeface="Arial"/>
              <a:cs typeface="メイリオ" pitchFamily="50" charset="-128"/>
            </a:endParaRPr>
          </a:p>
        </p:txBody>
      </p:sp>
      <p:sp>
        <p:nvSpPr>
          <p:cNvPr id="6" name="テキスト プレースホルダー 1">
            <a:extLst>
              <a:ext uri="{FF2B5EF4-FFF2-40B4-BE49-F238E27FC236}">
                <a16:creationId xmlns:a16="http://schemas.microsoft.com/office/drawing/2014/main" id="{F4B1880F-960D-5560-C5F4-557F8A3B065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9" name="テキスト プレースホルダー 1">
            <a:extLst>
              <a:ext uri="{FF2B5EF4-FFF2-40B4-BE49-F238E27FC236}">
                <a16:creationId xmlns:a16="http://schemas.microsoft.com/office/drawing/2014/main" id="{B192C3AC-F179-0255-1E03-7E541ABA9562}"/>
              </a:ext>
            </a:extLst>
          </p:cNvPr>
          <p:cNvSpPr txBox="1">
            <a:spLocks/>
          </p:cNvSpPr>
          <p:nvPr/>
        </p:nvSpPr>
        <p:spPr>
          <a:xfrm>
            <a:off x="28570" y="122372"/>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8" name="スライド番号プレースホルダー 5">
            <a:extLst>
              <a:ext uri="{FF2B5EF4-FFF2-40B4-BE49-F238E27FC236}">
                <a16:creationId xmlns:a16="http://schemas.microsoft.com/office/drawing/2014/main" id="{06F71F9D-6F4D-D969-E091-E23FA956863D}"/>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25</a:t>
            </a:fld>
            <a:endParaRPr kumimoji="1" lang="ja-JP" altLang="en-US" sz="1200" b="1" dirty="0">
              <a:solidFill>
                <a:schemeClr val="tx1"/>
              </a:solidFill>
            </a:endParaRPr>
          </a:p>
        </p:txBody>
      </p:sp>
      <p:grpSp>
        <p:nvGrpSpPr>
          <p:cNvPr id="4" name="グループ化 3">
            <a:extLst>
              <a:ext uri="{FF2B5EF4-FFF2-40B4-BE49-F238E27FC236}">
                <a16:creationId xmlns:a16="http://schemas.microsoft.com/office/drawing/2014/main" id="{2C83DC60-AC0A-AA3A-91E2-652A03ABDDBD}"/>
              </a:ext>
            </a:extLst>
          </p:cNvPr>
          <p:cNvGrpSpPr/>
          <p:nvPr/>
        </p:nvGrpSpPr>
        <p:grpSpPr>
          <a:xfrm>
            <a:off x="441961" y="34496"/>
            <a:ext cx="5899574" cy="893372"/>
            <a:chOff x="7357950" y="5243855"/>
            <a:chExt cx="2507878" cy="893372"/>
          </a:xfrm>
        </p:grpSpPr>
        <p:cxnSp>
          <p:nvCxnSpPr>
            <p:cNvPr id="5" name="直線コネクタ 4">
              <a:extLst>
                <a:ext uri="{FF2B5EF4-FFF2-40B4-BE49-F238E27FC236}">
                  <a16:creationId xmlns:a16="http://schemas.microsoft.com/office/drawing/2014/main" id="{D9A3E942-7842-94A6-62B5-B89964526B4C}"/>
                </a:ext>
              </a:extLst>
            </p:cNvPr>
            <p:cNvCxnSpPr>
              <a:cxnSpLocks/>
            </p:cNvCxnSpPr>
            <p:nvPr/>
          </p:nvCxnSpPr>
          <p:spPr>
            <a:xfrm>
              <a:off x="9100651" y="5927855"/>
              <a:ext cx="0" cy="20937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EEEE1329-9D92-8A56-9C8D-D1800A67ED7E}"/>
                </a:ext>
              </a:extLst>
            </p:cNvPr>
            <p:cNvSpPr/>
            <p:nvPr/>
          </p:nvSpPr>
          <p:spPr bwMode="auto">
            <a:xfrm>
              <a:off x="7357950" y="5243855"/>
              <a:ext cx="2507878"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ja-JP" altLang="en-US" sz="3200" b="1" dirty="0">
                  <a:latin typeface="Meiryo UI" panose="020B0604030504040204" pitchFamily="50" charset="-128"/>
                  <a:ea typeface="Meiryo UI" panose="020B0604030504040204" pitchFamily="50" charset="-128"/>
                </a:rPr>
                <a:t>昨年度から</a:t>
              </a:r>
              <a:r>
                <a:rPr kumimoji="1" lang="en-US" altLang="ja-JP" sz="4000" b="1" dirty="0">
                  <a:solidFill>
                    <a:srgbClr val="EA5550"/>
                  </a:solidFill>
                  <a:latin typeface="Meiryo UI" panose="020B0604030504040204" pitchFamily="50" charset="-128"/>
                  <a:ea typeface="Meiryo UI" panose="020B0604030504040204" pitchFamily="50" charset="-128"/>
                </a:rPr>
                <a:t>1.9</a:t>
              </a:r>
              <a:r>
                <a:rPr kumimoji="1" lang="ja-JP" altLang="en-US" sz="3200" b="1" dirty="0">
                  <a:solidFill>
                    <a:srgbClr val="EA5550"/>
                  </a:solidFill>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引き上げ</a:t>
              </a:r>
              <a:endParaRPr kumimoji="1" lang="en-US" altLang="ja-JP" sz="4000" b="1" dirty="0">
                <a:latin typeface="Meiryo UI" panose="020B0604030504040204" pitchFamily="50" charset="-128"/>
                <a:ea typeface="Meiryo UI" panose="020B0604030504040204" pitchFamily="50" charset="-128"/>
              </a:endParaRPr>
            </a:p>
          </p:txBody>
        </p:sp>
      </p:grpSp>
      <p:grpSp>
        <p:nvGrpSpPr>
          <p:cNvPr id="10" name="グループ化 9">
            <a:extLst>
              <a:ext uri="{FF2B5EF4-FFF2-40B4-BE49-F238E27FC236}">
                <a16:creationId xmlns:a16="http://schemas.microsoft.com/office/drawing/2014/main" id="{80AB2B24-6C1A-A24F-B951-4EEFB7264B25}"/>
              </a:ext>
            </a:extLst>
          </p:cNvPr>
          <p:cNvGrpSpPr/>
          <p:nvPr/>
        </p:nvGrpSpPr>
        <p:grpSpPr>
          <a:xfrm>
            <a:off x="545615" y="2305633"/>
            <a:ext cx="3616482" cy="1702884"/>
            <a:chOff x="6871781" y="5874732"/>
            <a:chExt cx="3616482" cy="1702884"/>
          </a:xfrm>
        </p:grpSpPr>
        <p:cxnSp>
          <p:nvCxnSpPr>
            <p:cNvPr id="11" name="直線コネクタ 10">
              <a:extLst>
                <a:ext uri="{FF2B5EF4-FFF2-40B4-BE49-F238E27FC236}">
                  <a16:creationId xmlns:a16="http://schemas.microsoft.com/office/drawing/2014/main" id="{5608579D-2C04-A3E1-44E8-7D55A56F7671}"/>
                </a:ext>
              </a:extLst>
            </p:cNvPr>
            <p:cNvCxnSpPr>
              <a:cxnSpLocks/>
            </p:cNvCxnSpPr>
            <p:nvPr/>
          </p:nvCxnSpPr>
          <p:spPr>
            <a:xfrm>
              <a:off x="9505624" y="5927855"/>
              <a:ext cx="0" cy="164976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吹き出し: 四角形 11">
              <a:extLst>
                <a:ext uri="{FF2B5EF4-FFF2-40B4-BE49-F238E27FC236}">
                  <a16:creationId xmlns:a16="http://schemas.microsoft.com/office/drawing/2014/main" id="{89F60A5B-6CD4-438B-E882-58E74F28927F}"/>
                </a:ext>
              </a:extLst>
            </p:cNvPr>
            <p:cNvSpPr/>
            <p:nvPr/>
          </p:nvSpPr>
          <p:spPr bwMode="auto">
            <a:xfrm>
              <a:off x="6871781" y="5874732"/>
              <a:ext cx="3616482"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a:t>
              </a:r>
              <a:r>
                <a:rPr kumimoji="1" lang="en-US" altLang="ja-JP" sz="4000" b="1" dirty="0">
                  <a:solidFill>
                    <a:srgbClr val="EA5550"/>
                  </a:solidFill>
                  <a:latin typeface="Meiryo UI" panose="020B0604030504040204" pitchFamily="50" charset="-128"/>
                  <a:ea typeface="Meiryo UI" panose="020B0604030504040204" pitchFamily="50" charset="-128"/>
                </a:rPr>
                <a:t>831,700</a:t>
              </a:r>
              <a:r>
                <a:rPr kumimoji="1" lang="ja-JP" altLang="en-US" sz="3200" b="1" dirty="0">
                  <a:latin typeface="Meiryo UI" panose="020B0604030504040204" pitchFamily="50" charset="-128"/>
                  <a:ea typeface="Meiryo UI" panose="020B0604030504040204" pitchFamily="50" charset="-128"/>
                </a:rPr>
                <a:t>円</a:t>
              </a:r>
              <a:endParaRPr kumimoji="1" lang="ja-JP" altLang="en-US"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sp>
        <p:nvSpPr>
          <p:cNvPr id="13" name="テキスト ボックス 12">
            <a:extLst>
              <a:ext uri="{FF2B5EF4-FFF2-40B4-BE49-F238E27FC236}">
                <a16:creationId xmlns:a16="http://schemas.microsoft.com/office/drawing/2014/main" id="{0CE14C6F-B4BA-7C1C-7A27-867C7505B800}"/>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CF7D8970-6368-5744-C229-E06061F1FFA8}"/>
              </a:ext>
            </a:extLst>
          </p:cNvPr>
          <p:cNvSpPr/>
          <p:nvPr/>
        </p:nvSpPr>
        <p:spPr>
          <a:xfrm>
            <a:off x="441960" y="1841690"/>
            <a:ext cx="409956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17,5</a:t>
            </a:r>
            <a:r>
              <a:rPr kumimoji="1" lang="en-US" altLang="ja-JP" sz="1200" dirty="0">
                <a:solidFill>
                  <a:srgbClr val="3E3A39"/>
                </a:solidFill>
                <a:highlight>
                  <a:srgbClr val="FFFF00"/>
                </a:highlight>
                <a:latin typeface="メイリオ" panose="020B0604030504040204" pitchFamily="50" charset="-128"/>
                <a:ea typeface="メイリオ" panose="020B0604030504040204" pitchFamily="50" charset="-128"/>
              </a:rPr>
              <a:t>10</a:t>
            </a:r>
            <a:r>
              <a:rPr kumimoji="1" lang="ja-JP" altLang="en-US"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円（</a:t>
            </a:r>
            <a:r>
              <a:rPr kumimoji="1" lang="en-US" altLang="ja-JP" sz="1200" dirty="0">
                <a:solidFill>
                  <a:srgbClr val="3E3A39"/>
                </a:solidFill>
                <a:highlight>
                  <a:srgbClr val="FFFF00"/>
                </a:highlight>
                <a:latin typeface="メイリオ" panose="020B0604030504040204" pitchFamily="50" charset="-128"/>
                <a:ea typeface="メイリオ" panose="020B0604030504040204" pitchFamily="50" charset="-128"/>
              </a:rPr>
              <a:t>2025</a:t>
            </a:r>
            <a:r>
              <a:rPr kumimoji="1" lang="ja-JP" altLang="en-US" sz="1200" dirty="0">
                <a:solidFill>
                  <a:srgbClr val="3E3A39"/>
                </a:solidFill>
                <a:highlight>
                  <a:srgbClr val="FFFF00"/>
                </a:highlight>
                <a:latin typeface="メイリオ" panose="020B0604030504040204" pitchFamily="50" charset="-128"/>
                <a:ea typeface="メイリオ" panose="020B0604030504040204" pitchFamily="50" charset="-128"/>
              </a:rPr>
              <a:t>年度）</a:t>
            </a:r>
            <a:r>
              <a:rPr kumimoji="1" lang="en-US" altLang="ja-JP" sz="1050" dirty="0">
                <a:solidFill>
                  <a:srgbClr val="3E3A39"/>
                </a:solidFill>
                <a:highlight>
                  <a:srgbClr val="FFFF00"/>
                </a:highlight>
                <a:latin typeface="メイリオ" panose="020B0604030504040204" pitchFamily="50" charset="-128"/>
                <a:ea typeface="メイリオ" panose="020B0604030504040204" pitchFamily="50" charset="-128"/>
              </a:rPr>
              <a:t>※17,920</a:t>
            </a:r>
            <a:r>
              <a:rPr kumimoji="1" lang="ja-JP" altLang="en-US" sz="1050" dirty="0">
                <a:solidFill>
                  <a:srgbClr val="3E3A39"/>
                </a:solidFill>
                <a:highlight>
                  <a:srgbClr val="FFFF00"/>
                </a:highlight>
                <a:latin typeface="メイリオ" panose="020B0604030504040204" pitchFamily="50" charset="-128"/>
                <a:ea typeface="メイリオ" panose="020B0604030504040204" pitchFamily="50" charset="-128"/>
              </a:rPr>
              <a:t>円（</a:t>
            </a:r>
            <a:r>
              <a:rPr kumimoji="1" lang="en-US" altLang="ja-JP" sz="1050" dirty="0">
                <a:solidFill>
                  <a:srgbClr val="3E3A39"/>
                </a:solidFill>
                <a:highlight>
                  <a:srgbClr val="FFFF00"/>
                </a:highlight>
                <a:latin typeface="メイリオ" panose="020B0604030504040204" pitchFamily="50" charset="-128"/>
                <a:ea typeface="メイリオ" panose="020B0604030504040204" pitchFamily="50" charset="-128"/>
              </a:rPr>
              <a:t>2026</a:t>
            </a:r>
            <a:r>
              <a:rPr kumimoji="1" lang="ja-JP" altLang="en-US" sz="1050" dirty="0">
                <a:solidFill>
                  <a:srgbClr val="3E3A39"/>
                </a:solidFill>
                <a:highlight>
                  <a:srgbClr val="FFFF00"/>
                </a:highlight>
                <a:latin typeface="メイリオ" panose="020B0604030504040204" pitchFamily="50" charset="-128"/>
                <a:ea typeface="メイリオ" panose="020B0604030504040204" pitchFamily="50" charset="-128"/>
              </a:rPr>
              <a:t>年度）</a:t>
            </a:r>
            <a:endParaRPr kumimoji="1" lang="en-US" altLang="ja-JP" sz="1200"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endParaRPr>
          </a:p>
        </p:txBody>
      </p:sp>
      <p:grpSp>
        <p:nvGrpSpPr>
          <p:cNvPr id="15" name="グループ化 14">
            <a:extLst>
              <a:ext uri="{FF2B5EF4-FFF2-40B4-BE49-F238E27FC236}">
                <a16:creationId xmlns:a16="http://schemas.microsoft.com/office/drawing/2014/main" id="{45A103F4-2830-4031-E7FD-2C5448DCE878}"/>
              </a:ext>
            </a:extLst>
          </p:cNvPr>
          <p:cNvGrpSpPr/>
          <p:nvPr/>
        </p:nvGrpSpPr>
        <p:grpSpPr>
          <a:xfrm>
            <a:off x="3846786" y="1471620"/>
            <a:ext cx="5233724" cy="684000"/>
            <a:chOff x="5922057" y="5874732"/>
            <a:chExt cx="5233724" cy="684000"/>
          </a:xfrm>
        </p:grpSpPr>
        <p:cxnSp>
          <p:nvCxnSpPr>
            <p:cNvPr id="29" name="直線コネクタ 28">
              <a:extLst>
                <a:ext uri="{FF2B5EF4-FFF2-40B4-BE49-F238E27FC236}">
                  <a16:creationId xmlns:a16="http://schemas.microsoft.com/office/drawing/2014/main" id="{BB79DA5F-F710-F9E3-EF4D-6B5DDB890B30}"/>
                </a:ext>
              </a:extLst>
            </p:cNvPr>
            <p:cNvCxnSpPr>
              <a:cxnSpLocks/>
            </p:cNvCxnSpPr>
            <p:nvPr/>
          </p:nvCxnSpPr>
          <p:spPr>
            <a:xfrm flipH="1" flipV="1">
              <a:off x="5922057" y="6333025"/>
              <a:ext cx="949724" cy="913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1" name="吹き出し: 四角形 30">
              <a:extLst>
                <a:ext uri="{FF2B5EF4-FFF2-40B4-BE49-F238E27FC236}">
                  <a16:creationId xmlns:a16="http://schemas.microsoft.com/office/drawing/2014/main" id="{E23EB0E3-C7AD-9826-890D-D9AF6DC7B73B}"/>
                </a:ext>
              </a:extLst>
            </p:cNvPr>
            <p:cNvSpPr/>
            <p:nvPr/>
          </p:nvSpPr>
          <p:spPr bwMode="auto">
            <a:xfrm>
              <a:off x="6871781" y="5874732"/>
              <a:ext cx="4284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保険料</a:t>
              </a:r>
              <a:r>
                <a:rPr kumimoji="1" lang="en-US" altLang="ja-JP" sz="4000" b="1" dirty="0">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17,510</a:t>
              </a:r>
              <a:r>
                <a:rPr kumimoji="1" lang="ja-JP" altLang="en-US" sz="3200" b="1" dirty="0">
                  <a:latin typeface="Meiryo UI" panose="020B0604030504040204" pitchFamily="50" charset="-128"/>
                  <a:ea typeface="Meiryo UI" panose="020B0604030504040204" pitchFamily="50" charset="-128"/>
                </a:rPr>
                <a:t>円</a:t>
              </a:r>
              <a:endParaRPr kumimoji="1" lang="ja-JP" altLang="en-US"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91466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（３）</a:t>
            </a:r>
            <a:r>
              <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 2025</a:t>
            </a: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夏の賞与に関する調査</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1" name="テキスト プレースホルダー 1">
            <a:extLst>
              <a:ext uri="{FF2B5EF4-FFF2-40B4-BE49-F238E27FC236}">
                <a16:creationId xmlns:a16="http://schemas.microsoft.com/office/drawing/2014/main" id="{6BC773D1-A48F-AAE4-59AE-753A73A8C5C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19" name="スライド番号プレースホルダー 5">
            <a:extLst>
              <a:ext uri="{FF2B5EF4-FFF2-40B4-BE49-F238E27FC236}">
                <a16:creationId xmlns:a16="http://schemas.microsoft.com/office/drawing/2014/main" id="{33FED26B-9C44-BC41-D835-E67DFE2E891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26</a:t>
            </a:fld>
            <a:endParaRPr kumimoji="1" lang="ja-JP" altLang="en-US" sz="1200" b="1" dirty="0">
              <a:solidFill>
                <a:schemeClr val="tx1"/>
              </a:solidFill>
            </a:endParaRPr>
          </a:p>
        </p:txBody>
      </p:sp>
      <p:pic>
        <p:nvPicPr>
          <p:cNvPr id="2" name="図 1">
            <a:extLst>
              <a:ext uri="{FF2B5EF4-FFF2-40B4-BE49-F238E27FC236}">
                <a16:creationId xmlns:a16="http://schemas.microsoft.com/office/drawing/2014/main" id="{ABC10675-5959-90F8-C141-77F695F5AC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7" y="5821752"/>
            <a:ext cx="541867" cy="541867"/>
          </a:xfrm>
          <a:prstGeom prst="rect">
            <a:avLst/>
          </a:prstGeom>
        </p:spPr>
      </p:pic>
      <p:sp>
        <p:nvSpPr>
          <p:cNvPr id="13" name="正方形/長方形 12">
            <a:extLst>
              <a:ext uri="{FF2B5EF4-FFF2-40B4-BE49-F238E27FC236}">
                <a16:creationId xmlns:a16="http://schemas.microsoft.com/office/drawing/2014/main" id="{01A4CA1F-97CB-51D8-EE98-B6C0873DC098}"/>
              </a:ext>
            </a:extLst>
          </p:cNvPr>
          <p:cNvSpPr/>
          <p:nvPr/>
        </p:nvSpPr>
        <p:spPr>
          <a:xfrm>
            <a:off x="134193" y="884143"/>
            <a:ext cx="9802205" cy="869469"/>
          </a:xfrm>
          <a:prstGeom prst="rect">
            <a:avLst/>
          </a:prstGeom>
        </p:spPr>
        <p:txBody>
          <a:bodyPr wrap="square">
            <a:spAutoFit/>
          </a:bodyPr>
          <a:lstStyle/>
          <a:p>
            <a:pPr marL="171450" marR="0" lvl="0" indent="-171450" algn="l" defTabSz="914400" rtl="0" eaLnBrk="1" fontAlgn="base" latinLnBrk="0" hangingPunct="1">
              <a:lnSpc>
                <a:spcPct val="100000"/>
              </a:lnSpc>
              <a:spcBef>
                <a:spcPts val="300"/>
              </a:spcBef>
              <a:spcAft>
                <a:spcPct val="0"/>
              </a:spcAft>
              <a:buClrTx/>
              <a:buSzTx/>
              <a:buFont typeface="メイリオ" panose="020B0604030504040204" pitchFamily="50" charset="-128"/>
              <a:buChar char="○"/>
              <a:tabLst/>
              <a:defRPr/>
            </a:pP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国内最大級の家計診断･相談サービス「オカネコ」を運営する株式会社</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400F</a:t>
            </a:r>
            <a:r>
              <a:rPr kumimoji="1" lang="ja-JP" altLang="en-US" sz="1200" dirty="0">
                <a:solidFill>
                  <a:srgbClr val="000000"/>
                </a:solidFill>
                <a:latin typeface="メイリオ" panose="020B0604030504040204" pitchFamily="50" charset="-128"/>
                <a:ea typeface="メイリオ" panose="020B0604030504040204" pitchFamily="50" charset="-128"/>
              </a:rPr>
              <a:t>が、同社</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ユーザーを対象とした、                                                    「オカネコ 夏のボーナスに関する調査」を実施！その結果をご紹介します！</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結果、</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2025</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年夏のボーナスは、</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割超が支給。一方、過半数は支給額に「満足していない」。                                                                                  物価高を背景に、「貯蓄」「投資」を重視する傾向が鮮明に</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33655761-D23C-8EED-9423-4C481891AB4E}"/>
              </a:ext>
            </a:extLst>
          </p:cNvPr>
          <p:cNvSpPr/>
          <p:nvPr/>
        </p:nvSpPr>
        <p:spPr>
          <a:xfrm>
            <a:off x="53312" y="1798967"/>
            <a:ext cx="1608133" cy="307777"/>
          </a:xfrm>
          <a:prstGeom prst="rect">
            <a:avLst/>
          </a:prstGeom>
        </p:spPr>
        <p:txBody>
          <a:bodyPr wrap="none">
            <a:spAutoFit/>
          </a:bodyPr>
          <a:lstStyle/>
          <a:p>
            <a:pPr marL="342900" indent="-342900">
              <a:buFont typeface="+mj-lt"/>
              <a:buAutoNum type="arabicPeriod"/>
            </a:pPr>
            <a:r>
              <a:rPr kumimoji="1" lang="ja-JP" altLang="en-US" sz="1400" b="1" dirty="0">
                <a:solidFill>
                  <a:srgbClr val="3E3A39"/>
                </a:solidFill>
                <a:latin typeface="メイリオ" panose="020B0604030504040204" pitchFamily="50" charset="-128"/>
                <a:ea typeface="メイリオ" panose="020B0604030504040204" pitchFamily="50" charset="-128"/>
              </a:rPr>
              <a:t>結果サマリー</a:t>
            </a:r>
            <a:endParaRPr lang="ja-JP" altLang="en-US" sz="1050" dirty="0">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2B0D7CC0-B1AB-AF83-FDCE-27CF04CE7A3D}"/>
              </a:ext>
            </a:extLst>
          </p:cNvPr>
          <p:cNvSpPr/>
          <p:nvPr/>
        </p:nvSpPr>
        <p:spPr>
          <a:xfrm>
            <a:off x="-15881" y="6357198"/>
            <a:ext cx="9807581" cy="200055"/>
          </a:xfrm>
          <a:prstGeom prst="rect">
            <a:avLst/>
          </a:prstGeom>
        </p:spPr>
        <p:txBody>
          <a:bodyPr wrap="square"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rPr>
              <a:t>参考・引用）　</a:t>
            </a:r>
            <a:r>
              <a:rPr kumimoji="1" lang="ja-JP" altLang="en-US" sz="700" b="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rPr>
              <a:t>オカネコ 夏のボーナスに関する調査</a:t>
            </a:r>
            <a:r>
              <a:rPr lang="en-US" altLang="ja-JP" sz="700" b="0" i="0" dirty="0">
                <a:effectLst/>
                <a:latin typeface="HGPｺﾞｼｯｸM" panose="020B0600000000000000" pitchFamily="50" charset="-128"/>
                <a:ea typeface="HGPｺﾞｼｯｸM" panose="020B0600000000000000" pitchFamily="50" charset="-128"/>
              </a:rPr>
              <a:t>2025</a:t>
            </a:r>
            <a:r>
              <a:rPr lang="ja-JP" altLang="en-US" sz="700" b="0" i="0" dirty="0">
                <a:effectLst/>
                <a:latin typeface="HGPｺﾞｼｯｸM" panose="020B0600000000000000" pitchFamily="50" charset="-128"/>
                <a:ea typeface="HGPｺﾞｼｯｸM" panose="020B0600000000000000" pitchFamily="50" charset="-128"/>
              </a:rPr>
              <a:t>年</a:t>
            </a:r>
            <a:r>
              <a:rPr lang="en-US" altLang="ja-JP" sz="700" b="0" i="0" dirty="0">
                <a:effectLst/>
                <a:latin typeface="HGPｺﾞｼｯｸM" panose="020B0600000000000000" pitchFamily="50" charset="-128"/>
                <a:ea typeface="HGPｺﾞｼｯｸM" panose="020B0600000000000000" pitchFamily="50" charset="-128"/>
              </a:rPr>
              <a:t>6</a:t>
            </a:r>
            <a:r>
              <a:rPr lang="ja-JP" altLang="en-US" sz="700" b="0" i="0" dirty="0">
                <a:effectLst/>
                <a:latin typeface="HGPｺﾞｼｯｸM" panose="020B0600000000000000" pitchFamily="50" charset="-128"/>
                <a:ea typeface="HGPｺﾞｼｯｸM" panose="020B0600000000000000" pitchFamily="50" charset="-128"/>
              </a:rPr>
              <a:t>月</a:t>
            </a:r>
            <a:r>
              <a:rPr lang="en-US" altLang="ja-JP" sz="700" b="0" i="0" dirty="0">
                <a:effectLst/>
                <a:latin typeface="HGPｺﾞｼｯｸM" panose="020B0600000000000000" pitchFamily="50" charset="-128"/>
                <a:ea typeface="HGPｺﾞｼｯｸM" panose="020B0600000000000000" pitchFamily="50" charset="-128"/>
              </a:rPr>
              <a:t>11</a:t>
            </a:r>
            <a:r>
              <a:rPr lang="ja-JP" altLang="en-US" sz="700" b="0" i="0" dirty="0">
                <a:effectLst/>
                <a:latin typeface="HGPｺﾞｼｯｸM" panose="020B0600000000000000" pitchFamily="50" charset="-128"/>
                <a:ea typeface="HGPｺﾞｼｯｸM" panose="020B0600000000000000" pitchFamily="50" charset="-128"/>
              </a:rPr>
              <a:t>日</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hlinkClick r:id="rId3"/>
              </a:rPr>
              <a:t>https://prtimes.jp/main/html/rd/p/000000238.000038217.html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p:txBody>
      </p:sp>
      <p:sp>
        <p:nvSpPr>
          <p:cNvPr id="22" name="正方形/長方形 21">
            <a:extLst>
              <a:ext uri="{FF2B5EF4-FFF2-40B4-BE49-F238E27FC236}">
                <a16:creationId xmlns:a16="http://schemas.microsoft.com/office/drawing/2014/main" id="{EF78E1BD-488F-E78E-ED7A-936363EBB192}"/>
              </a:ext>
            </a:extLst>
          </p:cNvPr>
          <p:cNvSpPr/>
          <p:nvPr/>
        </p:nvSpPr>
        <p:spPr>
          <a:xfrm>
            <a:off x="46973" y="3196071"/>
            <a:ext cx="5519971" cy="523220"/>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startAt="2"/>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（会社員と回答した方）                                                                 今年の夏のボーナスは支給される予定はありますか？</a:t>
            </a:r>
            <a:endParaRPr kumimoji="0"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FAE7DCCF-BE90-BE71-A732-3B600D203268}"/>
              </a:ext>
            </a:extLst>
          </p:cNvPr>
          <p:cNvSpPr/>
          <p:nvPr/>
        </p:nvSpPr>
        <p:spPr>
          <a:xfrm>
            <a:off x="4953000" y="1798967"/>
            <a:ext cx="4838700" cy="523220"/>
          </a:xfrm>
          <a:prstGeom prst="rect">
            <a:avLst/>
          </a:prstGeom>
        </p:spPr>
        <p:txBody>
          <a:bodyPr wrap="square">
            <a:spAutoFit/>
          </a:bodyPr>
          <a:lstStyle/>
          <a:p>
            <a:pPr marL="342900" indent="-342900">
              <a:buFont typeface="+mj-lt"/>
              <a:buAutoNum type="arabicPeriod" startAt="3"/>
            </a:pPr>
            <a:r>
              <a:rPr kumimoji="1" lang="ja-JP" altLang="en-US" sz="1400" b="1" dirty="0">
                <a:solidFill>
                  <a:srgbClr val="3E3A39"/>
                </a:solidFill>
                <a:latin typeface="メイリオ" panose="020B0604030504040204" pitchFamily="50" charset="-128"/>
                <a:ea typeface="メイリオ" panose="020B0604030504040204" pitchFamily="50" charset="-128"/>
              </a:rPr>
              <a:t>（</a:t>
            </a:r>
            <a:r>
              <a:rPr kumimoji="1" lang="en-US" altLang="ja-JP" sz="1400" b="1" dirty="0">
                <a:solidFill>
                  <a:srgbClr val="3E3A39"/>
                </a:solidFill>
                <a:latin typeface="メイリオ" panose="020B0604030504040204" pitchFamily="50" charset="-128"/>
                <a:ea typeface="メイリオ" panose="020B0604030504040204" pitchFamily="50" charset="-128"/>
              </a:rPr>
              <a:t>2</a:t>
            </a:r>
            <a:r>
              <a:rPr kumimoji="1" lang="ja-JP" altLang="en-US" sz="1400" b="1" dirty="0">
                <a:solidFill>
                  <a:srgbClr val="3E3A39"/>
                </a:solidFill>
                <a:latin typeface="メイリオ" panose="020B0604030504040204" pitchFamily="50" charset="-128"/>
                <a:ea typeface="メイリオ" panose="020B0604030504040204" pitchFamily="50" charset="-128"/>
              </a:rPr>
              <a:t>、で支給される予定と回答した方）                                    夏のボーナスの使い道を教えて下さい</a:t>
            </a:r>
            <a:r>
              <a:rPr kumimoji="1" lang="ja-JP" altLang="en-US" sz="1100" dirty="0">
                <a:solidFill>
                  <a:srgbClr val="3E3A39"/>
                </a:solidFill>
                <a:latin typeface="メイリオ" panose="020B0604030504040204" pitchFamily="50" charset="-128"/>
                <a:ea typeface="メイリオ" panose="020B0604030504040204" pitchFamily="50" charset="-128"/>
              </a:rPr>
              <a:t>（複数回答可）</a:t>
            </a:r>
            <a:endParaRPr lang="ja-JP" altLang="en-US" sz="105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E5A4D5E9-4F94-11D0-825F-3F80A64202E3}"/>
              </a:ext>
            </a:extLst>
          </p:cNvPr>
          <p:cNvSpPr txBox="1"/>
          <p:nvPr/>
        </p:nvSpPr>
        <p:spPr>
          <a:xfrm>
            <a:off x="419513" y="2077622"/>
            <a:ext cx="4725050" cy="1092607"/>
          </a:xfrm>
          <a:prstGeom prst="rect">
            <a:avLst/>
          </a:prstGeom>
          <a:noFill/>
        </p:spPr>
        <p:txBody>
          <a:bodyPr wrap="square">
            <a:spAutoFit/>
          </a:bodyPr>
          <a:lstStyle/>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夏のボーナス</a:t>
            </a:r>
            <a:r>
              <a:rPr lang="ja-JP" altLang="en-US" sz="1200" b="1" i="0" u="sng" dirty="0">
                <a:solidFill>
                  <a:srgbClr val="EA5550"/>
                </a:solidFill>
                <a:effectLst/>
                <a:latin typeface="+mn-ea"/>
              </a:rPr>
              <a:t>「支給あり」</a:t>
            </a:r>
            <a:r>
              <a:rPr lang="en-US" altLang="ja-JP" sz="1200" b="1" i="0" u="sng" dirty="0">
                <a:solidFill>
                  <a:srgbClr val="EA5550"/>
                </a:solidFill>
                <a:effectLst/>
                <a:latin typeface="+mn-ea"/>
              </a:rPr>
              <a:t>73.6</a:t>
            </a:r>
            <a:r>
              <a:rPr lang="ja-JP" altLang="en-US" sz="1200" b="1" i="0" u="sng" dirty="0">
                <a:solidFill>
                  <a:srgbClr val="EA5550"/>
                </a:solidFill>
                <a:effectLst/>
                <a:latin typeface="+mn-ea"/>
              </a:rPr>
              <a:t>％</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ボーナス支給額は</a:t>
            </a:r>
            <a:r>
              <a:rPr lang="ja-JP" altLang="en-US" sz="1200" b="1" i="0" u="sng" dirty="0">
                <a:solidFill>
                  <a:srgbClr val="EA5550"/>
                </a:solidFill>
                <a:effectLst/>
                <a:latin typeface="+mn-ea"/>
              </a:rPr>
              <a:t>「上がった」</a:t>
            </a:r>
            <a:r>
              <a:rPr lang="en-US" altLang="ja-JP" sz="1200" b="1" i="0" u="sng" dirty="0">
                <a:solidFill>
                  <a:srgbClr val="EA5550"/>
                </a:solidFill>
                <a:effectLst/>
                <a:latin typeface="+mn-ea"/>
              </a:rPr>
              <a:t>22.2</a:t>
            </a:r>
            <a:r>
              <a:rPr lang="ja-JP" altLang="en-US" sz="1200" b="1" i="0" u="sng" dirty="0">
                <a:solidFill>
                  <a:srgbClr val="EA5550"/>
                </a:solidFill>
                <a:effectLst/>
                <a:latin typeface="+mn-ea"/>
              </a:rPr>
              <a:t>％</a:t>
            </a:r>
            <a:r>
              <a:rPr lang="ja-JP" altLang="en-US" sz="1200" i="0" dirty="0">
                <a:solidFill>
                  <a:srgbClr val="000000"/>
                </a:solidFill>
                <a:effectLst/>
                <a:latin typeface="+mn-ea"/>
              </a:rPr>
              <a:t>、「下がった」</a:t>
            </a:r>
            <a:r>
              <a:rPr lang="en-US" altLang="ja-JP" sz="1200" i="0" dirty="0">
                <a:solidFill>
                  <a:srgbClr val="000000"/>
                </a:solidFill>
                <a:effectLst/>
                <a:latin typeface="+mn-ea"/>
              </a:rPr>
              <a:t>13.3</a:t>
            </a:r>
            <a:r>
              <a:rPr lang="ja-JP" altLang="en-US" sz="1200" i="0" dirty="0">
                <a:solidFill>
                  <a:srgbClr val="000000"/>
                </a:solidFill>
                <a:effectLst/>
                <a:latin typeface="+mn-ea"/>
              </a:rPr>
              <a:t>％</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夏のボーナスの</a:t>
            </a:r>
            <a:r>
              <a:rPr lang="ja-JP" altLang="en-US" sz="1200" b="1" i="0" u="sng" dirty="0">
                <a:solidFill>
                  <a:srgbClr val="EA5550"/>
                </a:solidFill>
                <a:effectLst/>
                <a:latin typeface="+mn-ea"/>
              </a:rPr>
              <a:t>使い道は「貯金」「資産形成」が中心</a:t>
            </a:r>
          </a:p>
          <a:p>
            <a:pPr marL="171450" indent="-171450" algn="l" fontAlgn="ctr">
              <a:spcBef>
                <a:spcPts val="200"/>
              </a:spcBef>
              <a:buFont typeface="Wingdings" panose="05000000000000000000" pitchFamily="2" charset="2"/>
              <a:buChar char=""/>
            </a:pPr>
            <a:r>
              <a:rPr lang="ja-JP" altLang="en-US" sz="1200" i="0" dirty="0">
                <a:solidFill>
                  <a:srgbClr val="000000"/>
                </a:solidFill>
                <a:effectLst/>
                <a:latin typeface="+mn-ea"/>
              </a:rPr>
              <a:t>使い切り期間は</a:t>
            </a:r>
            <a:r>
              <a:rPr lang="ja-JP" altLang="en-US" sz="1200" b="1" i="0" u="sng" dirty="0">
                <a:solidFill>
                  <a:srgbClr val="EA5550"/>
                </a:solidFill>
                <a:effectLst/>
                <a:latin typeface="+mn-ea"/>
              </a:rPr>
              <a:t>「ほとんど使わずに貯蓄」が最多</a:t>
            </a:r>
            <a:r>
              <a:rPr lang="ja-JP" altLang="en-US" sz="1200" i="0" dirty="0">
                <a:solidFill>
                  <a:srgbClr val="000000"/>
                </a:solidFill>
                <a:effectLst/>
                <a:latin typeface="+mn-ea"/>
              </a:rPr>
              <a:t>、                                               約</a:t>
            </a:r>
            <a:r>
              <a:rPr lang="en-US" altLang="ja-JP" sz="1200" i="0" dirty="0">
                <a:solidFill>
                  <a:srgbClr val="000000"/>
                </a:solidFill>
                <a:effectLst/>
                <a:latin typeface="+mn-ea"/>
              </a:rPr>
              <a:t>4</a:t>
            </a:r>
            <a:r>
              <a:rPr lang="ja-JP" altLang="en-US" sz="1200" i="0" dirty="0">
                <a:solidFill>
                  <a:srgbClr val="000000"/>
                </a:solidFill>
                <a:effectLst/>
                <a:latin typeface="+mn-ea"/>
              </a:rPr>
              <a:t>割は</a:t>
            </a:r>
            <a:r>
              <a:rPr lang="en-US" altLang="ja-JP" sz="1200" i="0" dirty="0">
                <a:solidFill>
                  <a:srgbClr val="000000"/>
                </a:solidFill>
                <a:effectLst/>
                <a:latin typeface="+mn-ea"/>
              </a:rPr>
              <a:t>1</a:t>
            </a:r>
            <a:r>
              <a:rPr lang="ja-JP" altLang="en-US" sz="1200" i="0" dirty="0">
                <a:solidFill>
                  <a:srgbClr val="000000"/>
                </a:solidFill>
                <a:effectLst/>
                <a:latin typeface="+mn-ea"/>
              </a:rPr>
              <a:t>年以内に消費</a:t>
            </a:r>
          </a:p>
        </p:txBody>
      </p:sp>
      <p:graphicFrame>
        <p:nvGraphicFramePr>
          <p:cNvPr id="25" name="グラフ 24">
            <a:extLst>
              <a:ext uri="{FF2B5EF4-FFF2-40B4-BE49-F238E27FC236}">
                <a16:creationId xmlns:a16="http://schemas.microsoft.com/office/drawing/2014/main" id="{30959A35-1497-BF04-7DB0-BD7DCCDD5C51}"/>
              </a:ext>
            </a:extLst>
          </p:cNvPr>
          <p:cNvGraphicFramePr>
            <a:graphicFrameLocks/>
          </p:cNvGraphicFramePr>
          <p:nvPr>
            <p:extLst>
              <p:ext uri="{D42A27DB-BD31-4B8C-83A1-F6EECF244321}">
                <p14:modId xmlns:p14="http://schemas.microsoft.com/office/powerpoint/2010/main" val="2938950871"/>
              </p:ext>
            </p:extLst>
          </p:nvPr>
        </p:nvGraphicFramePr>
        <p:xfrm>
          <a:off x="-64662" y="3454796"/>
          <a:ext cx="5594898" cy="25610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グラフ 25">
            <a:extLst>
              <a:ext uri="{FF2B5EF4-FFF2-40B4-BE49-F238E27FC236}">
                <a16:creationId xmlns:a16="http://schemas.microsoft.com/office/drawing/2014/main" id="{8AC9DCF1-D49F-DBAE-D79F-90310C3EC550}"/>
              </a:ext>
            </a:extLst>
          </p:cNvPr>
          <p:cNvGraphicFramePr>
            <a:graphicFrameLocks/>
          </p:cNvGraphicFramePr>
          <p:nvPr/>
        </p:nvGraphicFramePr>
        <p:xfrm>
          <a:off x="5003773" y="2311541"/>
          <a:ext cx="4824000" cy="234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グラフ 26">
            <a:extLst>
              <a:ext uri="{FF2B5EF4-FFF2-40B4-BE49-F238E27FC236}">
                <a16:creationId xmlns:a16="http://schemas.microsoft.com/office/drawing/2014/main" id="{34D31A8F-EC8F-07BB-D336-9A149909831F}"/>
              </a:ext>
            </a:extLst>
          </p:cNvPr>
          <p:cNvGraphicFramePr>
            <a:graphicFrameLocks/>
          </p:cNvGraphicFramePr>
          <p:nvPr/>
        </p:nvGraphicFramePr>
        <p:xfrm>
          <a:off x="6169794" y="4497926"/>
          <a:ext cx="3672000" cy="2088000"/>
        </p:xfrm>
        <a:graphic>
          <a:graphicData uri="http://schemas.openxmlformats.org/drawingml/2006/chart">
            <c:chart xmlns:c="http://schemas.openxmlformats.org/drawingml/2006/chart" xmlns:r="http://schemas.openxmlformats.org/officeDocument/2006/relationships" r:id="rId6"/>
          </a:graphicData>
        </a:graphic>
      </p:graphicFrame>
      <p:sp>
        <p:nvSpPr>
          <p:cNvPr id="29" name="矢印: 下 28">
            <a:extLst>
              <a:ext uri="{FF2B5EF4-FFF2-40B4-BE49-F238E27FC236}">
                <a16:creationId xmlns:a16="http://schemas.microsoft.com/office/drawing/2014/main" id="{B38D973E-851B-D0EB-F38C-268EBAEA440D}"/>
              </a:ext>
            </a:extLst>
          </p:cNvPr>
          <p:cNvSpPr/>
          <p:nvPr/>
        </p:nvSpPr>
        <p:spPr>
          <a:xfrm>
            <a:off x="8862222" y="2880116"/>
            <a:ext cx="346509" cy="1754337"/>
          </a:xfrm>
          <a:prstGeom prst="downArrow">
            <a:avLst/>
          </a:prstGeom>
          <a:pattFill prst="ltHorz">
            <a:fgClr>
              <a:srgbClr val="EA5550"/>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吹き出し: 四角形 31">
            <a:extLst>
              <a:ext uri="{FF2B5EF4-FFF2-40B4-BE49-F238E27FC236}">
                <a16:creationId xmlns:a16="http://schemas.microsoft.com/office/drawing/2014/main" id="{75227A1E-B169-104E-6B45-70A3E298A37F}"/>
              </a:ext>
            </a:extLst>
          </p:cNvPr>
          <p:cNvSpPr/>
          <p:nvPr/>
        </p:nvSpPr>
        <p:spPr>
          <a:xfrm>
            <a:off x="8412322" y="3823985"/>
            <a:ext cx="1260000" cy="504000"/>
          </a:xfrm>
          <a:prstGeom prst="wedgeRectCallout">
            <a:avLst>
              <a:gd name="adj1" fmla="val -25811"/>
              <a:gd name="adj2" fmla="val -52892"/>
            </a:avLst>
          </a:prstGeom>
          <a:solidFill>
            <a:schemeClr val="bg1">
              <a:alpha val="85000"/>
            </a:schemeClr>
          </a:solidFill>
          <a:ln w="38100" cmpd="sng">
            <a:solidFill>
              <a:srgbClr val="FBDDDC"/>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資産形成</a:t>
            </a:r>
            <a:r>
              <a:rPr kumimoji="1" lang="en-US" altLang="ja-JP" sz="1200" b="1"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tx1"/>
                </a:solidFill>
                <a:latin typeface="Meiryo UI" panose="020B0604030504040204" pitchFamily="50" charset="-128"/>
                <a:ea typeface="Meiryo UI" panose="020B0604030504040204" pitchFamily="50" charset="-128"/>
              </a:rPr>
              <a:t>②</a:t>
            </a:r>
            <a:r>
              <a:rPr kumimoji="1" lang="en-US" altLang="ja-JP" sz="1200" b="1" dirty="0">
                <a:solidFill>
                  <a:schemeClr val="tx1"/>
                </a:solidFill>
                <a:latin typeface="Meiryo UI" panose="020B0604030504040204" pitchFamily="50" charset="-128"/>
                <a:ea typeface="Meiryo UI" panose="020B0604030504040204" pitchFamily="50" charset="-128"/>
              </a:rPr>
              <a:t>%)</a:t>
            </a:r>
          </a:p>
          <a:p>
            <a:pPr algn="ctr"/>
            <a:r>
              <a:rPr kumimoji="1" lang="ja-JP" altLang="en-US" sz="1200" b="1" dirty="0">
                <a:solidFill>
                  <a:schemeClr val="tx1"/>
                </a:solidFill>
                <a:latin typeface="Meiryo UI" panose="020B0604030504040204" pitchFamily="50" charset="-128"/>
                <a:ea typeface="Meiryo UI" panose="020B0604030504040204" pitchFamily="50" charset="-128"/>
              </a:rPr>
              <a:t>の内訳</a:t>
            </a:r>
            <a:endParaRPr kumimoji="1" lang="en-US" altLang="ja-JP" sz="1200" b="1" dirty="0">
              <a:solidFill>
                <a:srgbClr val="EA5550"/>
              </a:solidFill>
              <a:latin typeface="Meiryo UI" panose="020B0604030504040204" pitchFamily="50" charset="-128"/>
              <a:ea typeface="Meiryo UI" panose="020B0604030504040204" pitchFamily="50" charset="-128"/>
            </a:endParaRPr>
          </a:p>
        </p:txBody>
      </p:sp>
      <p:sp>
        <p:nvSpPr>
          <p:cNvPr id="33" name="吹き出し: 四角形 32">
            <a:extLst>
              <a:ext uri="{FF2B5EF4-FFF2-40B4-BE49-F238E27FC236}">
                <a16:creationId xmlns:a16="http://schemas.microsoft.com/office/drawing/2014/main" id="{96795D36-1584-37AF-FB3C-35EAFD8BE143}"/>
              </a:ext>
            </a:extLst>
          </p:cNvPr>
          <p:cNvSpPr/>
          <p:nvPr/>
        </p:nvSpPr>
        <p:spPr>
          <a:xfrm>
            <a:off x="8542929" y="5391633"/>
            <a:ext cx="1080000" cy="504000"/>
          </a:xfrm>
          <a:prstGeom prst="wedgeRectCallout">
            <a:avLst>
              <a:gd name="adj1" fmla="val -62273"/>
              <a:gd name="adj2" fmla="val -31554"/>
            </a:avLst>
          </a:prstGeom>
          <a:solidFill>
            <a:schemeClr val="bg1">
              <a:alpha val="85000"/>
            </a:schemeClr>
          </a:solidFill>
          <a:ln w="25400" cmpd="sng">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保険は、</a:t>
            </a:r>
            <a:r>
              <a:rPr kumimoji="1" lang="en-US" altLang="ja-JP" sz="1400" b="1" u="sng" dirty="0">
                <a:solidFill>
                  <a:srgbClr val="EA5550"/>
                </a:solidFill>
                <a:latin typeface="Meiryo UI" panose="020B0604030504040204" pitchFamily="50" charset="-128"/>
                <a:ea typeface="Meiryo UI" panose="020B0604030504040204" pitchFamily="50" charset="-128"/>
              </a:rPr>
              <a:t>12.0</a:t>
            </a:r>
            <a:r>
              <a:rPr kumimoji="1" lang="ja-JP" altLang="en-US" sz="1400" b="1" u="sng" dirty="0">
                <a:solidFill>
                  <a:srgbClr val="EA5550"/>
                </a:solidFill>
                <a:latin typeface="Meiryo UI" panose="020B0604030504040204" pitchFamily="50" charset="-128"/>
                <a:ea typeface="Meiryo UI" panose="020B0604030504040204" pitchFamily="50" charset="-128"/>
              </a:rPr>
              <a:t>％</a:t>
            </a:r>
            <a:endParaRPr kumimoji="1" lang="en-US" altLang="ja-JP" sz="1200" b="1" i="1" dirty="0">
              <a:solidFill>
                <a:srgbClr val="EA5550"/>
              </a:solidFill>
              <a:latin typeface="Meiryo UI" panose="020B0604030504040204" pitchFamily="50" charset="-128"/>
              <a:ea typeface="Meiryo UI" panose="020B0604030504040204" pitchFamily="50" charset="-128"/>
            </a:endParaRPr>
          </a:p>
        </p:txBody>
      </p:sp>
      <p:sp>
        <p:nvSpPr>
          <p:cNvPr id="34" name="吹き出し: 四角形 33">
            <a:extLst>
              <a:ext uri="{FF2B5EF4-FFF2-40B4-BE49-F238E27FC236}">
                <a16:creationId xmlns:a16="http://schemas.microsoft.com/office/drawing/2014/main" id="{AA06E277-1CAB-D930-8D4F-EE12EA10E363}"/>
              </a:ext>
            </a:extLst>
          </p:cNvPr>
          <p:cNvSpPr/>
          <p:nvPr/>
        </p:nvSpPr>
        <p:spPr bwMode="auto">
          <a:xfrm>
            <a:off x="568702" y="5771551"/>
            <a:ext cx="5745471" cy="612000"/>
          </a:xfrm>
          <a:prstGeom prst="wedgeRectCallout">
            <a:avLst>
              <a:gd name="adj1" fmla="val -51196"/>
              <a:gd name="adj2" fmla="val 7355"/>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u="none" strike="noStrike" kern="1200" cap="none" spc="0" normalizeH="0" baseline="0" noProof="0" dirty="0">
                <a:ln>
                  <a:noFill/>
                </a:ln>
                <a:solidFill>
                  <a:srgbClr val="3E3A39"/>
                </a:solidFill>
                <a:effectLst/>
                <a:uLnTx/>
                <a:uFillTx/>
                <a:latin typeface="メイリオ"/>
                <a:ea typeface="メイリオ"/>
                <a:cs typeface="+mn-cs"/>
              </a:rPr>
              <a:t>賞与に関する調査データは、さまざまな媒体から出ています！今回紹介</a:t>
            </a:r>
            <a:r>
              <a:rPr kumimoji="1" lang="ja-JP" altLang="en-US" sz="1050" dirty="0">
                <a:solidFill>
                  <a:srgbClr val="3E3A39"/>
                </a:solidFill>
                <a:latin typeface="メイリオ"/>
                <a:ea typeface="メイリオ"/>
              </a:rPr>
              <a:t>させていただいた調査結果では、</a:t>
            </a:r>
            <a:r>
              <a:rPr kumimoji="1" lang="ja-JP" altLang="en-US" sz="1200" b="1" u="sng" strike="noStrike" kern="1200" cap="none" spc="0" normalizeH="0" baseline="0" noProof="0" dirty="0">
                <a:ln>
                  <a:noFill/>
                </a:ln>
                <a:solidFill>
                  <a:srgbClr val="EA5550"/>
                </a:solidFill>
                <a:effectLst/>
                <a:uLnTx/>
                <a:uFillTx/>
                <a:latin typeface="メイリオ"/>
                <a:ea typeface="メイリオ"/>
                <a:cs typeface="+mn-cs"/>
              </a:rPr>
              <a:t>「貯金や預金」そして「資産形成」が大部分を占めます！</a:t>
            </a:r>
            <a:endParaRPr kumimoji="1" lang="en-US" altLang="ja-JP" sz="1200" b="1" u="sng" strike="noStrike" kern="1200" cap="none" spc="0" normalizeH="0" baseline="0" noProof="0" dirty="0">
              <a:ln>
                <a:noFill/>
              </a:ln>
              <a:solidFill>
                <a:srgbClr val="EA5550"/>
              </a:solidFill>
              <a:effectLst/>
              <a:uLnTx/>
              <a:uFillTx/>
              <a:latin typeface="メイリオ"/>
              <a:ea typeface="メイリオ"/>
              <a:cs typeface="+mn-cs"/>
            </a:endParaRPr>
          </a:p>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dirty="0">
                <a:solidFill>
                  <a:srgbClr val="3E3A39"/>
                </a:solidFill>
                <a:latin typeface="メイリオ"/>
                <a:ea typeface="メイリオ"/>
              </a:rPr>
              <a:t>ぜひ、お客さまの積み立て志向を確認して、志向に沿った商品をご案内していきましょう！</a:t>
            </a:r>
            <a:endParaRPr kumimoji="1" lang="en-US" altLang="ja-JP" sz="100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5" name="正方形/長方形 34">
            <a:extLst>
              <a:ext uri="{FF2B5EF4-FFF2-40B4-BE49-F238E27FC236}">
                <a16:creationId xmlns:a16="http://schemas.microsoft.com/office/drawing/2014/main" id="{2B51EF41-D145-2B43-ABFE-E3ABEE2A13CC}"/>
              </a:ext>
            </a:extLst>
          </p:cNvPr>
          <p:cNvSpPr/>
          <p:nvPr/>
        </p:nvSpPr>
        <p:spPr>
          <a:xfrm>
            <a:off x="9083662" y="2409991"/>
            <a:ext cx="504000" cy="216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㉒</a:t>
            </a:r>
          </a:p>
        </p:txBody>
      </p:sp>
      <p:sp>
        <p:nvSpPr>
          <p:cNvPr id="36" name="正方形/長方形 35">
            <a:extLst>
              <a:ext uri="{FF2B5EF4-FFF2-40B4-BE49-F238E27FC236}">
                <a16:creationId xmlns:a16="http://schemas.microsoft.com/office/drawing/2014/main" id="{2205B714-5DC3-5DB5-5C01-1024CEE72DF7}"/>
              </a:ext>
            </a:extLst>
          </p:cNvPr>
          <p:cNvSpPr/>
          <p:nvPr/>
        </p:nvSpPr>
        <p:spPr>
          <a:xfrm>
            <a:off x="8606871" y="2648024"/>
            <a:ext cx="504000" cy="216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㉓</a:t>
            </a:r>
          </a:p>
        </p:txBody>
      </p:sp>
      <p:sp>
        <p:nvSpPr>
          <p:cNvPr id="37" name="正方形/長方形 36">
            <a:extLst>
              <a:ext uri="{FF2B5EF4-FFF2-40B4-BE49-F238E27FC236}">
                <a16:creationId xmlns:a16="http://schemas.microsoft.com/office/drawing/2014/main" id="{782B6279-3364-D469-92BD-BE93C8C6A13F}"/>
              </a:ext>
            </a:extLst>
          </p:cNvPr>
          <p:cNvSpPr/>
          <p:nvPr/>
        </p:nvSpPr>
        <p:spPr bwMode="auto">
          <a:xfrm>
            <a:off x="7851783" y="641175"/>
            <a:ext cx="2014176" cy="703725"/>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2025</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endPar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kern="0" dirty="0">
                <a:latin typeface="Meiryo UI" panose="020B0604030504040204" pitchFamily="50" charset="-128"/>
                <a:ea typeface="Meiryo UI" panose="020B0604030504040204" pitchFamily="50" charset="-128"/>
              </a:rPr>
              <a:t>夏</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の公務員賞与支給日</a:t>
            </a:r>
            <a:endParaRPr kumimoji="1" lang="en-US" altLang="ja-JP" sz="1400" b="1" kern="0" dirty="0">
              <a:solidFill>
                <a:srgbClr val="EA5550"/>
              </a:solidFill>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kern="0" dirty="0">
                <a:solidFill>
                  <a:srgbClr val="EA5550"/>
                </a:solidFill>
                <a:latin typeface="Meiryo UI" panose="020B0604030504040204" pitchFamily="50" charset="-128"/>
                <a:ea typeface="Meiryo UI" panose="020B0604030504040204" pitchFamily="50" charset="-128"/>
              </a:rPr>
              <a:t>6</a:t>
            </a:r>
            <a:r>
              <a:rPr kumimoji="1" lang="ja-JP" altLang="en-US"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月</a:t>
            </a:r>
            <a:r>
              <a:rPr kumimoji="1" lang="en-US" altLang="ja-JP"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30</a:t>
            </a:r>
            <a:r>
              <a:rPr kumimoji="1" lang="ja-JP" altLang="en-US"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a:t>
            </a:r>
            <a:r>
              <a:rPr kumimoji="1" lang="en-US" altLang="ja-JP" sz="1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a:t>
            </a:r>
            <a:r>
              <a:rPr kumimoji="1" lang="ja-JP" altLang="en-US" sz="1400" b="1" kern="0" dirty="0">
                <a:solidFill>
                  <a:srgbClr val="EA5550"/>
                </a:solidFill>
                <a:latin typeface="Meiryo UI" panose="020B0604030504040204" pitchFamily="50" charset="-128"/>
                <a:ea typeface="Meiryo UI" panose="020B0604030504040204" pitchFamily="50" charset="-128"/>
              </a:rPr>
              <a:t>月</a:t>
            </a:r>
            <a:r>
              <a:rPr kumimoji="1" lang="en-US" altLang="ja-JP" sz="1400" b="1" kern="0" dirty="0">
                <a:solidFill>
                  <a:srgbClr val="EA5550"/>
                </a:solidFill>
                <a:latin typeface="Meiryo UI" panose="020B0604030504040204" pitchFamily="50" charset="-128"/>
                <a:ea typeface="Meiryo UI" panose="020B0604030504040204" pitchFamily="50" charset="-128"/>
              </a:rPr>
              <a:t>)</a:t>
            </a:r>
            <a:endParaRPr kumimoji="1" lang="en-US" altLang="ja-JP" sz="1200" b="1" kern="0" dirty="0">
              <a:solidFill>
                <a:srgbClr val="EA5550"/>
              </a:solidFill>
              <a:latin typeface="Meiryo UI" panose="020B0604030504040204" pitchFamily="50" charset="-128"/>
              <a:ea typeface="Meiryo UI" panose="020B0604030504040204" pitchFamily="50" charset="-128"/>
            </a:endParaRPr>
          </a:p>
        </p:txBody>
      </p:sp>
      <p:sp>
        <p:nvSpPr>
          <p:cNvPr id="4" name="矢印: 五方向 3">
            <a:extLst>
              <a:ext uri="{FF2B5EF4-FFF2-40B4-BE49-F238E27FC236}">
                <a16:creationId xmlns:a16="http://schemas.microsoft.com/office/drawing/2014/main" id="{B9AAD7E2-1C0B-BB68-E86D-3330132963A7}"/>
              </a:ext>
            </a:extLst>
          </p:cNvPr>
          <p:cNvSpPr/>
          <p:nvPr/>
        </p:nvSpPr>
        <p:spPr bwMode="auto">
          <a:xfrm>
            <a:off x="28569" y="622600"/>
            <a:ext cx="7823213" cy="684000"/>
          </a:xfrm>
          <a:prstGeom prst="homePlate">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公務員の賞与支給日　</a:t>
            </a:r>
            <a:r>
              <a:rPr kumimoji="1" lang="en-US" altLang="ja-JP" sz="4000" b="1" dirty="0">
                <a:solidFill>
                  <a:srgbClr val="EA5550"/>
                </a:solidFill>
                <a:latin typeface="Meiryo UI" panose="020B0604030504040204" pitchFamily="50" charset="-128"/>
                <a:ea typeface="Meiryo UI" panose="020B0604030504040204" pitchFamily="50" charset="-128"/>
              </a:rPr>
              <a:t>6</a:t>
            </a:r>
            <a:r>
              <a:rPr kumimoji="1" lang="ja-JP" altLang="en-US" sz="4000" b="1" dirty="0">
                <a:solidFill>
                  <a:srgbClr val="EA5550"/>
                </a:solidFill>
                <a:latin typeface="Meiryo UI" panose="020B0604030504040204" pitchFamily="50" charset="-128"/>
                <a:ea typeface="Meiryo UI" panose="020B0604030504040204" pitchFamily="50" charset="-128"/>
              </a:rPr>
              <a:t>月</a:t>
            </a:r>
            <a:r>
              <a:rPr kumimoji="1" lang="en-US" altLang="ja-JP" sz="4000" b="1" dirty="0">
                <a:solidFill>
                  <a:srgbClr val="EA5550"/>
                </a:solidFill>
                <a:latin typeface="Meiryo UI" panose="020B0604030504040204" pitchFamily="50" charset="-128"/>
                <a:ea typeface="Meiryo UI" panose="020B0604030504040204" pitchFamily="50" charset="-128"/>
              </a:rPr>
              <a:t>30</a:t>
            </a:r>
            <a:r>
              <a:rPr kumimoji="1" lang="ja-JP" altLang="en-US" sz="4000" b="1" dirty="0">
                <a:solidFill>
                  <a:srgbClr val="EA5550"/>
                </a:solidFill>
                <a:latin typeface="Meiryo UI" panose="020B0604030504040204" pitchFamily="50" charset="-128"/>
                <a:ea typeface="Meiryo UI" panose="020B0604030504040204" pitchFamily="50" charset="-128"/>
              </a:rPr>
              <a:t>日</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nvGrpSpPr>
          <p:cNvPr id="5" name="グループ化 4">
            <a:extLst>
              <a:ext uri="{FF2B5EF4-FFF2-40B4-BE49-F238E27FC236}">
                <a16:creationId xmlns:a16="http://schemas.microsoft.com/office/drawing/2014/main" id="{8D1B0DAC-5F58-EC7E-4B52-BD7D9DAB48AD}"/>
              </a:ext>
            </a:extLst>
          </p:cNvPr>
          <p:cNvGrpSpPr/>
          <p:nvPr/>
        </p:nvGrpSpPr>
        <p:grpSpPr>
          <a:xfrm>
            <a:off x="6733019" y="5643633"/>
            <a:ext cx="2913482" cy="1061986"/>
            <a:chOff x="8345988" y="4865869"/>
            <a:chExt cx="1322509" cy="1061986"/>
          </a:xfrm>
        </p:grpSpPr>
        <p:cxnSp>
          <p:nvCxnSpPr>
            <p:cNvPr id="6" name="直線コネクタ 5">
              <a:extLst>
                <a:ext uri="{FF2B5EF4-FFF2-40B4-BE49-F238E27FC236}">
                  <a16:creationId xmlns:a16="http://schemas.microsoft.com/office/drawing/2014/main" id="{FA7759B8-88FC-283A-A28C-D3C75DB0DA5F}"/>
                </a:ext>
              </a:extLst>
            </p:cNvPr>
            <p:cNvCxnSpPr>
              <a:cxnSpLocks/>
            </p:cNvCxnSpPr>
            <p:nvPr/>
          </p:nvCxnSpPr>
          <p:spPr>
            <a:xfrm flipV="1">
              <a:off x="9299820" y="4865869"/>
              <a:ext cx="0" cy="71132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0B947981-23D5-6183-1B38-C19C440C76DC}"/>
                </a:ext>
              </a:extLst>
            </p:cNvPr>
            <p:cNvSpPr/>
            <p:nvPr/>
          </p:nvSpPr>
          <p:spPr bwMode="auto">
            <a:xfrm>
              <a:off x="8345988" y="5243855"/>
              <a:ext cx="132250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保険は</a:t>
              </a:r>
              <a:r>
                <a:rPr kumimoji="1" lang="en-US" altLang="ja-JP" sz="4000" b="1" dirty="0">
                  <a:solidFill>
                    <a:srgbClr val="EA5550"/>
                  </a:solidFill>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8" name="グループ化 7">
            <a:extLst>
              <a:ext uri="{FF2B5EF4-FFF2-40B4-BE49-F238E27FC236}">
                <a16:creationId xmlns:a16="http://schemas.microsoft.com/office/drawing/2014/main" id="{A409B5DF-E1C2-65C5-18E3-BF6909927747}"/>
              </a:ext>
            </a:extLst>
          </p:cNvPr>
          <p:cNvGrpSpPr/>
          <p:nvPr/>
        </p:nvGrpSpPr>
        <p:grpSpPr>
          <a:xfrm>
            <a:off x="8124496" y="1470385"/>
            <a:ext cx="1728191" cy="1047606"/>
            <a:chOff x="6671820" y="5243855"/>
            <a:chExt cx="2880000" cy="1047606"/>
          </a:xfrm>
        </p:grpSpPr>
        <p:cxnSp>
          <p:nvCxnSpPr>
            <p:cNvPr id="9" name="直線コネクタ 8">
              <a:extLst>
                <a:ext uri="{FF2B5EF4-FFF2-40B4-BE49-F238E27FC236}">
                  <a16:creationId xmlns:a16="http://schemas.microsoft.com/office/drawing/2014/main" id="{4DC1035F-E531-5F4E-BB3B-C312A052B63B}"/>
                </a:ext>
              </a:extLst>
            </p:cNvPr>
            <p:cNvCxnSpPr>
              <a:cxnSpLocks/>
            </p:cNvCxnSpPr>
            <p:nvPr/>
          </p:nvCxnSpPr>
          <p:spPr>
            <a:xfrm>
              <a:off x="9076108" y="5927855"/>
              <a:ext cx="0" cy="363606"/>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吹き出し: 四角形 9">
              <a:extLst>
                <a:ext uri="{FF2B5EF4-FFF2-40B4-BE49-F238E27FC236}">
                  <a16:creationId xmlns:a16="http://schemas.microsoft.com/office/drawing/2014/main" id="{74D7A014-C908-B619-3E5A-513D0A0760F3}"/>
                </a:ext>
              </a:extLst>
            </p:cNvPr>
            <p:cNvSpPr/>
            <p:nvPr/>
          </p:nvSpPr>
          <p:spPr bwMode="auto">
            <a:xfrm>
              <a:off x="6671820" y="5243855"/>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　</a:t>
              </a:r>
              <a:r>
                <a:rPr kumimoji="1" lang="en-US" altLang="ja-JP" sz="4000" b="1" dirty="0">
                  <a:solidFill>
                    <a:srgbClr val="EA5550"/>
                  </a:solidFill>
                  <a:latin typeface="Meiryo UI" panose="020B0604030504040204" pitchFamily="50" charset="-128"/>
                  <a:ea typeface="Meiryo UI" panose="020B0604030504040204" pitchFamily="50" charset="-128"/>
                </a:rPr>
                <a:t>65</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D4F57465-2211-962F-99C2-A35643E709D9}"/>
              </a:ext>
            </a:extLst>
          </p:cNvPr>
          <p:cNvGrpSpPr/>
          <p:nvPr/>
        </p:nvGrpSpPr>
        <p:grpSpPr>
          <a:xfrm>
            <a:off x="7049127" y="2378279"/>
            <a:ext cx="2150737" cy="684000"/>
            <a:chOff x="8345988" y="5243855"/>
            <a:chExt cx="1666821" cy="684000"/>
          </a:xfrm>
        </p:grpSpPr>
        <p:cxnSp>
          <p:nvCxnSpPr>
            <p:cNvPr id="12" name="直線コネクタ 11">
              <a:extLst>
                <a:ext uri="{FF2B5EF4-FFF2-40B4-BE49-F238E27FC236}">
                  <a16:creationId xmlns:a16="http://schemas.microsoft.com/office/drawing/2014/main" id="{AAFB1A88-84A6-6870-9DAA-CFBFC3561336}"/>
                </a:ext>
              </a:extLst>
            </p:cNvPr>
            <p:cNvCxnSpPr>
              <a:cxnSpLocks/>
            </p:cNvCxnSpPr>
            <p:nvPr/>
          </p:nvCxnSpPr>
          <p:spPr>
            <a:xfrm>
              <a:off x="9299820" y="5577194"/>
              <a:ext cx="712989"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4" name="吹き出し: 四角形 13">
              <a:extLst>
                <a:ext uri="{FF2B5EF4-FFF2-40B4-BE49-F238E27FC236}">
                  <a16:creationId xmlns:a16="http://schemas.microsoft.com/office/drawing/2014/main" id="{15D6731A-9796-C257-FF25-243C337D070C}"/>
                </a:ext>
              </a:extLst>
            </p:cNvPr>
            <p:cNvSpPr/>
            <p:nvPr/>
          </p:nvSpPr>
          <p:spPr bwMode="auto">
            <a:xfrm>
              <a:off x="8345988" y="5243855"/>
              <a:ext cx="132250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　</a:t>
              </a:r>
              <a:r>
                <a:rPr kumimoji="1" lang="en-US" altLang="ja-JP" sz="4000" b="1" dirty="0">
                  <a:solidFill>
                    <a:srgbClr val="EA5550"/>
                  </a:solidFill>
                  <a:latin typeface="Meiryo UI" panose="020B0604030504040204" pitchFamily="50" charset="-128"/>
                  <a:ea typeface="Meiryo UI" panose="020B0604030504040204" pitchFamily="50" charset="-128"/>
                </a:rPr>
                <a:t>49</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
        <p:nvSpPr>
          <p:cNvPr id="16" name="吹き出し: 四角形 15">
            <a:extLst>
              <a:ext uri="{FF2B5EF4-FFF2-40B4-BE49-F238E27FC236}">
                <a16:creationId xmlns:a16="http://schemas.microsoft.com/office/drawing/2014/main" id="{E4C2746A-5BC2-E669-297E-CA8B2F025040}"/>
              </a:ext>
            </a:extLst>
          </p:cNvPr>
          <p:cNvSpPr/>
          <p:nvPr/>
        </p:nvSpPr>
        <p:spPr bwMode="auto">
          <a:xfrm>
            <a:off x="3940174" y="5249226"/>
            <a:ext cx="181077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73.6</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226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（４）会社別、主な外貨建（米国ドル）・円貨建商品の利率（含む前回差）（</a:t>
            </a:r>
            <a:r>
              <a:rPr kumimoji="1" lang="en-US" altLang="ja-JP"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7</a:t>
            </a: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月</a:t>
            </a:r>
            <a:r>
              <a:rPr kumimoji="1" lang="en-US" altLang="ja-JP"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1</a:t>
            </a: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a:t>
            </a:r>
            <a:r>
              <a:rPr kumimoji="1" lang="en-US" altLang="ja-JP"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15</a:t>
            </a: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日）</a:t>
            </a:r>
            <a:endParaRPr kumimoji="1" lang="en-US" altLang="ja-JP" sz="1600" b="0" i="0" u="none" strike="noStrike" kern="1200" cap="none" spc="0" normalizeH="0" baseline="0" noProof="0" dirty="0">
              <a:ln>
                <a:noFill/>
              </a:ln>
              <a:effectLst/>
              <a:uLnTx/>
              <a:uFillTx/>
              <a:latin typeface="Arial"/>
              <a:ea typeface="メイリオ" panose="020B0604030504040204" pitchFamily="50" charset="-128"/>
              <a:cs typeface="メイリオ" pitchFamily="50" charset="-128"/>
            </a:endParaRPr>
          </a:p>
        </p:txBody>
      </p:sp>
      <p:sp>
        <p:nvSpPr>
          <p:cNvPr id="5" name="テキスト プレースホルダー 1">
            <a:extLst>
              <a:ext uri="{FF2B5EF4-FFF2-40B4-BE49-F238E27FC236}">
                <a16:creationId xmlns:a16="http://schemas.microsoft.com/office/drawing/2014/main" id="{754690AD-BA70-4ECA-8E1B-B10BAF17E39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ja-JP" altLang="en-US" sz="1800" dirty="0">
                <a:solidFill>
                  <a:schemeClr val="tx1"/>
                </a:solidFill>
              </a:rPr>
              <a:t>下記各社諸利率一覧を毎月</a:t>
            </a:r>
            <a:r>
              <a:rPr lang="en-US" altLang="ja-JP" sz="1800" dirty="0">
                <a:solidFill>
                  <a:schemeClr val="tx1"/>
                </a:solidFill>
              </a:rPr>
              <a:t>1</a:t>
            </a:r>
            <a:r>
              <a:rPr lang="ja-JP" altLang="en-US" sz="1800" dirty="0">
                <a:solidFill>
                  <a:schemeClr val="tx1"/>
                </a:solidFill>
              </a:rPr>
              <a:t>・</a:t>
            </a:r>
            <a:r>
              <a:rPr lang="en-US" altLang="ja-JP" sz="1800" dirty="0">
                <a:solidFill>
                  <a:schemeClr val="tx1"/>
                </a:solidFill>
              </a:rPr>
              <a:t>16</a:t>
            </a:r>
            <a:r>
              <a:rPr lang="ja-JP" altLang="en-US" sz="1800" dirty="0">
                <a:solidFill>
                  <a:schemeClr val="tx1"/>
                </a:solidFill>
              </a:rPr>
              <a:t>日に当コンテンツ内でご紹介！</a:t>
            </a:r>
            <a:endParaRPr lang="ja-JP" altLang="en-US" sz="1800" dirty="0">
              <a:solidFill>
                <a:schemeClr val="tx1"/>
              </a:solidFill>
              <a:latin typeface="Arial"/>
              <a:cs typeface="メイリオ" pitchFamily="50" charset="-128"/>
            </a:endParaRPr>
          </a:p>
        </p:txBody>
      </p:sp>
      <p:sp>
        <p:nvSpPr>
          <p:cNvPr id="6" name="スライド番号プレースホルダー 5">
            <a:extLst>
              <a:ext uri="{FF2B5EF4-FFF2-40B4-BE49-F238E27FC236}">
                <a16:creationId xmlns:a16="http://schemas.microsoft.com/office/drawing/2014/main" id="{78212C8A-3FB9-54CC-6493-5AD4ADCD8C5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27</a:t>
            </a:fld>
            <a:endParaRPr kumimoji="1" lang="ja-JP" altLang="en-US" sz="1200" b="1" dirty="0">
              <a:solidFill>
                <a:schemeClr val="tx1"/>
              </a:solidFill>
            </a:endParaRPr>
          </a:p>
        </p:txBody>
      </p:sp>
      <p:sp>
        <p:nvSpPr>
          <p:cNvPr id="7" name="正方形/長方形 6">
            <a:extLst>
              <a:ext uri="{FF2B5EF4-FFF2-40B4-BE49-F238E27FC236}">
                <a16:creationId xmlns:a16="http://schemas.microsoft.com/office/drawing/2014/main" id="{BD6D505D-9C33-C80E-7ABB-1C5F9C49E394}"/>
              </a:ext>
            </a:extLst>
          </p:cNvPr>
          <p:cNvSpPr/>
          <p:nvPr/>
        </p:nvSpPr>
        <p:spPr>
          <a:xfrm>
            <a:off x="7077456" y="1282503"/>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参考）各社ホームページより。ホームページのリンクは各「商品名」を押下。</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8" name="正方形/長方形 7">
            <a:extLst>
              <a:ext uri="{FF2B5EF4-FFF2-40B4-BE49-F238E27FC236}">
                <a16:creationId xmlns:a16="http://schemas.microsoft.com/office/drawing/2014/main" id="{88505C48-C018-2E22-9D73-723DE36228DC}"/>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主な外貨建保険（米国ドル）・円貨建ての「積立利率①</a:t>
            </a:r>
            <a:r>
              <a:rPr kumimoji="1" lang="en-US" altLang="ja-JP" sz="1200" b="1" dirty="0">
                <a:solidFill>
                  <a:srgbClr val="3E3A39"/>
                </a:solidFill>
                <a:latin typeface="メイリオ" panose="020B0604030504040204" pitchFamily="50" charset="-128"/>
                <a:ea typeface="メイリオ" panose="020B0604030504040204" pitchFamily="50" charset="-128"/>
              </a:rPr>
              <a:t>/</a:t>
            </a:r>
            <a:r>
              <a:rPr kumimoji="1" lang="ja-JP" altLang="en-US" sz="1200" b="1" dirty="0">
                <a:solidFill>
                  <a:srgbClr val="3E3A39"/>
                </a:solidFill>
                <a:latin typeface="メイリオ" panose="020B0604030504040204" pitchFamily="50" charset="-128"/>
                <a:ea typeface="メイリオ" panose="020B0604030504040204" pitchFamily="50" charset="-128"/>
              </a:rPr>
              <a:t>予定利率②」一覧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dirty="0">
                <a:highlight>
                  <a:srgbClr val="DEEBF7"/>
                </a:highlight>
                <a:latin typeface="メイリオ" panose="020B0604030504040204" pitchFamily="50" charset="-128"/>
                <a:ea typeface="メイリオ" panose="020B0604030504040204" pitchFamily="50" charset="-128"/>
              </a:rPr>
              <a:t>青背景</a:t>
            </a:r>
            <a:r>
              <a:rPr kumimoji="1" lang="ja-JP" altLang="en-US" sz="1050" dirty="0">
                <a:solidFill>
                  <a:srgbClr val="3E3A39"/>
                </a:solidFill>
                <a:latin typeface="メイリオ" panose="020B0604030504040204" pitchFamily="50" charset="-128"/>
                <a:ea typeface="メイリオ" panose="020B0604030504040204" pitchFamily="50" charset="-128"/>
              </a:rPr>
              <a:t>は円貨建て）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DAD0A3A0-4CAF-9DF5-724E-886F98F5E7E1}"/>
              </a:ext>
            </a:extLst>
          </p:cNvPr>
          <p:cNvSpPr/>
          <p:nvPr/>
        </p:nvSpPr>
        <p:spPr>
          <a:xfrm>
            <a:off x="129386" y="838656"/>
            <a:ext cx="9776614" cy="461665"/>
          </a:xfrm>
          <a:prstGeom prst="rect">
            <a:avLst/>
          </a:prstGeom>
        </p:spPr>
        <p:txBody>
          <a:bodyPr wrap="square">
            <a:spAutoFit/>
          </a:bodyPr>
          <a:lstStyle/>
          <a:p>
            <a:r>
              <a:rPr lang="ja-JP" altLang="en-US" sz="1200" dirty="0">
                <a:latin typeface="+mn-ea"/>
              </a:rPr>
              <a:t>今日は、各商品の予定（積立）利率の更新日（毎月</a:t>
            </a:r>
            <a:r>
              <a:rPr lang="en-US" altLang="ja-JP" sz="1200" dirty="0">
                <a:latin typeface="+mn-ea"/>
              </a:rPr>
              <a:t>1</a:t>
            </a:r>
            <a:r>
              <a:rPr lang="ja-JP" altLang="en-US" sz="1200" dirty="0">
                <a:latin typeface="+mn-ea"/>
              </a:rPr>
              <a:t>･</a:t>
            </a:r>
            <a:r>
              <a:rPr lang="en-US" altLang="ja-JP" sz="1200" dirty="0">
                <a:latin typeface="+mn-ea"/>
              </a:rPr>
              <a:t>16</a:t>
            </a:r>
            <a:r>
              <a:rPr lang="ja-JP" altLang="en-US" sz="1200" dirty="0">
                <a:latin typeface="+mn-ea"/>
              </a:rPr>
              <a:t>日）</a:t>
            </a:r>
            <a:r>
              <a:rPr lang="en-US" altLang="ja-JP" sz="1200" i="1" dirty="0">
                <a:latin typeface="+mn-ea"/>
              </a:rPr>
              <a:t>!</a:t>
            </a:r>
            <a:r>
              <a:rPr lang="ja-JP" altLang="en-US" sz="1200" i="1" dirty="0">
                <a:latin typeface="+mn-ea"/>
              </a:rPr>
              <a:t> </a:t>
            </a:r>
            <a:r>
              <a:rPr lang="ja-JP" altLang="en-US" sz="1200" dirty="0">
                <a:latin typeface="+mn-ea"/>
              </a:rPr>
              <a:t>各社の外貨建（米国ドル）円貨建の主要商品とその各利率をご紹介させていただきますので、最近の傾向を参考に、お客さまの積み立てのアドバイスを実施していきましょう！</a:t>
            </a:r>
            <a:endParaRPr lang="en-US" altLang="ja-JP" sz="1200" dirty="0">
              <a:latin typeface="+mn-ea"/>
            </a:endParaRPr>
          </a:p>
        </p:txBody>
      </p:sp>
      <p:graphicFrame>
        <p:nvGraphicFramePr>
          <p:cNvPr id="10" name="表 9">
            <a:extLst>
              <a:ext uri="{FF2B5EF4-FFF2-40B4-BE49-F238E27FC236}">
                <a16:creationId xmlns:a16="http://schemas.microsoft.com/office/drawing/2014/main" id="{11099BF9-6635-DF80-AFB6-EC27516FAFFD}"/>
              </a:ext>
            </a:extLst>
          </p:cNvPr>
          <p:cNvGraphicFramePr>
            <a:graphicFrameLocks noGrp="1"/>
          </p:cNvGraphicFramePr>
          <p:nvPr/>
        </p:nvGraphicFramePr>
        <p:xfrm>
          <a:off x="373693" y="1463445"/>
          <a:ext cx="9467999" cy="5032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4"/>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5.44%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5.49%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4.06%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4.02%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2.14%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2.14%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1.64%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1.64%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6"/>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4.47%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4.55%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7"/>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1.55%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1.60%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a:solidFill>
                            <a:srgbClr val="000000"/>
                          </a:solidFill>
                          <a:effectLst/>
                          <a:latin typeface="Meiryo UI" panose="020B0604030504040204" pitchFamily="50" charset="-128"/>
                          <a:ea typeface="Meiryo UI" panose="020B0604030504040204" pitchFamily="50" charset="-128"/>
                        </a:rPr>
                        <a:t>4.38%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2.21%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5.35%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0"/>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1"/>
                        </a:rPr>
                        <a:t>スミセイの終身保険一時払い</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2"/>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3"/>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3"/>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4"/>
                        </a:rPr>
                        <a:t>一時払終身保険（告知不要型）「つなぐ幸せ」</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0.95%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grpSp>
        <p:nvGrpSpPr>
          <p:cNvPr id="24" name="グループ化 23">
            <a:extLst>
              <a:ext uri="{FF2B5EF4-FFF2-40B4-BE49-F238E27FC236}">
                <a16:creationId xmlns:a16="http://schemas.microsoft.com/office/drawing/2014/main" id="{4D4B6886-B919-9321-44D5-E6742F472093}"/>
              </a:ext>
            </a:extLst>
          </p:cNvPr>
          <p:cNvGrpSpPr/>
          <p:nvPr/>
        </p:nvGrpSpPr>
        <p:grpSpPr>
          <a:xfrm>
            <a:off x="443236" y="852489"/>
            <a:ext cx="4953000" cy="5516885"/>
            <a:chOff x="-1499969" y="365125"/>
            <a:chExt cx="3896269" cy="4339848"/>
          </a:xfrm>
        </p:grpSpPr>
        <p:pic>
          <p:nvPicPr>
            <p:cNvPr id="25" name="図 24">
              <a:extLst>
                <a:ext uri="{FF2B5EF4-FFF2-40B4-BE49-F238E27FC236}">
                  <a16:creationId xmlns:a16="http://schemas.microsoft.com/office/drawing/2014/main" id="{E796F353-10FC-A900-916B-E7E4077E0696}"/>
                </a:ext>
              </a:extLst>
            </p:cNvPr>
            <p:cNvPicPr>
              <a:picLocks noChangeAspect="1"/>
            </p:cNvPicPr>
            <p:nvPr/>
          </p:nvPicPr>
          <p:blipFill>
            <a:blip r:embed="rId15"/>
            <a:stretch>
              <a:fillRect/>
            </a:stretch>
          </p:blipFill>
          <p:spPr>
            <a:xfrm>
              <a:off x="-1429431" y="365125"/>
              <a:ext cx="3820058" cy="2638793"/>
            </a:xfrm>
            <a:prstGeom prst="rect">
              <a:avLst/>
            </a:prstGeom>
          </p:spPr>
        </p:pic>
        <p:pic>
          <p:nvPicPr>
            <p:cNvPr id="26" name="図 25">
              <a:extLst>
                <a:ext uri="{FF2B5EF4-FFF2-40B4-BE49-F238E27FC236}">
                  <a16:creationId xmlns:a16="http://schemas.microsoft.com/office/drawing/2014/main" id="{341A4E48-4A60-0952-C19D-12A9C9F3CD55}"/>
                </a:ext>
              </a:extLst>
            </p:cNvPr>
            <p:cNvPicPr>
              <a:picLocks noChangeAspect="1"/>
            </p:cNvPicPr>
            <p:nvPr/>
          </p:nvPicPr>
          <p:blipFill rotWithShape="1">
            <a:blip r:embed="rId16"/>
            <a:srcRect t="28776"/>
            <a:stretch/>
          </p:blipFill>
          <p:spPr>
            <a:xfrm>
              <a:off x="-1499969" y="2832308"/>
              <a:ext cx="3896269" cy="1872665"/>
            </a:xfrm>
            <a:prstGeom prst="rect">
              <a:avLst/>
            </a:prstGeom>
          </p:spPr>
        </p:pic>
      </p:grpSp>
      <p:sp>
        <p:nvSpPr>
          <p:cNvPr id="20" name="吹き出し: 四角形 19">
            <a:extLst>
              <a:ext uri="{FF2B5EF4-FFF2-40B4-BE49-F238E27FC236}">
                <a16:creationId xmlns:a16="http://schemas.microsoft.com/office/drawing/2014/main" id="{66A8230A-78B4-B9B6-294F-DB22A25EF971}"/>
              </a:ext>
            </a:extLst>
          </p:cNvPr>
          <p:cNvSpPr/>
          <p:nvPr/>
        </p:nvSpPr>
        <p:spPr bwMode="auto">
          <a:xfrm>
            <a:off x="5396236" y="772038"/>
            <a:ext cx="3420000" cy="1944000"/>
          </a:xfrm>
          <a:prstGeom prst="wedgeRectCallout">
            <a:avLst>
              <a:gd name="adj1" fmla="val -67304"/>
              <a:gd name="adj2" fmla="val 46261"/>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5.35</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年後返戻率</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en-US" altLang="ja-JP" sz="4000" b="1" dirty="0">
                <a:solidFill>
                  <a:srgbClr val="EA5550"/>
                </a:solidFill>
                <a:latin typeface="Meiryo UI" panose="020B0604030504040204" pitchFamily="50" charset="-128"/>
                <a:ea typeface="Meiryo UI" panose="020B0604030504040204" pitchFamily="50" charset="-128"/>
              </a:rPr>
              <a:t>144.6</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pic>
        <p:nvPicPr>
          <p:cNvPr id="28" name="図 27">
            <a:extLst>
              <a:ext uri="{FF2B5EF4-FFF2-40B4-BE49-F238E27FC236}">
                <a16:creationId xmlns:a16="http://schemas.microsoft.com/office/drawing/2014/main" id="{EF99E883-6382-79A1-0CCF-AA241E420BE1}"/>
              </a:ext>
            </a:extLst>
          </p:cNvPr>
          <p:cNvPicPr>
            <a:picLocks noChangeAspect="1"/>
          </p:cNvPicPr>
          <p:nvPr/>
        </p:nvPicPr>
        <p:blipFill>
          <a:blip r:embed="rId17"/>
          <a:stretch>
            <a:fillRect/>
          </a:stretch>
        </p:blipFill>
        <p:spPr>
          <a:xfrm>
            <a:off x="0" y="4913398"/>
            <a:ext cx="9906000" cy="1035069"/>
          </a:xfrm>
          <a:prstGeom prst="rect">
            <a:avLst/>
          </a:prstGeom>
        </p:spPr>
      </p:pic>
      <p:pic>
        <p:nvPicPr>
          <p:cNvPr id="31" name="図 30" descr="テーブル&#10;&#10;自動的に生成された説明">
            <a:extLst>
              <a:ext uri="{FF2B5EF4-FFF2-40B4-BE49-F238E27FC236}">
                <a16:creationId xmlns:a16="http://schemas.microsoft.com/office/drawing/2014/main" id="{7A9084CC-BFE6-821D-07C3-6E0A9BBEE79A}"/>
              </a:ext>
            </a:extLst>
          </p:cNvPr>
          <p:cNvPicPr>
            <a:picLocks noChangeAspect="1"/>
          </p:cNvPicPr>
          <p:nvPr/>
        </p:nvPicPr>
        <p:blipFill rotWithShape="1">
          <a:blip r:embed="rId18">
            <a:extLst>
              <a:ext uri="{28A0092B-C50C-407E-A947-70E740481C1C}">
                <a14:useLocalDpi xmlns:a14="http://schemas.microsoft.com/office/drawing/2010/main" val="0"/>
              </a:ext>
            </a:extLst>
          </a:blip>
          <a:srcRect b="24444"/>
          <a:stretch/>
        </p:blipFill>
        <p:spPr>
          <a:xfrm>
            <a:off x="85518" y="26327"/>
            <a:ext cx="6853786" cy="6694473"/>
          </a:xfrm>
          <a:prstGeom prst="rect">
            <a:avLst/>
          </a:prstGeom>
        </p:spPr>
      </p:pic>
      <p:grpSp>
        <p:nvGrpSpPr>
          <p:cNvPr id="36" name="グループ化 35">
            <a:extLst>
              <a:ext uri="{FF2B5EF4-FFF2-40B4-BE49-F238E27FC236}">
                <a16:creationId xmlns:a16="http://schemas.microsoft.com/office/drawing/2014/main" id="{344B6BE5-B2DF-BC30-0FF3-8E0534A3967D}"/>
              </a:ext>
            </a:extLst>
          </p:cNvPr>
          <p:cNvGrpSpPr/>
          <p:nvPr/>
        </p:nvGrpSpPr>
        <p:grpSpPr>
          <a:xfrm>
            <a:off x="2288710" y="772038"/>
            <a:ext cx="6498746" cy="5359447"/>
            <a:chOff x="1503841" y="772038"/>
            <a:chExt cx="6498746" cy="5359447"/>
          </a:xfrm>
        </p:grpSpPr>
        <p:sp>
          <p:nvSpPr>
            <p:cNvPr id="30" name="吹き出し: 四角形 29">
              <a:extLst>
                <a:ext uri="{FF2B5EF4-FFF2-40B4-BE49-F238E27FC236}">
                  <a16:creationId xmlns:a16="http://schemas.microsoft.com/office/drawing/2014/main" id="{7C252818-D0BC-C585-66E8-1965FDD971C5}"/>
                </a:ext>
              </a:extLst>
            </p:cNvPr>
            <p:cNvSpPr/>
            <p:nvPr/>
          </p:nvSpPr>
          <p:spPr bwMode="auto">
            <a:xfrm>
              <a:off x="4582587" y="772038"/>
              <a:ext cx="3420000" cy="1944000"/>
            </a:xfrm>
            <a:prstGeom prst="wedgeRectCallout">
              <a:avLst>
                <a:gd name="adj1" fmla="val -41203"/>
                <a:gd name="adj2" fmla="val 44021"/>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第一</a:t>
              </a:r>
              <a:r>
                <a:rPr kumimoji="1" lang="en-US" altLang="ja-JP" sz="4000" b="1" dirty="0">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5.05</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年後返戻率</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en-US" altLang="ja-JP" sz="4000" b="1" dirty="0">
                  <a:solidFill>
                    <a:srgbClr val="EA5550"/>
                  </a:solidFill>
                  <a:latin typeface="Meiryo UI" panose="020B0604030504040204" pitchFamily="50" charset="-128"/>
                  <a:ea typeface="Meiryo UI" panose="020B0604030504040204" pitchFamily="50" charset="-128"/>
                </a:rPr>
                <a:t>145.7</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C150DFE8-B302-30B5-D950-AED9FFC2F7BC}"/>
                </a:ext>
              </a:extLst>
            </p:cNvPr>
            <p:cNvCxnSpPr>
              <a:cxnSpLocks/>
            </p:cNvCxnSpPr>
            <p:nvPr/>
          </p:nvCxnSpPr>
          <p:spPr>
            <a:xfrm>
              <a:off x="1503841" y="1850569"/>
              <a:ext cx="0" cy="4280916"/>
            </a:xfrm>
            <a:prstGeom prst="line">
              <a:avLst/>
            </a:prstGeom>
            <a:ln w="123825">
              <a:solidFill>
                <a:srgbClr val="FFFFCC"/>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A768034B-397F-7900-FF34-20C73F4339BC}"/>
                </a:ext>
              </a:extLst>
            </p:cNvPr>
            <p:cNvCxnSpPr>
              <a:cxnSpLocks/>
            </p:cNvCxnSpPr>
            <p:nvPr/>
          </p:nvCxnSpPr>
          <p:spPr>
            <a:xfrm flipV="1">
              <a:off x="1503841" y="1909196"/>
              <a:ext cx="3070181" cy="17575"/>
            </a:xfrm>
            <a:prstGeom prst="line">
              <a:avLst/>
            </a:prstGeom>
            <a:ln w="123825">
              <a:solidFill>
                <a:srgbClr val="FFFFCC"/>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29" name="吹き出し: 四角形 28">
            <a:extLst>
              <a:ext uri="{FF2B5EF4-FFF2-40B4-BE49-F238E27FC236}">
                <a16:creationId xmlns:a16="http://schemas.microsoft.com/office/drawing/2014/main" id="{63D6E7D1-EA2C-37F5-A2D8-746C1D8E1883}"/>
              </a:ext>
            </a:extLst>
          </p:cNvPr>
          <p:cNvSpPr/>
          <p:nvPr/>
        </p:nvSpPr>
        <p:spPr bwMode="auto">
          <a:xfrm>
            <a:off x="5367456" y="2913166"/>
            <a:ext cx="3420000" cy="1944000"/>
          </a:xfrm>
          <a:prstGeom prst="wedgeRectCallout">
            <a:avLst>
              <a:gd name="adj1" fmla="val 32641"/>
              <a:gd name="adj2" fmla="val 64180"/>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4.47</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10</a:t>
            </a:r>
            <a:r>
              <a:rPr kumimoji="1" lang="ja-JP" altLang="en-US" sz="4000" b="1" dirty="0">
                <a:latin typeface="Meiryo UI" panose="020B0604030504040204" pitchFamily="50" charset="-128"/>
                <a:ea typeface="Meiryo UI" panose="020B0604030504040204" pitchFamily="50" charset="-128"/>
              </a:rPr>
              <a:t>年後返戻率</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en-US" altLang="ja-JP" sz="4000" b="1" dirty="0">
                <a:solidFill>
                  <a:srgbClr val="EA5550"/>
                </a:solidFill>
                <a:latin typeface="Meiryo UI" panose="020B0604030504040204" pitchFamily="50" charset="-128"/>
                <a:ea typeface="Meiryo UI" panose="020B0604030504040204" pitchFamily="50" charset="-128"/>
              </a:rPr>
              <a:t>148.0</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1D4FC37A-9F8B-EF06-F828-80420AE1918E}"/>
              </a:ext>
            </a:extLst>
          </p:cNvPr>
          <p:cNvPicPr>
            <a:picLocks noChangeAspect="1"/>
          </p:cNvPicPr>
          <p:nvPr/>
        </p:nvPicPr>
        <p:blipFill>
          <a:blip r:embed="rId19"/>
          <a:stretch>
            <a:fillRect/>
          </a:stretch>
        </p:blipFill>
        <p:spPr>
          <a:xfrm>
            <a:off x="742735" y="85894"/>
            <a:ext cx="9061661" cy="5181600"/>
          </a:xfrm>
          <a:prstGeom prst="rect">
            <a:avLst/>
          </a:prstGeom>
        </p:spPr>
      </p:pic>
      <p:pic>
        <p:nvPicPr>
          <p:cNvPr id="19" name="図 18">
            <a:extLst>
              <a:ext uri="{FF2B5EF4-FFF2-40B4-BE49-F238E27FC236}">
                <a16:creationId xmlns:a16="http://schemas.microsoft.com/office/drawing/2014/main" id="{EB160547-4996-CA40-E73C-9AD4552F9F88}"/>
              </a:ext>
            </a:extLst>
          </p:cNvPr>
          <p:cNvPicPr>
            <a:picLocks noChangeAspect="1"/>
          </p:cNvPicPr>
          <p:nvPr/>
        </p:nvPicPr>
        <p:blipFill>
          <a:blip r:embed="rId20"/>
          <a:stretch>
            <a:fillRect/>
          </a:stretch>
        </p:blipFill>
        <p:spPr>
          <a:xfrm>
            <a:off x="741571" y="966270"/>
            <a:ext cx="9124968" cy="5053074"/>
          </a:xfrm>
          <a:prstGeom prst="rect">
            <a:avLst/>
          </a:prstGeom>
        </p:spPr>
      </p:pic>
    </p:spTree>
    <p:extLst>
      <p:ext uri="{BB962C8B-B14F-4D97-AF65-F5344CB8AC3E}">
        <p14:creationId xmlns:p14="http://schemas.microsoft.com/office/powerpoint/2010/main" val="31215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up)">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wipe(down)">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18"/>
                                        </p:tgtEl>
                                      </p:cBhvr>
                                    </p:animEffect>
                                    <p:set>
                                      <p:cBhvr>
                                        <p:cTn id="41" dur="1" fill="hold">
                                          <p:stCondLst>
                                            <p:cond delay="499"/>
                                          </p:stCondLst>
                                        </p:cTn>
                                        <p:tgtEl>
                                          <p:spTgt spid="18"/>
                                        </p:tgtEl>
                                        <p:attrNameLst>
                                          <p:attrName>style.visibility</p:attrName>
                                        </p:attrNameLst>
                                      </p:cBhvr>
                                      <p:to>
                                        <p:strVal val="hidden"/>
                                      </p:to>
                                    </p:set>
                                  </p:childTnLst>
                                </p:cTn>
                              </p:par>
                              <p:par>
                                <p:cTn id="42" presetID="22" presetClass="entr" presetSubtype="1"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up)">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Arial"/>
                <a:ea typeface="メイリオ" panose="020B0604030504040204" pitchFamily="50" charset="-128"/>
                <a:cs typeface="メイリオ" pitchFamily="50" charset="-128"/>
              </a:rPr>
              <a:t>（５）中東リスクによる為替市場（ドル・円）の影響を考える</a:t>
            </a:r>
            <a:endParaRPr kumimoji="1" lang="en-US" altLang="ja-JP" sz="1600" b="0" i="0" u="none" strike="noStrike" kern="1200" cap="none" spc="0" normalizeH="0" baseline="0" noProof="0" dirty="0">
              <a:ln>
                <a:noFill/>
              </a:ln>
              <a:effectLst/>
              <a:uLnTx/>
              <a:uFillTx/>
              <a:latin typeface="Arial"/>
              <a:ea typeface="メイリオ" panose="020B0604030504040204" pitchFamily="50" charset="-128"/>
              <a:cs typeface="メイリオ" pitchFamily="50" charset="-128"/>
            </a:endParaRPr>
          </a:p>
        </p:txBody>
      </p:sp>
      <p:sp>
        <p:nvSpPr>
          <p:cNvPr id="4" name="正方形/長方形 3">
            <a:extLst>
              <a:ext uri="{FF2B5EF4-FFF2-40B4-BE49-F238E27FC236}">
                <a16:creationId xmlns:a16="http://schemas.microsoft.com/office/drawing/2014/main" id="{B72BBC74-2FDF-9601-51B9-15B72485AB4F}"/>
              </a:ext>
            </a:extLst>
          </p:cNvPr>
          <p:cNvSpPr/>
          <p:nvPr/>
        </p:nvSpPr>
        <p:spPr>
          <a:xfrm>
            <a:off x="0" y="6349779"/>
            <a:ext cx="8775159" cy="200055"/>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a:t>
            </a:r>
            <a:r>
              <a:rPr lang="en-US" altLang="ja-JP" sz="700" dirty="0">
                <a:latin typeface="HGPｺﾞｼｯｸM" panose="020B0600000000000000" pitchFamily="50" charset="-128"/>
                <a:ea typeface="HGPｺﾞｼｯｸM" panose="020B0600000000000000" pitchFamily="50" charset="-128"/>
              </a:rPr>
              <a:t>IMF</a:t>
            </a:r>
            <a:r>
              <a:rPr lang="ja-JP" altLang="en-US" sz="700" dirty="0">
                <a:latin typeface="HGPｺﾞｼｯｸM" panose="020B0600000000000000" pitchFamily="50" charset="-128"/>
                <a:ea typeface="HGPｺﾞｼｯｸM" panose="020B0600000000000000" pitchFamily="50" charset="-128"/>
              </a:rPr>
              <a:t>、</a:t>
            </a:r>
            <a:r>
              <a:rPr lang="en-US" altLang="ja-JP" sz="700" dirty="0">
                <a:latin typeface="HGPｺﾞｼｯｸM" panose="020B0600000000000000" pitchFamily="50" charset="-128"/>
                <a:ea typeface="HGPｺﾞｼｯｸM" panose="020B0600000000000000" pitchFamily="50" charset="-128"/>
              </a:rPr>
              <a:t>BIS</a:t>
            </a:r>
            <a:r>
              <a:rPr lang="ja-JP" altLang="en-US" sz="700" dirty="0">
                <a:latin typeface="HGPｺﾞｼｯｸM" panose="020B0600000000000000" pitchFamily="50" charset="-128"/>
                <a:ea typeface="HGPｺﾞｼｯｸM" panose="020B0600000000000000" pitchFamily="50" charset="-128"/>
              </a:rPr>
              <a:t>（国際決済銀行）レポート</a:t>
            </a:r>
            <a:r>
              <a:rPr kumimoji="1" lang="ja-JP" altLang="en-US" sz="700" dirty="0">
                <a:solidFill>
                  <a:srgbClr val="3E3A39"/>
                </a:solidFill>
                <a:latin typeface="HGPｺﾞｼｯｸM" panose="020B0600000000000000" pitchFamily="50" charset="-128"/>
                <a:ea typeface="HGPｺﾞｼｯｸM" panose="020B0600000000000000" pitchFamily="50" charset="-128"/>
              </a:rPr>
              <a:t>：</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https://www.imf.org/en/Publications/WP/Issues/2016/12/31/The-Curious-Case-of-the-Yen-as-a-Safe-Haven-Currency-A-Forensic-Analysis-41039?utm_source=chatgpt.com</a:t>
            </a:r>
            <a:r>
              <a:rPr kumimoji="1" lang="ja-JP" altLang="en-US" sz="700" dirty="0">
                <a:solidFill>
                  <a:srgbClr val="3E3A39"/>
                </a:solidFill>
                <a:latin typeface="HGPｺﾞｼｯｸM" panose="020B0600000000000000" pitchFamily="50" charset="-128"/>
                <a:ea typeface="HGPｺﾞｼｯｸM" panose="020B0600000000000000" pitchFamily="50" charset="-128"/>
              </a:rPr>
              <a:t>他</a:t>
            </a:r>
          </a:p>
        </p:txBody>
      </p:sp>
      <p:sp>
        <p:nvSpPr>
          <p:cNvPr id="11" name="正方形/長方形 10">
            <a:extLst>
              <a:ext uri="{FF2B5EF4-FFF2-40B4-BE49-F238E27FC236}">
                <a16:creationId xmlns:a16="http://schemas.microsoft.com/office/drawing/2014/main" id="{6114D9B4-7F7F-FDC2-BE95-D1615C2362E8}"/>
              </a:ext>
            </a:extLst>
          </p:cNvPr>
          <p:cNvSpPr/>
          <p:nvPr/>
        </p:nvSpPr>
        <p:spPr>
          <a:xfrm>
            <a:off x="16933" y="1356151"/>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１．ドル円相場への主な影響要因</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6064E64B-BD41-43FC-C729-50C66334E57F}"/>
              </a:ext>
            </a:extLst>
          </p:cNvPr>
          <p:cNvSpPr/>
          <p:nvPr/>
        </p:nvSpPr>
        <p:spPr>
          <a:xfrm>
            <a:off x="129386" y="847987"/>
            <a:ext cx="9776631" cy="461665"/>
          </a:xfrm>
          <a:prstGeom prst="rect">
            <a:avLst/>
          </a:prstGeom>
        </p:spPr>
        <p:txBody>
          <a:bodyPr wrap="square">
            <a:spAutoFit/>
          </a:bodyPr>
          <a:lstStyle/>
          <a:p>
            <a:r>
              <a:rPr lang="ja-JP" altLang="en-US" sz="1200" dirty="0">
                <a:latin typeface="+mn-ea"/>
              </a:rPr>
              <a:t>今回の報道にありました、「米軍によるイラン核施設への攻撃」といった中東リスクにより、為替市場（とくにドル・円）はどう影響されるか！？今日は、それらについての各媒体等の記事やエビデンスの内容をご紹介いたします！（あくまでも参考に活用しましょう！）</a:t>
            </a:r>
            <a:endParaRPr lang="en-US" altLang="ja-JP" sz="1200" dirty="0">
              <a:latin typeface="+mn-ea"/>
            </a:endParaRPr>
          </a:p>
        </p:txBody>
      </p:sp>
      <p:graphicFrame>
        <p:nvGraphicFramePr>
          <p:cNvPr id="13" name="表 12">
            <a:extLst>
              <a:ext uri="{FF2B5EF4-FFF2-40B4-BE49-F238E27FC236}">
                <a16:creationId xmlns:a16="http://schemas.microsoft.com/office/drawing/2014/main" id="{F6E9D6D4-17A9-F533-D19F-0B1DA70156A0}"/>
              </a:ext>
            </a:extLst>
          </p:cNvPr>
          <p:cNvGraphicFramePr>
            <a:graphicFrameLocks noGrp="1"/>
          </p:cNvGraphicFramePr>
          <p:nvPr>
            <p:extLst>
              <p:ext uri="{D42A27DB-BD31-4B8C-83A1-F6EECF244321}">
                <p14:modId xmlns:p14="http://schemas.microsoft.com/office/powerpoint/2010/main" val="1401732339"/>
              </p:ext>
            </p:extLst>
          </p:nvPr>
        </p:nvGraphicFramePr>
        <p:xfrm>
          <a:off x="414867" y="1633150"/>
          <a:ext cx="7128000" cy="1728000"/>
        </p:xfrm>
        <a:graphic>
          <a:graphicData uri="http://schemas.openxmlformats.org/drawingml/2006/table">
            <a:tbl>
              <a:tblPr firstRow="1" bandRow="1">
                <a:tableStyleId>{5C22544A-7EE6-4342-B048-85BDC9FD1C3A}</a:tableStyleId>
              </a:tblPr>
              <a:tblGrid>
                <a:gridCol w="2376000">
                  <a:extLst>
                    <a:ext uri="{9D8B030D-6E8A-4147-A177-3AD203B41FA5}">
                      <a16:colId xmlns:a16="http://schemas.microsoft.com/office/drawing/2014/main" val="175957755"/>
                    </a:ext>
                  </a:extLst>
                </a:gridCol>
                <a:gridCol w="2376000">
                  <a:extLst>
                    <a:ext uri="{9D8B030D-6E8A-4147-A177-3AD203B41FA5}">
                      <a16:colId xmlns:a16="http://schemas.microsoft.com/office/drawing/2014/main" val="3653233455"/>
                    </a:ext>
                  </a:extLst>
                </a:gridCol>
                <a:gridCol w="1620000">
                  <a:extLst>
                    <a:ext uri="{9D8B030D-6E8A-4147-A177-3AD203B41FA5}">
                      <a16:colId xmlns:a16="http://schemas.microsoft.com/office/drawing/2014/main" val="3177199568"/>
                    </a:ext>
                  </a:extLst>
                </a:gridCol>
                <a:gridCol w="756000">
                  <a:extLst>
                    <a:ext uri="{9D8B030D-6E8A-4147-A177-3AD203B41FA5}">
                      <a16:colId xmlns:a16="http://schemas.microsoft.com/office/drawing/2014/main" val="3136343324"/>
                    </a:ext>
                  </a:extLst>
                </a:gridCol>
              </a:tblGrid>
              <a:tr h="288000">
                <a:tc>
                  <a:txBody>
                    <a:bodyPr/>
                    <a:lstStyle/>
                    <a:p>
                      <a:pPr algn="ctr"/>
                      <a:r>
                        <a:rPr lang="ja-JP" altLang="en-US" sz="1050" b="0" dirty="0">
                          <a:solidFill>
                            <a:sysClr val="windowText" lastClr="000000"/>
                          </a:solidFill>
                          <a:latin typeface="Meiryo UI" panose="020B0604030504040204" pitchFamily="50" charset="-128"/>
                          <a:ea typeface="Meiryo UI" panose="020B0604030504040204" pitchFamily="50" charset="-128"/>
                        </a:rPr>
                        <a:t>要因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b="0" dirty="0">
                          <a:solidFill>
                            <a:sysClr val="windowText" lastClr="000000"/>
                          </a:solidFill>
                          <a:latin typeface="Meiryo UI" panose="020B0604030504040204" pitchFamily="50" charset="-128"/>
                          <a:ea typeface="Meiryo UI" panose="020B0604030504040204" pitchFamily="50" charset="-128"/>
                        </a:rPr>
                        <a:t>通常の市場反応</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gridSpan="2">
                  <a:txBody>
                    <a:bodyPr/>
                    <a:lstStyle/>
                    <a:p>
                      <a:pPr algn="ctr"/>
                      <a:r>
                        <a:rPr lang="ja-JP" altLang="en-US" sz="1050" b="0" dirty="0">
                          <a:solidFill>
                            <a:sysClr val="windowText" lastClr="000000"/>
                          </a:solidFill>
                          <a:latin typeface="Meiryo UI" panose="020B0604030504040204" pitchFamily="50" charset="-128"/>
                          <a:ea typeface="Meiryo UI" panose="020B0604030504040204" pitchFamily="50" charset="-128"/>
                        </a:rPr>
                        <a:t>今回の状況における解釈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extLst>
                  <a:ext uri="{0D108BD9-81ED-4DB2-BD59-A6C34878D82A}">
                    <a16:rowId xmlns:a16="http://schemas.microsoft.com/office/drawing/2014/main" val="158100800"/>
                  </a:ext>
                </a:extLst>
              </a:tr>
              <a:tr h="360000">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中東の地政学リスク（有事）</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リスク回避 → </a:t>
                      </a:r>
                      <a:r>
                        <a:rPr lang="ja-JP" altLang="en-US" sz="1050" b="1" dirty="0">
                          <a:solidFill>
                            <a:sysClr val="windowText" lastClr="000000"/>
                          </a:solidFill>
                          <a:latin typeface="Meiryo UI" panose="020B0604030504040204" pitchFamily="50" charset="-128"/>
                          <a:ea typeface="Meiryo UI" panose="020B0604030504040204" pitchFamily="50" charset="-128"/>
                        </a:rPr>
                        <a:t>円高（安全資産買い）</a:t>
                      </a:r>
                      <a:endParaRPr lang="ja-JP" altLang="en-US" sz="1050" dirty="0">
                        <a:solidFill>
                          <a:sysClr val="windowText" lastClr="00000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円買い圧力が強まる</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円高</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0447907"/>
                  </a:ext>
                </a:extLst>
              </a:tr>
              <a:tr h="360000">
                <a:tc>
                  <a:txBody>
                    <a:bodyPr/>
                    <a:lstStyle/>
                    <a:p>
                      <a:pPr algn="ctr"/>
                      <a:r>
                        <a:rPr lang="ja-JP" altLang="en-US" sz="1050">
                          <a:solidFill>
                            <a:sysClr val="windowText" lastClr="000000"/>
                          </a:solidFill>
                          <a:latin typeface="Meiryo UI" panose="020B0604030504040204" pitchFamily="50" charset="-128"/>
                          <a:ea typeface="Meiryo UI" panose="020B0604030504040204" pitchFamily="50" charset="-128"/>
                        </a:rPr>
                        <a:t>米国が軍事行動を主導</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米国の軍事的優位 → </a:t>
                      </a:r>
                      <a:r>
                        <a:rPr lang="ja-JP" altLang="en-US" sz="1050" b="1" dirty="0">
                          <a:solidFill>
                            <a:sysClr val="windowText" lastClr="000000"/>
                          </a:solidFill>
                          <a:latin typeface="Meiryo UI" panose="020B0604030504040204" pitchFamily="50" charset="-128"/>
                          <a:ea typeface="Meiryo UI" panose="020B0604030504040204" pitchFamily="50" charset="-128"/>
                        </a:rPr>
                        <a:t>ドル買い材料</a:t>
                      </a:r>
                      <a:endParaRPr lang="ja-JP" altLang="en-US" sz="1050" dirty="0">
                        <a:solidFill>
                          <a:sysClr val="windowText" lastClr="00000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一時的なドル高要因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円安</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6989156"/>
                  </a:ext>
                </a:extLst>
              </a:tr>
              <a:tr h="360000">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原油価格の上昇（供給懸念）</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日本は輸入国 → </a:t>
                      </a:r>
                      <a:r>
                        <a:rPr lang="ja-JP" altLang="en-US" sz="1050" b="1" dirty="0">
                          <a:solidFill>
                            <a:sysClr val="windowText" lastClr="000000"/>
                          </a:solidFill>
                          <a:latin typeface="Meiryo UI" panose="020B0604030504040204" pitchFamily="50" charset="-128"/>
                          <a:ea typeface="Meiryo UI" panose="020B0604030504040204" pitchFamily="50" charset="-128"/>
                        </a:rPr>
                        <a:t>円安要因</a:t>
                      </a:r>
                      <a:endParaRPr lang="ja-JP" altLang="en-US" sz="1050" dirty="0">
                        <a:solidFill>
                          <a:sysClr val="windowText" lastClr="00000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原油高による円売りも発生</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円安</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9320368"/>
                  </a:ext>
                </a:extLst>
              </a:tr>
              <a:tr h="360000">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金融市場の不安定化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安全資産（円・金）に資金流入</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dirty="0">
                          <a:solidFill>
                            <a:sysClr val="windowText" lastClr="000000"/>
                          </a:solidFill>
                          <a:latin typeface="Meiryo UI" panose="020B0604030504040204" pitchFamily="50" charset="-128"/>
                          <a:ea typeface="Meiryo UI" panose="020B0604030504040204" pitchFamily="50" charset="-128"/>
                        </a:rPr>
                        <a:t>円高方向に傾きやすい</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050" b="1" dirty="0">
                          <a:solidFill>
                            <a:sysClr val="windowText" lastClr="000000"/>
                          </a:solidFill>
                          <a:latin typeface="Meiryo UI" panose="020B0604030504040204" pitchFamily="50" charset="-128"/>
                          <a:ea typeface="Meiryo UI" panose="020B0604030504040204" pitchFamily="50" charset="-128"/>
                        </a:rPr>
                        <a:t>円高</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9835109"/>
                  </a:ext>
                </a:extLst>
              </a:tr>
            </a:tbl>
          </a:graphicData>
        </a:graphic>
      </p:graphicFrame>
      <p:sp>
        <p:nvSpPr>
          <p:cNvPr id="14" name="正方形/長方形 13">
            <a:extLst>
              <a:ext uri="{FF2B5EF4-FFF2-40B4-BE49-F238E27FC236}">
                <a16:creationId xmlns:a16="http://schemas.microsoft.com/office/drawing/2014/main" id="{C12E9CC6-EB0B-6AC6-A56B-167E82946CCF}"/>
              </a:ext>
            </a:extLst>
          </p:cNvPr>
          <p:cNvSpPr/>
          <p:nvPr/>
        </p:nvSpPr>
        <p:spPr>
          <a:xfrm>
            <a:off x="16933" y="3440352"/>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２．予想されるドル円相場の展開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5" name="表 14">
            <a:extLst>
              <a:ext uri="{FF2B5EF4-FFF2-40B4-BE49-F238E27FC236}">
                <a16:creationId xmlns:a16="http://schemas.microsoft.com/office/drawing/2014/main" id="{2703D026-121A-ACFA-27A5-F8B85AB0F07A}"/>
              </a:ext>
            </a:extLst>
          </p:cNvPr>
          <p:cNvGraphicFramePr>
            <a:graphicFrameLocks noGrp="1"/>
          </p:cNvGraphicFramePr>
          <p:nvPr>
            <p:extLst>
              <p:ext uri="{D42A27DB-BD31-4B8C-83A1-F6EECF244321}">
                <p14:modId xmlns:p14="http://schemas.microsoft.com/office/powerpoint/2010/main" val="2069133157"/>
              </p:ext>
            </p:extLst>
          </p:nvPr>
        </p:nvGraphicFramePr>
        <p:xfrm>
          <a:off x="414867" y="3713793"/>
          <a:ext cx="7128000" cy="1368000"/>
        </p:xfrm>
        <a:graphic>
          <a:graphicData uri="http://schemas.openxmlformats.org/drawingml/2006/table">
            <a:tbl>
              <a:tblPr firstRow="1" bandRow="1">
                <a:tableStyleId>{5C22544A-7EE6-4342-B048-85BDC9FD1C3A}</a:tableStyleId>
              </a:tblPr>
              <a:tblGrid>
                <a:gridCol w="1224000">
                  <a:extLst>
                    <a:ext uri="{9D8B030D-6E8A-4147-A177-3AD203B41FA5}">
                      <a16:colId xmlns:a16="http://schemas.microsoft.com/office/drawing/2014/main" val="4178249835"/>
                    </a:ext>
                  </a:extLst>
                </a:gridCol>
                <a:gridCol w="1872000">
                  <a:extLst>
                    <a:ext uri="{9D8B030D-6E8A-4147-A177-3AD203B41FA5}">
                      <a16:colId xmlns:a16="http://schemas.microsoft.com/office/drawing/2014/main" val="3020413148"/>
                    </a:ext>
                  </a:extLst>
                </a:gridCol>
                <a:gridCol w="4032000">
                  <a:extLst>
                    <a:ext uri="{9D8B030D-6E8A-4147-A177-3AD203B41FA5}">
                      <a16:colId xmlns:a16="http://schemas.microsoft.com/office/drawing/2014/main" val="2593832399"/>
                    </a:ext>
                  </a:extLst>
                </a:gridCol>
              </a:tblGrid>
              <a:tr h="288000">
                <a:tc>
                  <a:txBody>
                    <a:bodyPr/>
                    <a:lstStyle/>
                    <a:p>
                      <a:pPr algn="ctr"/>
                      <a:r>
                        <a:rPr lang="ja-JP" altLang="en-US" sz="1050" b="0" dirty="0">
                          <a:solidFill>
                            <a:schemeClr val="tx1"/>
                          </a:solidFill>
                          <a:latin typeface="Meiryo UI" panose="020B0604030504040204" pitchFamily="50" charset="-128"/>
                          <a:ea typeface="Meiryo UI" panose="020B0604030504040204" pitchFamily="50" charset="-128"/>
                        </a:rPr>
                        <a:t>時期</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b="0" dirty="0">
                          <a:solidFill>
                            <a:schemeClr val="tx1"/>
                          </a:solidFill>
                          <a:latin typeface="Meiryo UI" panose="020B0604030504040204" pitchFamily="50" charset="-128"/>
                          <a:ea typeface="Meiryo UI" panose="020B0604030504040204" pitchFamily="50" charset="-128"/>
                        </a:rPr>
                        <a:t>想定レンジ</a:t>
                      </a:r>
                      <a:r>
                        <a:rPr lang="ja-JP" altLang="en-US" sz="700" b="0" dirty="0">
                          <a:solidFill>
                            <a:schemeClr val="tx1"/>
                          </a:solidFill>
                          <a:latin typeface="Meiryo UI" panose="020B0604030504040204" pitchFamily="50" charset="-128"/>
                          <a:ea typeface="Meiryo UI" panose="020B0604030504040204" pitchFamily="50" charset="-128"/>
                        </a:rPr>
                        <a:t>（専門家</a:t>
                      </a:r>
                      <a:r>
                        <a:rPr lang="en-US" altLang="ja-JP" sz="700" b="0" dirty="0">
                          <a:solidFill>
                            <a:schemeClr val="tx1"/>
                          </a:solidFill>
                          <a:latin typeface="Meiryo UI" panose="020B0604030504040204" pitchFamily="50" charset="-128"/>
                          <a:ea typeface="Meiryo UI" panose="020B0604030504040204" pitchFamily="50" charset="-128"/>
                        </a:rPr>
                        <a:t>/</a:t>
                      </a:r>
                      <a:r>
                        <a:rPr lang="ja-JP" altLang="en-US" sz="700" b="0" dirty="0">
                          <a:solidFill>
                            <a:schemeClr val="tx1"/>
                          </a:solidFill>
                          <a:latin typeface="Meiryo UI" panose="020B0604030504040204" pitchFamily="50" charset="-128"/>
                          <a:ea typeface="Meiryo UI" panose="020B0604030504040204" pitchFamily="50" charset="-128"/>
                        </a:rPr>
                        <a:t>下記リンク等参照）</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b="0" dirty="0">
                          <a:solidFill>
                            <a:schemeClr val="tx1"/>
                          </a:solidFill>
                          <a:latin typeface="Meiryo UI" panose="020B0604030504040204" pitchFamily="50" charset="-128"/>
                          <a:ea typeface="Meiryo UI" panose="020B0604030504040204" pitchFamily="50" charset="-128"/>
                        </a:rPr>
                        <a:t>解説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48453325"/>
                  </a:ext>
                </a:extLst>
              </a:tr>
              <a:tr h="360000">
                <a:tc>
                  <a:txBody>
                    <a:bodyPr/>
                    <a:lstStyle/>
                    <a:p>
                      <a:pPr algn="ctr"/>
                      <a:r>
                        <a:rPr lang="zh-CN" altLang="en-US" sz="1200" b="1" dirty="0">
                          <a:solidFill>
                            <a:schemeClr val="tx1"/>
                          </a:solidFill>
                          <a:latin typeface="Meiryo UI" panose="020B0604030504040204" pitchFamily="50" charset="-128"/>
                          <a:ea typeface="Meiryo UI" panose="020B0604030504040204" pitchFamily="50" charset="-128"/>
                        </a:rPr>
                        <a:t>短期（数日）</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US" altLang="ja-JP" sz="1200" b="1" dirty="0">
                          <a:solidFill>
                            <a:srgbClr val="EA5550"/>
                          </a:solidFill>
                          <a:latin typeface="Meiryo UI" panose="020B0604030504040204" pitchFamily="50" charset="-128"/>
                          <a:ea typeface="Meiryo UI" panose="020B0604030504040204" pitchFamily="50" charset="-128"/>
                        </a:rPr>
                        <a:t>156.0</a:t>
                      </a:r>
                      <a:r>
                        <a:rPr lang="ja-JP" altLang="en-US" sz="1200" b="1" dirty="0">
                          <a:solidFill>
                            <a:srgbClr val="EA5550"/>
                          </a:solidFill>
                          <a:latin typeface="Meiryo UI" panose="020B0604030504040204" pitchFamily="50" charset="-128"/>
                          <a:ea typeface="Meiryo UI" panose="020B0604030504040204" pitchFamily="50" charset="-128"/>
                        </a:rPr>
                        <a:t>～</a:t>
                      </a:r>
                      <a:r>
                        <a:rPr lang="en-US" altLang="ja-JP" sz="1200" b="1" dirty="0">
                          <a:solidFill>
                            <a:srgbClr val="EA5550"/>
                          </a:solidFill>
                          <a:latin typeface="Meiryo UI" panose="020B0604030504040204" pitchFamily="50" charset="-128"/>
                          <a:ea typeface="Meiryo UI" panose="020B0604030504040204" pitchFamily="50" charset="-128"/>
                        </a:rPr>
                        <a:t>158.5</a:t>
                      </a:r>
                      <a:r>
                        <a:rPr lang="ja-JP" altLang="en-US" sz="1200" b="1" dirty="0">
                          <a:solidFill>
                            <a:srgbClr val="EA5550"/>
                          </a:solidFill>
                          <a:latin typeface="Meiryo UI" panose="020B0604030504040204" pitchFamily="50" charset="-128"/>
                          <a:ea typeface="Meiryo UI" panose="020B0604030504040204" pitchFamily="50" charset="-128"/>
                        </a:rPr>
                        <a:t>円</a:t>
                      </a:r>
                      <a:endParaRPr lang="ja-JP" altLang="en-US" sz="1200" dirty="0">
                        <a:solidFill>
                          <a:srgbClr val="EA555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1050" dirty="0">
                          <a:solidFill>
                            <a:schemeClr val="tx1"/>
                          </a:solidFill>
                          <a:latin typeface="Meiryo UI" panose="020B0604030504040204" pitchFamily="50" charset="-128"/>
                          <a:ea typeface="Meiryo UI" panose="020B0604030504040204" pitchFamily="50" charset="-128"/>
                        </a:rPr>
                        <a:t>リスク回避で円高圧力も、原油高や米利上げ観測でドル支え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6059810"/>
                  </a:ext>
                </a:extLst>
              </a:tr>
              <a:tr h="360000">
                <a:tc>
                  <a:txBody>
                    <a:bodyPr/>
                    <a:lstStyle/>
                    <a:p>
                      <a:pPr algn="ctr"/>
                      <a:r>
                        <a:rPr lang="zh-TW" altLang="en-US" sz="1200" b="1" dirty="0">
                          <a:solidFill>
                            <a:schemeClr val="tx1"/>
                          </a:solidFill>
                          <a:latin typeface="Meiryo UI" panose="020B0604030504040204" pitchFamily="50" charset="-128"/>
                          <a:ea typeface="Meiryo UI" panose="020B0604030504040204" pitchFamily="50" charset="-128"/>
                        </a:rPr>
                        <a:t>中期（数週間）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US" altLang="ja-JP" sz="1200" b="1" dirty="0">
                          <a:solidFill>
                            <a:srgbClr val="EA5550"/>
                          </a:solidFill>
                          <a:latin typeface="Meiryo UI" panose="020B0604030504040204" pitchFamily="50" charset="-128"/>
                          <a:ea typeface="Meiryo UI" panose="020B0604030504040204" pitchFamily="50" charset="-128"/>
                        </a:rPr>
                        <a:t>155.0</a:t>
                      </a:r>
                      <a:r>
                        <a:rPr lang="ja-JP" altLang="en-US" sz="1200" b="1" dirty="0">
                          <a:solidFill>
                            <a:srgbClr val="EA5550"/>
                          </a:solidFill>
                          <a:latin typeface="Meiryo UI" panose="020B0604030504040204" pitchFamily="50" charset="-128"/>
                          <a:ea typeface="Meiryo UI" panose="020B0604030504040204" pitchFamily="50" charset="-128"/>
                        </a:rPr>
                        <a:t>～</a:t>
                      </a:r>
                      <a:r>
                        <a:rPr lang="en-US" altLang="ja-JP" sz="1200" b="1" dirty="0">
                          <a:solidFill>
                            <a:srgbClr val="EA5550"/>
                          </a:solidFill>
                          <a:latin typeface="Meiryo UI" panose="020B0604030504040204" pitchFamily="50" charset="-128"/>
                          <a:ea typeface="Meiryo UI" panose="020B0604030504040204" pitchFamily="50" charset="-128"/>
                        </a:rPr>
                        <a:t>160.0</a:t>
                      </a:r>
                      <a:r>
                        <a:rPr lang="ja-JP" altLang="en-US" sz="1200" b="1" dirty="0">
                          <a:solidFill>
                            <a:srgbClr val="EA5550"/>
                          </a:solidFill>
                          <a:latin typeface="Meiryo UI" panose="020B0604030504040204" pitchFamily="50" charset="-128"/>
                          <a:ea typeface="Meiryo UI" panose="020B0604030504040204" pitchFamily="50" charset="-128"/>
                        </a:rPr>
                        <a:t>円</a:t>
                      </a:r>
                      <a:endParaRPr lang="ja-JP" altLang="en-US" sz="1200" dirty="0">
                        <a:solidFill>
                          <a:srgbClr val="EA555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1050" dirty="0">
                          <a:solidFill>
                            <a:schemeClr val="tx1"/>
                          </a:solidFill>
                          <a:latin typeface="Meiryo UI" panose="020B0604030504040204" pitchFamily="50" charset="-128"/>
                          <a:ea typeface="Meiryo UI" panose="020B0604030504040204" pitchFamily="50" charset="-128"/>
                        </a:rPr>
                        <a:t>地政学的緊張が持続するか、米追加攻撃の有無次第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5966"/>
                  </a:ext>
                </a:extLst>
              </a:tr>
              <a:tr h="360000">
                <a:tc>
                  <a:txBody>
                    <a:bodyPr/>
                    <a:lstStyle/>
                    <a:p>
                      <a:pPr algn="ctr"/>
                      <a:r>
                        <a:rPr lang="ja-JP" altLang="en-US" sz="1200" b="1" dirty="0">
                          <a:solidFill>
                            <a:schemeClr val="tx1"/>
                          </a:solidFill>
                          <a:latin typeface="Meiryo UI" panose="020B0604030504040204" pitchFamily="50" charset="-128"/>
                          <a:ea typeface="Meiryo UI" panose="020B0604030504040204" pitchFamily="50" charset="-128"/>
                        </a:rPr>
                        <a:t>長期</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ja-JP" altLang="en-US" sz="1200" b="1" dirty="0">
                          <a:solidFill>
                            <a:srgbClr val="EA5550"/>
                          </a:solidFill>
                          <a:latin typeface="Meiryo UI" panose="020B0604030504040204" pitchFamily="50" charset="-128"/>
                          <a:ea typeface="Meiryo UI" panose="020B0604030504040204" pitchFamily="50" charset="-128"/>
                        </a:rPr>
                        <a:t>ファンダメンタルズ重視</a:t>
                      </a:r>
                      <a:endParaRPr lang="ja-JP" altLang="en-US" sz="1200" dirty="0">
                        <a:solidFill>
                          <a:srgbClr val="EA5550"/>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1050" b="1" dirty="0">
                          <a:solidFill>
                            <a:schemeClr val="tx1"/>
                          </a:solidFill>
                          <a:latin typeface="Meiryo UI" panose="020B0604030504040204" pitchFamily="50" charset="-128"/>
                          <a:ea typeface="Meiryo UI" panose="020B0604030504040204" pitchFamily="50" charset="-128"/>
                        </a:rPr>
                        <a:t>（米金利・日銀政策）に回帰</a:t>
                      </a:r>
                      <a:endParaRPr lang="ja-JP" altLang="en-US" sz="105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19042603"/>
                  </a:ext>
                </a:extLst>
              </a:tr>
            </a:tbl>
          </a:graphicData>
        </a:graphic>
      </p:graphicFrame>
      <p:sp>
        <p:nvSpPr>
          <p:cNvPr id="16" name="正方形/長方形 15">
            <a:extLst>
              <a:ext uri="{FF2B5EF4-FFF2-40B4-BE49-F238E27FC236}">
                <a16:creationId xmlns:a16="http://schemas.microsoft.com/office/drawing/2014/main" id="{CFCC7F4A-BE89-7BE5-783C-CA32EA474762}"/>
              </a:ext>
            </a:extLst>
          </p:cNvPr>
          <p:cNvSpPr/>
          <p:nvPr/>
        </p:nvSpPr>
        <p:spPr>
          <a:xfrm>
            <a:off x="16933" y="5164116"/>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a:t>
            </a:r>
            <a:r>
              <a:rPr lang="ja-JP" altLang="en-US" sz="1200" b="1" dirty="0"/>
              <a:t>過去の中東有事時のドル円相場の実例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9DFF17DC-5701-F180-3DCF-EAF28CEF91E2}"/>
              </a:ext>
            </a:extLst>
          </p:cNvPr>
          <p:cNvSpPr/>
          <p:nvPr/>
        </p:nvSpPr>
        <p:spPr>
          <a:xfrm>
            <a:off x="7602000" y="2130371"/>
            <a:ext cx="2304000" cy="1759456"/>
          </a:xfrm>
          <a:prstGeom prst="rect">
            <a:avLst/>
          </a:prstGeom>
        </p:spPr>
        <p:txBody>
          <a:bodyPr wrap="square">
            <a:spAutoFit/>
          </a:bodyPr>
          <a:lstStyle/>
          <a:p>
            <a:pPr marL="88900" indent="-88900">
              <a:spcBef>
                <a:spcPts val="200"/>
              </a:spcBef>
              <a:buFont typeface="Arial" panose="020B0604020202020204" pitchFamily="34" charset="0"/>
              <a:buChar char="•"/>
            </a:pPr>
            <a:r>
              <a:rPr lang="ja-JP" altLang="en-US" sz="1050" dirty="0">
                <a:latin typeface="+mn-ea"/>
              </a:rPr>
              <a:t>短期的には「リスク回避」による円高圧力が強まる可能性が高い。</a:t>
            </a:r>
            <a:endParaRPr lang="en-US" altLang="ja-JP" sz="1050" dirty="0">
              <a:latin typeface="+mn-ea"/>
            </a:endParaRPr>
          </a:p>
          <a:p>
            <a:pPr marL="88900" indent="-88900">
              <a:spcBef>
                <a:spcPts val="200"/>
              </a:spcBef>
              <a:buFont typeface="Arial" panose="020B0604020202020204" pitchFamily="34" charset="0"/>
              <a:buChar char="•"/>
            </a:pPr>
            <a:r>
              <a:rPr lang="ja-JP" altLang="en-US" sz="1050" dirty="0">
                <a:latin typeface="+mn-ea"/>
              </a:rPr>
              <a:t>特に報復の可能性や戦線拡大リスクが意識されれば、投資家はドルや新興国通貨を売って、円やスイスフラン、金に逃避する傾向。</a:t>
            </a:r>
            <a:endParaRPr lang="en-US" altLang="ja-JP" sz="1050" dirty="0">
              <a:latin typeface="+mn-ea"/>
            </a:endParaRPr>
          </a:p>
          <a:p>
            <a:pPr marL="88900" indent="-88900">
              <a:spcBef>
                <a:spcPts val="200"/>
              </a:spcBef>
              <a:buFont typeface="Arial" panose="020B0604020202020204" pitchFamily="34" charset="0"/>
              <a:buChar char="•"/>
            </a:pPr>
            <a:r>
              <a:rPr lang="ja-JP" altLang="en-US" sz="1050" dirty="0">
                <a:latin typeface="+mn-ea"/>
              </a:rPr>
              <a:t>しかし、米国経済の堅調さや金利差が意識される中で、ドルの下支え要因も根強く、ドル高・円高の綱引きとなる構図も。</a:t>
            </a:r>
          </a:p>
        </p:txBody>
      </p:sp>
      <p:sp>
        <p:nvSpPr>
          <p:cNvPr id="18" name="正方形/長方形 17">
            <a:extLst>
              <a:ext uri="{FF2B5EF4-FFF2-40B4-BE49-F238E27FC236}">
                <a16:creationId xmlns:a16="http://schemas.microsoft.com/office/drawing/2014/main" id="{A824B0F3-2051-071D-897E-79368573657A}"/>
              </a:ext>
            </a:extLst>
          </p:cNvPr>
          <p:cNvSpPr/>
          <p:nvPr/>
        </p:nvSpPr>
        <p:spPr>
          <a:xfrm>
            <a:off x="7542867" y="4557262"/>
            <a:ext cx="2363133" cy="1646605"/>
          </a:xfrm>
          <a:prstGeom prst="rect">
            <a:avLst/>
          </a:prstGeom>
        </p:spPr>
        <p:txBody>
          <a:bodyPr wrap="square">
            <a:spAutoFit/>
          </a:bodyPr>
          <a:lstStyle/>
          <a:p>
            <a:pPr marL="171450" indent="-171450">
              <a:spcBef>
                <a:spcPts val="300"/>
              </a:spcBef>
              <a:buFont typeface="メイリオ" panose="020B0604030504040204" pitchFamily="50" charset="-128"/>
              <a:buChar char="○"/>
            </a:pPr>
            <a:r>
              <a:rPr lang="ja-JP" altLang="en-US" sz="1200" b="1" dirty="0">
                <a:solidFill>
                  <a:srgbClr val="EA5550"/>
                </a:solidFill>
                <a:latin typeface="+mn-ea"/>
              </a:rPr>
              <a:t>短期的にはやや 円高リスク</a:t>
            </a:r>
            <a:r>
              <a:rPr lang="ja-JP" altLang="en-US" sz="1200" dirty="0">
                <a:latin typeface="+mn-ea"/>
              </a:rPr>
              <a:t>が優勢（ﾘｽｸｵﾌ時の円買い）。</a:t>
            </a:r>
            <a:endParaRPr lang="en-US" altLang="ja-JP" sz="1200" dirty="0">
              <a:latin typeface="+mn-ea"/>
            </a:endParaRPr>
          </a:p>
          <a:p>
            <a:pPr marL="171450" indent="-171450">
              <a:spcBef>
                <a:spcPts val="300"/>
              </a:spcBef>
              <a:buFont typeface="メイリオ" panose="020B0604030504040204" pitchFamily="50" charset="-128"/>
              <a:buChar char="○"/>
            </a:pPr>
            <a:r>
              <a:rPr lang="ja-JP" altLang="en-US" sz="1200" dirty="0">
                <a:latin typeface="+mn-ea"/>
              </a:rPr>
              <a:t>ただし、ドル金利の高さと日本の緩和姿勢がドルの下支え要因</a:t>
            </a:r>
            <a:r>
              <a:rPr lang="en-US" altLang="ja-JP" sz="1200" dirty="0">
                <a:latin typeface="+mn-ea"/>
              </a:rPr>
              <a:t>(</a:t>
            </a:r>
            <a:r>
              <a:rPr lang="ja-JP" altLang="en-US" sz="1200" u="sng" dirty="0">
                <a:latin typeface="+mn-ea"/>
              </a:rPr>
              <a:t>そこまで円高にならない</a:t>
            </a:r>
            <a:r>
              <a:rPr lang="ja-JP" altLang="en-US" sz="1200" dirty="0">
                <a:latin typeface="+mn-ea"/>
              </a:rPr>
              <a:t>可能性）。</a:t>
            </a:r>
            <a:endParaRPr lang="en-US" altLang="ja-JP" sz="1200" dirty="0">
              <a:latin typeface="+mn-ea"/>
            </a:endParaRPr>
          </a:p>
          <a:p>
            <a:pPr marL="171450" indent="-171450">
              <a:spcBef>
                <a:spcPts val="300"/>
              </a:spcBef>
              <a:buFont typeface="メイリオ" panose="020B0604030504040204" pitchFamily="50" charset="-128"/>
              <a:buChar char="○"/>
            </a:pPr>
            <a:r>
              <a:rPr lang="ja-JP" altLang="en-US" sz="1200" dirty="0">
                <a:latin typeface="+mn-ea"/>
              </a:rPr>
              <a:t>地政学的緊張の継続・悪化なら、円高圧力がより強くなる。</a:t>
            </a:r>
          </a:p>
        </p:txBody>
      </p:sp>
      <p:sp>
        <p:nvSpPr>
          <p:cNvPr id="19" name="四角形: 角を丸くする 18">
            <a:extLst>
              <a:ext uri="{FF2B5EF4-FFF2-40B4-BE49-F238E27FC236}">
                <a16:creationId xmlns:a16="http://schemas.microsoft.com/office/drawing/2014/main" id="{5AD14712-A8C2-E179-278F-05B65CD1C1FB}"/>
              </a:ext>
            </a:extLst>
          </p:cNvPr>
          <p:cNvSpPr/>
          <p:nvPr/>
        </p:nvSpPr>
        <p:spPr bwMode="auto">
          <a:xfrm>
            <a:off x="7661328" y="1669830"/>
            <a:ext cx="2130371" cy="432000"/>
          </a:xfrm>
          <a:prstGeom prst="roundRect">
            <a:avLst/>
          </a:prstGeom>
          <a:solidFill>
            <a:schemeClr val="bg1">
              <a:lumMod val="9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今回のケースにおける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為替への見通し</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0" name="四角形: 角を丸くする 19">
            <a:extLst>
              <a:ext uri="{FF2B5EF4-FFF2-40B4-BE49-F238E27FC236}">
                <a16:creationId xmlns:a16="http://schemas.microsoft.com/office/drawing/2014/main" id="{9E4D55E5-A8B1-6EF7-DA54-726EBEDF91A0}"/>
              </a:ext>
            </a:extLst>
          </p:cNvPr>
          <p:cNvSpPr/>
          <p:nvPr/>
        </p:nvSpPr>
        <p:spPr bwMode="auto">
          <a:xfrm>
            <a:off x="7658646" y="4019872"/>
            <a:ext cx="2130371" cy="432000"/>
          </a:xfrm>
          <a:prstGeom prst="roundRect">
            <a:avLst/>
          </a:prstGeom>
          <a:solidFill>
            <a:schemeClr val="bg1">
              <a:lumMod val="9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結論（ポイント）</a:t>
            </a:r>
            <a:endParaRPr kumimoji="1" lang="en-US" altLang="ja-JP" sz="1200" b="1" dirty="0">
              <a:solidFill>
                <a:srgbClr val="3E3A39"/>
              </a:solidFill>
              <a:latin typeface="メイリオ" panose="020B0604030504040204" pitchFamily="50" charset="-128"/>
              <a:ea typeface="メイリオ" panose="020B0604030504040204" pitchFamily="50" charset="-128"/>
            </a:endParaRPr>
          </a:p>
        </p:txBody>
      </p:sp>
      <p:graphicFrame>
        <p:nvGraphicFramePr>
          <p:cNvPr id="21" name="表 20">
            <a:extLst>
              <a:ext uri="{FF2B5EF4-FFF2-40B4-BE49-F238E27FC236}">
                <a16:creationId xmlns:a16="http://schemas.microsoft.com/office/drawing/2014/main" id="{8A07C7AE-7719-BBF3-F9C9-3B4B1DDE89EB}"/>
              </a:ext>
            </a:extLst>
          </p:cNvPr>
          <p:cNvGraphicFramePr>
            <a:graphicFrameLocks noGrp="1"/>
          </p:cNvGraphicFramePr>
          <p:nvPr>
            <p:extLst>
              <p:ext uri="{D42A27DB-BD31-4B8C-83A1-F6EECF244321}">
                <p14:modId xmlns:p14="http://schemas.microsoft.com/office/powerpoint/2010/main" val="1436115482"/>
              </p:ext>
            </p:extLst>
          </p:nvPr>
        </p:nvGraphicFramePr>
        <p:xfrm>
          <a:off x="414867" y="5452823"/>
          <a:ext cx="7128000" cy="914400"/>
        </p:xfrm>
        <a:graphic>
          <a:graphicData uri="http://schemas.openxmlformats.org/drawingml/2006/table">
            <a:tbl>
              <a:tblPr firstRow="1" bandRow="1">
                <a:tableStyleId>{5C22544A-7EE6-4342-B048-85BDC9FD1C3A}</a:tableStyleId>
              </a:tblPr>
              <a:tblGrid>
                <a:gridCol w="757565">
                  <a:extLst>
                    <a:ext uri="{9D8B030D-6E8A-4147-A177-3AD203B41FA5}">
                      <a16:colId xmlns:a16="http://schemas.microsoft.com/office/drawing/2014/main" val="4178249835"/>
                    </a:ext>
                  </a:extLst>
                </a:gridCol>
                <a:gridCol w="1859478">
                  <a:extLst>
                    <a:ext uri="{9D8B030D-6E8A-4147-A177-3AD203B41FA5}">
                      <a16:colId xmlns:a16="http://schemas.microsoft.com/office/drawing/2014/main" val="494454045"/>
                    </a:ext>
                  </a:extLst>
                </a:gridCol>
                <a:gridCol w="1790609">
                  <a:extLst>
                    <a:ext uri="{9D8B030D-6E8A-4147-A177-3AD203B41FA5}">
                      <a16:colId xmlns:a16="http://schemas.microsoft.com/office/drawing/2014/main" val="3020413148"/>
                    </a:ext>
                  </a:extLst>
                </a:gridCol>
                <a:gridCol w="2720348">
                  <a:extLst>
                    <a:ext uri="{9D8B030D-6E8A-4147-A177-3AD203B41FA5}">
                      <a16:colId xmlns:a16="http://schemas.microsoft.com/office/drawing/2014/main" val="2593832399"/>
                    </a:ext>
                  </a:extLst>
                </a:gridCol>
              </a:tblGrid>
              <a:tr h="216000">
                <a:tc gridSpan="2">
                  <a:txBody>
                    <a:bodyPr/>
                    <a:lstStyle/>
                    <a:p>
                      <a:pPr algn="ctr"/>
                      <a:r>
                        <a:rPr lang="ja-JP" altLang="en-US" sz="900" b="0" dirty="0">
                          <a:solidFill>
                            <a:schemeClr val="tx1"/>
                          </a:solidFill>
                          <a:latin typeface="Meiryo UI" panose="020B0604030504040204" pitchFamily="50" charset="-128"/>
                          <a:ea typeface="Meiryo UI" panose="020B0604030504040204" pitchFamily="50" charset="-128"/>
                        </a:rPr>
                        <a:t>出来事</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ctr"/>
                      <a:r>
                        <a:rPr lang="ja-JP" altLang="en-US" sz="900" b="0">
                          <a:solidFill>
                            <a:schemeClr val="tx1"/>
                          </a:solidFill>
                          <a:latin typeface="Meiryo UI" panose="020B0604030504040204" pitchFamily="50" charset="-128"/>
                          <a:ea typeface="Meiryo UI" panose="020B0604030504040204" pitchFamily="50" charset="-128"/>
                        </a:rPr>
                        <a:t>ドル円相場の反応</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900" b="0" dirty="0">
                          <a:solidFill>
                            <a:schemeClr val="tx1"/>
                          </a:solidFill>
                          <a:latin typeface="Meiryo UI" panose="020B0604030504040204" pitchFamily="50" charset="-128"/>
                          <a:ea typeface="Meiryo UI" panose="020B0604030504040204" pitchFamily="50" charset="-128"/>
                        </a:rPr>
                        <a:t>根拠または相場データの概要</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48453325"/>
                  </a:ext>
                </a:extLst>
              </a:tr>
              <a:tr h="216000">
                <a:tc>
                  <a:txBody>
                    <a:bodyPr/>
                    <a:lstStyle/>
                    <a:p>
                      <a:r>
                        <a:rPr lang="en-US" altLang="ja-JP" sz="900" b="0" dirty="0">
                          <a:solidFill>
                            <a:schemeClr val="tx1"/>
                          </a:solidFill>
                          <a:latin typeface="Meiryo UI" panose="020B0604030504040204" pitchFamily="50" charset="-128"/>
                          <a:ea typeface="Meiryo UI" panose="020B0604030504040204" pitchFamily="50" charset="-128"/>
                        </a:rPr>
                        <a:t>2003</a:t>
                      </a:r>
                      <a:r>
                        <a:rPr lang="ja-JP" altLang="en-US" sz="900" b="0" dirty="0">
                          <a:solidFill>
                            <a:schemeClr val="tx1"/>
                          </a:solidFill>
                          <a:latin typeface="Meiryo UI" panose="020B0604030504040204" pitchFamily="50" charset="-128"/>
                          <a:ea typeface="Meiryo UI" panose="020B0604030504040204" pitchFamily="50" charset="-128"/>
                        </a:rPr>
                        <a:t>年</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イラク戦争開戦直前</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zh-TW" altLang="en-US" sz="900" b="0">
                          <a:solidFill>
                            <a:schemeClr val="tx1"/>
                          </a:solidFill>
                          <a:latin typeface="Meiryo UI" panose="020B0604030504040204" pitchFamily="50" charset="-128"/>
                          <a:ea typeface="Meiryo UI" panose="020B0604030504040204" pitchFamily="50" charset="-128"/>
                        </a:rPr>
                        <a:t>円高進行（</a:t>
                      </a:r>
                      <a:r>
                        <a:rPr lang="en-US" altLang="zh-TW" sz="900" b="0">
                          <a:solidFill>
                            <a:schemeClr val="tx1"/>
                          </a:solidFill>
                          <a:latin typeface="Meiryo UI" panose="020B0604030504040204" pitchFamily="50" charset="-128"/>
                          <a:ea typeface="Meiryo UI" panose="020B0604030504040204" pitchFamily="50" charset="-128"/>
                        </a:rPr>
                        <a:t>120</a:t>
                      </a:r>
                      <a:r>
                        <a:rPr lang="zh-TW" altLang="en-US" sz="900" b="0">
                          <a:solidFill>
                            <a:schemeClr val="tx1"/>
                          </a:solidFill>
                          <a:latin typeface="Meiryo UI" panose="020B0604030504040204" pitchFamily="50" charset="-128"/>
                          <a:ea typeface="Meiryo UI" panose="020B0604030504040204" pitchFamily="50" charset="-128"/>
                        </a:rPr>
                        <a:t>円台→</a:t>
                      </a:r>
                      <a:r>
                        <a:rPr lang="en-US" altLang="zh-TW" sz="900" b="0">
                          <a:solidFill>
                            <a:schemeClr val="tx1"/>
                          </a:solidFill>
                          <a:latin typeface="Meiryo UI" panose="020B0604030504040204" pitchFamily="50" charset="-128"/>
                          <a:ea typeface="Meiryo UI" panose="020B0604030504040204" pitchFamily="50" charset="-128"/>
                        </a:rPr>
                        <a:t>115</a:t>
                      </a:r>
                      <a:r>
                        <a:rPr lang="zh-TW" altLang="en-US" sz="900" b="0">
                          <a:solidFill>
                            <a:schemeClr val="tx1"/>
                          </a:solidFill>
                          <a:latin typeface="Meiryo UI" panose="020B0604030504040204" pitchFamily="50" charset="-128"/>
                          <a:ea typeface="Meiryo UI" panose="020B0604030504040204" pitchFamily="50" charset="-128"/>
                        </a:rPr>
                        <a:t>円台）</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軍事的緊張の高まりでリスク回避資産の円が買われた</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6059810"/>
                  </a:ext>
                </a:extLst>
              </a:tr>
              <a:tr h="216000">
                <a:tc>
                  <a:txBody>
                    <a:bodyPr/>
                    <a:lstStyle/>
                    <a:p>
                      <a:r>
                        <a:rPr lang="en-US" altLang="ja-JP" sz="900" b="0" dirty="0">
                          <a:solidFill>
                            <a:schemeClr val="tx1"/>
                          </a:solidFill>
                          <a:latin typeface="Meiryo UI" panose="020B0604030504040204" pitchFamily="50" charset="-128"/>
                          <a:ea typeface="Meiryo UI" panose="020B0604030504040204" pitchFamily="50" charset="-128"/>
                        </a:rPr>
                        <a:t>2019</a:t>
                      </a:r>
                      <a:r>
                        <a:rPr lang="ja-JP" altLang="en-US" sz="900" b="0" dirty="0">
                          <a:solidFill>
                            <a:schemeClr val="tx1"/>
                          </a:solidFill>
                          <a:latin typeface="Meiryo UI" panose="020B0604030504040204" pitchFamily="50" charset="-128"/>
                          <a:ea typeface="Meiryo UI" panose="020B0604030504040204" pitchFamily="50" charset="-128"/>
                        </a:rPr>
                        <a:t>年</a:t>
                      </a:r>
                      <a:r>
                        <a:rPr lang="en-US" altLang="ja-JP" sz="900" b="0" dirty="0">
                          <a:solidFill>
                            <a:schemeClr val="tx1"/>
                          </a:solidFill>
                          <a:latin typeface="Meiryo UI" panose="020B0604030504040204" pitchFamily="50" charset="-128"/>
                          <a:ea typeface="Meiryo UI" panose="020B0604030504040204" pitchFamily="50" charset="-128"/>
                        </a:rPr>
                        <a:t>6</a:t>
                      </a:r>
                      <a:r>
                        <a:rPr lang="ja-JP" altLang="en-US" sz="900" b="0" dirty="0">
                          <a:solidFill>
                            <a:schemeClr val="tx1"/>
                          </a:solidFill>
                          <a:latin typeface="Meiryo UI" panose="020B0604030504040204" pitchFamily="50" charset="-128"/>
                          <a:ea typeface="Meiryo UI" panose="020B0604030504040204" pitchFamily="50" charset="-128"/>
                        </a:rPr>
                        <a:t>月</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ホルムズ海峡でタンカー攻撃</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短期円高・原油高騰→その後円安</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原油高で日本の貿易赤字懸念＝円安要因も同時に浮上</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5966"/>
                  </a:ext>
                </a:extLst>
              </a:tr>
              <a:tr h="216000">
                <a:tc>
                  <a:txBody>
                    <a:bodyPr/>
                    <a:lstStyle/>
                    <a:p>
                      <a:r>
                        <a:rPr lang="en-US" altLang="ja-JP" sz="900" b="0" dirty="0">
                          <a:solidFill>
                            <a:schemeClr val="tx1"/>
                          </a:solidFill>
                          <a:latin typeface="Meiryo UI" panose="020B0604030504040204" pitchFamily="50" charset="-128"/>
                          <a:ea typeface="Meiryo UI" panose="020B0604030504040204" pitchFamily="50" charset="-128"/>
                        </a:rPr>
                        <a:t>2020</a:t>
                      </a:r>
                      <a:r>
                        <a:rPr lang="ja-JP" altLang="en-US" sz="900" b="0" dirty="0">
                          <a:solidFill>
                            <a:schemeClr val="tx1"/>
                          </a:solidFill>
                          <a:latin typeface="Meiryo UI" panose="020B0604030504040204" pitchFamily="50" charset="-128"/>
                          <a:ea typeface="Meiryo UI" panose="020B0604030504040204" pitchFamily="50" charset="-128"/>
                        </a:rPr>
                        <a:t>年</a:t>
                      </a:r>
                      <a:r>
                        <a:rPr lang="en-US" altLang="ja-JP" sz="900" b="0" dirty="0">
                          <a:solidFill>
                            <a:schemeClr val="tx1"/>
                          </a:solidFill>
                          <a:latin typeface="Meiryo UI" panose="020B0604030504040204" pitchFamily="50" charset="-128"/>
                          <a:ea typeface="Meiryo UI" panose="020B0604030504040204" pitchFamily="50" charset="-128"/>
                        </a:rPr>
                        <a:t>1</a:t>
                      </a:r>
                      <a:r>
                        <a:rPr lang="ja-JP" altLang="en-US" sz="900" b="0" dirty="0">
                          <a:solidFill>
                            <a:schemeClr val="tx1"/>
                          </a:solidFill>
                          <a:latin typeface="Meiryo UI" panose="020B0604030504040204" pitchFamily="50" charset="-128"/>
                          <a:ea typeface="Meiryo UI" panose="020B0604030504040204" pitchFamily="50" charset="-128"/>
                        </a:rPr>
                        <a:t>月</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米軍がイランのソレイマニ司令官を殺害</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zh-TW" altLang="en-US" sz="900" b="0" dirty="0">
                          <a:solidFill>
                            <a:schemeClr val="tx1"/>
                          </a:solidFill>
                          <a:latin typeface="Meiryo UI" panose="020B0604030504040204" pitchFamily="50" charset="-128"/>
                          <a:ea typeface="Meiryo UI" panose="020B0604030504040204" pitchFamily="50" charset="-128"/>
                        </a:rPr>
                        <a:t>一時 円高（</a:t>
                      </a:r>
                      <a:r>
                        <a:rPr lang="en-US" altLang="zh-TW" sz="900" b="0" dirty="0">
                          <a:solidFill>
                            <a:schemeClr val="tx1"/>
                          </a:solidFill>
                          <a:latin typeface="Meiryo UI" panose="020B0604030504040204" pitchFamily="50" charset="-128"/>
                          <a:ea typeface="Meiryo UI" panose="020B0604030504040204" pitchFamily="50" charset="-128"/>
                        </a:rPr>
                        <a:t>108</a:t>
                      </a:r>
                      <a:r>
                        <a:rPr lang="zh-TW" altLang="en-US" sz="900" b="0" dirty="0">
                          <a:solidFill>
                            <a:schemeClr val="tx1"/>
                          </a:solidFill>
                          <a:latin typeface="Meiryo UI" panose="020B0604030504040204" pitchFamily="50" charset="-128"/>
                          <a:ea typeface="Meiryo UI" panose="020B0604030504040204" pitchFamily="50" charset="-128"/>
                        </a:rPr>
                        <a:t>円→</a:t>
                      </a:r>
                      <a:r>
                        <a:rPr lang="en-US" altLang="zh-TW" sz="900" b="0" dirty="0">
                          <a:solidFill>
                            <a:schemeClr val="tx1"/>
                          </a:solidFill>
                          <a:latin typeface="Meiryo UI" panose="020B0604030504040204" pitchFamily="50" charset="-128"/>
                          <a:ea typeface="Meiryo UI" panose="020B0604030504040204" pitchFamily="50" charset="-128"/>
                        </a:rPr>
                        <a:t>107</a:t>
                      </a:r>
                      <a:r>
                        <a:rPr lang="zh-TW" altLang="en-US" sz="900" b="0" dirty="0">
                          <a:solidFill>
                            <a:schemeClr val="tx1"/>
                          </a:solidFill>
                          <a:latin typeface="Meiryo UI" panose="020B0604030504040204" pitchFamily="50" charset="-128"/>
                          <a:ea typeface="Meiryo UI" panose="020B0604030504040204" pitchFamily="50" charset="-128"/>
                        </a:rPr>
                        <a:t>円台）</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ja-JP" altLang="en-US" sz="900" b="0" dirty="0">
                          <a:solidFill>
                            <a:schemeClr val="tx1"/>
                          </a:solidFill>
                          <a:latin typeface="Meiryo UI" panose="020B0604030504040204" pitchFamily="50" charset="-128"/>
                          <a:ea typeface="Meiryo UI" panose="020B0604030504040204" pitchFamily="50" charset="-128"/>
                        </a:rPr>
                        <a:t>リスク回避で円が買われた（＝有事の円買い）</a:t>
                      </a:r>
                    </a:p>
                  </a:txBody>
                  <a:tcPr marL="36000" marR="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19042603"/>
                  </a:ext>
                </a:extLst>
              </a:tr>
            </a:tbl>
          </a:graphicData>
        </a:graphic>
      </p:graphicFrame>
      <p:sp>
        <p:nvSpPr>
          <p:cNvPr id="24" name="テキスト プレースホルダー 1">
            <a:extLst>
              <a:ext uri="{FF2B5EF4-FFF2-40B4-BE49-F238E27FC236}">
                <a16:creationId xmlns:a16="http://schemas.microsoft.com/office/drawing/2014/main" id="{0123D82A-BC7F-A840-BDD0-2D0F629F1D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rgbClr val="002060"/>
                </a:solidFill>
              </a:rPr>
              <a:t>（コラム３）</a:t>
            </a:r>
            <a:r>
              <a:rPr lang="en-US" altLang="ja-JP" sz="1800" dirty="0">
                <a:solidFill>
                  <a:schemeClr val="tx1"/>
                </a:solidFill>
                <a:latin typeface="メイリオ" panose="020B0604030504040204" pitchFamily="50" charset="-128"/>
                <a:ea typeface="メイリオ" panose="020B0604030504040204" pitchFamily="50" charset="-128"/>
              </a:rPr>
              <a:t>6</a:t>
            </a:r>
            <a:r>
              <a:rPr lang="ja-JP" altLang="en-US" sz="1800" dirty="0">
                <a:solidFill>
                  <a:schemeClr val="tx1"/>
                </a:solidFill>
                <a:latin typeface="メイリオ" panose="020B0604030504040204" pitchFamily="50" charset="-128"/>
                <a:ea typeface="メイリオ" panose="020B0604030504040204" pitchFamily="50" charset="-128"/>
              </a:rPr>
              <a:t>月の販売のポイントとリストアップのヒント</a:t>
            </a:r>
            <a:endParaRPr lang="ja-JP" altLang="en-US" sz="1800" dirty="0">
              <a:solidFill>
                <a:schemeClr val="tx1"/>
              </a:solidFill>
              <a:latin typeface="Arial"/>
              <a:cs typeface="メイリオ" pitchFamily="50" charset="-128"/>
            </a:endParaRPr>
          </a:p>
        </p:txBody>
      </p:sp>
      <p:sp>
        <p:nvSpPr>
          <p:cNvPr id="6" name="スライド番号プレースホルダー 5">
            <a:extLst>
              <a:ext uri="{FF2B5EF4-FFF2-40B4-BE49-F238E27FC236}">
                <a16:creationId xmlns:a16="http://schemas.microsoft.com/office/drawing/2014/main" id="{78212C8A-3FB9-54CC-6493-5AD4ADCD8C5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28</a:t>
            </a:fld>
            <a:endParaRPr kumimoji="1" lang="ja-JP" altLang="en-US" sz="1200" b="1" dirty="0">
              <a:solidFill>
                <a:schemeClr val="tx1"/>
              </a:solidFill>
            </a:endParaRPr>
          </a:p>
        </p:txBody>
      </p:sp>
      <p:sp>
        <p:nvSpPr>
          <p:cNvPr id="26" name="正方形/長方形 25">
            <a:extLst>
              <a:ext uri="{FF2B5EF4-FFF2-40B4-BE49-F238E27FC236}">
                <a16:creationId xmlns:a16="http://schemas.microsoft.com/office/drawing/2014/main" id="{FB86AD0F-6065-B579-BEE3-27BAD5E119C0}"/>
              </a:ext>
            </a:extLst>
          </p:cNvPr>
          <p:cNvSpPr/>
          <p:nvPr/>
        </p:nvSpPr>
        <p:spPr>
          <a:xfrm>
            <a:off x="8932892" y="4516377"/>
            <a:ext cx="792000" cy="252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㉔</a:t>
            </a:r>
          </a:p>
        </p:txBody>
      </p:sp>
      <p:grpSp>
        <p:nvGrpSpPr>
          <p:cNvPr id="2" name="グループ化 1">
            <a:extLst>
              <a:ext uri="{FF2B5EF4-FFF2-40B4-BE49-F238E27FC236}">
                <a16:creationId xmlns:a16="http://schemas.microsoft.com/office/drawing/2014/main" id="{B458903F-8B0C-B06B-F73E-CB02FF087504}"/>
              </a:ext>
            </a:extLst>
          </p:cNvPr>
          <p:cNvGrpSpPr/>
          <p:nvPr/>
        </p:nvGrpSpPr>
        <p:grpSpPr>
          <a:xfrm>
            <a:off x="7716928" y="3330076"/>
            <a:ext cx="2131222" cy="1287676"/>
            <a:chOff x="8701076" y="5243855"/>
            <a:chExt cx="967420" cy="1287676"/>
          </a:xfrm>
        </p:grpSpPr>
        <p:cxnSp>
          <p:nvCxnSpPr>
            <p:cNvPr id="5" name="直線コネクタ 4">
              <a:extLst>
                <a:ext uri="{FF2B5EF4-FFF2-40B4-BE49-F238E27FC236}">
                  <a16:creationId xmlns:a16="http://schemas.microsoft.com/office/drawing/2014/main" id="{DCAEAA0C-19C4-DD1E-597E-9E3E7885C7C1}"/>
                </a:ext>
              </a:extLst>
            </p:cNvPr>
            <p:cNvCxnSpPr>
              <a:cxnSpLocks/>
            </p:cNvCxnSpPr>
            <p:nvPr/>
          </p:nvCxnSpPr>
          <p:spPr>
            <a:xfrm>
              <a:off x="9480328" y="5599517"/>
              <a:ext cx="0" cy="93201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3F1CA316-A133-B2C7-57A7-C5DAAF0EC2E0}"/>
                </a:ext>
              </a:extLst>
            </p:cNvPr>
            <p:cNvSpPr/>
            <p:nvPr/>
          </p:nvSpPr>
          <p:spPr bwMode="auto">
            <a:xfrm>
              <a:off x="8701076" y="5243855"/>
              <a:ext cx="96742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円高</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
        <p:nvSpPr>
          <p:cNvPr id="8" name="正方形/長方形 7">
            <a:extLst>
              <a:ext uri="{FF2B5EF4-FFF2-40B4-BE49-F238E27FC236}">
                <a16:creationId xmlns:a16="http://schemas.microsoft.com/office/drawing/2014/main" id="{2A8E84BD-00DE-1021-586C-94A59C633CD7}"/>
              </a:ext>
            </a:extLst>
          </p:cNvPr>
          <p:cNvSpPr/>
          <p:nvPr/>
        </p:nvSpPr>
        <p:spPr>
          <a:xfrm>
            <a:off x="16933" y="5164116"/>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rPr>
              <a:t>参考）．</a:t>
            </a:r>
            <a:r>
              <a:rPr lang="ja-JP" altLang="en-US" sz="1200" b="1" dirty="0">
                <a:highlight>
                  <a:srgbClr val="FFFF00"/>
                </a:highlight>
              </a:rPr>
              <a:t>過去の中東有事時のドル円相場の実例</a:t>
            </a:r>
            <a:endParaRPr kumimoji="1" lang="en-US" altLang="ja-JP" sz="1200" b="1" i="0" u="none" strike="noStrike" kern="1200" cap="none" spc="0" normalizeH="0" baseline="0" noProof="0" dirty="0">
              <a:ln>
                <a:noFill/>
              </a:ln>
              <a:solidFill>
                <a:srgbClr val="3E3A39"/>
              </a:solidFill>
              <a:effectLst/>
              <a:highlight>
                <a:srgbClr val="FFFF00"/>
              </a:highligh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93063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Ⅳ</a:t>
            </a:r>
            <a:r>
              <a:rPr kumimoji="1" lang="ja-JP" altLang="en-US" dirty="0"/>
              <a:t>．その他</a:t>
            </a:r>
          </a:p>
        </p:txBody>
      </p:sp>
    </p:spTree>
    <p:extLst>
      <p:ext uri="{BB962C8B-B14F-4D97-AF65-F5344CB8AC3E}">
        <p14:creationId xmlns:p14="http://schemas.microsoft.com/office/powerpoint/2010/main" val="110298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QR コード&#10;&#10;自動的に生成された説明">
            <a:extLst>
              <a:ext uri="{FF2B5EF4-FFF2-40B4-BE49-F238E27FC236}">
                <a16:creationId xmlns:a16="http://schemas.microsoft.com/office/drawing/2014/main" id="{050AF831-6D0A-F355-DA19-1E2DA7623E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0930" y="4018394"/>
            <a:ext cx="2160000" cy="2160000"/>
          </a:xfrm>
          <a:prstGeom prst="rect">
            <a:avLst/>
          </a:prstGeom>
        </p:spPr>
      </p:pic>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3" name="コンテンツ プレースホルダー 1">
            <a:extLst>
              <a:ext uri="{FF2B5EF4-FFF2-40B4-BE49-F238E27FC236}">
                <a16:creationId xmlns:a16="http://schemas.microsoft.com/office/drawing/2014/main" id="{3EAED351-F097-4293-B169-083F7FFBF982}"/>
              </a:ext>
            </a:extLst>
          </p:cNvPr>
          <p:cNvSpPr txBox="1">
            <a:spLocks/>
          </p:cNvSpPr>
          <p:nvPr/>
        </p:nvSpPr>
        <p:spPr>
          <a:xfrm>
            <a:off x="0" y="877429"/>
            <a:ext cx="9890930" cy="1870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630238" lvl="1" indent="-357188">
              <a:lnSpc>
                <a:spcPct val="150000"/>
              </a:lnSpc>
              <a:buFont typeface="+mj-lt"/>
              <a:buAutoNum type="romanUcPeriod"/>
            </a:pPr>
            <a:r>
              <a:rPr lang="ja-JP" altLang="en-US" sz="1800" b="1" dirty="0">
                <a:latin typeface="メイリオ" panose="020B0604030504040204" pitchFamily="50" charset="-128"/>
                <a:ea typeface="メイリオ" panose="020B0604030504040204" pitchFamily="50" charset="-128"/>
              </a:rPr>
              <a:t>今から夏にかけて、この病気に気を付けよう！・・・からの新規主力販売のポイント</a:t>
            </a:r>
            <a:endParaRPr lang="en-US" altLang="ja-JP" sz="1800" b="1" dirty="0">
              <a:latin typeface="メイリオ" panose="020B0604030504040204" pitchFamily="50" charset="-128"/>
              <a:ea typeface="メイリオ" panose="020B0604030504040204" pitchFamily="50" charset="-128"/>
            </a:endParaRPr>
          </a:p>
          <a:p>
            <a:pPr marL="987425" lvl="2" indent="-357188">
              <a:lnSpc>
                <a:spcPct val="100000"/>
              </a:lnSpc>
              <a:buNone/>
            </a:pPr>
            <a:r>
              <a:rPr lang="ja-JP" altLang="en-US" sz="1600" dirty="0">
                <a:latin typeface="メイリオ" panose="020B0604030504040204" pitchFamily="50" charset="-128"/>
                <a:ea typeface="メイリオ" panose="020B0604030504040204" pitchFamily="50" charset="-128"/>
              </a:rPr>
              <a:t>・創客（きっかけ）の視点　（１）～（３）</a:t>
            </a:r>
            <a:endParaRPr lang="en-US" altLang="ja-JP" sz="1600" dirty="0">
              <a:latin typeface="メイリオ" panose="020B0604030504040204" pitchFamily="50" charset="-128"/>
              <a:ea typeface="メイリオ" panose="020B0604030504040204" pitchFamily="50" charset="-128"/>
            </a:endParaRPr>
          </a:p>
          <a:p>
            <a:pPr marL="987425" lvl="2" indent="-357188">
              <a:lnSpc>
                <a:spcPct val="100000"/>
              </a:lnSpc>
              <a:buNone/>
            </a:pPr>
            <a:r>
              <a:rPr lang="ja-JP" altLang="en-US" sz="1600" dirty="0">
                <a:latin typeface="メイリオ" panose="020B0604030504040204" pitchFamily="50" charset="-128"/>
                <a:ea typeface="メイリオ" panose="020B0604030504040204" pitchFamily="50" charset="-128"/>
              </a:rPr>
              <a:t>・アプローチやニード喚起のポイント　（４）～（７）</a:t>
            </a:r>
            <a:endParaRPr lang="en-US" altLang="ja-JP" sz="1600" dirty="0">
              <a:latin typeface="メイリオ" panose="020B0604030504040204" pitchFamily="50" charset="-128"/>
              <a:ea typeface="メイリオ" panose="020B0604030504040204" pitchFamily="50" charset="-128"/>
            </a:endParaRPr>
          </a:p>
          <a:p>
            <a:pPr marL="987425" lvl="2" indent="-357188">
              <a:lnSpc>
                <a:spcPct val="100000"/>
              </a:lnSpc>
              <a:buNone/>
            </a:pPr>
            <a:r>
              <a:rPr lang="ja-JP" altLang="en-US" sz="1600" dirty="0">
                <a:latin typeface="メイリオ" panose="020B0604030504040204" pitchFamily="50" charset="-128"/>
                <a:ea typeface="メイリオ" panose="020B0604030504040204" pitchFamily="50" charset="-128"/>
              </a:rPr>
              <a:t>・提案は他社比較！　（８）～（１１）</a:t>
            </a:r>
            <a:endParaRPr lang="en-US" altLang="ja-JP" sz="1600" dirty="0">
              <a:latin typeface="メイリオ" panose="020B0604030504040204" pitchFamily="50" charset="-128"/>
              <a:ea typeface="メイリオ" panose="020B0604030504040204" pitchFamily="50" charset="-128"/>
            </a:endParaRPr>
          </a:p>
          <a:p>
            <a:pPr marL="273050" lvl="1" indent="84138">
              <a:lnSpc>
                <a:spcPct val="150000"/>
              </a:lnSpc>
              <a:buNone/>
            </a:pPr>
            <a:endParaRPr lang="en-US" altLang="ja-JP" sz="600" b="1" dirty="0">
              <a:latin typeface="メイリオ" panose="020B0604030504040204" pitchFamily="50" charset="-128"/>
              <a:ea typeface="メイリオ" panose="020B0604030504040204" pitchFamily="50" charset="-128"/>
            </a:endParaRPr>
          </a:p>
          <a:p>
            <a:pPr marL="273050" lvl="1" indent="84138">
              <a:lnSpc>
                <a:spcPct val="150000"/>
              </a:lnSpc>
              <a:buNone/>
            </a:pPr>
            <a:r>
              <a:rPr lang="ja-JP" altLang="en-US" sz="1600" b="1" dirty="0">
                <a:latin typeface="メイリオ" panose="020B0604030504040204" pitchFamily="50" charset="-128"/>
                <a:ea typeface="メイリオ" panose="020B0604030504040204" pitchFamily="50" charset="-128"/>
              </a:rPr>
              <a:t>コラム１．</a:t>
            </a:r>
            <a:r>
              <a:rPr lang="ja-JP" altLang="en-US" sz="1600" dirty="0">
                <a:latin typeface="メイリオ" panose="020B0604030504040204" pitchFamily="50" charset="-128"/>
                <a:ea typeface="メイリオ" panose="020B0604030504040204" pitchFamily="50" charset="-128"/>
              </a:rPr>
              <a:t>先日発表された生保各社の決算内容から、各社のポイントを把握する</a:t>
            </a:r>
            <a:endParaRPr lang="en-US" altLang="ja-JP" sz="1600" dirty="0">
              <a:latin typeface="メイリオ" panose="020B0604030504040204" pitchFamily="50" charset="-128"/>
              <a:ea typeface="メイリオ" panose="020B0604030504040204" pitchFamily="50" charset="-128"/>
            </a:endParaRPr>
          </a:p>
          <a:p>
            <a:pPr marL="273050" lvl="1" indent="84138">
              <a:lnSpc>
                <a:spcPct val="150000"/>
              </a:lnSpc>
              <a:buNone/>
            </a:pPr>
            <a:r>
              <a:rPr lang="ja-JP" altLang="en-US" sz="1600" b="1" dirty="0">
                <a:latin typeface="メイリオ" panose="020B0604030504040204" pitchFamily="50" charset="-128"/>
                <a:ea typeface="メイリオ" panose="020B0604030504040204" pitchFamily="50" charset="-128"/>
              </a:rPr>
              <a:t>コラム２．</a:t>
            </a:r>
            <a:r>
              <a:rPr lang="ja-JP" altLang="en-US" sz="1600" dirty="0">
                <a:latin typeface="メイリオ" panose="020B0604030504040204" pitchFamily="50" charset="-128"/>
                <a:ea typeface="メイリオ" panose="020B0604030504040204" pitchFamily="50" charset="-128"/>
              </a:rPr>
              <a:t>他社から見た明治安田生命の攻略のポイント</a:t>
            </a:r>
            <a:endParaRPr lang="en-US" altLang="ja-JP" sz="1600" dirty="0">
              <a:latin typeface="メイリオ" panose="020B0604030504040204" pitchFamily="50" charset="-128"/>
              <a:ea typeface="メイリオ" panose="020B0604030504040204" pitchFamily="50" charset="-128"/>
            </a:endParaRPr>
          </a:p>
          <a:p>
            <a:pPr marL="273050" lvl="1" indent="84138">
              <a:lnSpc>
                <a:spcPct val="150000"/>
              </a:lnSpc>
              <a:buNone/>
            </a:pPr>
            <a:r>
              <a:rPr lang="ja-JP" altLang="en-US" sz="1600" b="1" dirty="0">
                <a:latin typeface="メイリオ" panose="020B0604030504040204" pitchFamily="50" charset="-128"/>
                <a:ea typeface="メイリオ" panose="020B0604030504040204" pitchFamily="50" charset="-128"/>
              </a:rPr>
              <a:t>コラム３．</a:t>
            </a:r>
            <a:r>
              <a:rPr lang="en-US" altLang="ja-JP" sz="1600" dirty="0">
                <a:latin typeface="メイリオ" panose="020B0604030504040204" pitchFamily="50" charset="-128"/>
                <a:ea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rPr>
              <a:t>月のリストアップのヒント</a:t>
            </a:r>
            <a:endParaRPr lang="en-US" altLang="ja-JP" sz="16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（１）会社別 「保険金据置利率および配当金積立利率」一覧（</a:t>
            </a:r>
            <a:r>
              <a:rPr lang="en-US" altLang="ja-JP" sz="1400" dirty="0">
                <a:latin typeface="メイリオ" panose="020B0604030504040204" pitchFamily="50" charset="-128"/>
                <a:ea typeface="メイリオ" panose="020B0604030504040204" pitchFamily="50" charset="-128"/>
              </a:rPr>
              <a:t>7</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日最新情報）</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（２）</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13</a:t>
            </a:r>
            <a:r>
              <a:rPr lang="ja-JP" altLang="en-US" sz="1400" dirty="0">
                <a:latin typeface="メイリオ" panose="020B0604030504040204" pitchFamily="50" charset="-128"/>
                <a:ea typeface="メイリオ" panose="020B0604030504040204" pitchFamily="50" charset="-128"/>
              </a:rPr>
              <a:t>日に</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年に一度の改正がやってきた！</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（３）</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30</a:t>
            </a:r>
            <a:r>
              <a:rPr lang="ja-JP" altLang="en-US" sz="1400" dirty="0">
                <a:latin typeface="メイリオ" panose="020B0604030504040204" pitchFamily="50" charset="-128"/>
                <a:ea typeface="メイリオ" panose="020B0604030504040204" pitchFamily="50" charset="-128"/>
              </a:rPr>
              <a:t>日は賞与がポイント！</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（４）主要各社の主な外貨建（米国ドル）･円貨建商品の利率（</a:t>
            </a:r>
            <a:r>
              <a:rPr lang="en-US" altLang="ja-JP" sz="1400" dirty="0">
                <a:latin typeface="メイリオ" panose="020B0604030504040204" pitchFamily="50" charset="-128"/>
                <a:ea typeface="メイリオ" panose="020B0604030504040204" pitchFamily="50" charset="-128"/>
              </a:rPr>
              <a:t>7</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rPr>
              <a:t>15</a:t>
            </a:r>
            <a:r>
              <a:rPr lang="ja-JP" altLang="en-US" sz="1400" dirty="0">
                <a:latin typeface="メイリオ" panose="020B0604030504040204" pitchFamily="50" charset="-128"/>
                <a:ea typeface="メイリオ" panose="020B0604030504040204" pitchFamily="50" charset="-128"/>
              </a:rPr>
              <a:t>日）</a:t>
            </a:r>
            <a:endParaRPr lang="en-US" altLang="ja-JP" sz="1400" dirty="0">
              <a:latin typeface="メイリオ" panose="020B0604030504040204" pitchFamily="50" charset="-128"/>
              <a:ea typeface="メイリオ" panose="020B0604030504040204" pitchFamily="50" charset="-128"/>
            </a:endParaRPr>
          </a:p>
          <a:p>
            <a:pPr marL="730250" lvl="2" indent="614363">
              <a:lnSpc>
                <a:spcPct val="100000"/>
              </a:lnSpc>
              <a:buNone/>
            </a:pPr>
            <a:r>
              <a:rPr lang="ja-JP" altLang="en-US" sz="1400" dirty="0">
                <a:latin typeface="メイリオ" panose="020B0604030504040204" pitchFamily="50" charset="-128"/>
                <a:ea typeface="メイリオ" panose="020B0604030504040204" pitchFamily="50" charset="-128"/>
              </a:rPr>
              <a:t>（５）中東リスクによる為替市場（ドル･円）の影響はこう答えよう！</a:t>
            </a:r>
            <a:endParaRPr lang="en-US" altLang="ja-JP" sz="1200" dirty="0">
              <a:latin typeface="メイリオ" panose="020B0604030504040204" pitchFamily="50" charset="-128"/>
              <a:ea typeface="メイリオ" panose="020B0604030504040204" pitchFamily="50" charset="-128"/>
            </a:endParaRP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本日の次第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5" name="テキスト ボックス 4">
            <a:extLst>
              <a:ext uri="{FF2B5EF4-FFF2-40B4-BE49-F238E27FC236}">
                <a16:creationId xmlns:a16="http://schemas.microsoft.com/office/drawing/2014/main" id="{0191A5C3-1857-4303-6381-23AF64DC9111}"/>
              </a:ext>
            </a:extLst>
          </p:cNvPr>
          <p:cNvSpPr txBox="1"/>
          <p:nvPr/>
        </p:nvSpPr>
        <p:spPr>
          <a:xfrm>
            <a:off x="4872936" y="5993757"/>
            <a:ext cx="5029200" cy="523220"/>
          </a:xfrm>
          <a:prstGeom prst="rect">
            <a:avLst/>
          </a:prstGeom>
          <a:noFill/>
        </p:spPr>
        <p:txBody>
          <a:bodyPr wrap="square">
            <a:spAutoFit/>
          </a:bodyPr>
          <a:lstStyle/>
          <a:p>
            <a:pPr algn="r"/>
            <a:r>
              <a:rPr lang="ja-JP" altLang="en-US" sz="1200" dirty="0">
                <a:latin typeface="Meiryo UI" panose="020B0604030504040204" pitchFamily="50" charset="-128"/>
                <a:ea typeface="Meiryo UI" panose="020B0604030504040204" pitchFamily="50" charset="-128"/>
              </a:rPr>
              <a:t>今日の資料はここに投稿されています！</a:t>
            </a:r>
            <a:endParaRPr lang="en-US" altLang="ja-JP" sz="1200" dirty="0">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endParaRPr>
          </a:p>
          <a:p>
            <a:pPr algn="r"/>
            <a:r>
              <a:rPr lang="en-US" altLang="ja-JP" sz="1600" dirty="0">
                <a:solidFill>
                  <a:schemeClr val="accent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https://labo-ks.co.jp/kanagawa_myra/</a:t>
            </a:r>
            <a:endParaRPr lang="ja-JP" altLang="en-US" sz="1600" dirty="0">
              <a:solidFill>
                <a:schemeClr val="accen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70602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defTabSz="914400" eaLnBrk="1" fontAlgn="ctr" latinLnBrk="0" hangingPunct="1">
              <a:spcBef>
                <a:spcPct val="0"/>
              </a:spcBef>
              <a:spcAft>
                <a:spcPct val="0"/>
              </a:spcAft>
              <a:buClrTx/>
              <a:buSzTx/>
              <a:buFontTx/>
              <a:buNone/>
              <a:tabLst/>
              <a:defRPr/>
            </a:pPr>
            <a:r>
              <a:rPr kumimoji="1" lang="ja-JP" altLang="en-US"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当社は、</a:t>
            </a: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さまざまな</a:t>
            </a:r>
            <a:r>
              <a:rPr kumimoji="1" lang="ja-JP" altLang="en-US" sz="1600" b="1" kern="0" dirty="0">
                <a:solidFill>
                  <a:srgbClr val="EA5550"/>
                </a:solidFill>
                <a:latin typeface="メイリオ" panose="020B0604030504040204" pitchFamily="50" charset="-128"/>
                <a:ea typeface="メイリオ" panose="020B0604030504040204" pitchFamily="50" charset="-128"/>
              </a:rPr>
              <a:t>「保険」の切り口を提供</a:t>
            </a:r>
            <a:r>
              <a:rPr kumimoji="1" lang="ja-JP" altLang="en-US" sz="1600" kern="0" dirty="0">
                <a:solidFill>
                  <a:srgbClr val="3E3A39"/>
                </a:solidFill>
                <a:latin typeface="メイリオ" panose="020B0604030504040204" pitchFamily="50" charset="-128"/>
                <a:ea typeface="メイリオ" panose="020B0604030504040204" pitchFamily="50" charset="-128"/>
              </a:rPr>
              <a:t>し、</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そして</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みなさんの</a:t>
            </a:r>
            <a:r>
              <a:rPr kumimoji="1" lang="ja-JP" altLang="en-US" sz="1600" b="1" kern="0" dirty="0">
                <a:solidFill>
                  <a:srgbClr val="EA5550"/>
                </a:solidFill>
                <a:latin typeface="メイリオ" panose="020B0604030504040204" pitchFamily="50" charset="-128"/>
                <a:ea typeface="メイリオ" panose="020B0604030504040204" pitchFamily="50" charset="-128"/>
              </a:rPr>
              <a:t>「活動」のお手伝い</a:t>
            </a:r>
            <a:r>
              <a:rPr kumimoji="1" lang="ja-JP" altLang="en-US" sz="1600" kern="0" dirty="0">
                <a:solidFill>
                  <a:srgbClr val="3E3A39"/>
                </a:solidFill>
                <a:latin typeface="メイリオ" panose="020B0604030504040204" pitchFamily="50" charset="-128"/>
                <a:ea typeface="メイリオ" panose="020B0604030504040204" pitchFamily="50" charset="-128"/>
              </a:rPr>
              <a:t>ができるように、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タイムリーな情報を新鮮なうちに、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EA5550"/>
                </a:solidFill>
                <a:latin typeface="メイリオ" panose="020B0604030504040204" pitchFamily="50" charset="-128"/>
                <a:ea typeface="メイリオ" panose="020B0604030504040204" pitchFamily="50" charset="-128"/>
              </a:rPr>
              <a:t>皆さんのお手元にお届け</a:t>
            </a:r>
            <a:r>
              <a:rPr kumimoji="1" lang="ja-JP" altLang="en-US" sz="1600" kern="0" dirty="0">
                <a:solidFill>
                  <a:srgbClr val="3E3A39"/>
                </a:solidFill>
                <a:latin typeface="メイリオ" panose="020B0604030504040204" pitchFamily="50" charset="-128"/>
                <a:ea typeface="メイリオ" panose="020B0604030504040204" pitchFamily="50" charset="-128"/>
              </a:rPr>
              <a:t>します。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そんな、</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3E3A39"/>
                </a:solidFill>
                <a:latin typeface="メイリオ" panose="020B0604030504040204" pitchFamily="50" charset="-128"/>
                <a:ea typeface="メイリオ" panose="020B0604030504040204" pitchFamily="50" charset="-128"/>
              </a:rPr>
              <a:t>会員さま限定の情報配信サイト</a:t>
            </a:r>
            <a:r>
              <a:rPr kumimoji="1" lang="ja-JP" altLang="en-US" sz="1600" kern="0" dirty="0">
                <a:solidFill>
                  <a:srgbClr val="3E3A39"/>
                </a:solidFill>
                <a:latin typeface="メイリオ" panose="020B0604030504040204" pitchFamily="50" charset="-128"/>
                <a:ea typeface="メイリオ" panose="020B0604030504040204" pitchFamily="50" charset="-128"/>
              </a:rPr>
              <a:t>を運営しています。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URL</a:t>
            </a: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https://labo-ks.co.jp/</a:t>
            </a:r>
          </a:p>
          <a:p>
            <a:pPr marL="0" marR="0" lvl="0" indent="0" defTabSz="914400" eaLnBrk="1" fontAlgn="ctr" latinLnBrk="0" hangingPunct="1">
              <a:lnSpc>
                <a:spcPct val="100000"/>
              </a:lnSpc>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3E3A39"/>
                </a:solidFill>
                <a:effectLst>
                  <a:glow rad="88900">
                    <a:schemeClr val="bg1"/>
                  </a:glow>
                </a:effectLst>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3737626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
        <p:nvSpPr>
          <p:cNvPr id="3" name="楕円 2">
            <a:extLst>
              <a:ext uri="{FF2B5EF4-FFF2-40B4-BE49-F238E27FC236}">
                <a16:creationId xmlns:a16="http://schemas.microsoft.com/office/drawing/2014/main" id="{EC1AA42A-94A6-4640-83CC-4FF27A2577F0}"/>
              </a:ext>
            </a:extLst>
          </p:cNvPr>
          <p:cNvSpPr/>
          <p:nvPr/>
        </p:nvSpPr>
        <p:spPr bwMode="auto">
          <a:xfrm>
            <a:off x="679372" y="124801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1</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4" name="正方形/長方形 3">
            <a:extLst>
              <a:ext uri="{FF2B5EF4-FFF2-40B4-BE49-F238E27FC236}">
                <a16:creationId xmlns:a16="http://schemas.microsoft.com/office/drawing/2014/main" id="{6803B668-F777-441E-B631-AAEC272A4640}"/>
              </a:ext>
            </a:extLst>
          </p:cNvPr>
          <p:cNvSpPr/>
          <p:nvPr/>
        </p:nvSpPr>
        <p:spPr>
          <a:xfrm>
            <a:off x="1434419" y="1126991"/>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その日のトピックス</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（日経新聞等）から</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活動につなげる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「きっかけ」</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アプローチを拡げる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「視点」</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、提案を後押しする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「根拠」</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を提供！</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5" name="楕円 4">
            <a:extLst>
              <a:ext uri="{FF2B5EF4-FFF2-40B4-BE49-F238E27FC236}">
                <a16:creationId xmlns:a16="http://schemas.microsoft.com/office/drawing/2014/main" id="{8296300E-F841-4471-A28C-325A77B08737}"/>
              </a:ext>
            </a:extLst>
          </p:cNvPr>
          <p:cNvSpPr/>
          <p:nvPr/>
        </p:nvSpPr>
        <p:spPr bwMode="auto">
          <a:xfrm>
            <a:off x="679372" y="262583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2</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6" name="正方形/長方形 5">
            <a:extLst>
              <a:ext uri="{FF2B5EF4-FFF2-40B4-BE49-F238E27FC236}">
                <a16:creationId xmlns:a16="http://schemas.microsoft.com/office/drawing/2014/main" id="{57BDD840-AA14-4103-BC25-79ABBCE579F0}"/>
              </a:ext>
            </a:extLst>
          </p:cNvPr>
          <p:cNvSpPr/>
          <p:nvPr/>
        </p:nvSpPr>
        <p:spPr>
          <a:xfrm>
            <a:off x="1434419" y="2545152"/>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kern="0" dirty="0">
                <a:solidFill>
                  <a:srgbClr val="3E3A39"/>
                </a:solidFill>
                <a:latin typeface="メイリオ" panose="020B0604030504040204" pitchFamily="50" charset="-128"/>
                <a:ea typeface="メイリオ" panose="020B0604030504040204" pitchFamily="50" charset="-128"/>
              </a:rPr>
              <a:t>その日の「きっかけ」から、</a:t>
            </a:r>
            <a:r>
              <a:rPr kumimoji="1" lang="en-US" altLang="ja-JP" b="1" kern="0" dirty="0">
                <a:solidFill>
                  <a:srgbClr val="3E3A39"/>
                </a:solidFill>
                <a:latin typeface="メイリオ" panose="020B0604030504040204" pitchFamily="50" charset="-128"/>
                <a:ea typeface="メイリオ" panose="020B0604030504040204" pitchFamily="50" charset="-128"/>
              </a:rPr>
              <a:t>5</a:t>
            </a:r>
            <a:r>
              <a:rPr kumimoji="1" lang="ja-JP" altLang="en-US" b="1" kern="0" dirty="0">
                <a:solidFill>
                  <a:srgbClr val="3E3A39"/>
                </a:solidFill>
                <a:latin typeface="メイリオ" panose="020B0604030504040204" pitchFamily="50" charset="-128"/>
                <a:ea typeface="メイリオ" panose="020B0604030504040204" pitchFamily="50" charset="-128"/>
              </a:rPr>
              <a:t>人をリストアップ</a:t>
            </a:r>
            <a:endParaRPr kumimoji="1" lang="en-US" altLang="ja-JP" b="1"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毎日継続することで、</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ヵ月</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110</a:t>
            </a:r>
            <a:r>
              <a:rPr kumimoji="1" lang="ja-JP" altLang="en-US" b="1" kern="0" dirty="0">
                <a:solidFill>
                  <a:srgbClr val="EA5550"/>
                </a:solidFill>
                <a:latin typeface="メイリオ" panose="020B0604030504040204" pitchFamily="50" charset="-128"/>
                <a:ea typeface="メイリオ" panose="020B0604030504040204" pitchFamily="50" charset="-128"/>
              </a:rPr>
              <a:t>人のリストアップが可能</a:t>
            </a:r>
            <a:r>
              <a:rPr kumimoji="1" lang="ja-JP" altLang="en-US" kern="0" dirty="0">
                <a:solidFill>
                  <a:srgbClr val="3E3A39"/>
                </a:solidFill>
                <a:latin typeface="メイリオ" panose="020B0604030504040204" pitchFamily="50" charset="-128"/>
                <a:ea typeface="メイリオ" panose="020B0604030504040204" pitchFamily="50" charset="-128"/>
              </a:rPr>
              <a:t>！</a:t>
            </a:r>
            <a:endParaRPr kumimoji="1" lang="en-US" altLang="ja-JP"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5</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×22</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日（土日除く</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ヵ月）＝</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110</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0DED0336-9DC4-4F47-8994-A209A8229A3A}"/>
              </a:ext>
            </a:extLst>
          </p:cNvPr>
          <p:cNvSpPr/>
          <p:nvPr/>
        </p:nvSpPr>
        <p:spPr bwMode="auto">
          <a:xfrm>
            <a:off x="679372" y="400365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3</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8" name="正方形/長方形 7">
            <a:extLst>
              <a:ext uri="{FF2B5EF4-FFF2-40B4-BE49-F238E27FC236}">
                <a16:creationId xmlns:a16="http://schemas.microsoft.com/office/drawing/2014/main" id="{BC2C6675-6A33-4010-9BBE-7B79B81A4375}"/>
              </a:ext>
            </a:extLst>
          </p:cNvPr>
          <p:cNvSpPr/>
          <p:nvPr/>
        </p:nvSpPr>
        <p:spPr>
          <a:xfrm>
            <a:off x="1434419" y="3963313"/>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上記コンテンツを</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毎日（平日）朝</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8</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時ごろまでに投稿</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b="1" kern="0" dirty="0">
                <a:solidFill>
                  <a:srgbClr val="3E3A39"/>
                </a:solidFill>
                <a:latin typeface="メイリオ" panose="020B0604030504040204" pitchFamily="50" charset="-128"/>
                <a:ea typeface="メイリオ" panose="020B0604030504040204" pitchFamily="50" charset="-128"/>
              </a:rPr>
              <a:t>あわせてメルマガを配信</a:t>
            </a:r>
            <a:r>
              <a:rPr kumimoji="1" lang="ja-JP" altLang="en-US" kern="0" dirty="0">
                <a:solidFill>
                  <a:srgbClr val="3E3A39"/>
                </a:solidFill>
                <a:latin typeface="メイリオ" panose="020B0604030504040204" pitchFamily="50" charset="-128"/>
                <a:ea typeface="メイリオ" panose="020B0604030504040204" pitchFamily="50" charset="-128"/>
              </a:rPr>
              <a:t>するので、朝の忙しく貴重な時間に対し、</a:t>
            </a:r>
            <a:endParaRPr kumimoji="1" lang="en-US" altLang="ja-JP"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kern="0" dirty="0">
                <a:solidFill>
                  <a:srgbClr val="3E3A39"/>
                </a:solidFill>
                <a:latin typeface="メイリオ" panose="020B0604030504040204" pitchFamily="50" charset="-128"/>
                <a:ea typeface="メイリオ" panose="020B0604030504040204" pitchFamily="50" charset="-128"/>
              </a:rPr>
              <a:t>トピックスを見落とすことなく、販売教育はお任せで、自分の仕事に集中！</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9" name="AutoShape 3">
            <a:extLst>
              <a:ext uri="{FF2B5EF4-FFF2-40B4-BE49-F238E27FC236}">
                <a16:creationId xmlns:a16="http://schemas.microsoft.com/office/drawing/2014/main" id="{4E03B1C0-0CBC-4701-97D6-4CB357A62593}"/>
              </a:ext>
            </a:extLst>
          </p:cNvPr>
          <p:cNvSpPr>
            <a:spLocks noChangeArrowheads="1"/>
          </p:cNvSpPr>
          <p:nvPr/>
        </p:nvSpPr>
        <p:spPr bwMode="auto">
          <a:xfrm>
            <a:off x="114300" y="668573"/>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k’s</a:t>
            </a: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らぼのポイント</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10" name="楕円 9">
            <a:extLst>
              <a:ext uri="{FF2B5EF4-FFF2-40B4-BE49-F238E27FC236}">
                <a16:creationId xmlns:a16="http://schemas.microsoft.com/office/drawing/2014/main" id="{3B5A305B-5AE3-4A9B-9056-30F82167D846}"/>
              </a:ext>
            </a:extLst>
          </p:cNvPr>
          <p:cNvSpPr/>
          <p:nvPr/>
        </p:nvSpPr>
        <p:spPr bwMode="auto">
          <a:xfrm>
            <a:off x="679372" y="5381475"/>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4</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1" name="正方形/長方形 10">
            <a:extLst>
              <a:ext uri="{FF2B5EF4-FFF2-40B4-BE49-F238E27FC236}">
                <a16:creationId xmlns:a16="http://schemas.microsoft.com/office/drawing/2014/main" id="{4B01D88E-DA81-46FF-9CF6-B95ACC79392E}"/>
              </a:ext>
            </a:extLst>
          </p:cNvPr>
          <p:cNvSpPr/>
          <p:nvPr/>
        </p:nvSpPr>
        <p:spPr>
          <a:xfrm>
            <a:off x="1434419" y="5381474"/>
            <a:ext cx="8200994" cy="646331"/>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サイトにアクセスすることで、</a:t>
            </a:r>
            <a:r>
              <a:rPr kumimoji="1" lang="ja-JP" altLang="en-US"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シームレスな情報の入手が可能</a:t>
            </a: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お客さまとの</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待ち合わせの時間等が、戦略の時間</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に！</a:t>
            </a:r>
          </a:p>
        </p:txBody>
      </p:sp>
    </p:spTree>
    <p:extLst>
      <p:ext uri="{BB962C8B-B14F-4D97-AF65-F5344CB8AC3E}">
        <p14:creationId xmlns:p14="http://schemas.microsoft.com/office/powerpoint/2010/main" val="3779479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6CBC012-87B9-4C2B-A307-B070D569B83E}"/>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
        <p:nvSpPr>
          <p:cNvPr id="4" name="AutoShape 3">
            <a:extLst>
              <a:ext uri="{FF2B5EF4-FFF2-40B4-BE49-F238E27FC236}">
                <a16:creationId xmlns:a16="http://schemas.microsoft.com/office/drawing/2014/main" id="{43D65E03-E189-4AAB-A228-D3095ECEF501}"/>
              </a:ext>
            </a:extLst>
          </p:cNvPr>
          <p:cNvSpPr>
            <a:spLocks noChangeArrowheads="1"/>
          </p:cNvSpPr>
          <p:nvPr/>
        </p:nvSpPr>
        <p:spPr bwMode="auto">
          <a:xfrm>
            <a:off x="114300" y="673776"/>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k’s</a:t>
            </a: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らぼの加入者さま</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5" name="AutoShape 3">
            <a:extLst>
              <a:ext uri="{FF2B5EF4-FFF2-40B4-BE49-F238E27FC236}">
                <a16:creationId xmlns:a16="http://schemas.microsoft.com/office/drawing/2014/main" id="{C5DD55B5-96E2-44DB-B053-CAD1FBB09296}"/>
              </a:ext>
            </a:extLst>
          </p:cNvPr>
          <p:cNvSpPr>
            <a:spLocks noChangeArrowheads="1"/>
          </p:cNvSpPr>
          <p:nvPr/>
        </p:nvSpPr>
        <p:spPr bwMode="auto">
          <a:xfrm>
            <a:off x="415244" y="6331017"/>
            <a:ext cx="1701480" cy="1384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900" dirty="0">
                <a:solidFill>
                  <a:srgbClr val="4D4D4D"/>
                </a:solidFill>
                <a:latin typeface="Arial"/>
                <a:ea typeface="メイリオ" pitchFamily="50" charset="-128"/>
                <a:cs typeface="メイリオ" pitchFamily="50" charset="-128"/>
              </a:rPr>
              <a:t>※3</a:t>
            </a:r>
            <a:r>
              <a:rPr kumimoji="1" lang="ja-JP" altLang="en-US" sz="900" dirty="0">
                <a:solidFill>
                  <a:srgbClr val="4D4D4D"/>
                </a:solidFill>
                <a:latin typeface="Arial"/>
                <a:ea typeface="メイリオ" pitchFamily="50" charset="-128"/>
                <a:cs typeface="メイリオ" pitchFamily="50" charset="-128"/>
              </a:rPr>
              <a:t>月</a:t>
            </a:r>
            <a:r>
              <a:rPr kumimoji="1" lang="en-US" altLang="ja-JP" sz="900" dirty="0">
                <a:solidFill>
                  <a:srgbClr val="4D4D4D"/>
                </a:solidFill>
                <a:latin typeface="Arial"/>
                <a:ea typeface="メイリオ" pitchFamily="50" charset="-128"/>
                <a:cs typeface="メイリオ" pitchFamily="50" charset="-128"/>
              </a:rPr>
              <a:t>1</a:t>
            </a:r>
            <a:r>
              <a:rPr kumimoji="1" lang="ja-JP" altLang="en-US" sz="900" dirty="0">
                <a:solidFill>
                  <a:srgbClr val="4D4D4D"/>
                </a:solidFill>
                <a:latin typeface="Arial"/>
                <a:ea typeface="メイリオ" pitchFamily="50" charset="-128"/>
                <a:cs typeface="メイリオ" pitchFamily="50" charset="-128"/>
              </a:rPr>
              <a:t>日</a:t>
            </a:r>
            <a:endParaRPr kumimoji="1" lang="en-US" altLang="ja-JP" sz="90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6" name="グラフ 5">
            <a:extLst>
              <a:ext uri="{FF2B5EF4-FFF2-40B4-BE49-F238E27FC236}">
                <a16:creationId xmlns:a16="http://schemas.microsoft.com/office/drawing/2014/main" id="{03283C22-01A1-47F1-AFB5-194B37FBD984}"/>
              </a:ext>
            </a:extLst>
          </p:cNvPr>
          <p:cNvGraphicFramePr>
            <a:graphicFrameLocks/>
          </p:cNvGraphicFramePr>
          <p:nvPr/>
        </p:nvGraphicFramePr>
        <p:xfrm>
          <a:off x="5253944" y="1232228"/>
          <a:ext cx="4953000" cy="51680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a:extLst>
              <a:ext uri="{FF2B5EF4-FFF2-40B4-BE49-F238E27FC236}">
                <a16:creationId xmlns:a16="http://schemas.microsoft.com/office/drawing/2014/main" id="{D506EE47-C82B-4C55-BFDB-32D66B6F72A0}"/>
              </a:ext>
            </a:extLst>
          </p:cNvPr>
          <p:cNvGraphicFramePr>
            <a:graphicFrameLocks/>
          </p:cNvGraphicFramePr>
          <p:nvPr>
            <p:extLst>
              <p:ext uri="{D42A27DB-BD31-4B8C-83A1-F6EECF244321}">
                <p14:modId xmlns:p14="http://schemas.microsoft.com/office/powerpoint/2010/main" val="2602434366"/>
              </p:ext>
            </p:extLst>
          </p:nvPr>
        </p:nvGraphicFramePr>
        <p:xfrm>
          <a:off x="490950" y="1162980"/>
          <a:ext cx="4952999" cy="51680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2404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7346" y="4443404"/>
            <a:ext cx="2036745" cy="2036745"/>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063959" y="4009601"/>
            <a:ext cx="2842041" cy="626701"/>
          </a:xfrm>
          <a:prstGeom prst="rect">
            <a:avLst/>
          </a:prstGeom>
        </p:spPr>
        <p:txBody>
          <a:bodyPr wrap="square" lIns="36000" tIns="36000" rIns="36000" bIns="36000">
            <a:spAutoFit/>
          </a:bodyPr>
          <a:lstStyle/>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明治安田生命</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名古屋南</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支社の皆さま専用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214605" y="1201601"/>
          <a:ext cx="9576000" cy="2808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744064938"/>
                    </a:ext>
                  </a:extLst>
                </a:gridCol>
                <a:gridCol w="1620000">
                  <a:extLst>
                    <a:ext uri="{9D8B030D-6E8A-4147-A177-3AD203B41FA5}">
                      <a16:colId xmlns:a16="http://schemas.microsoft.com/office/drawing/2014/main" val="1264713109"/>
                    </a:ext>
                  </a:extLst>
                </a:gridCol>
                <a:gridCol w="1620000">
                  <a:extLst>
                    <a:ext uri="{9D8B030D-6E8A-4147-A177-3AD203B41FA5}">
                      <a16:colId xmlns:a16="http://schemas.microsoft.com/office/drawing/2014/main" val="321478216"/>
                    </a:ext>
                  </a:extLst>
                </a:gridCol>
                <a:gridCol w="4104000">
                  <a:extLst>
                    <a:ext uri="{9D8B030D-6E8A-4147-A177-3AD203B41FA5}">
                      <a16:colId xmlns:a16="http://schemas.microsoft.com/office/drawing/2014/main" val="1178086738"/>
                    </a:ext>
                  </a:extLst>
                </a:gridCol>
              </a:tblGrid>
              <a:tr h="1404000">
                <a:tc>
                  <a:txBody>
                    <a:bodyPr/>
                    <a:lstStyle/>
                    <a:p>
                      <a:pPr algn="ctr"/>
                      <a:r>
                        <a:rPr kumimoji="1" lang="ja-JP" altLang="en-US" sz="18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8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800" b="1" dirty="0">
                          <a:solidFill>
                            <a:schemeClr val="tx1"/>
                          </a:solidFill>
                          <a:latin typeface="メイリオ" panose="020B0604030504040204" pitchFamily="50" charset="-128"/>
                          <a:ea typeface="メイリオ" panose="020B0604030504040204" pitchFamily="50" charset="-128"/>
                        </a:rPr>
                        <a:t>(</a:t>
                      </a:r>
                      <a:r>
                        <a:rPr kumimoji="1" lang="ja-JP" altLang="en-US" sz="1800" b="1" dirty="0">
                          <a:solidFill>
                            <a:schemeClr val="tx1"/>
                          </a:solidFill>
                          <a:latin typeface="メイリオ" panose="020B0604030504040204" pitchFamily="50" charset="-128"/>
                          <a:ea typeface="メイリオ" panose="020B0604030504040204" pitchFamily="50" charset="-128"/>
                        </a:rPr>
                        <a:t>メルマガ</a:t>
                      </a:r>
                      <a:r>
                        <a:rPr kumimoji="1" lang="en-US" altLang="ja-JP" sz="1800" b="1" dirty="0">
                          <a:solidFill>
                            <a:schemeClr val="tx1"/>
                          </a:solidFill>
                          <a:latin typeface="メイリオ" panose="020B0604030504040204" pitchFamily="50" charset="-128"/>
                          <a:ea typeface="メイリオ" panose="020B0604030504040204" pitchFamily="50" charset="-128"/>
                        </a:rPr>
                        <a:t>)</a:t>
                      </a:r>
                      <a:r>
                        <a:rPr kumimoji="1" lang="ja-JP" altLang="en-US" sz="18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kumimoji="1" lang="en-US" altLang="ja-JP" sz="20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20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2000" b="1" dirty="0">
                          <a:solidFill>
                            <a:srgbClr val="EA5550"/>
                          </a:solidFill>
                          <a:latin typeface="メイリオ" panose="020B0604030504040204" pitchFamily="50" charset="-128"/>
                          <a:ea typeface="メイリオ" panose="020B0604030504040204" pitchFamily="50" charset="-128"/>
                        </a:rPr>
                        <a:t>⇒</a:t>
                      </a:r>
                      <a:r>
                        <a:rPr kumimoji="1" lang="en-US" altLang="ja-JP" sz="2000" b="1" dirty="0">
                          <a:solidFill>
                            <a:srgbClr val="EA5550"/>
                          </a:solidFill>
                          <a:latin typeface="メイリオ" panose="020B0604030504040204" pitchFamily="50" charset="-128"/>
                          <a:ea typeface="メイリオ" panose="020B0604030504040204" pitchFamily="50" charset="-128"/>
                        </a:rPr>
                        <a:t>980</a:t>
                      </a:r>
                      <a:r>
                        <a:rPr kumimoji="1" lang="ja-JP" altLang="en-US" sz="1800" b="1" dirty="0">
                          <a:solidFill>
                            <a:srgbClr val="EA5550"/>
                          </a:solidFill>
                          <a:latin typeface="メイリオ" panose="020B0604030504040204" pitchFamily="50" charset="-128"/>
                          <a:ea typeface="メイリオ" panose="020B0604030504040204" pitchFamily="50" charset="-128"/>
                        </a:rPr>
                        <a:t>円</a:t>
                      </a:r>
                      <a:endParaRPr kumimoji="1" lang="en-US" altLang="ja-JP" sz="1800" b="1" dirty="0">
                        <a:solidFill>
                          <a:srgbClr val="EA5550"/>
                        </a:solidFill>
                        <a:latin typeface="メイリオ" panose="020B0604030504040204" pitchFamily="50" charset="-128"/>
                        <a:ea typeface="メイリオ" panose="020B0604030504040204" pitchFamily="50" charset="-128"/>
                      </a:endParaRPr>
                    </a:p>
                    <a:p>
                      <a:pPr algn="ct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kumimoji="1" lang="en-US" altLang="ja-JP" sz="1400" b="0" i="0" dirty="0">
                        <a:solidFill>
                          <a:schemeClr val="tx1"/>
                        </a:solidFill>
                        <a:latin typeface="メイリオ" panose="020B0604030504040204" pitchFamily="50" charset="-128"/>
                        <a:ea typeface="メイリオ" panose="020B0604030504040204" pitchFamily="50" charset="-128"/>
                      </a:endParaRP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kumimoji="1" lang="ja-JP" altLang="en-US" sz="18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800" b="0" dirty="0">
                          <a:solidFill>
                            <a:schemeClr val="tx1"/>
                          </a:solidFill>
                          <a:latin typeface="Meiryo UI" panose="020B0604030504040204" pitchFamily="50" charset="-128"/>
                          <a:ea typeface="Meiryo UI" panose="020B0604030504040204" pitchFamily="50" charset="-128"/>
                        </a:rPr>
                        <a:t>します！</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8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800" b="1" dirty="0">
                          <a:solidFill>
                            <a:srgbClr val="FF0000"/>
                          </a:solidFill>
                          <a:latin typeface="Meiryo UI" panose="020B0604030504040204" pitchFamily="50" charset="-128"/>
                          <a:ea typeface="Meiryo UI" panose="020B0604030504040204" pitchFamily="50" charset="-128"/>
                        </a:rPr>
                        <a:t>2</a:t>
                      </a:r>
                      <a:r>
                        <a:rPr kumimoji="1" lang="ja-JP" altLang="en-US" sz="1800" b="1" dirty="0">
                          <a:solidFill>
                            <a:srgbClr val="FF0000"/>
                          </a:solidFill>
                          <a:latin typeface="Meiryo UI" panose="020B0604030504040204" pitchFamily="50" charset="-128"/>
                          <a:ea typeface="Meiryo UI" panose="020B0604030504040204" pitchFamily="50" charset="-128"/>
                        </a:rPr>
                        <a:t>週間無料のお試し期間</a:t>
                      </a:r>
                      <a:r>
                        <a:rPr kumimoji="1" lang="ja-JP" altLang="en-US" sz="18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8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404000">
                <a:tc>
                  <a:txBody>
                    <a:bodyPr/>
                    <a:lstStyle/>
                    <a:p>
                      <a:pPr algn="ctr"/>
                      <a:r>
                        <a:rPr kumimoji="1" lang="ja-JP" altLang="en-US" sz="18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kumimoji="1" lang="en-US" altLang="ja-JP" sz="20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20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2000" b="1" strike="dblStrike" baseline="0" dirty="0">
                        <a:solidFill>
                          <a:schemeClr val="tx1"/>
                        </a:solidFill>
                        <a:latin typeface="メイリオ" panose="020B0604030504040204" pitchFamily="50" charset="-128"/>
                        <a:ea typeface="メイリオ" panose="020B0604030504040204" pitchFamily="50" charset="-128"/>
                      </a:endParaRPr>
                    </a:p>
                    <a:p>
                      <a:pPr algn="ctr"/>
                      <a:r>
                        <a:rPr kumimoji="1" lang="ja-JP" altLang="en-US" sz="2000" b="1" dirty="0">
                          <a:solidFill>
                            <a:srgbClr val="EA5550"/>
                          </a:solidFill>
                          <a:latin typeface="メイリオ" panose="020B0604030504040204" pitchFamily="50" charset="-128"/>
                          <a:ea typeface="メイリオ" panose="020B0604030504040204" pitchFamily="50" charset="-128"/>
                        </a:rPr>
                        <a:t>⇒</a:t>
                      </a:r>
                      <a:r>
                        <a:rPr kumimoji="1" lang="en-US" altLang="ja-JP" sz="2000" b="1" dirty="0">
                          <a:solidFill>
                            <a:srgbClr val="EA5550"/>
                          </a:solidFill>
                          <a:latin typeface="メイリオ" panose="020B0604030504040204" pitchFamily="50" charset="-128"/>
                          <a:ea typeface="メイリオ" panose="020B0604030504040204" pitchFamily="50" charset="-128"/>
                        </a:rPr>
                        <a:t>1,980</a:t>
                      </a:r>
                      <a:r>
                        <a:rPr kumimoji="1" lang="ja-JP" altLang="en-US" sz="1800" b="1" dirty="0">
                          <a:solidFill>
                            <a:srgbClr val="EA5550"/>
                          </a:solidFill>
                          <a:latin typeface="メイリオ" panose="020B0604030504040204" pitchFamily="50" charset="-128"/>
                          <a:ea typeface="メイリオ" panose="020B0604030504040204" pitchFamily="50" charset="-128"/>
                        </a:rPr>
                        <a:t>円</a:t>
                      </a:r>
                      <a:endParaRPr kumimoji="1" lang="en-US" altLang="ja-JP" sz="1800" b="0" dirty="0">
                        <a:solidFill>
                          <a:srgbClr val="EA5550"/>
                        </a:solidFill>
                        <a:latin typeface="メイリオ" panose="020B0604030504040204" pitchFamily="50" charset="-128"/>
                        <a:ea typeface="メイリオ" panose="020B0604030504040204" pitchFamily="50" charset="-128"/>
                      </a:endParaRPr>
                    </a:p>
                    <a:p>
                      <a:pPr algn="ct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kumimoji="1" lang="en-US" altLang="ja-JP" sz="1400" b="0" i="0" dirty="0">
                        <a:solidFill>
                          <a:schemeClr val="tx1"/>
                        </a:solidFill>
                        <a:latin typeface="メイリオ" panose="020B0604030504040204" pitchFamily="50" charset="-128"/>
                        <a:ea typeface="メイリオ" panose="020B0604030504040204" pitchFamily="50" charset="-128"/>
                      </a:endParaRP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kumimoji="1" lang="ja-JP" altLang="en-US" sz="1800" b="1" dirty="0">
                          <a:solidFill>
                            <a:schemeClr val="tx1"/>
                          </a:solidFill>
                          <a:latin typeface="Meiryo UI" panose="020B0604030504040204" pitchFamily="50" charset="-128"/>
                          <a:ea typeface="Meiryo UI" panose="020B0604030504040204" pitchFamily="50" charset="-128"/>
                        </a:rPr>
                        <a:t>過去の投稿</a:t>
                      </a:r>
                      <a:r>
                        <a:rPr kumimoji="1" lang="ja-JP" altLang="en-US" sz="1800" b="0" dirty="0">
                          <a:solidFill>
                            <a:schemeClr val="tx1"/>
                          </a:solidFill>
                          <a:latin typeface="Meiryo UI" panose="020B0604030504040204" pitchFamily="50" charset="-128"/>
                          <a:ea typeface="Meiryo UI" panose="020B0604030504040204" pitchFamily="50" charset="-128"/>
                        </a:rPr>
                        <a:t>や</a:t>
                      </a:r>
                      <a:r>
                        <a:rPr kumimoji="1" lang="ja-JP" altLang="en-US" sz="18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800" b="0" dirty="0">
                          <a:solidFill>
                            <a:schemeClr val="tx1"/>
                          </a:solidFill>
                          <a:latin typeface="Meiryo UI" panose="020B0604030504040204" pitchFamily="50" charset="-128"/>
                          <a:ea typeface="Meiryo UI" panose="020B0604030504040204" pitchFamily="50" charset="-128"/>
                        </a:rPr>
                        <a:t>です</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8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8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114300" y="673776"/>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本日ご参加されたみなさんへ</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AutoShape 3">
            <a:extLst>
              <a:ext uri="{FF2B5EF4-FFF2-40B4-BE49-F238E27FC236}">
                <a16:creationId xmlns:a16="http://schemas.microsoft.com/office/drawing/2014/main" id="{67091012-B02B-4A4D-611E-0492D34DCDE1}"/>
              </a:ext>
            </a:extLst>
          </p:cNvPr>
          <p:cNvSpPr>
            <a:spLocks noChangeArrowheads="1"/>
          </p:cNvSpPr>
          <p:nvPr/>
        </p:nvSpPr>
        <p:spPr bwMode="auto">
          <a:xfrm>
            <a:off x="69786" y="67935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Tree>
    <p:extLst>
      <p:ext uri="{BB962C8B-B14F-4D97-AF65-F5344CB8AC3E}">
        <p14:creationId xmlns:p14="http://schemas.microsoft.com/office/powerpoint/2010/main" val="3365204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192186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C36B01FA-4C6D-7553-941F-E4B3322864C9}"/>
              </a:ext>
            </a:extLst>
          </p:cNvPr>
          <p:cNvSpPr txBox="1">
            <a:spLocks/>
          </p:cNvSpPr>
          <p:nvPr/>
        </p:nvSpPr>
        <p:spPr>
          <a:xfrm>
            <a:off x="53312" y="125280"/>
            <a:ext cx="9370606"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sz="1800" dirty="0">
                <a:solidFill>
                  <a:schemeClr val="tx1"/>
                </a:solidFill>
              </a:rPr>
              <a:t>まずは集中力を高める！</a:t>
            </a:r>
          </a:p>
        </p:txBody>
      </p:sp>
      <p:sp>
        <p:nvSpPr>
          <p:cNvPr id="2" name="吹き出し: 四角形 1">
            <a:extLst>
              <a:ext uri="{FF2B5EF4-FFF2-40B4-BE49-F238E27FC236}">
                <a16:creationId xmlns:a16="http://schemas.microsoft.com/office/drawing/2014/main" id="{1369CDF3-E98E-CE8D-029A-22826BC922CB}"/>
              </a:ext>
            </a:extLst>
          </p:cNvPr>
          <p:cNvSpPr/>
          <p:nvPr/>
        </p:nvSpPr>
        <p:spPr bwMode="auto">
          <a:xfrm>
            <a:off x="345528" y="781974"/>
            <a:ext cx="9000000" cy="1620000"/>
          </a:xfrm>
          <a:prstGeom prst="wedgeRectCallout">
            <a:avLst>
              <a:gd name="adj1" fmla="val -6298"/>
              <a:gd name="adj2" fmla="val -6835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4000" b="1" dirty="0">
                <a:latin typeface="Meiryo UI" panose="020B0604030504040204" pitchFamily="50" charset="-128"/>
                <a:ea typeface="Meiryo UI" panose="020B0604030504040204" pitchFamily="50" charset="-128"/>
              </a:rPr>
              <a:t>A4</a:t>
            </a:r>
            <a:r>
              <a:rPr kumimoji="1" lang="ja-JP" altLang="en-US" sz="4000" b="1" dirty="0">
                <a:latin typeface="Meiryo UI" panose="020B0604030504040204" pitchFamily="50" charset="-128"/>
                <a:ea typeface="Meiryo UI" panose="020B0604030504040204" pitchFamily="50" charset="-128"/>
              </a:rPr>
              <a:t>用紙を横・ヨコに使って</a:t>
            </a:r>
            <a:endParaRPr kumimoji="1"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魚（サカナ）</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の絵を描いてみよう！</a:t>
            </a:r>
          </a:p>
        </p:txBody>
      </p:sp>
    </p:spTree>
    <p:extLst>
      <p:ext uri="{BB962C8B-B14F-4D97-AF65-F5344CB8AC3E}">
        <p14:creationId xmlns:p14="http://schemas.microsoft.com/office/powerpoint/2010/main" val="234184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1" y="2170593"/>
            <a:ext cx="9854091"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Arial"/>
                <a:sym typeface="Arial"/>
              </a:rPr>
              <a:t>Ⅰ</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．今から夏にかけて、この病気に気を付けよう</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　　　</a:t>
            </a:r>
            <a:endParaRPr kumimoji="1" lang="en-US" altLang="ja-JP"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1" lang="ja-JP" altLang="en-US" sz="2800" b="1" kern="0" dirty="0">
                <a:solidFill>
                  <a:schemeClr val="tx1"/>
                </a:solidFill>
                <a:latin typeface="メイリオ" panose="020B0604030504040204" pitchFamily="50" charset="-128"/>
                <a:ea typeface="メイリオ" panose="020B0604030504040204" pitchFamily="50" charset="-128"/>
              </a:rPr>
              <a:t>　　</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からの「新規主力販売」のポイント</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altLang="ja-JP" sz="2800" b="1" i="0" u="none" strike="noStrike" kern="0" cap="none" spc="0" normalizeH="0" baseline="0" noProof="0" dirty="0">
              <a:ln>
                <a:noFill/>
              </a:ln>
              <a:solidFill>
                <a:srgbClr val="000000"/>
              </a:solidFill>
              <a:effectLst/>
              <a:uLnTx/>
              <a:uFillTx/>
              <a:latin typeface="Arial"/>
              <a:cs typeface="Arial"/>
              <a:sym typeface="Arial"/>
            </a:endParaRPr>
          </a:p>
        </p:txBody>
      </p:sp>
      <p:sp>
        <p:nvSpPr>
          <p:cNvPr id="3" name="スライド番号プレースホルダー 5">
            <a:extLst>
              <a:ext uri="{FF2B5EF4-FFF2-40B4-BE49-F238E27FC236}">
                <a16:creationId xmlns:a16="http://schemas.microsoft.com/office/drawing/2014/main" id="{C50C00A1-52CF-63F3-D74C-F7D8335FD37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5</a:t>
            </a:fld>
            <a:endParaRPr kumimoji="1" lang="ja-JP" altLang="en-US" sz="1200" b="1" dirty="0">
              <a:solidFill>
                <a:schemeClr val="tx1"/>
              </a:solidFill>
            </a:endParaRPr>
          </a:p>
        </p:txBody>
      </p:sp>
      <p:sp>
        <p:nvSpPr>
          <p:cNvPr id="11" name="正方形/長方形 10">
            <a:extLst>
              <a:ext uri="{FF2B5EF4-FFF2-40B4-BE49-F238E27FC236}">
                <a16:creationId xmlns:a16="http://schemas.microsoft.com/office/drawing/2014/main" id="{E2E49C72-4B72-01ED-DE6E-64FCAE9BAF64}"/>
              </a:ext>
            </a:extLst>
          </p:cNvPr>
          <p:cNvSpPr/>
          <p:nvPr/>
        </p:nvSpPr>
        <p:spPr>
          <a:xfrm>
            <a:off x="6477802" y="3638349"/>
            <a:ext cx="3291840" cy="31385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37E2BC6B-6D76-5B27-0682-EBC6FC97615A}"/>
              </a:ext>
            </a:extLst>
          </p:cNvPr>
          <p:cNvGrpSpPr/>
          <p:nvPr/>
        </p:nvGrpSpPr>
        <p:grpSpPr>
          <a:xfrm>
            <a:off x="6786965" y="3936334"/>
            <a:ext cx="2736000" cy="2592000"/>
            <a:chOff x="7092198" y="2818506"/>
            <a:chExt cx="2781030" cy="2615739"/>
          </a:xfrm>
        </p:grpSpPr>
        <p:pic>
          <p:nvPicPr>
            <p:cNvPr id="9" name="図 8">
              <a:extLst>
                <a:ext uri="{FF2B5EF4-FFF2-40B4-BE49-F238E27FC236}">
                  <a16:creationId xmlns:a16="http://schemas.microsoft.com/office/drawing/2014/main" id="{D4B85B5C-DCD3-7613-55A5-A22B7917813E}"/>
                </a:ext>
              </a:extLst>
            </p:cNvPr>
            <p:cNvPicPr>
              <a:picLocks noChangeAspect="1"/>
            </p:cNvPicPr>
            <p:nvPr/>
          </p:nvPicPr>
          <p:blipFill rotWithShape="1">
            <a:blip r:embed="rId2"/>
            <a:srcRect l="7049" t="9230" r="11398" b="5061"/>
            <a:stretch/>
          </p:blipFill>
          <p:spPr>
            <a:xfrm>
              <a:off x="7092198" y="2818506"/>
              <a:ext cx="2781030" cy="2615739"/>
            </a:xfrm>
            <a:prstGeom prst="rect">
              <a:avLst/>
            </a:prstGeom>
          </p:spPr>
        </p:pic>
        <p:sp>
          <p:nvSpPr>
            <p:cNvPr id="10" name="テキスト ボックス 9">
              <a:extLst>
                <a:ext uri="{FF2B5EF4-FFF2-40B4-BE49-F238E27FC236}">
                  <a16:creationId xmlns:a16="http://schemas.microsoft.com/office/drawing/2014/main" id="{A184FCDE-C40B-2930-DCB2-EE8FE61F047D}"/>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12" name="吹き出し: 四角形 11">
            <a:extLst>
              <a:ext uri="{FF2B5EF4-FFF2-40B4-BE49-F238E27FC236}">
                <a16:creationId xmlns:a16="http://schemas.microsoft.com/office/drawing/2014/main" id="{1FE4A893-E6E2-231C-6C58-C6D196ED1C06}"/>
              </a:ext>
            </a:extLst>
          </p:cNvPr>
          <p:cNvSpPr/>
          <p:nvPr/>
        </p:nvSpPr>
        <p:spPr bwMode="auto">
          <a:xfrm>
            <a:off x="383036" y="1931977"/>
            <a:ext cx="9455136" cy="2043847"/>
          </a:xfrm>
          <a:prstGeom prst="wedgeRectCallout">
            <a:avLst>
              <a:gd name="adj1" fmla="val 30861"/>
              <a:gd name="adj2" fmla="val 92474"/>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algn="ctr" defTabSz="914400" fontAlgn="base">
              <a:spcBef>
                <a:spcPct val="0"/>
              </a:spcBef>
              <a:spcAft>
                <a:spcPct val="0"/>
              </a:spcAft>
            </a:pPr>
            <a:r>
              <a:rPr lang="ja-JP" altLang="en-US" sz="4000" b="1" dirty="0">
                <a:latin typeface="Meiryo UI" panose="020B0604030504040204" pitchFamily="50" charset="-128"/>
                <a:ea typeface="Meiryo UI" panose="020B0604030504040204" pitchFamily="50" charset="-128"/>
              </a:rPr>
              <a:t>みんなでやってみよう！</a:t>
            </a:r>
            <a:endParaRPr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lang="ja-JP" altLang="en-US" sz="4000" b="1" dirty="0">
                <a:solidFill>
                  <a:srgbClr val="EA5550"/>
                </a:solidFill>
                <a:latin typeface="Meiryo UI" panose="020B0604030504040204" pitchFamily="50" charset="-128"/>
                <a:ea typeface="Meiryo UI" panose="020B0604030504040204" pitchFamily="50" charset="-128"/>
              </a:rPr>
              <a:t>うずまきの中心</a:t>
            </a:r>
            <a:r>
              <a:rPr lang="ja-JP" altLang="en-US" sz="4000" b="1" dirty="0">
                <a:latin typeface="Meiryo UI" panose="020B0604030504040204" pitchFamily="50" charset="-128"/>
                <a:ea typeface="Meiryo UI" panose="020B0604030504040204" pitchFamily="50" charset="-128"/>
              </a:rPr>
              <a:t>から、</a:t>
            </a:r>
            <a:r>
              <a:rPr lang="ja-JP" altLang="en-US" sz="4000" b="1" dirty="0">
                <a:solidFill>
                  <a:srgbClr val="EA5550"/>
                </a:solidFill>
                <a:latin typeface="Meiryo UI" panose="020B0604030504040204" pitchFamily="50" charset="-128"/>
                <a:ea typeface="Meiryo UI" panose="020B0604030504040204" pitchFamily="50" charset="-128"/>
              </a:rPr>
              <a:t>線の間</a:t>
            </a:r>
            <a:r>
              <a:rPr lang="ja-JP" altLang="en-US" sz="4000" b="1" dirty="0">
                <a:latin typeface="Meiryo UI" panose="020B0604030504040204" pitchFamily="50" charset="-128"/>
                <a:ea typeface="Meiryo UI" panose="020B0604030504040204" pitchFamily="50" charset="-128"/>
              </a:rPr>
              <a:t>を通して、</a:t>
            </a:r>
            <a:endParaRPr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lang="en-US" altLang="ja-JP" sz="4000" b="1" dirty="0">
                <a:solidFill>
                  <a:srgbClr val="EA5550"/>
                </a:solidFill>
                <a:latin typeface="Meiryo UI" panose="020B0604030504040204" pitchFamily="50" charset="-128"/>
                <a:ea typeface="Meiryo UI" panose="020B0604030504040204" pitchFamily="50" charset="-128"/>
              </a:rPr>
              <a:t>5</a:t>
            </a:r>
            <a:r>
              <a:rPr lang="ja-JP" altLang="en-US" sz="4000" b="1" dirty="0">
                <a:solidFill>
                  <a:srgbClr val="EA5550"/>
                </a:solidFill>
                <a:latin typeface="Meiryo UI" panose="020B0604030504040204" pitchFamily="50" charset="-128"/>
                <a:ea typeface="Meiryo UI" panose="020B0604030504040204" pitchFamily="50" charset="-128"/>
              </a:rPr>
              <a:t>秒以内に外へ抜ける</a:t>
            </a:r>
            <a:r>
              <a:rPr lang="ja-JP" altLang="en-US" sz="4000" b="1" dirty="0">
                <a:latin typeface="Meiryo UI" panose="020B0604030504040204" pitchFamily="50" charset="-128"/>
                <a:ea typeface="Meiryo UI" panose="020B0604030504040204" pitchFamily="50" charset="-128"/>
              </a:rPr>
              <a:t>てください！</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6038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0" name="AutoShape 3">
            <a:extLst>
              <a:ext uri="{FF2B5EF4-FFF2-40B4-BE49-F238E27FC236}">
                <a16:creationId xmlns:a16="http://schemas.microsoft.com/office/drawing/2014/main" id="{DF1D43C2-4F07-46CF-A0D5-96B6FCEEC052}"/>
              </a:ext>
            </a:extLst>
          </p:cNvPr>
          <p:cNvSpPr>
            <a:spLocks noChangeArrowheads="1"/>
          </p:cNvSpPr>
          <p:nvPr/>
        </p:nvSpPr>
        <p:spPr bwMode="auto">
          <a:xfrm>
            <a:off x="114299" y="606912"/>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（１）季節テーマ、夏場（</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6</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8</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月）に気をつける病気、脳梗塞！（最新版）</a:t>
            </a:r>
          </a:p>
        </p:txBody>
      </p:sp>
      <p:sp>
        <p:nvSpPr>
          <p:cNvPr id="11" name="正方形/長方形 10">
            <a:extLst>
              <a:ext uri="{FF2B5EF4-FFF2-40B4-BE49-F238E27FC236}">
                <a16:creationId xmlns:a16="http://schemas.microsoft.com/office/drawing/2014/main" id="{0D3BDC47-26CA-4ACB-A6AF-C84749888697}"/>
              </a:ext>
            </a:extLst>
          </p:cNvPr>
          <p:cNvSpPr/>
          <p:nvPr/>
        </p:nvSpPr>
        <p:spPr>
          <a:xfrm>
            <a:off x="114299" y="883891"/>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１．脳梗塞の発症が多い季節は、冬だけでななく、夏も多い</a:t>
            </a:r>
            <a:r>
              <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12" name="正方形/長方形 11">
            <a:extLst>
              <a:ext uri="{FF2B5EF4-FFF2-40B4-BE49-F238E27FC236}">
                <a16:creationId xmlns:a16="http://schemas.microsoft.com/office/drawing/2014/main" id="{851433D5-7064-435E-B603-FBFE8F3C214F}"/>
              </a:ext>
            </a:extLst>
          </p:cNvPr>
          <p:cNvSpPr/>
          <p:nvPr/>
        </p:nvSpPr>
        <p:spPr>
          <a:xfrm>
            <a:off x="519764" y="1156717"/>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心臓病や全身血管病のほとんどは、冬に多い病気とされています。脳卒中においても脳出血は冬に多い病気といえますが、一方で脳動脈の動脈硬化が原因となるタイプの脳梗塞は、脱水などを契機とするので、暑い（暑くなる）季節に注意が必要です。夏に汗をかいて血液中の水分が減ると、血液が「ドロドロ状態」になり、血のかたまり（血栓）ができやすくなります！</a:t>
            </a:r>
            <a:r>
              <a:rPr kumimoji="0" lang="ja-JP" altLang="en-US" sz="105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（国立循環器病研究センター）</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13" name="グラフ 12">
            <a:extLst>
              <a:ext uri="{FF2B5EF4-FFF2-40B4-BE49-F238E27FC236}">
                <a16:creationId xmlns:a16="http://schemas.microsoft.com/office/drawing/2014/main" id="{7FDF1711-5091-4DB7-A34E-C36E87ECC377}"/>
              </a:ext>
            </a:extLst>
          </p:cNvPr>
          <p:cNvGraphicFramePr>
            <a:graphicFrameLocks/>
          </p:cNvGraphicFramePr>
          <p:nvPr/>
        </p:nvGraphicFramePr>
        <p:xfrm>
          <a:off x="519764" y="2143814"/>
          <a:ext cx="4572000" cy="2240449"/>
        </p:xfrm>
        <a:graphic>
          <a:graphicData uri="http://schemas.openxmlformats.org/drawingml/2006/chart">
            <c:chart xmlns:c="http://schemas.openxmlformats.org/drawingml/2006/chart" xmlns:r="http://schemas.openxmlformats.org/officeDocument/2006/relationships" r:id="rId2"/>
          </a:graphicData>
        </a:graphic>
      </p:graphicFrame>
      <p:sp>
        <p:nvSpPr>
          <p:cNvPr id="14" name="正方形/長方形 13">
            <a:extLst>
              <a:ext uri="{FF2B5EF4-FFF2-40B4-BE49-F238E27FC236}">
                <a16:creationId xmlns:a16="http://schemas.microsoft.com/office/drawing/2014/main" id="{213E2086-E1B3-490A-81CB-9EE69481C06E}"/>
              </a:ext>
            </a:extLst>
          </p:cNvPr>
          <p:cNvSpPr/>
          <p:nvPr/>
        </p:nvSpPr>
        <p:spPr>
          <a:xfrm>
            <a:off x="3422812" y="4354460"/>
            <a:ext cx="3217354"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出典：国立循環器病研究ｾﾝﾀｰ</a:t>
            </a:r>
          </a:p>
        </p:txBody>
      </p:sp>
      <p:sp>
        <p:nvSpPr>
          <p:cNvPr id="15" name="正方形/長方形 14">
            <a:extLst>
              <a:ext uri="{FF2B5EF4-FFF2-40B4-BE49-F238E27FC236}">
                <a16:creationId xmlns:a16="http://schemas.microsoft.com/office/drawing/2014/main" id="{76F50D74-0AF4-4CB1-B55C-960A87F6841E}"/>
              </a:ext>
            </a:extLst>
          </p:cNvPr>
          <p:cNvSpPr/>
          <p:nvPr/>
        </p:nvSpPr>
        <p:spPr>
          <a:xfrm>
            <a:off x="619434"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季節ごとの脳梗塞患者割合</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F1F5127F-D5FB-4B5A-954E-1141FC466AC7}"/>
              </a:ext>
            </a:extLst>
          </p:cNvPr>
          <p:cNvSpPr/>
          <p:nvPr/>
        </p:nvSpPr>
        <p:spPr>
          <a:xfrm>
            <a:off x="5031489"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隠れ脳梗塞</a:t>
            </a:r>
            <a:r>
              <a:rPr kumimoji="0"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check</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9038D420-438A-4D00-B3EF-328B5FFB1066}"/>
              </a:ext>
            </a:extLst>
          </p:cNvPr>
          <p:cNvSpPr txBox="1"/>
          <p:nvPr/>
        </p:nvSpPr>
        <p:spPr>
          <a:xfrm>
            <a:off x="4981875" y="2151898"/>
            <a:ext cx="4953000"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（１）紙を用意し、</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ミリ間隔のうずまきを</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周ほど書く。</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（２）次に、（１）で描いたうずまきの中心から、線の間を通して、</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　　　　　</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秒以内に外へ抜けるてください！</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C094EB9E-5EC7-4A2A-8209-A3BC24DD62B3}"/>
              </a:ext>
            </a:extLst>
          </p:cNvPr>
          <p:cNvSpPr/>
          <p:nvPr/>
        </p:nvSpPr>
        <p:spPr>
          <a:xfrm>
            <a:off x="619434" y="4635150"/>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脳梗塞（脳血管疾患）の統計</a:t>
            </a:r>
          </a:p>
        </p:txBody>
      </p:sp>
      <p:sp>
        <p:nvSpPr>
          <p:cNvPr id="19" name="テキスト ボックス 18">
            <a:extLst>
              <a:ext uri="{FF2B5EF4-FFF2-40B4-BE49-F238E27FC236}">
                <a16:creationId xmlns:a16="http://schemas.microsoft.com/office/drawing/2014/main" id="{E54A2870-E495-43BE-9804-BF85ACFA1503}"/>
              </a:ext>
            </a:extLst>
          </p:cNvPr>
          <p:cNvSpPr txBox="1"/>
          <p:nvPr/>
        </p:nvSpPr>
        <p:spPr>
          <a:xfrm>
            <a:off x="5031489" y="4219962"/>
            <a:ext cx="2109758" cy="738664"/>
          </a:xfrm>
          <a:prstGeom prst="rect">
            <a:avLst/>
          </a:prstGeom>
          <a:noFill/>
          <a:ln w="25400" cmpd="dbl">
            <a:solidFill>
              <a:srgbClr val="EA555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ヵ所以上</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はみだしたり重なったりしていたら要注意！</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大脳基底核や小脳に「隠れ脳梗塞」を起こしている可能性あり！</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0" name="グループ化 19">
            <a:extLst>
              <a:ext uri="{FF2B5EF4-FFF2-40B4-BE49-F238E27FC236}">
                <a16:creationId xmlns:a16="http://schemas.microsoft.com/office/drawing/2014/main" id="{727E9C1A-1783-4A5E-9519-1BA10B2D6530}"/>
              </a:ext>
            </a:extLst>
          </p:cNvPr>
          <p:cNvGrpSpPr/>
          <p:nvPr/>
        </p:nvGrpSpPr>
        <p:grpSpPr>
          <a:xfrm>
            <a:off x="7192047" y="2683570"/>
            <a:ext cx="2736000" cy="2592000"/>
            <a:chOff x="7092198" y="2818506"/>
            <a:chExt cx="2781030" cy="2615739"/>
          </a:xfrm>
        </p:grpSpPr>
        <p:pic>
          <p:nvPicPr>
            <p:cNvPr id="21" name="図 20">
              <a:extLst>
                <a:ext uri="{FF2B5EF4-FFF2-40B4-BE49-F238E27FC236}">
                  <a16:creationId xmlns:a16="http://schemas.microsoft.com/office/drawing/2014/main" id="{EDD697D6-C11A-4D08-ABBA-72DCA61C7FB1}"/>
                </a:ext>
              </a:extLst>
            </p:cNvPr>
            <p:cNvPicPr>
              <a:picLocks noChangeAspect="1"/>
            </p:cNvPicPr>
            <p:nvPr/>
          </p:nvPicPr>
          <p:blipFill rotWithShape="1">
            <a:blip r:embed="rId3"/>
            <a:srcRect l="7049" t="9230" r="11398" b="5061"/>
            <a:stretch/>
          </p:blipFill>
          <p:spPr>
            <a:xfrm>
              <a:off x="7092198" y="2818506"/>
              <a:ext cx="2781030" cy="2615739"/>
            </a:xfrm>
            <a:prstGeom prst="rect">
              <a:avLst/>
            </a:prstGeom>
          </p:spPr>
        </p:pic>
        <p:sp>
          <p:nvSpPr>
            <p:cNvPr id="22" name="テキスト ボックス 21">
              <a:extLst>
                <a:ext uri="{FF2B5EF4-FFF2-40B4-BE49-F238E27FC236}">
                  <a16:creationId xmlns:a16="http://schemas.microsoft.com/office/drawing/2014/main" id="{A4F64ED1-C232-4E90-A495-E96CB807AE6D}"/>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grpSp>
        <p:nvGrpSpPr>
          <p:cNvPr id="23" name="グループ化 22">
            <a:extLst>
              <a:ext uri="{FF2B5EF4-FFF2-40B4-BE49-F238E27FC236}">
                <a16:creationId xmlns:a16="http://schemas.microsoft.com/office/drawing/2014/main" id="{227A1890-21BA-4D75-9A95-DD89C4EE34C0}"/>
              </a:ext>
            </a:extLst>
          </p:cNvPr>
          <p:cNvGrpSpPr/>
          <p:nvPr/>
        </p:nvGrpSpPr>
        <p:grpSpPr>
          <a:xfrm>
            <a:off x="5511431" y="2868301"/>
            <a:ext cx="1351282" cy="1246289"/>
            <a:chOff x="5367944" y="2825285"/>
            <a:chExt cx="2949172" cy="2720026"/>
          </a:xfrm>
        </p:grpSpPr>
        <p:pic>
          <p:nvPicPr>
            <p:cNvPr id="24" name="図 23">
              <a:extLst>
                <a:ext uri="{FF2B5EF4-FFF2-40B4-BE49-F238E27FC236}">
                  <a16:creationId xmlns:a16="http://schemas.microsoft.com/office/drawing/2014/main" id="{56E90000-3A7C-4FD3-8DA9-4D010EDD18DD}"/>
                </a:ext>
              </a:extLst>
            </p:cNvPr>
            <p:cNvPicPr>
              <a:picLocks noChangeAspect="1"/>
            </p:cNvPicPr>
            <p:nvPr/>
          </p:nvPicPr>
          <p:blipFill rotWithShape="1">
            <a:blip r:embed="rId3"/>
            <a:srcRect l="7049" t="9230" r="11398" b="5061"/>
            <a:stretch/>
          </p:blipFill>
          <p:spPr>
            <a:xfrm>
              <a:off x="5367944" y="2825285"/>
              <a:ext cx="2891907" cy="2720026"/>
            </a:xfrm>
            <a:prstGeom prst="rect">
              <a:avLst/>
            </a:prstGeom>
          </p:spPr>
        </p:pic>
        <p:sp>
          <p:nvSpPr>
            <p:cNvPr id="25" name="フリーフォーム: 図形 24">
              <a:extLst>
                <a:ext uri="{FF2B5EF4-FFF2-40B4-BE49-F238E27FC236}">
                  <a16:creationId xmlns:a16="http://schemas.microsoft.com/office/drawing/2014/main" id="{063D65EA-77DE-4774-B37F-1955C6982A6F}"/>
                </a:ext>
              </a:extLst>
            </p:cNvPr>
            <p:cNvSpPr/>
            <p:nvPr/>
          </p:nvSpPr>
          <p:spPr>
            <a:xfrm>
              <a:off x="5564290" y="3105816"/>
              <a:ext cx="2752826" cy="2194930"/>
            </a:xfrm>
            <a:custGeom>
              <a:avLst/>
              <a:gdLst>
                <a:gd name="connsiteX0" fmla="*/ 1212784 w 2752826"/>
                <a:gd name="connsiteY0" fmla="*/ 1193533 h 2194930"/>
                <a:gd name="connsiteX1" fmla="*/ 1068405 w 2752826"/>
                <a:gd name="connsiteY1" fmla="*/ 1106905 h 2194930"/>
                <a:gd name="connsiteX2" fmla="*/ 1097280 w 2752826"/>
                <a:gd name="connsiteY2" fmla="*/ 1097280 h 2194930"/>
                <a:gd name="connsiteX3" fmla="*/ 1222409 w 2752826"/>
                <a:gd name="connsiteY3" fmla="*/ 1106905 h 2194930"/>
                <a:gd name="connsiteX4" fmla="*/ 1260910 w 2752826"/>
                <a:gd name="connsiteY4" fmla="*/ 1126156 h 2194930"/>
                <a:gd name="connsiteX5" fmla="*/ 1318661 w 2752826"/>
                <a:gd name="connsiteY5" fmla="*/ 1183907 h 2194930"/>
                <a:gd name="connsiteX6" fmla="*/ 1347537 w 2752826"/>
                <a:gd name="connsiteY6" fmla="*/ 1203158 h 2194930"/>
                <a:gd name="connsiteX7" fmla="*/ 1357162 w 2752826"/>
                <a:gd name="connsiteY7" fmla="*/ 1241659 h 2194930"/>
                <a:gd name="connsiteX8" fmla="*/ 1376413 w 2752826"/>
                <a:gd name="connsiteY8" fmla="*/ 1270535 h 2194930"/>
                <a:gd name="connsiteX9" fmla="*/ 1395664 w 2752826"/>
                <a:gd name="connsiteY9" fmla="*/ 1309036 h 2194930"/>
                <a:gd name="connsiteX10" fmla="*/ 1357162 w 2752826"/>
                <a:gd name="connsiteY10" fmla="*/ 1366787 h 2194930"/>
                <a:gd name="connsiteX11" fmla="*/ 1299411 w 2752826"/>
                <a:gd name="connsiteY11" fmla="*/ 1386038 h 2194930"/>
                <a:gd name="connsiteX12" fmla="*/ 1049154 w 2752826"/>
                <a:gd name="connsiteY12" fmla="*/ 1376413 h 2194930"/>
                <a:gd name="connsiteX13" fmla="*/ 1020278 w 2752826"/>
                <a:gd name="connsiteY13" fmla="*/ 1357162 h 2194930"/>
                <a:gd name="connsiteX14" fmla="*/ 962527 w 2752826"/>
                <a:gd name="connsiteY14" fmla="*/ 1337912 h 2194930"/>
                <a:gd name="connsiteX15" fmla="*/ 866274 w 2752826"/>
                <a:gd name="connsiteY15" fmla="*/ 1251284 h 2194930"/>
                <a:gd name="connsiteX16" fmla="*/ 847024 w 2752826"/>
                <a:gd name="connsiteY16" fmla="*/ 1222408 h 2194930"/>
                <a:gd name="connsiteX17" fmla="*/ 818148 w 2752826"/>
                <a:gd name="connsiteY17" fmla="*/ 1193533 h 2194930"/>
                <a:gd name="connsiteX18" fmla="*/ 808522 w 2752826"/>
                <a:gd name="connsiteY18" fmla="*/ 1145406 h 2194930"/>
                <a:gd name="connsiteX19" fmla="*/ 837398 w 2752826"/>
                <a:gd name="connsiteY19" fmla="*/ 856648 h 2194930"/>
                <a:gd name="connsiteX20" fmla="*/ 866274 w 2752826"/>
                <a:gd name="connsiteY20" fmla="*/ 827773 h 2194930"/>
                <a:gd name="connsiteX21" fmla="*/ 914400 w 2752826"/>
                <a:gd name="connsiteY21" fmla="*/ 779646 h 2194930"/>
                <a:gd name="connsiteX22" fmla="*/ 972152 w 2752826"/>
                <a:gd name="connsiteY22" fmla="*/ 760396 h 2194930"/>
                <a:gd name="connsiteX23" fmla="*/ 1337912 w 2752826"/>
                <a:gd name="connsiteY23" fmla="*/ 779646 h 2194930"/>
                <a:gd name="connsiteX24" fmla="*/ 1366788 w 2752826"/>
                <a:gd name="connsiteY24" fmla="*/ 789272 h 2194930"/>
                <a:gd name="connsiteX25" fmla="*/ 1405289 w 2752826"/>
                <a:gd name="connsiteY25" fmla="*/ 798897 h 2194930"/>
                <a:gd name="connsiteX26" fmla="*/ 1463040 w 2752826"/>
                <a:gd name="connsiteY26" fmla="*/ 837398 h 2194930"/>
                <a:gd name="connsiteX27" fmla="*/ 1520792 w 2752826"/>
                <a:gd name="connsiteY27" fmla="*/ 866274 h 2194930"/>
                <a:gd name="connsiteX28" fmla="*/ 1549668 w 2752826"/>
                <a:gd name="connsiteY28" fmla="*/ 895149 h 2194930"/>
                <a:gd name="connsiteX29" fmla="*/ 1568918 w 2752826"/>
                <a:gd name="connsiteY29" fmla="*/ 952901 h 2194930"/>
                <a:gd name="connsiteX30" fmla="*/ 1588169 w 2752826"/>
                <a:gd name="connsiteY30" fmla="*/ 981777 h 2194930"/>
                <a:gd name="connsiteX31" fmla="*/ 1597794 w 2752826"/>
                <a:gd name="connsiteY31" fmla="*/ 1395663 h 2194930"/>
                <a:gd name="connsiteX32" fmla="*/ 1588169 w 2752826"/>
                <a:gd name="connsiteY32" fmla="*/ 1424539 h 2194930"/>
                <a:gd name="connsiteX33" fmla="*/ 1578544 w 2752826"/>
                <a:gd name="connsiteY33" fmla="*/ 1463040 h 2194930"/>
                <a:gd name="connsiteX34" fmla="*/ 1549668 w 2752826"/>
                <a:gd name="connsiteY34" fmla="*/ 1482291 h 2194930"/>
                <a:gd name="connsiteX35" fmla="*/ 1491916 w 2752826"/>
                <a:gd name="connsiteY35" fmla="*/ 1549667 h 2194930"/>
                <a:gd name="connsiteX36" fmla="*/ 1395664 w 2752826"/>
                <a:gd name="connsiteY36" fmla="*/ 1607419 h 2194930"/>
                <a:gd name="connsiteX37" fmla="*/ 1357162 w 2752826"/>
                <a:gd name="connsiteY37" fmla="*/ 1636295 h 2194930"/>
                <a:gd name="connsiteX38" fmla="*/ 1328287 w 2752826"/>
                <a:gd name="connsiteY38" fmla="*/ 1655545 h 2194930"/>
                <a:gd name="connsiteX39" fmla="*/ 1232034 w 2752826"/>
                <a:gd name="connsiteY39" fmla="*/ 1665171 h 2194930"/>
                <a:gd name="connsiteX40" fmla="*/ 1145407 w 2752826"/>
                <a:gd name="connsiteY40" fmla="*/ 1684421 h 2194930"/>
                <a:gd name="connsiteX41" fmla="*/ 1029904 w 2752826"/>
                <a:gd name="connsiteY41" fmla="*/ 1665171 h 2194930"/>
                <a:gd name="connsiteX42" fmla="*/ 1001028 w 2752826"/>
                <a:gd name="connsiteY42" fmla="*/ 1645920 h 2194930"/>
                <a:gd name="connsiteX43" fmla="*/ 972152 w 2752826"/>
                <a:gd name="connsiteY43" fmla="*/ 1617044 h 2194930"/>
                <a:gd name="connsiteX44" fmla="*/ 943276 w 2752826"/>
                <a:gd name="connsiteY44" fmla="*/ 1607419 h 2194930"/>
                <a:gd name="connsiteX45" fmla="*/ 875899 w 2752826"/>
                <a:gd name="connsiteY45" fmla="*/ 1559293 h 2194930"/>
                <a:gd name="connsiteX46" fmla="*/ 847024 w 2752826"/>
                <a:gd name="connsiteY46" fmla="*/ 1540042 h 2194930"/>
                <a:gd name="connsiteX47" fmla="*/ 818148 w 2752826"/>
                <a:gd name="connsiteY47" fmla="*/ 1530417 h 2194930"/>
                <a:gd name="connsiteX48" fmla="*/ 760396 w 2752826"/>
                <a:gd name="connsiteY48" fmla="*/ 1482291 h 2194930"/>
                <a:gd name="connsiteX49" fmla="*/ 731520 w 2752826"/>
                <a:gd name="connsiteY49" fmla="*/ 1453415 h 2194930"/>
                <a:gd name="connsiteX50" fmla="*/ 693019 w 2752826"/>
                <a:gd name="connsiteY50" fmla="*/ 1424539 h 2194930"/>
                <a:gd name="connsiteX51" fmla="*/ 673769 w 2752826"/>
                <a:gd name="connsiteY51" fmla="*/ 1395663 h 2194930"/>
                <a:gd name="connsiteX52" fmla="*/ 625642 w 2752826"/>
                <a:gd name="connsiteY52" fmla="*/ 1347537 h 2194930"/>
                <a:gd name="connsiteX53" fmla="*/ 587141 w 2752826"/>
                <a:gd name="connsiteY53" fmla="*/ 1280160 h 2194930"/>
                <a:gd name="connsiteX54" fmla="*/ 577516 w 2752826"/>
                <a:gd name="connsiteY54" fmla="*/ 1232034 h 2194930"/>
                <a:gd name="connsiteX55" fmla="*/ 567891 w 2752826"/>
                <a:gd name="connsiteY55" fmla="*/ 1203158 h 2194930"/>
                <a:gd name="connsiteX56" fmla="*/ 577516 w 2752826"/>
                <a:gd name="connsiteY56" fmla="*/ 1001027 h 2194930"/>
                <a:gd name="connsiteX57" fmla="*/ 625642 w 2752826"/>
                <a:gd name="connsiteY57" fmla="*/ 933651 h 2194930"/>
                <a:gd name="connsiteX58" fmla="*/ 683394 w 2752826"/>
                <a:gd name="connsiteY58" fmla="*/ 875899 h 2194930"/>
                <a:gd name="connsiteX59" fmla="*/ 693019 w 2752826"/>
                <a:gd name="connsiteY59" fmla="*/ 847023 h 2194930"/>
                <a:gd name="connsiteX60" fmla="*/ 721895 w 2752826"/>
                <a:gd name="connsiteY60" fmla="*/ 827773 h 2194930"/>
                <a:gd name="connsiteX61" fmla="*/ 750771 w 2752826"/>
                <a:gd name="connsiteY61" fmla="*/ 798897 h 2194930"/>
                <a:gd name="connsiteX62" fmla="*/ 798897 w 2752826"/>
                <a:gd name="connsiteY62" fmla="*/ 760396 h 2194930"/>
                <a:gd name="connsiteX63" fmla="*/ 856649 w 2752826"/>
                <a:gd name="connsiteY63" fmla="*/ 702644 h 2194930"/>
                <a:gd name="connsiteX64" fmla="*/ 885525 w 2752826"/>
                <a:gd name="connsiteY64" fmla="*/ 683394 h 2194930"/>
                <a:gd name="connsiteX65" fmla="*/ 914400 w 2752826"/>
                <a:gd name="connsiteY65" fmla="*/ 654518 h 2194930"/>
                <a:gd name="connsiteX66" fmla="*/ 972152 w 2752826"/>
                <a:gd name="connsiteY66" fmla="*/ 625642 h 2194930"/>
                <a:gd name="connsiteX67" fmla="*/ 1001028 w 2752826"/>
                <a:gd name="connsiteY67" fmla="*/ 596766 h 2194930"/>
                <a:gd name="connsiteX68" fmla="*/ 1058779 w 2752826"/>
                <a:gd name="connsiteY68" fmla="*/ 577516 h 2194930"/>
                <a:gd name="connsiteX69" fmla="*/ 1174282 w 2752826"/>
                <a:gd name="connsiteY69" fmla="*/ 558265 h 2194930"/>
                <a:gd name="connsiteX70" fmla="*/ 1386038 w 2752826"/>
                <a:gd name="connsiteY70" fmla="*/ 577516 h 2194930"/>
                <a:gd name="connsiteX71" fmla="*/ 1434165 w 2752826"/>
                <a:gd name="connsiteY71" fmla="*/ 587141 h 2194930"/>
                <a:gd name="connsiteX72" fmla="*/ 1472666 w 2752826"/>
                <a:gd name="connsiteY72" fmla="*/ 606392 h 2194930"/>
                <a:gd name="connsiteX73" fmla="*/ 1530417 w 2752826"/>
                <a:gd name="connsiteY73" fmla="*/ 616017 h 2194930"/>
                <a:gd name="connsiteX74" fmla="*/ 1568918 w 2752826"/>
                <a:gd name="connsiteY74" fmla="*/ 625642 h 2194930"/>
                <a:gd name="connsiteX75" fmla="*/ 1597794 w 2752826"/>
                <a:gd name="connsiteY75" fmla="*/ 654518 h 2194930"/>
                <a:gd name="connsiteX76" fmla="*/ 1655546 w 2752826"/>
                <a:gd name="connsiteY76" fmla="*/ 673768 h 2194930"/>
                <a:gd name="connsiteX77" fmla="*/ 1684421 w 2752826"/>
                <a:gd name="connsiteY77" fmla="*/ 693019 h 2194930"/>
                <a:gd name="connsiteX78" fmla="*/ 1722922 w 2752826"/>
                <a:gd name="connsiteY78" fmla="*/ 712269 h 2194930"/>
                <a:gd name="connsiteX79" fmla="*/ 1732548 w 2752826"/>
                <a:gd name="connsiteY79" fmla="*/ 741145 h 2194930"/>
                <a:gd name="connsiteX80" fmla="*/ 1790299 w 2752826"/>
                <a:gd name="connsiteY80" fmla="*/ 770021 h 2194930"/>
                <a:gd name="connsiteX81" fmla="*/ 1828800 w 2752826"/>
                <a:gd name="connsiteY81" fmla="*/ 827773 h 2194930"/>
                <a:gd name="connsiteX82" fmla="*/ 1838426 w 2752826"/>
                <a:gd name="connsiteY82" fmla="*/ 856648 h 2194930"/>
                <a:gd name="connsiteX83" fmla="*/ 1867301 w 2752826"/>
                <a:gd name="connsiteY83" fmla="*/ 904775 h 2194930"/>
                <a:gd name="connsiteX84" fmla="*/ 1915428 w 2752826"/>
                <a:gd name="connsiteY84" fmla="*/ 991402 h 2194930"/>
                <a:gd name="connsiteX85" fmla="*/ 1925053 w 2752826"/>
                <a:gd name="connsiteY85" fmla="*/ 1039528 h 2194930"/>
                <a:gd name="connsiteX86" fmla="*/ 1915428 w 2752826"/>
                <a:gd name="connsiteY86" fmla="*/ 1280160 h 2194930"/>
                <a:gd name="connsiteX87" fmla="*/ 1905802 w 2752826"/>
                <a:gd name="connsiteY87" fmla="*/ 1309036 h 2194930"/>
                <a:gd name="connsiteX88" fmla="*/ 1886552 w 2752826"/>
                <a:gd name="connsiteY88" fmla="*/ 1386038 h 2194930"/>
                <a:gd name="connsiteX89" fmla="*/ 1857676 w 2752826"/>
                <a:gd name="connsiteY89" fmla="*/ 1463040 h 2194930"/>
                <a:gd name="connsiteX90" fmla="*/ 1828800 w 2752826"/>
                <a:gd name="connsiteY90" fmla="*/ 1559293 h 2194930"/>
                <a:gd name="connsiteX91" fmla="*/ 1799925 w 2752826"/>
                <a:gd name="connsiteY91" fmla="*/ 1588168 h 2194930"/>
                <a:gd name="connsiteX92" fmla="*/ 1761424 w 2752826"/>
                <a:gd name="connsiteY92" fmla="*/ 1645920 h 2194930"/>
                <a:gd name="connsiteX93" fmla="*/ 1694047 w 2752826"/>
                <a:gd name="connsiteY93" fmla="*/ 1703672 h 2194930"/>
                <a:gd name="connsiteX94" fmla="*/ 1655546 w 2752826"/>
                <a:gd name="connsiteY94" fmla="*/ 1732547 h 2194930"/>
                <a:gd name="connsiteX95" fmla="*/ 1617045 w 2752826"/>
                <a:gd name="connsiteY95" fmla="*/ 1771048 h 2194930"/>
                <a:gd name="connsiteX96" fmla="*/ 1588169 w 2752826"/>
                <a:gd name="connsiteY96" fmla="*/ 1790299 h 2194930"/>
                <a:gd name="connsiteX97" fmla="*/ 1520792 w 2752826"/>
                <a:gd name="connsiteY97" fmla="*/ 1828800 h 2194930"/>
                <a:gd name="connsiteX98" fmla="*/ 1491916 w 2752826"/>
                <a:gd name="connsiteY98" fmla="*/ 1848051 h 2194930"/>
                <a:gd name="connsiteX99" fmla="*/ 1463040 w 2752826"/>
                <a:gd name="connsiteY99" fmla="*/ 1876926 h 2194930"/>
                <a:gd name="connsiteX100" fmla="*/ 1414914 w 2752826"/>
                <a:gd name="connsiteY100" fmla="*/ 1896177 h 2194930"/>
                <a:gd name="connsiteX101" fmla="*/ 1386038 w 2752826"/>
                <a:gd name="connsiteY101" fmla="*/ 1915427 h 2194930"/>
                <a:gd name="connsiteX102" fmla="*/ 1270535 w 2752826"/>
                <a:gd name="connsiteY102" fmla="*/ 1944303 h 2194930"/>
                <a:gd name="connsiteX103" fmla="*/ 1241659 w 2752826"/>
                <a:gd name="connsiteY103" fmla="*/ 1953928 h 2194930"/>
                <a:gd name="connsiteX104" fmla="*/ 1174282 w 2752826"/>
                <a:gd name="connsiteY104" fmla="*/ 1963554 h 2194930"/>
                <a:gd name="connsiteX105" fmla="*/ 1049154 w 2752826"/>
                <a:gd name="connsiteY105" fmla="*/ 1953928 h 2194930"/>
                <a:gd name="connsiteX106" fmla="*/ 962527 w 2752826"/>
                <a:gd name="connsiteY106" fmla="*/ 1934678 h 2194930"/>
                <a:gd name="connsiteX107" fmla="*/ 924026 w 2752826"/>
                <a:gd name="connsiteY107" fmla="*/ 1915427 h 2194930"/>
                <a:gd name="connsiteX108" fmla="*/ 856649 w 2752826"/>
                <a:gd name="connsiteY108" fmla="*/ 1896177 h 2194930"/>
                <a:gd name="connsiteX109" fmla="*/ 827773 w 2752826"/>
                <a:gd name="connsiteY109" fmla="*/ 1867301 h 2194930"/>
                <a:gd name="connsiteX110" fmla="*/ 798897 w 2752826"/>
                <a:gd name="connsiteY110" fmla="*/ 1857676 h 2194930"/>
                <a:gd name="connsiteX111" fmla="*/ 760396 w 2752826"/>
                <a:gd name="connsiteY111" fmla="*/ 1838425 h 2194930"/>
                <a:gd name="connsiteX112" fmla="*/ 702645 w 2752826"/>
                <a:gd name="connsiteY112" fmla="*/ 1799924 h 2194930"/>
                <a:gd name="connsiteX113" fmla="*/ 644893 w 2752826"/>
                <a:gd name="connsiteY113" fmla="*/ 1761423 h 2194930"/>
                <a:gd name="connsiteX114" fmla="*/ 548640 w 2752826"/>
                <a:gd name="connsiteY114" fmla="*/ 1684421 h 2194930"/>
                <a:gd name="connsiteX115" fmla="*/ 500514 w 2752826"/>
                <a:gd name="connsiteY115" fmla="*/ 1636295 h 2194930"/>
                <a:gd name="connsiteX116" fmla="*/ 471638 w 2752826"/>
                <a:gd name="connsiteY116" fmla="*/ 1617044 h 2194930"/>
                <a:gd name="connsiteX117" fmla="*/ 404261 w 2752826"/>
                <a:gd name="connsiteY117" fmla="*/ 1530417 h 2194930"/>
                <a:gd name="connsiteX118" fmla="*/ 365760 w 2752826"/>
                <a:gd name="connsiteY118" fmla="*/ 1463040 h 2194930"/>
                <a:gd name="connsiteX119" fmla="*/ 346510 w 2752826"/>
                <a:gd name="connsiteY119" fmla="*/ 1405288 h 2194930"/>
                <a:gd name="connsiteX120" fmla="*/ 317634 w 2752826"/>
                <a:gd name="connsiteY120" fmla="*/ 1337912 h 2194930"/>
                <a:gd name="connsiteX121" fmla="*/ 346510 w 2752826"/>
                <a:gd name="connsiteY121" fmla="*/ 943276 h 2194930"/>
                <a:gd name="connsiteX122" fmla="*/ 356135 w 2752826"/>
                <a:gd name="connsiteY122" fmla="*/ 914400 h 2194930"/>
                <a:gd name="connsiteX123" fmla="*/ 385011 w 2752826"/>
                <a:gd name="connsiteY123" fmla="*/ 885524 h 2194930"/>
                <a:gd name="connsiteX124" fmla="*/ 394636 w 2752826"/>
                <a:gd name="connsiteY124" fmla="*/ 856648 h 2194930"/>
                <a:gd name="connsiteX125" fmla="*/ 433137 w 2752826"/>
                <a:gd name="connsiteY125" fmla="*/ 798897 h 2194930"/>
                <a:gd name="connsiteX126" fmla="*/ 442762 w 2752826"/>
                <a:gd name="connsiteY126" fmla="*/ 760396 h 2194930"/>
                <a:gd name="connsiteX127" fmla="*/ 490889 w 2752826"/>
                <a:gd name="connsiteY127" fmla="*/ 702644 h 2194930"/>
                <a:gd name="connsiteX128" fmla="*/ 529390 w 2752826"/>
                <a:gd name="connsiteY128" fmla="*/ 644893 h 2194930"/>
                <a:gd name="connsiteX129" fmla="*/ 548640 w 2752826"/>
                <a:gd name="connsiteY129" fmla="*/ 616017 h 2194930"/>
                <a:gd name="connsiteX130" fmla="*/ 577516 w 2752826"/>
                <a:gd name="connsiteY130" fmla="*/ 558265 h 2194930"/>
                <a:gd name="connsiteX131" fmla="*/ 654518 w 2752826"/>
                <a:gd name="connsiteY131" fmla="*/ 490888 h 2194930"/>
                <a:gd name="connsiteX132" fmla="*/ 693019 w 2752826"/>
                <a:gd name="connsiteY132" fmla="*/ 442762 h 2194930"/>
                <a:gd name="connsiteX133" fmla="*/ 721895 w 2752826"/>
                <a:gd name="connsiteY133" fmla="*/ 423512 h 2194930"/>
                <a:gd name="connsiteX134" fmla="*/ 808522 w 2752826"/>
                <a:gd name="connsiteY134" fmla="*/ 356135 h 2194930"/>
                <a:gd name="connsiteX135" fmla="*/ 837398 w 2752826"/>
                <a:gd name="connsiteY135" fmla="*/ 336884 h 2194930"/>
                <a:gd name="connsiteX136" fmla="*/ 924026 w 2752826"/>
                <a:gd name="connsiteY136" fmla="*/ 327259 h 2194930"/>
                <a:gd name="connsiteX137" fmla="*/ 981777 w 2752826"/>
                <a:gd name="connsiteY137" fmla="*/ 308008 h 2194930"/>
                <a:gd name="connsiteX138" fmla="*/ 1135781 w 2752826"/>
                <a:gd name="connsiteY138" fmla="*/ 288758 h 2194930"/>
                <a:gd name="connsiteX139" fmla="*/ 1212784 w 2752826"/>
                <a:gd name="connsiteY139" fmla="*/ 269507 h 2194930"/>
                <a:gd name="connsiteX140" fmla="*/ 1443790 w 2752826"/>
                <a:gd name="connsiteY140" fmla="*/ 288758 h 2194930"/>
                <a:gd name="connsiteX141" fmla="*/ 1511167 w 2752826"/>
                <a:gd name="connsiteY141" fmla="*/ 308008 h 2194930"/>
                <a:gd name="connsiteX142" fmla="*/ 1626670 w 2752826"/>
                <a:gd name="connsiteY142" fmla="*/ 327259 h 2194930"/>
                <a:gd name="connsiteX143" fmla="*/ 1655546 w 2752826"/>
                <a:gd name="connsiteY143" fmla="*/ 346509 h 2194930"/>
                <a:gd name="connsiteX144" fmla="*/ 1684421 w 2752826"/>
                <a:gd name="connsiteY144" fmla="*/ 375385 h 2194930"/>
                <a:gd name="connsiteX145" fmla="*/ 1713297 w 2752826"/>
                <a:gd name="connsiteY145" fmla="*/ 385011 h 2194930"/>
                <a:gd name="connsiteX146" fmla="*/ 1799925 w 2752826"/>
                <a:gd name="connsiteY146" fmla="*/ 452387 h 2194930"/>
                <a:gd name="connsiteX147" fmla="*/ 1848051 w 2752826"/>
                <a:gd name="connsiteY147" fmla="*/ 500514 h 2194930"/>
                <a:gd name="connsiteX148" fmla="*/ 1905802 w 2752826"/>
                <a:gd name="connsiteY148" fmla="*/ 548640 h 2194930"/>
                <a:gd name="connsiteX149" fmla="*/ 1944304 w 2752826"/>
                <a:gd name="connsiteY149" fmla="*/ 596766 h 2194930"/>
                <a:gd name="connsiteX150" fmla="*/ 1982805 w 2752826"/>
                <a:gd name="connsiteY150" fmla="*/ 654518 h 2194930"/>
                <a:gd name="connsiteX151" fmla="*/ 2002055 w 2752826"/>
                <a:gd name="connsiteY151" fmla="*/ 693019 h 2194930"/>
                <a:gd name="connsiteX152" fmla="*/ 2030931 w 2752826"/>
                <a:gd name="connsiteY152" fmla="*/ 712269 h 2194930"/>
                <a:gd name="connsiteX153" fmla="*/ 2050181 w 2752826"/>
                <a:gd name="connsiteY153" fmla="*/ 770021 h 2194930"/>
                <a:gd name="connsiteX154" fmla="*/ 2088682 w 2752826"/>
                <a:gd name="connsiteY154" fmla="*/ 837398 h 2194930"/>
                <a:gd name="connsiteX155" fmla="*/ 2127184 w 2752826"/>
                <a:gd name="connsiteY155" fmla="*/ 895149 h 2194930"/>
                <a:gd name="connsiteX156" fmla="*/ 2136809 w 2752826"/>
                <a:gd name="connsiteY156" fmla="*/ 933651 h 2194930"/>
                <a:gd name="connsiteX157" fmla="*/ 2156059 w 2752826"/>
                <a:gd name="connsiteY157" fmla="*/ 991402 h 2194930"/>
                <a:gd name="connsiteX158" fmla="*/ 2165685 w 2752826"/>
                <a:gd name="connsiteY158" fmla="*/ 1029903 h 2194930"/>
                <a:gd name="connsiteX159" fmla="*/ 2184935 w 2752826"/>
                <a:gd name="connsiteY159" fmla="*/ 1078029 h 2194930"/>
                <a:gd name="connsiteX160" fmla="*/ 2213811 w 2752826"/>
                <a:gd name="connsiteY160" fmla="*/ 1174282 h 2194930"/>
                <a:gd name="connsiteX161" fmla="*/ 2204186 w 2752826"/>
                <a:gd name="connsiteY161" fmla="*/ 1386038 h 2194930"/>
                <a:gd name="connsiteX162" fmla="*/ 2184935 w 2752826"/>
                <a:gd name="connsiteY162" fmla="*/ 1414914 h 2194930"/>
                <a:gd name="connsiteX163" fmla="*/ 2165685 w 2752826"/>
                <a:gd name="connsiteY163" fmla="*/ 1453415 h 2194930"/>
                <a:gd name="connsiteX164" fmla="*/ 2146434 w 2752826"/>
                <a:gd name="connsiteY164" fmla="*/ 1482291 h 2194930"/>
                <a:gd name="connsiteX165" fmla="*/ 2127184 w 2752826"/>
                <a:gd name="connsiteY165" fmla="*/ 1520792 h 2194930"/>
                <a:gd name="connsiteX166" fmla="*/ 2098308 w 2752826"/>
                <a:gd name="connsiteY166" fmla="*/ 1559293 h 2194930"/>
                <a:gd name="connsiteX167" fmla="*/ 2079057 w 2752826"/>
                <a:gd name="connsiteY167" fmla="*/ 1617044 h 2194930"/>
                <a:gd name="connsiteX168" fmla="*/ 2050181 w 2752826"/>
                <a:gd name="connsiteY168" fmla="*/ 1645920 h 2194930"/>
                <a:gd name="connsiteX169" fmla="*/ 2040556 w 2752826"/>
                <a:gd name="connsiteY169" fmla="*/ 1684421 h 2194930"/>
                <a:gd name="connsiteX170" fmla="*/ 2011680 w 2752826"/>
                <a:gd name="connsiteY170" fmla="*/ 1722922 h 2194930"/>
                <a:gd name="connsiteX171" fmla="*/ 1992430 w 2752826"/>
                <a:gd name="connsiteY171" fmla="*/ 1790299 h 2194930"/>
                <a:gd name="connsiteX172" fmla="*/ 1953929 w 2752826"/>
                <a:gd name="connsiteY172" fmla="*/ 1848051 h 2194930"/>
                <a:gd name="connsiteX173" fmla="*/ 1905802 w 2752826"/>
                <a:gd name="connsiteY173" fmla="*/ 1925053 h 2194930"/>
                <a:gd name="connsiteX174" fmla="*/ 1876927 w 2752826"/>
                <a:gd name="connsiteY174" fmla="*/ 1944303 h 2194930"/>
                <a:gd name="connsiteX175" fmla="*/ 1857676 w 2752826"/>
                <a:gd name="connsiteY175" fmla="*/ 1973179 h 2194930"/>
                <a:gd name="connsiteX176" fmla="*/ 1771049 w 2752826"/>
                <a:gd name="connsiteY176" fmla="*/ 2040556 h 2194930"/>
                <a:gd name="connsiteX177" fmla="*/ 1713297 w 2752826"/>
                <a:gd name="connsiteY177" fmla="*/ 2069432 h 2194930"/>
                <a:gd name="connsiteX178" fmla="*/ 1617045 w 2752826"/>
                <a:gd name="connsiteY178" fmla="*/ 2117558 h 2194930"/>
                <a:gd name="connsiteX179" fmla="*/ 1578544 w 2752826"/>
                <a:gd name="connsiteY179" fmla="*/ 2146434 h 2194930"/>
                <a:gd name="connsiteX180" fmla="*/ 1520792 w 2752826"/>
                <a:gd name="connsiteY180" fmla="*/ 2156059 h 2194930"/>
                <a:gd name="connsiteX181" fmla="*/ 1434165 w 2752826"/>
                <a:gd name="connsiteY181" fmla="*/ 2175309 h 2194930"/>
                <a:gd name="connsiteX182" fmla="*/ 1357162 w 2752826"/>
                <a:gd name="connsiteY182" fmla="*/ 2184935 h 2194930"/>
                <a:gd name="connsiteX183" fmla="*/ 1328287 w 2752826"/>
                <a:gd name="connsiteY183" fmla="*/ 2194560 h 2194930"/>
                <a:gd name="connsiteX184" fmla="*/ 856649 w 2752826"/>
                <a:gd name="connsiteY184" fmla="*/ 2175309 h 2194930"/>
                <a:gd name="connsiteX185" fmla="*/ 798897 w 2752826"/>
                <a:gd name="connsiteY185" fmla="*/ 2156059 h 2194930"/>
                <a:gd name="connsiteX186" fmla="*/ 760396 w 2752826"/>
                <a:gd name="connsiteY186" fmla="*/ 2136808 h 2194930"/>
                <a:gd name="connsiteX187" fmla="*/ 702645 w 2752826"/>
                <a:gd name="connsiteY187" fmla="*/ 2127183 h 2194930"/>
                <a:gd name="connsiteX188" fmla="*/ 664144 w 2752826"/>
                <a:gd name="connsiteY188" fmla="*/ 2117558 h 2194930"/>
                <a:gd name="connsiteX189" fmla="*/ 587141 w 2752826"/>
                <a:gd name="connsiteY189" fmla="*/ 2079057 h 2194930"/>
                <a:gd name="connsiteX190" fmla="*/ 529390 w 2752826"/>
                <a:gd name="connsiteY190" fmla="*/ 2059806 h 2194930"/>
                <a:gd name="connsiteX191" fmla="*/ 471638 w 2752826"/>
                <a:gd name="connsiteY191" fmla="*/ 2011680 h 2194930"/>
                <a:gd name="connsiteX192" fmla="*/ 413887 w 2752826"/>
                <a:gd name="connsiteY192" fmla="*/ 1973179 h 2194930"/>
                <a:gd name="connsiteX193" fmla="*/ 356135 w 2752826"/>
                <a:gd name="connsiteY193" fmla="*/ 1934678 h 2194930"/>
                <a:gd name="connsiteX194" fmla="*/ 327259 w 2752826"/>
                <a:gd name="connsiteY194" fmla="*/ 1915427 h 2194930"/>
                <a:gd name="connsiteX195" fmla="*/ 308009 w 2752826"/>
                <a:gd name="connsiteY195" fmla="*/ 1886552 h 2194930"/>
                <a:gd name="connsiteX196" fmla="*/ 202131 w 2752826"/>
                <a:gd name="connsiteY196" fmla="*/ 1809549 h 2194930"/>
                <a:gd name="connsiteX197" fmla="*/ 154005 w 2752826"/>
                <a:gd name="connsiteY197" fmla="*/ 1761423 h 2194930"/>
                <a:gd name="connsiteX198" fmla="*/ 115504 w 2752826"/>
                <a:gd name="connsiteY198" fmla="*/ 1703672 h 2194930"/>
                <a:gd name="connsiteX199" fmla="*/ 105878 w 2752826"/>
                <a:gd name="connsiteY199" fmla="*/ 1665171 h 2194930"/>
                <a:gd name="connsiteX200" fmla="*/ 96253 w 2752826"/>
                <a:gd name="connsiteY200" fmla="*/ 1636295 h 2194930"/>
                <a:gd name="connsiteX201" fmla="*/ 86628 w 2752826"/>
                <a:gd name="connsiteY201" fmla="*/ 1588168 h 2194930"/>
                <a:gd name="connsiteX202" fmla="*/ 48127 w 2752826"/>
                <a:gd name="connsiteY202" fmla="*/ 1511166 h 2194930"/>
                <a:gd name="connsiteX203" fmla="*/ 38501 w 2752826"/>
                <a:gd name="connsiteY203" fmla="*/ 1463040 h 2194930"/>
                <a:gd name="connsiteX204" fmla="*/ 28876 w 2752826"/>
                <a:gd name="connsiteY204" fmla="*/ 1434164 h 2194930"/>
                <a:gd name="connsiteX205" fmla="*/ 19251 w 2752826"/>
                <a:gd name="connsiteY205" fmla="*/ 1337912 h 2194930"/>
                <a:gd name="connsiteX206" fmla="*/ 9626 w 2752826"/>
                <a:gd name="connsiteY206" fmla="*/ 1280160 h 2194930"/>
                <a:gd name="connsiteX207" fmla="*/ 0 w 2752826"/>
                <a:gd name="connsiteY207" fmla="*/ 1212783 h 2194930"/>
                <a:gd name="connsiteX208" fmla="*/ 9626 w 2752826"/>
                <a:gd name="connsiteY208" fmla="*/ 856648 h 2194930"/>
                <a:gd name="connsiteX209" fmla="*/ 28876 w 2752826"/>
                <a:gd name="connsiteY209" fmla="*/ 827773 h 2194930"/>
                <a:gd name="connsiteX210" fmla="*/ 48127 w 2752826"/>
                <a:gd name="connsiteY210" fmla="*/ 789272 h 2194930"/>
                <a:gd name="connsiteX211" fmla="*/ 67377 w 2752826"/>
                <a:gd name="connsiteY211" fmla="*/ 741145 h 2194930"/>
                <a:gd name="connsiteX212" fmla="*/ 96253 w 2752826"/>
                <a:gd name="connsiteY212" fmla="*/ 673768 h 2194930"/>
                <a:gd name="connsiteX213" fmla="*/ 125129 w 2752826"/>
                <a:gd name="connsiteY213" fmla="*/ 654518 h 2194930"/>
                <a:gd name="connsiteX214" fmla="*/ 173255 w 2752826"/>
                <a:gd name="connsiteY214" fmla="*/ 567891 h 2194930"/>
                <a:gd name="connsiteX215" fmla="*/ 202131 w 2752826"/>
                <a:gd name="connsiteY215" fmla="*/ 539015 h 2194930"/>
                <a:gd name="connsiteX216" fmla="*/ 231007 w 2752826"/>
                <a:gd name="connsiteY216" fmla="*/ 500514 h 2194930"/>
                <a:gd name="connsiteX217" fmla="*/ 336885 w 2752826"/>
                <a:gd name="connsiteY217" fmla="*/ 423512 h 2194930"/>
                <a:gd name="connsiteX218" fmla="*/ 375386 w 2752826"/>
                <a:gd name="connsiteY218" fmla="*/ 404261 h 2194930"/>
                <a:gd name="connsiteX219" fmla="*/ 433137 w 2752826"/>
                <a:gd name="connsiteY219" fmla="*/ 356135 h 2194930"/>
                <a:gd name="connsiteX220" fmla="*/ 462013 w 2752826"/>
                <a:gd name="connsiteY220" fmla="*/ 327259 h 2194930"/>
                <a:gd name="connsiteX221" fmla="*/ 500514 w 2752826"/>
                <a:gd name="connsiteY221" fmla="*/ 308008 h 2194930"/>
                <a:gd name="connsiteX222" fmla="*/ 529390 w 2752826"/>
                <a:gd name="connsiteY222" fmla="*/ 279133 h 2194930"/>
                <a:gd name="connsiteX223" fmla="*/ 587141 w 2752826"/>
                <a:gd name="connsiteY223" fmla="*/ 240632 h 2194930"/>
                <a:gd name="connsiteX224" fmla="*/ 616017 w 2752826"/>
                <a:gd name="connsiteY224" fmla="*/ 211756 h 2194930"/>
                <a:gd name="connsiteX225" fmla="*/ 654518 w 2752826"/>
                <a:gd name="connsiteY225" fmla="*/ 202131 h 2194930"/>
                <a:gd name="connsiteX226" fmla="*/ 702645 w 2752826"/>
                <a:gd name="connsiteY226" fmla="*/ 163629 h 2194930"/>
                <a:gd name="connsiteX227" fmla="*/ 721895 w 2752826"/>
                <a:gd name="connsiteY227" fmla="*/ 134754 h 2194930"/>
                <a:gd name="connsiteX228" fmla="*/ 760396 w 2752826"/>
                <a:gd name="connsiteY228" fmla="*/ 105878 h 2194930"/>
                <a:gd name="connsiteX229" fmla="*/ 818148 w 2752826"/>
                <a:gd name="connsiteY229" fmla="*/ 67377 h 2194930"/>
                <a:gd name="connsiteX230" fmla="*/ 885525 w 2752826"/>
                <a:gd name="connsiteY230" fmla="*/ 28876 h 2194930"/>
                <a:gd name="connsiteX231" fmla="*/ 914400 w 2752826"/>
                <a:gd name="connsiteY231" fmla="*/ 9625 h 2194930"/>
                <a:gd name="connsiteX232" fmla="*/ 1010653 w 2752826"/>
                <a:gd name="connsiteY232" fmla="*/ 0 h 2194930"/>
                <a:gd name="connsiteX233" fmla="*/ 1395664 w 2752826"/>
                <a:gd name="connsiteY233" fmla="*/ 9625 h 2194930"/>
                <a:gd name="connsiteX234" fmla="*/ 1434165 w 2752826"/>
                <a:gd name="connsiteY234" fmla="*/ 19251 h 2194930"/>
                <a:gd name="connsiteX235" fmla="*/ 1511167 w 2752826"/>
                <a:gd name="connsiteY235" fmla="*/ 48126 h 2194930"/>
                <a:gd name="connsiteX236" fmla="*/ 1549668 w 2752826"/>
                <a:gd name="connsiteY236" fmla="*/ 67377 h 2194930"/>
                <a:gd name="connsiteX237" fmla="*/ 1626670 w 2752826"/>
                <a:gd name="connsiteY237" fmla="*/ 96253 h 2194930"/>
                <a:gd name="connsiteX238" fmla="*/ 1665171 w 2752826"/>
                <a:gd name="connsiteY238" fmla="*/ 115503 h 2194930"/>
                <a:gd name="connsiteX239" fmla="*/ 1722922 w 2752826"/>
                <a:gd name="connsiteY239" fmla="*/ 134754 h 2194930"/>
                <a:gd name="connsiteX240" fmla="*/ 1790299 w 2752826"/>
                <a:gd name="connsiteY240" fmla="*/ 173255 h 2194930"/>
                <a:gd name="connsiteX241" fmla="*/ 1819175 w 2752826"/>
                <a:gd name="connsiteY241" fmla="*/ 192505 h 2194930"/>
                <a:gd name="connsiteX242" fmla="*/ 1876927 w 2752826"/>
                <a:gd name="connsiteY242" fmla="*/ 211756 h 2194930"/>
                <a:gd name="connsiteX243" fmla="*/ 1905802 w 2752826"/>
                <a:gd name="connsiteY243" fmla="*/ 240632 h 2194930"/>
                <a:gd name="connsiteX244" fmla="*/ 1963554 w 2752826"/>
                <a:gd name="connsiteY244" fmla="*/ 279133 h 2194930"/>
                <a:gd name="connsiteX245" fmla="*/ 1982805 w 2752826"/>
                <a:gd name="connsiteY245" fmla="*/ 317634 h 2194930"/>
                <a:gd name="connsiteX246" fmla="*/ 2011680 w 2752826"/>
                <a:gd name="connsiteY246" fmla="*/ 327259 h 2194930"/>
                <a:gd name="connsiteX247" fmla="*/ 2030931 w 2752826"/>
                <a:gd name="connsiteY247" fmla="*/ 394636 h 2194930"/>
                <a:gd name="connsiteX248" fmla="*/ 2069432 w 2752826"/>
                <a:gd name="connsiteY248" fmla="*/ 423512 h 2194930"/>
                <a:gd name="connsiteX249" fmla="*/ 2079057 w 2752826"/>
                <a:gd name="connsiteY249" fmla="*/ 452387 h 2194930"/>
                <a:gd name="connsiteX250" fmla="*/ 2136809 w 2752826"/>
                <a:gd name="connsiteY250" fmla="*/ 519764 h 2194930"/>
                <a:gd name="connsiteX251" fmla="*/ 2156059 w 2752826"/>
                <a:gd name="connsiteY251" fmla="*/ 548640 h 2194930"/>
                <a:gd name="connsiteX252" fmla="*/ 2184935 w 2752826"/>
                <a:gd name="connsiteY252" fmla="*/ 587141 h 2194930"/>
                <a:gd name="connsiteX253" fmla="*/ 2213811 w 2752826"/>
                <a:gd name="connsiteY253" fmla="*/ 616017 h 2194930"/>
                <a:gd name="connsiteX254" fmla="*/ 2252312 w 2752826"/>
                <a:gd name="connsiteY254" fmla="*/ 673768 h 2194930"/>
                <a:gd name="connsiteX255" fmla="*/ 2271562 w 2752826"/>
                <a:gd name="connsiteY255" fmla="*/ 712269 h 2194930"/>
                <a:gd name="connsiteX256" fmla="*/ 2338939 w 2752826"/>
                <a:gd name="connsiteY256" fmla="*/ 789272 h 2194930"/>
                <a:gd name="connsiteX257" fmla="*/ 2377440 w 2752826"/>
                <a:gd name="connsiteY257" fmla="*/ 847023 h 2194930"/>
                <a:gd name="connsiteX258" fmla="*/ 2406316 w 2752826"/>
                <a:gd name="connsiteY258" fmla="*/ 885524 h 2194930"/>
                <a:gd name="connsiteX259" fmla="*/ 2425567 w 2752826"/>
                <a:gd name="connsiteY259" fmla="*/ 924025 h 2194930"/>
                <a:gd name="connsiteX260" fmla="*/ 2464068 w 2752826"/>
                <a:gd name="connsiteY260" fmla="*/ 962526 h 2194930"/>
                <a:gd name="connsiteX261" fmla="*/ 2483318 w 2752826"/>
                <a:gd name="connsiteY261" fmla="*/ 1001027 h 2194930"/>
                <a:gd name="connsiteX262" fmla="*/ 2502569 w 2752826"/>
                <a:gd name="connsiteY262" fmla="*/ 1058779 h 2194930"/>
                <a:gd name="connsiteX263" fmla="*/ 2521819 w 2752826"/>
                <a:gd name="connsiteY263" fmla="*/ 1087655 h 2194930"/>
                <a:gd name="connsiteX264" fmla="*/ 2531445 w 2752826"/>
                <a:gd name="connsiteY264" fmla="*/ 1126156 h 2194930"/>
                <a:gd name="connsiteX265" fmla="*/ 2550695 w 2752826"/>
                <a:gd name="connsiteY265" fmla="*/ 1193533 h 2194930"/>
                <a:gd name="connsiteX266" fmla="*/ 2569946 w 2752826"/>
                <a:gd name="connsiteY266" fmla="*/ 1299411 h 2194930"/>
                <a:gd name="connsiteX267" fmla="*/ 2589196 w 2752826"/>
                <a:gd name="connsiteY267" fmla="*/ 1347537 h 2194930"/>
                <a:gd name="connsiteX268" fmla="*/ 2608447 w 2752826"/>
                <a:gd name="connsiteY268" fmla="*/ 1405288 h 2194930"/>
                <a:gd name="connsiteX269" fmla="*/ 2637322 w 2752826"/>
                <a:gd name="connsiteY269" fmla="*/ 1482291 h 2194930"/>
                <a:gd name="connsiteX270" fmla="*/ 2646948 w 2752826"/>
                <a:gd name="connsiteY270" fmla="*/ 1540042 h 2194930"/>
                <a:gd name="connsiteX271" fmla="*/ 2656573 w 2752826"/>
                <a:gd name="connsiteY271" fmla="*/ 1568918 h 2194930"/>
                <a:gd name="connsiteX272" fmla="*/ 2666198 w 2752826"/>
                <a:gd name="connsiteY272" fmla="*/ 1617044 h 2194930"/>
                <a:gd name="connsiteX273" fmla="*/ 2685449 w 2752826"/>
                <a:gd name="connsiteY273" fmla="*/ 1645920 h 2194930"/>
                <a:gd name="connsiteX274" fmla="*/ 2695074 w 2752826"/>
                <a:gd name="connsiteY274" fmla="*/ 1674796 h 2194930"/>
                <a:gd name="connsiteX275" fmla="*/ 2704699 w 2752826"/>
                <a:gd name="connsiteY275" fmla="*/ 1713297 h 2194930"/>
                <a:gd name="connsiteX276" fmla="*/ 2723950 w 2752826"/>
                <a:gd name="connsiteY276" fmla="*/ 1742173 h 2194930"/>
                <a:gd name="connsiteX277" fmla="*/ 2752826 w 2752826"/>
                <a:gd name="connsiteY277" fmla="*/ 1771048 h 219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752826" h="2194930">
                  <a:moveTo>
                    <a:pt x="1212784" y="1193533"/>
                  </a:moveTo>
                  <a:cubicBezTo>
                    <a:pt x="1164658" y="1164657"/>
                    <a:pt x="1111521" y="1142835"/>
                    <a:pt x="1068405" y="1106905"/>
                  </a:cubicBezTo>
                  <a:cubicBezTo>
                    <a:pt x="1060611" y="1100410"/>
                    <a:pt x="1087134" y="1097280"/>
                    <a:pt x="1097280" y="1097280"/>
                  </a:cubicBezTo>
                  <a:cubicBezTo>
                    <a:pt x="1139113" y="1097280"/>
                    <a:pt x="1180699" y="1103697"/>
                    <a:pt x="1222409" y="1106905"/>
                  </a:cubicBezTo>
                  <a:cubicBezTo>
                    <a:pt x="1235243" y="1113322"/>
                    <a:pt x="1249706" y="1117193"/>
                    <a:pt x="1260910" y="1126156"/>
                  </a:cubicBezTo>
                  <a:cubicBezTo>
                    <a:pt x="1282168" y="1143163"/>
                    <a:pt x="1296009" y="1168806"/>
                    <a:pt x="1318661" y="1183907"/>
                  </a:cubicBezTo>
                  <a:lnTo>
                    <a:pt x="1347537" y="1203158"/>
                  </a:lnTo>
                  <a:cubicBezTo>
                    <a:pt x="1350745" y="1215992"/>
                    <a:pt x="1351951" y="1229500"/>
                    <a:pt x="1357162" y="1241659"/>
                  </a:cubicBezTo>
                  <a:cubicBezTo>
                    <a:pt x="1361719" y="1252292"/>
                    <a:pt x="1370673" y="1260491"/>
                    <a:pt x="1376413" y="1270535"/>
                  </a:cubicBezTo>
                  <a:cubicBezTo>
                    <a:pt x="1383532" y="1282993"/>
                    <a:pt x="1389247" y="1296202"/>
                    <a:pt x="1395664" y="1309036"/>
                  </a:cubicBezTo>
                  <a:cubicBezTo>
                    <a:pt x="1386619" y="1336169"/>
                    <a:pt x="1386658" y="1350400"/>
                    <a:pt x="1357162" y="1366787"/>
                  </a:cubicBezTo>
                  <a:cubicBezTo>
                    <a:pt x="1339424" y="1376642"/>
                    <a:pt x="1299411" y="1386038"/>
                    <a:pt x="1299411" y="1386038"/>
                  </a:cubicBezTo>
                  <a:cubicBezTo>
                    <a:pt x="1215992" y="1382830"/>
                    <a:pt x="1132192" y="1385003"/>
                    <a:pt x="1049154" y="1376413"/>
                  </a:cubicBezTo>
                  <a:cubicBezTo>
                    <a:pt x="1037647" y="1375223"/>
                    <a:pt x="1030849" y="1361860"/>
                    <a:pt x="1020278" y="1357162"/>
                  </a:cubicBezTo>
                  <a:cubicBezTo>
                    <a:pt x="1001735" y="1348921"/>
                    <a:pt x="962527" y="1337912"/>
                    <a:pt x="962527" y="1337912"/>
                  </a:cubicBezTo>
                  <a:cubicBezTo>
                    <a:pt x="886970" y="1262355"/>
                    <a:pt x="921577" y="1288154"/>
                    <a:pt x="866274" y="1251284"/>
                  </a:cubicBezTo>
                  <a:cubicBezTo>
                    <a:pt x="859857" y="1241659"/>
                    <a:pt x="854430" y="1231295"/>
                    <a:pt x="847024" y="1222408"/>
                  </a:cubicBezTo>
                  <a:cubicBezTo>
                    <a:pt x="838310" y="1211951"/>
                    <a:pt x="824236" y="1205708"/>
                    <a:pt x="818148" y="1193533"/>
                  </a:cubicBezTo>
                  <a:cubicBezTo>
                    <a:pt x="810831" y="1178900"/>
                    <a:pt x="811731" y="1161448"/>
                    <a:pt x="808522" y="1145406"/>
                  </a:cubicBezTo>
                  <a:cubicBezTo>
                    <a:pt x="818147" y="1049153"/>
                    <a:pt x="820094" y="951820"/>
                    <a:pt x="837398" y="856648"/>
                  </a:cubicBezTo>
                  <a:cubicBezTo>
                    <a:pt x="839833" y="843256"/>
                    <a:pt x="857560" y="838230"/>
                    <a:pt x="866274" y="827773"/>
                  </a:cubicBezTo>
                  <a:cubicBezTo>
                    <a:pt x="890808" y="798333"/>
                    <a:pt x="877034" y="796253"/>
                    <a:pt x="914400" y="779646"/>
                  </a:cubicBezTo>
                  <a:cubicBezTo>
                    <a:pt x="932943" y="771405"/>
                    <a:pt x="972152" y="760396"/>
                    <a:pt x="972152" y="760396"/>
                  </a:cubicBezTo>
                  <a:cubicBezTo>
                    <a:pt x="1094072" y="766813"/>
                    <a:pt x="1216149" y="770736"/>
                    <a:pt x="1337912" y="779646"/>
                  </a:cubicBezTo>
                  <a:cubicBezTo>
                    <a:pt x="1348031" y="780386"/>
                    <a:pt x="1357032" y="786485"/>
                    <a:pt x="1366788" y="789272"/>
                  </a:cubicBezTo>
                  <a:cubicBezTo>
                    <a:pt x="1379508" y="792906"/>
                    <a:pt x="1392455" y="795689"/>
                    <a:pt x="1405289" y="798897"/>
                  </a:cubicBezTo>
                  <a:cubicBezTo>
                    <a:pt x="1460027" y="853635"/>
                    <a:pt x="1407323" y="809540"/>
                    <a:pt x="1463040" y="837398"/>
                  </a:cubicBezTo>
                  <a:cubicBezTo>
                    <a:pt x="1537680" y="874717"/>
                    <a:pt x="1448207" y="842077"/>
                    <a:pt x="1520792" y="866274"/>
                  </a:cubicBezTo>
                  <a:cubicBezTo>
                    <a:pt x="1530417" y="875899"/>
                    <a:pt x="1543057" y="883250"/>
                    <a:pt x="1549668" y="895149"/>
                  </a:cubicBezTo>
                  <a:cubicBezTo>
                    <a:pt x="1559523" y="912887"/>
                    <a:pt x="1557662" y="936017"/>
                    <a:pt x="1568918" y="952901"/>
                  </a:cubicBezTo>
                  <a:lnTo>
                    <a:pt x="1588169" y="981777"/>
                  </a:lnTo>
                  <a:cubicBezTo>
                    <a:pt x="1643687" y="1148335"/>
                    <a:pt x="1615487" y="1041802"/>
                    <a:pt x="1597794" y="1395663"/>
                  </a:cubicBezTo>
                  <a:cubicBezTo>
                    <a:pt x="1597287" y="1405796"/>
                    <a:pt x="1590956" y="1414783"/>
                    <a:pt x="1588169" y="1424539"/>
                  </a:cubicBezTo>
                  <a:cubicBezTo>
                    <a:pt x="1584535" y="1437259"/>
                    <a:pt x="1585882" y="1452033"/>
                    <a:pt x="1578544" y="1463040"/>
                  </a:cubicBezTo>
                  <a:cubicBezTo>
                    <a:pt x="1572127" y="1472665"/>
                    <a:pt x="1559293" y="1475874"/>
                    <a:pt x="1549668" y="1482291"/>
                  </a:cubicBezTo>
                  <a:cubicBezTo>
                    <a:pt x="1528851" y="1513515"/>
                    <a:pt x="1525258" y="1522993"/>
                    <a:pt x="1491916" y="1549667"/>
                  </a:cubicBezTo>
                  <a:cubicBezTo>
                    <a:pt x="1407152" y="1617478"/>
                    <a:pt x="1464207" y="1564580"/>
                    <a:pt x="1395664" y="1607419"/>
                  </a:cubicBezTo>
                  <a:cubicBezTo>
                    <a:pt x="1382060" y="1615921"/>
                    <a:pt x="1370216" y="1626971"/>
                    <a:pt x="1357162" y="1636295"/>
                  </a:cubicBezTo>
                  <a:cubicBezTo>
                    <a:pt x="1347749" y="1643019"/>
                    <a:pt x="1339559" y="1652944"/>
                    <a:pt x="1328287" y="1655545"/>
                  </a:cubicBezTo>
                  <a:cubicBezTo>
                    <a:pt x="1296868" y="1662796"/>
                    <a:pt x="1264118" y="1661962"/>
                    <a:pt x="1232034" y="1665171"/>
                  </a:cubicBezTo>
                  <a:cubicBezTo>
                    <a:pt x="1203158" y="1671588"/>
                    <a:pt x="1174941" y="1682780"/>
                    <a:pt x="1145407" y="1684421"/>
                  </a:cubicBezTo>
                  <a:cubicBezTo>
                    <a:pt x="1090142" y="1687491"/>
                    <a:pt x="1071868" y="1679159"/>
                    <a:pt x="1029904" y="1665171"/>
                  </a:cubicBezTo>
                  <a:cubicBezTo>
                    <a:pt x="1020279" y="1658754"/>
                    <a:pt x="1009915" y="1653326"/>
                    <a:pt x="1001028" y="1645920"/>
                  </a:cubicBezTo>
                  <a:cubicBezTo>
                    <a:pt x="990571" y="1637206"/>
                    <a:pt x="983478" y="1624595"/>
                    <a:pt x="972152" y="1617044"/>
                  </a:cubicBezTo>
                  <a:cubicBezTo>
                    <a:pt x="963710" y="1611416"/>
                    <a:pt x="952901" y="1610627"/>
                    <a:pt x="943276" y="1607419"/>
                  </a:cubicBezTo>
                  <a:cubicBezTo>
                    <a:pt x="875237" y="1562059"/>
                    <a:pt x="959453" y="1618975"/>
                    <a:pt x="875899" y="1559293"/>
                  </a:cubicBezTo>
                  <a:cubicBezTo>
                    <a:pt x="866486" y="1552569"/>
                    <a:pt x="857371" y="1545215"/>
                    <a:pt x="847024" y="1540042"/>
                  </a:cubicBezTo>
                  <a:cubicBezTo>
                    <a:pt x="837949" y="1535505"/>
                    <a:pt x="827773" y="1533625"/>
                    <a:pt x="818148" y="1530417"/>
                  </a:cubicBezTo>
                  <a:cubicBezTo>
                    <a:pt x="733786" y="1446055"/>
                    <a:pt x="840800" y="1549294"/>
                    <a:pt x="760396" y="1482291"/>
                  </a:cubicBezTo>
                  <a:cubicBezTo>
                    <a:pt x="749939" y="1473577"/>
                    <a:pt x="741855" y="1462274"/>
                    <a:pt x="731520" y="1453415"/>
                  </a:cubicBezTo>
                  <a:cubicBezTo>
                    <a:pt x="719340" y="1442975"/>
                    <a:pt x="705853" y="1434164"/>
                    <a:pt x="693019" y="1424539"/>
                  </a:cubicBezTo>
                  <a:cubicBezTo>
                    <a:pt x="686602" y="1414914"/>
                    <a:pt x="681949" y="1403843"/>
                    <a:pt x="673769" y="1395663"/>
                  </a:cubicBezTo>
                  <a:cubicBezTo>
                    <a:pt x="609597" y="1331491"/>
                    <a:pt x="676981" y="1424544"/>
                    <a:pt x="625642" y="1347537"/>
                  </a:cubicBezTo>
                  <a:cubicBezTo>
                    <a:pt x="594140" y="1221527"/>
                    <a:pt x="644485" y="1394848"/>
                    <a:pt x="587141" y="1280160"/>
                  </a:cubicBezTo>
                  <a:cubicBezTo>
                    <a:pt x="579825" y="1265527"/>
                    <a:pt x="581484" y="1247905"/>
                    <a:pt x="577516" y="1232034"/>
                  </a:cubicBezTo>
                  <a:cubicBezTo>
                    <a:pt x="575055" y="1222191"/>
                    <a:pt x="571099" y="1212783"/>
                    <a:pt x="567891" y="1203158"/>
                  </a:cubicBezTo>
                  <a:cubicBezTo>
                    <a:pt x="571099" y="1135781"/>
                    <a:pt x="569479" y="1068000"/>
                    <a:pt x="577516" y="1001027"/>
                  </a:cubicBezTo>
                  <a:cubicBezTo>
                    <a:pt x="581419" y="968504"/>
                    <a:pt x="606956" y="955451"/>
                    <a:pt x="625642" y="933651"/>
                  </a:cubicBezTo>
                  <a:cubicBezTo>
                    <a:pt x="673397" y="877936"/>
                    <a:pt x="632561" y="909787"/>
                    <a:pt x="683394" y="875899"/>
                  </a:cubicBezTo>
                  <a:cubicBezTo>
                    <a:pt x="686602" y="866274"/>
                    <a:pt x="686681" y="854946"/>
                    <a:pt x="693019" y="847023"/>
                  </a:cubicBezTo>
                  <a:cubicBezTo>
                    <a:pt x="700246" y="837990"/>
                    <a:pt x="713008" y="835179"/>
                    <a:pt x="721895" y="827773"/>
                  </a:cubicBezTo>
                  <a:cubicBezTo>
                    <a:pt x="732352" y="819059"/>
                    <a:pt x="742057" y="809354"/>
                    <a:pt x="750771" y="798897"/>
                  </a:cubicBezTo>
                  <a:cubicBezTo>
                    <a:pt x="784261" y="758708"/>
                    <a:pt x="751493" y="776197"/>
                    <a:pt x="798897" y="760396"/>
                  </a:cubicBezTo>
                  <a:cubicBezTo>
                    <a:pt x="818148" y="741145"/>
                    <a:pt x="833997" y="717745"/>
                    <a:pt x="856649" y="702644"/>
                  </a:cubicBezTo>
                  <a:cubicBezTo>
                    <a:pt x="866274" y="696227"/>
                    <a:pt x="876638" y="690800"/>
                    <a:pt x="885525" y="683394"/>
                  </a:cubicBezTo>
                  <a:cubicBezTo>
                    <a:pt x="895982" y="674680"/>
                    <a:pt x="903943" y="663232"/>
                    <a:pt x="914400" y="654518"/>
                  </a:cubicBezTo>
                  <a:cubicBezTo>
                    <a:pt x="939279" y="633785"/>
                    <a:pt x="943211" y="635289"/>
                    <a:pt x="972152" y="625642"/>
                  </a:cubicBezTo>
                  <a:cubicBezTo>
                    <a:pt x="981777" y="616017"/>
                    <a:pt x="989129" y="603377"/>
                    <a:pt x="1001028" y="596766"/>
                  </a:cubicBezTo>
                  <a:cubicBezTo>
                    <a:pt x="1018766" y="586912"/>
                    <a:pt x="1039529" y="583933"/>
                    <a:pt x="1058779" y="577516"/>
                  </a:cubicBezTo>
                  <a:cubicBezTo>
                    <a:pt x="1115217" y="558704"/>
                    <a:pt x="1077574" y="569011"/>
                    <a:pt x="1174282" y="558265"/>
                  </a:cubicBezTo>
                  <a:cubicBezTo>
                    <a:pt x="1239490" y="563281"/>
                    <a:pt x="1319568" y="568021"/>
                    <a:pt x="1386038" y="577516"/>
                  </a:cubicBezTo>
                  <a:cubicBezTo>
                    <a:pt x="1402234" y="579830"/>
                    <a:pt x="1418123" y="583933"/>
                    <a:pt x="1434165" y="587141"/>
                  </a:cubicBezTo>
                  <a:cubicBezTo>
                    <a:pt x="1446999" y="593558"/>
                    <a:pt x="1458923" y="602269"/>
                    <a:pt x="1472666" y="606392"/>
                  </a:cubicBezTo>
                  <a:cubicBezTo>
                    <a:pt x="1491359" y="612000"/>
                    <a:pt x="1511280" y="612190"/>
                    <a:pt x="1530417" y="616017"/>
                  </a:cubicBezTo>
                  <a:cubicBezTo>
                    <a:pt x="1543389" y="618611"/>
                    <a:pt x="1556084" y="622434"/>
                    <a:pt x="1568918" y="625642"/>
                  </a:cubicBezTo>
                  <a:cubicBezTo>
                    <a:pt x="1578543" y="635267"/>
                    <a:pt x="1585895" y="647907"/>
                    <a:pt x="1597794" y="654518"/>
                  </a:cubicBezTo>
                  <a:cubicBezTo>
                    <a:pt x="1615532" y="664373"/>
                    <a:pt x="1655546" y="673768"/>
                    <a:pt x="1655546" y="673768"/>
                  </a:cubicBezTo>
                  <a:cubicBezTo>
                    <a:pt x="1665171" y="680185"/>
                    <a:pt x="1674377" y="687280"/>
                    <a:pt x="1684421" y="693019"/>
                  </a:cubicBezTo>
                  <a:cubicBezTo>
                    <a:pt x="1696879" y="700138"/>
                    <a:pt x="1712776" y="702123"/>
                    <a:pt x="1722922" y="712269"/>
                  </a:cubicBezTo>
                  <a:cubicBezTo>
                    <a:pt x="1730096" y="719443"/>
                    <a:pt x="1726210" y="733222"/>
                    <a:pt x="1732548" y="741145"/>
                  </a:cubicBezTo>
                  <a:cubicBezTo>
                    <a:pt x="1746119" y="758108"/>
                    <a:pt x="1771276" y="763680"/>
                    <a:pt x="1790299" y="770021"/>
                  </a:cubicBezTo>
                  <a:cubicBezTo>
                    <a:pt x="1803133" y="789272"/>
                    <a:pt x="1821483" y="805824"/>
                    <a:pt x="1828800" y="827773"/>
                  </a:cubicBezTo>
                  <a:cubicBezTo>
                    <a:pt x="1832009" y="837398"/>
                    <a:pt x="1833889" y="847573"/>
                    <a:pt x="1838426" y="856648"/>
                  </a:cubicBezTo>
                  <a:cubicBezTo>
                    <a:pt x="1846793" y="873381"/>
                    <a:pt x="1858216" y="888421"/>
                    <a:pt x="1867301" y="904775"/>
                  </a:cubicBezTo>
                  <a:cubicBezTo>
                    <a:pt x="1936314" y="1029001"/>
                    <a:pt x="1825197" y="841018"/>
                    <a:pt x="1915428" y="991402"/>
                  </a:cubicBezTo>
                  <a:cubicBezTo>
                    <a:pt x="1918636" y="1007444"/>
                    <a:pt x="1925053" y="1023168"/>
                    <a:pt x="1925053" y="1039528"/>
                  </a:cubicBezTo>
                  <a:cubicBezTo>
                    <a:pt x="1925053" y="1119803"/>
                    <a:pt x="1921147" y="1200089"/>
                    <a:pt x="1915428" y="1280160"/>
                  </a:cubicBezTo>
                  <a:cubicBezTo>
                    <a:pt x="1914705" y="1290280"/>
                    <a:pt x="1908472" y="1299247"/>
                    <a:pt x="1905802" y="1309036"/>
                  </a:cubicBezTo>
                  <a:cubicBezTo>
                    <a:pt x="1898841" y="1334561"/>
                    <a:pt x="1891741" y="1360095"/>
                    <a:pt x="1886552" y="1386038"/>
                  </a:cubicBezTo>
                  <a:cubicBezTo>
                    <a:pt x="1874658" y="1445508"/>
                    <a:pt x="1886002" y="1420552"/>
                    <a:pt x="1857676" y="1463040"/>
                  </a:cubicBezTo>
                  <a:cubicBezTo>
                    <a:pt x="1853314" y="1480490"/>
                    <a:pt x="1836612" y="1551481"/>
                    <a:pt x="1828800" y="1559293"/>
                  </a:cubicBezTo>
                  <a:cubicBezTo>
                    <a:pt x="1819175" y="1568918"/>
                    <a:pt x="1808282" y="1577423"/>
                    <a:pt x="1799925" y="1588168"/>
                  </a:cubicBezTo>
                  <a:cubicBezTo>
                    <a:pt x="1785721" y="1606431"/>
                    <a:pt x="1779933" y="1632038"/>
                    <a:pt x="1761424" y="1645920"/>
                  </a:cubicBezTo>
                  <a:cubicBezTo>
                    <a:pt x="1648828" y="1730366"/>
                    <a:pt x="1787895" y="1623231"/>
                    <a:pt x="1694047" y="1703672"/>
                  </a:cubicBezTo>
                  <a:cubicBezTo>
                    <a:pt x="1681867" y="1714112"/>
                    <a:pt x="1667619" y="1721983"/>
                    <a:pt x="1655546" y="1732547"/>
                  </a:cubicBezTo>
                  <a:cubicBezTo>
                    <a:pt x="1641887" y="1744498"/>
                    <a:pt x="1630825" y="1759236"/>
                    <a:pt x="1617045" y="1771048"/>
                  </a:cubicBezTo>
                  <a:cubicBezTo>
                    <a:pt x="1608262" y="1778577"/>
                    <a:pt x="1597582" y="1783575"/>
                    <a:pt x="1588169" y="1790299"/>
                  </a:cubicBezTo>
                  <a:cubicBezTo>
                    <a:pt x="1537181" y="1826719"/>
                    <a:pt x="1567651" y="1813181"/>
                    <a:pt x="1520792" y="1828800"/>
                  </a:cubicBezTo>
                  <a:cubicBezTo>
                    <a:pt x="1511167" y="1835217"/>
                    <a:pt x="1500803" y="1840645"/>
                    <a:pt x="1491916" y="1848051"/>
                  </a:cubicBezTo>
                  <a:cubicBezTo>
                    <a:pt x="1481459" y="1856765"/>
                    <a:pt x="1474583" y="1869712"/>
                    <a:pt x="1463040" y="1876926"/>
                  </a:cubicBezTo>
                  <a:cubicBezTo>
                    <a:pt x="1448388" y="1886083"/>
                    <a:pt x="1430368" y="1888450"/>
                    <a:pt x="1414914" y="1896177"/>
                  </a:cubicBezTo>
                  <a:cubicBezTo>
                    <a:pt x="1404567" y="1901350"/>
                    <a:pt x="1396609" y="1910729"/>
                    <a:pt x="1386038" y="1915427"/>
                  </a:cubicBezTo>
                  <a:cubicBezTo>
                    <a:pt x="1327687" y="1941361"/>
                    <a:pt x="1331073" y="1930851"/>
                    <a:pt x="1270535" y="1944303"/>
                  </a:cubicBezTo>
                  <a:cubicBezTo>
                    <a:pt x="1260631" y="1946504"/>
                    <a:pt x="1251608" y="1951938"/>
                    <a:pt x="1241659" y="1953928"/>
                  </a:cubicBezTo>
                  <a:cubicBezTo>
                    <a:pt x="1219413" y="1958377"/>
                    <a:pt x="1196741" y="1960345"/>
                    <a:pt x="1174282" y="1963554"/>
                  </a:cubicBezTo>
                  <a:cubicBezTo>
                    <a:pt x="1132573" y="1960345"/>
                    <a:pt x="1090731" y="1958548"/>
                    <a:pt x="1049154" y="1953928"/>
                  </a:cubicBezTo>
                  <a:cubicBezTo>
                    <a:pt x="1027158" y="1951484"/>
                    <a:pt x="985281" y="1940366"/>
                    <a:pt x="962527" y="1934678"/>
                  </a:cubicBezTo>
                  <a:cubicBezTo>
                    <a:pt x="949693" y="1928261"/>
                    <a:pt x="937214" y="1921079"/>
                    <a:pt x="924026" y="1915427"/>
                  </a:cubicBezTo>
                  <a:cubicBezTo>
                    <a:pt x="904696" y="1907143"/>
                    <a:pt x="876184" y="1901061"/>
                    <a:pt x="856649" y="1896177"/>
                  </a:cubicBezTo>
                  <a:cubicBezTo>
                    <a:pt x="847024" y="1886552"/>
                    <a:pt x="839099" y="1874852"/>
                    <a:pt x="827773" y="1867301"/>
                  </a:cubicBezTo>
                  <a:cubicBezTo>
                    <a:pt x="819331" y="1861673"/>
                    <a:pt x="808223" y="1861673"/>
                    <a:pt x="798897" y="1857676"/>
                  </a:cubicBezTo>
                  <a:cubicBezTo>
                    <a:pt x="785709" y="1852024"/>
                    <a:pt x="772072" y="1846765"/>
                    <a:pt x="760396" y="1838425"/>
                  </a:cubicBezTo>
                  <a:cubicBezTo>
                    <a:pt x="697310" y="1793363"/>
                    <a:pt x="764585" y="1820571"/>
                    <a:pt x="702645" y="1799924"/>
                  </a:cubicBezTo>
                  <a:cubicBezTo>
                    <a:pt x="649198" y="1719755"/>
                    <a:pt x="725330" y="1819922"/>
                    <a:pt x="644893" y="1761423"/>
                  </a:cubicBezTo>
                  <a:cubicBezTo>
                    <a:pt x="518730" y="1669669"/>
                    <a:pt x="624135" y="1709585"/>
                    <a:pt x="548640" y="1684421"/>
                  </a:cubicBezTo>
                  <a:cubicBezTo>
                    <a:pt x="471642" y="1633089"/>
                    <a:pt x="564681" y="1700462"/>
                    <a:pt x="500514" y="1636295"/>
                  </a:cubicBezTo>
                  <a:cubicBezTo>
                    <a:pt x="492334" y="1628115"/>
                    <a:pt x="481263" y="1623461"/>
                    <a:pt x="471638" y="1617044"/>
                  </a:cubicBezTo>
                  <a:cubicBezTo>
                    <a:pt x="425586" y="1547967"/>
                    <a:pt x="449497" y="1575653"/>
                    <a:pt x="404261" y="1530417"/>
                  </a:cubicBezTo>
                  <a:cubicBezTo>
                    <a:pt x="377825" y="1424669"/>
                    <a:pt x="417892" y="1556879"/>
                    <a:pt x="365760" y="1463040"/>
                  </a:cubicBezTo>
                  <a:cubicBezTo>
                    <a:pt x="355905" y="1445302"/>
                    <a:pt x="355585" y="1423438"/>
                    <a:pt x="346510" y="1405288"/>
                  </a:cubicBezTo>
                  <a:cubicBezTo>
                    <a:pt x="322722" y="1357713"/>
                    <a:pt x="331796" y="1380399"/>
                    <a:pt x="317634" y="1337912"/>
                  </a:cubicBezTo>
                  <a:cubicBezTo>
                    <a:pt x="322064" y="1191721"/>
                    <a:pt x="303065" y="1073615"/>
                    <a:pt x="346510" y="943276"/>
                  </a:cubicBezTo>
                  <a:cubicBezTo>
                    <a:pt x="349718" y="933651"/>
                    <a:pt x="350507" y="922842"/>
                    <a:pt x="356135" y="914400"/>
                  </a:cubicBezTo>
                  <a:cubicBezTo>
                    <a:pt x="363686" y="903074"/>
                    <a:pt x="375386" y="895149"/>
                    <a:pt x="385011" y="885524"/>
                  </a:cubicBezTo>
                  <a:cubicBezTo>
                    <a:pt x="388219" y="875899"/>
                    <a:pt x="389709" y="865517"/>
                    <a:pt x="394636" y="856648"/>
                  </a:cubicBezTo>
                  <a:cubicBezTo>
                    <a:pt x="405872" y="836423"/>
                    <a:pt x="433137" y="798897"/>
                    <a:pt x="433137" y="798897"/>
                  </a:cubicBezTo>
                  <a:cubicBezTo>
                    <a:pt x="436345" y="786063"/>
                    <a:pt x="437551" y="772555"/>
                    <a:pt x="442762" y="760396"/>
                  </a:cubicBezTo>
                  <a:cubicBezTo>
                    <a:pt x="456832" y="727566"/>
                    <a:pt x="468814" y="731026"/>
                    <a:pt x="490889" y="702644"/>
                  </a:cubicBezTo>
                  <a:cubicBezTo>
                    <a:pt x="505093" y="684382"/>
                    <a:pt x="516556" y="664143"/>
                    <a:pt x="529390" y="644893"/>
                  </a:cubicBezTo>
                  <a:cubicBezTo>
                    <a:pt x="535807" y="635268"/>
                    <a:pt x="544982" y="626991"/>
                    <a:pt x="548640" y="616017"/>
                  </a:cubicBezTo>
                  <a:cubicBezTo>
                    <a:pt x="558287" y="587078"/>
                    <a:pt x="556785" y="583142"/>
                    <a:pt x="577516" y="558265"/>
                  </a:cubicBezTo>
                  <a:cubicBezTo>
                    <a:pt x="616443" y="511552"/>
                    <a:pt x="602517" y="542889"/>
                    <a:pt x="654518" y="490888"/>
                  </a:cubicBezTo>
                  <a:cubicBezTo>
                    <a:pt x="669045" y="476361"/>
                    <a:pt x="678492" y="457289"/>
                    <a:pt x="693019" y="442762"/>
                  </a:cubicBezTo>
                  <a:cubicBezTo>
                    <a:pt x="701199" y="434582"/>
                    <a:pt x="713008" y="430918"/>
                    <a:pt x="721895" y="423512"/>
                  </a:cubicBezTo>
                  <a:cubicBezTo>
                    <a:pt x="812375" y="348113"/>
                    <a:pt x="662545" y="453454"/>
                    <a:pt x="808522" y="356135"/>
                  </a:cubicBezTo>
                  <a:cubicBezTo>
                    <a:pt x="818147" y="349718"/>
                    <a:pt x="825900" y="338161"/>
                    <a:pt x="837398" y="336884"/>
                  </a:cubicBezTo>
                  <a:lnTo>
                    <a:pt x="924026" y="327259"/>
                  </a:lnTo>
                  <a:cubicBezTo>
                    <a:pt x="943276" y="320842"/>
                    <a:pt x="961642" y="310525"/>
                    <a:pt x="981777" y="308008"/>
                  </a:cubicBezTo>
                  <a:lnTo>
                    <a:pt x="1135781" y="288758"/>
                  </a:lnTo>
                  <a:cubicBezTo>
                    <a:pt x="1161449" y="282341"/>
                    <a:pt x="1186326" y="269507"/>
                    <a:pt x="1212784" y="269507"/>
                  </a:cubicBezTo>
                  <a:cubicBezTo>
                    <a:pt x="1290053" y="269507"/>
                    <a:pt x="1443790" y="288758"/>
                    <a:pt x="1443790" y="288758"/>
                  </a:cubicBezTo>
                  <a:cubicBezTo>
                    <a:pt x="1466249" y="295175"/>
                    <a:pt x="1488310" y="303196"/>
                    <a:pt x="1511167" y="308008"/>
                  </a:cubicBezTo>
                  <a:cubicBezTo>
                    <a:pt x="1549362" y="316049"/>
                    <a:pt x="1626670" y="327259"/>
                    <a:pt x="1626670" y="327259"/>
                  </a:cubicBezTo>
                  <a:cubicBezTo>
                    <a:pt x="1636295" y="333676"/>
                    <a:pt x="1646659" y="339103"/>
                    <a:pt x="1655546" y="346509"/>
                  </a:cubicBezTo>
                  <a:cubicBezTo>
                    <a:pt x="1666003" y="355223"/>
                    <a:pt x="1673095" y="367834"/>
                    <a:pt x="1684421" y="375385"/>
                  </a:cubicBezTo>
                  <a:cubicBezTo>
                    <a:pt x="1692863" y="381013"/>
                    <a:pt x="1703672" y="381802"/>
                    <a:pt x="1713297" y="385011"/>
                  </a:cubicBezTo>
                  <a:cubicBezTo>
                    <a:pt x="1778223" y="449936"/>
                    <a:pt x="1745222" y="434153"/>
                    <a:pt x="1799925" y="452387"/>
                  </a:cubicBezTo>
                  <a:cubicBezTo>
                    <a:pt x="1851255" y="529385"/>
                    <a:pt x="1783886" y="436349"/>
                    <a:pt x="1848051" y="500514"/>
                  </a:cubicBezTo>
                  <a:cubicBezTo>
                    <a:pt x="1902470" y="554933"/>
                    <a:pt x="1823204" y="507340"/>
                    <a:pt x="1905802" y="548640"/>
                  </a:cubicBezTo>
                  <a:cubicBezTo>
                    <a:pt x="1927480" y="613670"/>
                    <a:pt x="1897416" y="543180"/>
                    <a:pt x="1944304" y="596766"/>
                  </a:cubicBezTo>
                  <a:cubicBezTo>
                    <a:pt x="1959539" y="614178"/>
                    <a:pt x="1972458" y="633824"/>
                    <a:pt x="1982805" y="654518"/>
                  </a:cubicBezTo>
                  <a:cubicBezTo>
                    <a:pt x="1989222" y="667352"/>
                    <a:pt x="1992869" y="681996"/>
                    <a:pt x="2002055" y="693019"/>
                  </a:cubicBezTo>
                  <a:cubicBezTo>
                    <a:pt x="2009461" y="701906"/>
                    <a:pt x="2021306" y="705852"/>
                    <a:pt x="2030931" y="712269"/>
                  </a:cubicBezTo>
                  <a:cubicBezTo>
                    <a:pt x="2037348" y="731520"/>
                    <a:pt x="2038925" y="753137"/>
                    <a:pt x="2050181" y="770021"/>
                  </a:cubicBezTo>
                  <a:cubicBezTo>
                    <a:pt x="2116782" y="869920"/>
                    <a:pt x="2015402" y="715266"/>
                    <a:pt x="2088682" y="837398"/>
                  </a:cubicBezTo>
                  <a:cubicBezTo>
                    <a:pt x="2100586" y="857237"/>
                    <a:pt x="2127184" y="895149"/>
                    <a:pt x="2127184" y="895149"/>
                  </a:cubicBezTo>
                  <a:cubicBezTo>
                    <a:pt x="2130392" y="907983"/>
                    <a:pt x="2133008" y="920980"/>
                    <a:pt x="2136809" y="933651"/>
                  </a:cubicBezTo>
                  <a:cubicBezTo>
                    <a:pt x="2142640" y="953087"/>
                    <a:pt x="2151137" y="971716"/>
                    <a:pt x="2156059" y="991402"/>
                  </a:cubicBezTo>
                  <a:cubicBezTo>
                    <a:pt x="2159268" y="1004236"/>
                    <a:pt x="2161502" y="1017353"/>
                    <a:pt x="2165685" y="1029903"/>
                  </a:cubicBezTo>
                  <a:cubicBezTo>
                    <a:pt x="2171149" y="1046294"/>
                    <a:pt x="2179030" y="1061792"/>
                    <a:pt x="2184935" y="1078029"/>
                  </a:cubicBezTo>
                  <a:cubicBezTo>
                    <a:pt x="2203684" y="1129589"/>
                    <a:pt x="2202319" y="1128313"/>
                    <a:pt x="2213811" y="1174282"/>
                  </a:cubicBezTo>
                  <a:cubicBezTo>
                    <a:pt x="2210603" y="1244867"/>
                    <a:pt x="2212605" y="1315883"/>
                    <a:pt x="2204186" y="1386038"/>
                  </a:cubicBezTo>
                  <a:cubicBezTo>
                    <a:pt x="2202808" y="1397524"/>
                    <a:pt x="2190674" y="1404870"/>
                    <a:pt x="2184935" y="1414914"/>
                  </a:cubicBezTo>
                  <a:cubicBezTo>
                    <a:pt x="2177816" y="1427372"/>
                    <a:pt x="2172804" y="1440957"/>
                    <a:pt x="2165685" y="1453415"/>
                  </a:cubicBezTo>
                  <a:cubicBezTo>
                    <a:pt x="2159946" y="1463459"/>
                    <a:pt x="2152173" y="1472247"/>
                    <a:pt x="2146434" y="1482291"/>
                  </a:cubicBezTo>
                  <a:cubicBezTo>
                    <a:pt x="2139315" y="1494749"/>
                    <a:pt x="2134789" y="1508625"/>
                    <a:pt x="2127184" y="1520792"/>
                  </a:cubicBezTo>
                  <a:cubicBezTo>
                    <a:pt x="2118682" y="1534396"/>
                    <a:pt x="2107933" y="1546459"/>
                    <a:pt x="2098308" y="1559293"/>
                  </a:cubicBezTo>
                  <a:cubicBezTo>
                    <a:pt x="2091891" y="1578543"/>
                    <a:pt x="2088912" y="1599306"/>
                    <a:pt x="2079057" y="1617044"/>
                  </a:cubicBezTo>
                  <a:cubicBezTo>
                    <a:pt x="2072446" y="1628943"/>
                    <a:pt x="2056935" y="1634101"/>
                    <a:pt x="2050181" y="1645920"/>
                  </a:cubicBezTo>
                  <a:cubicBezTo>
                    <a:pt x="2043618" y="1657406"/>
                    <a:pt x="2046472" y="1672589"/>
                    <a:pt x="2040556" y="1684421"/>
                  </a:cubicBezTo>
                  <a:cubicBezTo>
                    <a:pt x="2033382" y="1698770"/>
                    <a:pt x="2021305" y="1710088"/>
                    <a:pt x="2011680" y="1722922"/>
                  </a:cubicBezTo>
                  <a:cubicBezTo>
                    <a:pt x="2009415" y="1731984"/>
                    <a:pt x="1998706" y="1779002"/>
                    <a:pt x="1992430" y="1790299"/>
                  </a:cubicBezTo>
                  <a:cubicBezTo>
                    <a:pt x="1981194" y="1810524"/>
                    <a:pt x="1964276" y="1827357"/>
                    <a:pt x="1953929" y="1848051"/>
                  </a:cubicBezTo>
                  <a:cubicBezTo>
                    <a:pt x="1938680" y="1878549"/>
                    <a:pt x="1930792" y="1900063"/>
                    <a:pt x="1905802" y="1925053"/>
                  </a:cubicBezTo>
                  <a:cubicBezTo>
                    <a:pt x="1897622" y="1933233"/>
                    <a:pt x="1886552" y="1937886"/>
                    <a:pt x="1876927" y="1944303"/>
                  </a:cubicBezTo>
                  <a:cubicBezTo>
                    <a:pt x="1870510" y="1953928"/>
                    <a:pt x="1865082" y="1964292"/>
                    <a:pt x="1857676" y="1973179"/>
                  </a:cubicBezTo>
                  <a:cubicBezTo>
                    <a:pt x="1829404" y="2007105"/>
                    <a:pt x="1811294" y="2013726"/>
                    <a:pt x="1771049" y="2040556"/>
                  </a:cubicBezTo>
                  <a:cubicBezTo>
                    <a:pt x="1733733" y="2065433"/>
                    <a:pt x="1753145" y="2056148"/>
                    <a:pt x="1713297" y="2069432"/>
                  </a:cubicBezTo>
                  <a:cubicBezTo>
                    <a:pt x="1620100" y="2139328"/>
                    <a:pt x="1738667" y="2056746"/>
                    <a:pt x="1617045" y="2117558"/>
                  </a:cubicBezTo>
                  <a:cubicBezTo>
                    <a:pt x="1602697" y="2124732"/>
                    <a:pt x="1593439" y="2140476"/>
                    <a:pt x="1578544" y="2146434"/>
                  </a:cubicBezTo>
                  <a:cubicBezTo>
                    <a:pt x="1560424" y="2153682"/>
                    <a:pt x="1539929" y="2152232"/>
                    <a:pt x="1520792" y="2156059"/>
                  </a:cubicBezTo>
                  <a:cubicBezTo>
                    <a:pt x="1456911" y="2168835"/>
                    <a:pt x="1507022" y="2164100"/>
                    <a:pt x="1434165" y="2175309"/>
                  </a:cubicBezTo>
                  <a:cubicBezTo>
                    <a:pt x="1408598" y="2179242"/>
                    <a:pt x="1382830" y="2181726"/>
                    <a:pt x="1357162" y="2184935"/>
                  </a:cubicBezTo>
                  <a:cubicBezTo>
                    <a:pt x="1347537" y="2188143"/>
                    <a:pt x="1338433" y="2194560"/>
                    <a:pt x="1328287" y="2194560"/>
                  </a:cubicBezTo>
                  <a:cubicBezTo>
                    <a:pt x="989831" y="2194560"/>
                    <a:pt x="1048092" y="2199241"/>
                    <a:pt x="856649" y="2175309"/>
                  </a:cubicBezTo>
                  <a:cubicBezTo>
                    <a:pt x="837398" y="2168892"/>
                    <a:pt x="817738" y="2163595"/>
                    <a:pt x="798897" y="2156059"/>
                  </a:cubicBezTo>
                  <a:cubicBezTo>
                    <a:pt x="785575" y="2150730"/>
                    <a:pt x="774139" y="2140931"/>
                    <a:pt x="760396" y="2136808"/>
                  </a:cubicBezTo>
                  <a:cubicBezTo>
                    <a:pt x="741703" y="2131200"/>
                    <a:pt x="721782" y="2131010"/>
                    <a:pt x="702645" y="2127183"/>
                  </a:cubicBezTo>
                  <a:cubicBezTo>
                    <a:pt x="689673" y="2124589"/>
                    <a:pt x="676978" y="2120766"/>
                    <a:pt x="664144" y="2117558"/>
                  </a:cubicBezTo>
                  <a:cubicBezTo>
                    <a:pt x="625619" y="2091874"/>
                    <a:pt x="638948" y="2097896"/>
                    <a:pt x="587141" y="2079057"/>
                  </a:cubicBezTo>
                  <a:cubicBezTo>
                    <a:pt x="568071" y="2072122"/>
                    <a:pt x="546274" y="2071062"/>
                    <a:pt x="529390" y="2059806"/>
                  </a:cubicBezTo>
                  <a:cubicBezTo>
                    <a:pt x="426223" y="1991030"/>
                    <a:pt x="582785" y="2098128"/>
                    <a:pt x="471638" y="2011680"/>
                  </a:cubicBezTo>
                  <a:cubicBezTo>
                    <a:pt x="453376" y="1997476"/>
                    <a:pt x="433137" y="1986013"/>
                    <a:pt x="413887" y="1973179"/>
                  </a:cubicBezTo>
                  <a:lnTo>
                    <a:pt x="356135" y="1934678"/>
                  </a:lnTo>
                  <a:lnTo>
                    <a:pt x="327259" y="1915427"/>
                  </a:lnTo>
                  <a:cubicBezTo>
                    <a:pt x="320842" y="1905802"/>
                    <a:pt x="316715" y="1894169"/>
                    <a:pt x="308009" y="1886552"/>
                  </a:cubicBezTo>
                  <a:cubicBezTo>
                    <a:pt x="227680" y="1816265"/>
                    <a:pt x="273192" y="1880610"/>
                    <a:pt x="202131" y="1809549"/>
                  </a:cubicBezTo>
                  <a:cubicBezTo>
                    <a:pt x="137963" y="1745381"/>
                    <a:pt x="231005" y="1812759"/>
                    <a:pt x="154005" y="1761423"/>
                  </a:cubicBezTo>
                  <a:cubicBezTo>
                    <a:pt x="141171" y="1742173"/>
                    <a:pt x="121116" y="1726117"/>
                    <a:pt x="115504" y="1703672"/>
                  </a:cubicBezTo>
                  <a:cubicBezTo>
                    <a:pt x="112295" y="1690838"/>
                    <a:pt x="109512" y="1677891"/>
                    <a:pt x="105878" y="1665171"/>
                  </a:cubicBezTo>
                  <a:cubicBezTo>
                    <a:pt x="103091" y="1655415"/>
                    <a:pt x="98714" y="1646138"/>
                    <a:pt x="96253" y="1636295"/>
                  </a:cubicBezTo>
                  <a:cubicBezTo>
                    <a:pt x="92285" y="1620423"/>
                    <a:pt x="92501" y="1603438"/>
                    <a:pt x="86628" y="1588168"/>
                  </a:cubicBezTo>
                  <a:cubicBezTo>
                    <a:pt x="76326" y="1561384"/>
                    <a:pt x="48127" y="1511166"/>
                    <a:pt x="48127" y="1511166"/>
                  </a:cubicBezTo>
                  <a:cubicBezTo>
                    <a:pt x="44918" y="1495124"/>
                    <a:pt x="42469" y="1478911"/>
                    <a:pt x="38501" y="1463040"/>
                  </a:cubicBezTo>
                  <a:cubicBezTo>
                    <a:pt x="36040" y="1453197"/>
                    <a:pt x="30419" y="1444192"/>
                    <a:pt x="28876" y="1434164"/>
                  </a:cubicBezTo>
                  <a:cubicBezTo>
                    <a:pt x="23973" y="1402295"/>
                    <a:pt x="23250" y="1369907"/>
                    <a:pt x="19251" y="1337912"/>
                  </a:cubicBezTo>
                  <a:cubicBezTo>
                    <a:pt x="16830" y="1318547"/>
                    <a:pt x="12594" y="1299449"/>
                    <a:pt x="9626" y="1280160"/>
                  </a:cubicBezTo>
                  <a:cubicBezTo>
                    <a:pt x="6176" y="1257737"/>
                    <a:pt x="3209" y="1235242"/>
                    <a:pt x="0" y="1212783"/>
                  </a:cubicBezTo>
                  <a:cubicBezTo>
                    <a:pt x="3209" y="1094071"/>
                    <a:pt x="744" y="975070"/>
                    <a:pt x="9626" y="856648"/>
                  </a:cubicBezTo>
                  <a:cubicBezTo>
                    <a:pt x="10491" y="845113"/>
                    <a:pt x="23137" y="837817"/>
                    <a:pt x="28876" y="827773"/>
                  </a:cubicBezTo>
                  <a:cubicBezTo>
                    <a:pt x="35995" y="815315"/>
                    <a:pt x="42300" y="802384"/>
                    <a:pt x="48127" y="789272"/>
                  </a:cubicBezTo>
                  <a:cubicBezTo>
                    <a:pt x="55144" y="773483"/>
                    <a:pt x="61310" y="757323"/>
                    <a:pt x="67377" y="741145"/>
                  </a:cubicBezTo>
                  <a:cubicBezTo>
                    <a:pt x="75584" y="719260"/>
                    <a:pt x="80887" y="692207"/>
                    <a:pt x="96253" y="673768"/>
                  </a:cubicBezTo>
                  <a:cubicBezTo>
                    <a:pt x="103659" y="664881"/>
                    <a:pt x="115504" y="660935"/>
                    <a:pt x="125129" y="654518"/>
                  </a:cubicBezTo>
                  <a:cubicBezTo>
                    <a:pt x="137232" y="618207"/>
                    <a:pt x="140157" y="600989"/>
                    <a:pt x="173255" y="567891"/>
                  </a:cubicBezTo>
                  <a:cubicBezTo>
                    <a:pt x="182880" y="558266"/>
                    <a:pt x="193272" y="549350"/>
                    <a:pt x="202131" y="539015"/>
                  </a:cubicBezTo>
                  <a:cubicBezTo>
                    <a:pt x="212571" y="526835"/>
                    <a:pt x="219137" y="511305"/>
                    <a:pt x="231007" y="500514"/>
                  </a:cubicBezTo>
                  <a:cubicBezTo>
                    <a:pt x="233163" y="498554"/>
                    <a:pt x="311636" y="437940"/>
                    <a:pt x="336885" y="423512"/>
                  </a:cubicBezTo>
                  <a:cubicBezTo>
                    <a:pt x="349343" y="416393"/>
                    <a:pt x="362552" y="410678"/>
                    <a:pt x="375386" y="404261"/>
                  </a:cubicBezTo>
                  <a:cubicBezTo>
                    <a:pt x="459736" y="319908"/>
                    <a:pt x="352741" y="423130"/>
                    <a:pt x="433137" y="356135"/>
                  </a:cubicBezTo>
                  <a:cubicBezTo>
                    <a:pt x="443594" y="347421"/>
                    <a:pt x="450936" y="335171"/>
                    <a:pt x="462013" y="327259"/>
                  </a:cubicBezTo>
                  <a:cubicBezTo>
                    <a:pt x="473689" y="318919"/>
                    <a:pt x="488838" y="316348"/>
                    <a:pt x="500514" y="308008"/>
                  </a:cubicBezTo>
                  <a:cubicBezTo>
                    <a:pt x="511591" y="300096"/>
                    <a:pt x="518645" y="287490"/>
                    <a:pt x="529390" y="279133"/>
                  </a:cubicBezTo>
                  <a:cubicBezTo>
                    <a:pt x="547653" y="264929"/>
                    <a:pt x="570781" y="256992"/>
                    <a:pt x="587141" y="240632"/>
                  </a:cubicBezTo>
                  <a:cubicBezTo>
                    <a:pt x="596766" y="231007"/>
                    <a:pt x="604198" y="218510"/>
                    <a:pt x="616017" y="211756"/>
                  </a:cubicBezTo>
                  <a:cubicBezTo>
                    <a:pt x="627503" y="205193"/>
                    <a:pt x="641684" y="205339"/>
                    <a:pt x="654518" y="202131"/>
                  </a:cubicBezTo>
                  <a:cubicBezTo>
                    <a:pt x="709688" y="119377"/>
                    <a:pt x="636227" y="216763"/>
                    <a:pt x="702645" y="163629"/>
                  </a:cubicBezTo>
                  <a:cubicBezTo>
                    <a:pt x="711678" y="156403"/>
                    <a:pt x="713715" y="142934"/>
                    <a:pt x="721895" y="134754"/>
                  </a:cubicBezTo>
                  <a:cubicBezTo>
                    <a:pt x="733239" y="123410"/>
                    <a:pt x="747254" y="115078"/>
                    <a:pt x="760396" y="105878"/>
                  </a:cubicBezTo>
                  <a:cubicBezTo>
                    <a:pt x="779350" y="92610"/>
                    <a:pt x="801788" y="83737"/>
                    <a:pt x="818148" y="67377"/>
                  </a:cubicBezTo>
                  <a:cubicBezTo>
                    <a:pt x="856378" y="29147"/>
                    <a:pt x="833818" y="41802"/>
                    <a:pt x="885525" y="28876"/>
                  </a:cubicBezTo>
                  <a:cubicBezTo>
                    <a:pt x="895150" y="22459"/>
                    <a:pt x="903128" y="12226"/>
                    <a:pt x="914400" y="9625"/>
                  </a:cubicBezTo>
                  <a:cubicBezTo>
                    <a:pt x="945819" y="2374"/>
                    <a:pt x="978409" y="0"/>
                    <a:pt x="1010653" y="0"/>
                  </a:cubicBezTo>
                  <a:cubicBezTo>
                    <a:pt x="1139030" y="0"/>
                    <a:pt x="1267327" y="6417"/>
                    <a:pt x="1395664" y="9625"/>
                  </a:cubicBezTo>
                  <a:cubicBezTo>
                    <a:pt x="1408498" y="12834"/>
                    <a:pt x="1421445" y="15617"/>
                    <a:pt x="1434165" y="19251"/>
                  </a:cubicBezTo>
                  <a:cubicBezTo>
                    <a:pt x="1456388" y="25601"/>
                    <a:pt x="1492863" y="39991"/>
                    <a:pt x="1511167" y="48126"/>
                  </a:cubicBezTo>
                  <a:cubicBezTo>
                    <a:pt x="1524279" y="53953"/>
                    <a:pt x="1536423" y="61858"/>
                    <a:pt x="1549668" y="67377"/>
                  </a:cubicBezTo>
                  <a:cubicBezTo>
                    <a:pt x="1574972" y="77921"/>
                    <a:pt x="1601366" y="85710"/>
                    <a:pt x="1626670" y="96253"/>
                  </a:cubicBezTo>
                  <a:cubicBezTo>
                    <a:pt x="1639915" y="101772"/>
                    <a:pt x="1651849" y="110174"/>
                    <a:pt x="1665171" y="115503"/>
                  </a:cubicBezTo>
                  <a:cubicBezTo>
                    <a:pt x="1684011" y="123039"/>
                    <a:pt x="1706038" y="123498"/>
                    <a:pt x="1722922" y="134754"/>
                  </a:cubicBezTo>
                  <a:cubicBezTo>
                    <a:pt x="1793274" y="181653"/>
                    <a:pt x="1704815" y="124407"/>
                    <a:pt x="1790299" y="173255"/>
                  </a:cubicBezTo>
                  <a:cubicBezTo>
                    <a:pt x="1800343" y="178994"/>
                    <a:pt x="1808604" y="187807"/>
                    <a:pt x="1819175" y="192505"/>
                  </a:cubicBezTo>
                  <a:cubicBezTo>
                    <a:pt x="1837718" y="200746"/>
                    <a:pt x="1876927" y="211756"/>
                    <a:pt x="1876927" y="211756"/>
                  </a:cubicBezTo>
                  <a:cubicBezTo>
                    <a:pt x="1886552" y="221381"/>
                    <a:pt x="1895057" y="232275"/>
                    <a:pt x="1905802" y="240632"/>
                  </a:cubicBezTo>
                  <a:cubicBezTo>
                    <a:pt x="1924065" y="254836"/>
                    <a:pt x="1963554" y="279133"/>
                    <a:pt x="1963554" y="279133"/>
                  </a:cubicBezTo>
                  <a:cubicBezTo>
                    <a:pt x="1969971" y="291967"/>
                    <a:pt x="1972659" y="307488"/>
                    <a:pt x="1982805" y="317634"/>
                  </a:cubicBezTo>
                  <a:cubicBezTo>
                    <a:pt x="1989979" y="324808"/>
                    <a:pt x="2004506" y="320085"/>
                    <a:pt x="2011680" y="327259"/>
                  </a:cubicBezTo>
                  <a:cubicBezTo>
                    <a:pt x="2016703" y="332282"/>
                    <a:pt x="2030301" y="393754"/>
                    <a:pt x="2030931" y="394636"/>
                  </a:cubicBezTo>
                  <a:cubicBezTo>
                    <a:pt x="2040255" y="407690"/>
                    <a:pt x="2056598" y="413887"/>
                    <a:pt x="2069432" y="423512"/>
                  </a:cubicBezTo>
                  <a:cubicBezTo>
                    <a:pt x="2072640" y="433137"/>
                    <a:pt x="2074023" y="443578"/>
                    <a:pt x="2079057" y="452387"/>
                  </a:cubicBezTo>
                  <a:cubicBezTo>
                    <a:pt x="2105274" y="498267"/>
                    <a:pt x="2105776" y="482524"/>
                    <a:pt x="2136809" y="519764"/>
                  </a:cubicBezTo>
                  <a:cubicBezTo>
                    <a:pt x="2144215" y="528651"/>
                    <a:pt x="2149335" y="539227"/>
                    <a:pt x="2156059" y="548640"/>
                  </a:cubicBezTo>
                  <a:cubicBezTo>
                    <a:pt x="2165383" y="561694"/>
                    <a:pt x="2174495" y="574961"/>
                    <a:pt x="2184935" y="587141"/>
                  </a:cubicBezTo>
                  <a:cubicBezTo>
                    <a:pt x="2193794" y="597476"/>
                    <a:pt x="2204186" y="606392"/>
                    <a:pt x="2213811" y="616017"/>
                  </a:cubicBezTo>
                  <a:cubicBezTo>
                    <a:pt x="2234458" y="677960"/>
                    <a:pt x="2207249" y="610680"/>
                    <a:pt x="2252312" y="673768"/>
                  </a:cubicBezTo>
                  <a:cubicBezTo>
                    <a:pt x="2260652" y="685444"/>
                    <a:pt x="2263603" y="700330"/>
                    <a:pt x="2271562" y="712269"/>
                  </a:cubicBezTo>
                  <a:cubicBezTo>
                    <a:pt x="2351059" y="831515"/>
                    <a:pt x="2274009" y="705790"/>
                    <a:pt x="2338939" y="789272"/>
                  </a:cubicBezTo>
                  <a:cubicBezTo>
                    <a:pt x="2353143" y="807535"/>
                    <a:pt x="2363558" y="828514"/>
                    <a:pt x="2377440" y="847023"/>
                  </a:cubicBezTo>
                  <a:cubicBezTo>
                    <a:pt x="2387065" y="859857"/>
                    <a:pt x="2397814" y="871920"/>
                    <a:pt x="2406316" y="885524"/>
                  </a:cubicBezTo>
                  <a:cubicBezTo>
                    <a:pt x="2413921" y="897691"/>
                    <a:pt x="2416958" y="912546"/>
                    <a:pt x="2425567" y="924025"/>
                  </a:cubicBezTo>
                  <a:cubicBezTo>
                    <a:pt x="2436457" y="938545"/>
                    <a:pt x="2451234" y="949692"/>
                    <a:pt x="2464068" y="962526"/>
                  </a:cubicBezTo>
                  <a:cubicBezTo>
                    <a:pt x="2470485" y="975360"/>
                    <a:pt x="2477989" y="987705"/>
                    <a:pt x="2483318" y="1001027"/>
                  </a:cubicBezTo>
                  <a:cubicBezTo>
                    <a:pt x="2490854" y="1019868"/>
                    <a:pt x="2491313" y="1041895"/>
                    <a:pt x="2502569" y="1058779"/>
                  </a:cubicBezTo>
                  <a:lnTo>
                    <a:pt x="2521819" y="1087655"/>
                  </a:lnTo>
                  <a:cubicBezTo>
                    <a:pt x="2525028" y="1100489"/>
                    <a:pt x="2527811" y="1113436"/>
                    <a:pt x="2531445" y="1126156"/>
                  </a:cubicBezTo>
                  <a:cubicBezTo>
                    <a:pt x="2541752" y="1162230"/>
                    <a:pt x="2543174" y="1152166"/>
                    <a:pt x="2550695" y="1193533"/>
                  </a:cubicBezTo>
                  <a:cubicBezTo>
                    <a:pt x="2558713" y="1237632"/>
                    <a:pt x="2556845" y="1260109"/>
                    <a:pt x="2569946" y="1299411"/>
                  </a:cubicBezTo>
                  <a:cubicBezTo>
                    <a:pt x="2575410" y="1315802"/>
                    <a:pt x="2583291" y="1331300"/>
                    <a:pt x="2589196" y="1347537"/>
                  </a:cubicBezTo>
                  <a:cubicBezTo>
                    <a:pt x="2596131" y="1366607"/>
                    <a:pt x="2601322" y="1386288"/>
                    <a:pt x="2608447" y="1405288"/>
                  </a:cubicBezTo>
                  <a:lnTo>
                    <a:pt x="2637322" y="1482291"/>
                  </a:lnTo>
                  <a:cubicBezTo>
                    <a:pt x="2640531" y="1501541"/>
                    <a:pt x="2642714" y="1520991"/>
                    <a:pt x="2646948" y="1540042"/>
                  </a:cubicBezTo>
                  <a:cubicBezTo>
                    <a:pt x="2649149" y="1549946"/>
                    <a:pt x="2654112" y="1559075"/>
                    <a:pt x="2656573" y="1568918"/>
                  </a:cubicBezTo>
                  <a:cubicBezTo>
                    <a:pt x="2660541" y="1584789"/>
                    <a:pt x="2660454" y="1601726"/>
                    <a:pt x="2666198" y="1617044"/>
                  </a:cubicBezTo>
                  <a:cubicBezTo>
                    <a:pt x="2670260" y="1627876"/>
                    <a:pt x="2679032" y="1636295"/>
                    <a:pt x="2685449" y="1645920"/>
                  </a:cubicBezTo>
                  <a:cubicBezTo>
                    <a:pt x="2688657" y="1655545"/>
                    <a:pt x="2692287" y="1665040"/>
                    <a:pt x="2695074" y="1674796"/>
                  </a:cubicBezTo>
                  <a:cubicBezTo>
                    <a:pt x="2698708" y="1687516"/>
                    <a:pt x="2699488" y="1701138"/>
                    <a:pt x="2704699" y="1713297"/>
                  </a:cubicBezTo>
                  <a:cubicBezTo>
                    <a:pt x="2709256" y="1723930"/>
                    <a:pt x="2716544" y="1733286"/>
                    <a:pt x="2723950" y="1742173"/>
                  </a:cubicBezTo>
                  <a:cubicBezTo>
                    <a:pt x="2732664" y="1752630"/>
                    <a:pt x="2752826" y="1771048"/>
                    <a:pt x="2752826" y="1771048"/>
                  </a:cubicBezTo>
                </a:path>
              </a:pathLst>
            </a:custGeom>
            <a:noFill/>
            <a:ln w="25400">
              <a:headEnd type="none"/>
              <a:tailEnd type="non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grpSp>
      <p:sp>
        <p:nvSpPr>
          <p:cNvPr id="26" name="吹き出し: 四角形 25">
            <a:extLst>
              <a:ext uri="{FF2B5EF4-FFF2-40B4-BE49-F238E27FC236}">
                <a16:creationId xmlns:a16="http://schemas.microsoft.com/office/drawing/2014/main" id="{92E39E64-F8B2-4123-A35D-60B96F68613C}"/>
              </a:ext>
            </a:extLst>
          </p:cNvPr>
          <p:cNvSpPr/>
          <p:nvPr/>
        </p:nvSpPr>
        <p:spPr>
          <a:xfrm>
            <a:off x="5156280" y="2758781"/>
            <a:ext cx="576000" cy="252000"/>
          </a:xfrm>
          <a:prstGeom prst="wedgeRectCallout">
            <a:avLst>
              <a:gd name="adj1" fmla="val 65366"/>
              <a:gd name="adj2" fmla="val 64092"/>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吹き出し: 四角形 26">
            <a:extLst>
              <a:ext uri="{FF2B5EF4-FFF2-40B4-BE49-F238E27FC236}">
                <a16:creationId xmlns:a16="http://schemas.microsoft.com/office/drawing/2014/main" id="{43468661-F020-4BB1-A1AC-DDED439CD613}"/>
              </a:ext>
            </a:extLst>
          </p:cNvPr>
          <p:cNvSpPr/>
          <p:nvPr/>
        </p:nvSpPr>
        <p:spPr>
          <a:xfrm>
            <a:off x="6697890" y="3025595"/>
            <a:ext cx="576000" cy="252000"/>
          </a:xfrm>
          <a:prstGeom prst="wedgeRectCallout">
            <a:avLst>
              <a:gd name="adj1" fmla="val -67576"/>
              <a:gd name="adj2" fmla="val 26215"/>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正方形/長方形 29">
            <a:extLst>
              <a:ext uri="{FF2B5EF4-FFF2-40B4-BE49-F238E27FC236}">
                <a16:creationId xmlns:a16="http://schemas.microsoft.com/office/drawing/2014/main" id="{9FF0E784-C7D3-43FD-863F-CE6FDBEACCCB}"/>
              </a:ext>
            </a:extLst>
          </p:cNvPr>
          <p:cNvSpPr/>
          <p:nvPr/>
        </p:nvSpPr>
        <p:spPr>
          <a:xfrm>
            <a:off x="526621" y="3864692"/>
            <a:ext cx="496535"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31" name="吹き出し: 四角形 30">
            <a:extLst>
              <a:ext uri="{FF2B5EF4-FFF2-40B4-BE49-F238E27FC236}">
                <a16:creationId xmlns:a16="http://schemas.microsoft.com/office/drawing/2014/main" id="{4495BA82-5788-47BD-B8DE-E9042AE0456E}"/>
              </a:ext>
            </a:extLst>
          </p:cNvPr>
          <p:cNvSpPr/>
          <p:nvPr/>
        </p:nvSpPr>
        <p:spPr>
          <a:xfrm>
            <a:off x="8878770" y="2506781"/>
            <a:ext cx="990600" cy="252000"/>
          </a:xfrm>
          <a:prstGeom prst="wedgeRectCallout">
            <a:avLst>
              <a:gd name="adj1" fmla="val -41422"/>
              <a:gd name="adj2" fmla="val 88707"/>
            </a:avLst>
          </a:prstGeom>
          <a:solidFill>
            <a:schemeClr val="bg1"/>
          </a:solidFill>
          <a:ln w="25400">
            <a:solidFill>
              <a:srgbClr val="EA55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試してみよう</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D7147594-1C5A-415F-AA8C-2E12D52299B8}"/>
              </a:ext>
            </a:extLst>
          </p:cNvPr>
          <p:cNvSpPr/>
          <p:nvPr/>
        </p:nvSpPr>
        <p:spPr>
          <a:xfrm>
            <a:off x="5031489" y="5238294"/>
            <a:ext cx="2967287"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脳梗塞の予防</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3" name="テキスト ボックス 32">
            <a:extLst>
              <a:ext uri="{FF2B5EF4-FFF2-40B4-BE49-F238E27FC236}">
                <a16:creationId xmlns:a16="http://schemas.microsoft.com/office/drawing/2014/main" id="{E5552EE8-94F3-48E1-8E4B-C230D832F0A2}"/>
              </a:ext>
            </a:extLst>
          </p:cNvPr>
          <p:cNvSpPr txBox="1"/>
          <p:nvPr/>
        </p:nvSpPr>
        <p:spPr>
          <a:xfrm>
            <a:off x="5030819" y="5508131"/>
            <a:ext cx="4860110" cy="892296"/>
          </a:xfrm>
          <a:prstGeom prst="rect">
            <a:avLst/>
          </a:prstGeom>
          <a:noFill/>
        </p:spPr>
        <p:txBody>
          <a:bodyPr wrap="square">
            <a:spAutoFit/>
          </a:bodyPr>
          <a:lstStyle/>
          <a:p>
            <a:pPr marL="0" marR="0" lvl="0" indent="0" algn="l" defTabSz="457200" rtl="0" eaLnBrk="1" fontAlgn="auto" latinLnBrk="0" hangingPunct="1">
              <a:lnSpc>
                <a:spcPts val="16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脳梗塞が起こりやすい季節と時間帯には特徴があります。</a:t>
            </a:r>
            <a:r>
              <a:rPr kumimoji="0" lang="en-US" altLang="ja-JP"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6</a:t>
            </a: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8</a:t>
            </a: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月の夏場、　睡眠中と</a:t>
            </a:r>
            <a:r>
              <a:rPr lang="ja-JP" altLang="en-US" sz="1200" dirty="0">
                <a:solidFill>
                  <a:srgbClr val="202226"/>
                </a:solidFill>
                <a:latin typeface="Meiryo UI" panose="020B0604030504040204" pitchFamily="50" charset="-128"/>
                <a:ea typeface="Meiryo UI" panose="020B0604030504040204" pitchFamily="50" charset="-128"/>
              </a:rPr>
              <a:t>朝の</a:t>
            </a: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起床後　　　　　　　　　　以内に集中して発症することがわかっています。起床時には、血圧が上昇するので、就寝前と起床後に</a:t>
            </a:r>
            <a:endParaRPr kumimoji="0" lang="en-US" altLang="ja-JP"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6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を飲むことが、夏の脳梗塞予防につながります。</a:t>
            </a:r>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4" name="楕円 33">
            <a:extLst>
              <a:ext uri="{FF2B5EF4-FFF2-40B4-BE49-F238E27FC236}">
                <a16:creationId xmlns:a16="http://schemas.microsoft.com/office/drawing/2014/main" id="{F318069D-6401-4199-B7D9-57E3365B035C}"/>
              </a:ext>
            </a:extLst>
          </p:cNvPr>
          <p:cNvSpPr/>
          <p:nvPr/>
        </p:nvSpPr>
        <p:spPr>
          <a:xfrm>
            <a:off x="519764" y="1786639"/>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楕円 34">
            <a:extLst>
              <a:ext uri="{FF2B5EF4-FFF2-40B4-BE49-F238E27FC236}">
                <a16:creationId xmlns:a16="http://schemas.microsoft.com/office/drawing/2014/main" id="{D60A3DF6-91C9-48AD-9AB8-79AB184DD008}"/>
              </a:ext>
            </a:extLst>
          </p:cNvPr>
          <p:cNvSpPr/>
          <p:nvPr/>
        </p:nvSpPr>
        <p:spPr>
          <a:xfrm>
            <a:off x="4965984" y="178363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楕円 35">
            <a:extLst>
              <a:ext uri="{FF2B5EF4-FFF2-40B4-BE49-F238E27FC236}">
                <a16:creationId xmlns:a16="http://schemas.microsoft.com/office/drawing/2014/main" id="{533D6B3B-E6C2-4AF1-9BC6-792E4912642C}"/>
              </a:ext>
            </a:extLst>
          </p:cNvPr>
          <p:cNvSpPr/>
          <p:nvPr/>
        </p:nvSpPr>
        <p:spPr>
          <a:xfrm>
            <a:off x="519006" y="4555201"/>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楕円 36">
            <a:extLst>
              <a:ext uri="{FF2B5EF4-FFF2-40B4-BE49-F238E27FC236}">
                <a16:creationId xmlns:a16="http://schemas.microsoft.com/office/drawing/2014/main" id="{01171318-D17F-4236-8120-35CEEC10F342}"/>
              </a:ext>
            </a:extLst>
          </p:cNvPr>
          <p:cNvSpPr/>
          <p:nvPr/>
        </p:nvSpPr>
        <p:spPr>
          <a:xfrm>
            <a:off x="4975651" y="513704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テキスト ボックス 37">
            <a:extLst>
              <a:ext uri="{FF2B5EF4-FFF2-40B4-BE49-F238E27FC236}">
                <a16:creationId xmlns:a16="http://schemas.microsoft.com/office/drawing/2014/main" id="{2D8F9D34-0B28-4F71-A714-E2D44DE01446}"/>
              </a:ext>
            </a:extLst>
          </p:cNvPr>
          <p:cNvSpPr txBox="1"/>
          <p:nvPr/>
        </p:nvSpPr>
        <p:spPr>
          <a:xfrm>
            <a:off x="15071" y="4890601"/>
            <a:ext cx="5141209" cy="1531188"/>
          </a:xfrm>
          <a:prstGeom prst="rect">
            <a:avLst/>
          </a:prstGeom>
          <a:noFill/>
        </p:spPr>
        <p:txBody>
          <a:bodyPr wrap="square">
            <a:spAutoFit/>
          </a:bodyPr>
          <a:lstStyle/>
          <a:p>
            <a:pPr marL="171450" indent="-171450">
              <a:lnSpc>
                <a:spcPts val="1800"/>
              </a:lnSpc>
              <a:buFontTx/>
              <a:buChar char="○"/>
            </a:pPr>
            <a:r>
              <a:rPr lang="ja-JP" altLang="en-US" sz="1200" b="0" i="0" dirty="0">
                <a:solidFill>
                  <a:srgbClr val="333333"/>
                </a:solidFill>
                <a:effectLst/>
                <a:latin typeface="+mn-ea"/>
              </a:rPr>
              <a:t>脳血管疾患の患者数は、</a:t>
            </a:r>
            <a:r>
              <a:rPr lang="en-US" altLang="ja-JP" sz="1200" b="1" i="0" u="sng" dirty="0">
                <a:solidFill>
                  <a:srgbClr val="333333"/>
                </a:solidFill>
                <a:effectLst/>
                <a:latin typeface="+mn-ea"/>
              </a:rPr>
              <a:t>174</a:t>
            </a:r>
            <a:r>
              <a:rPr lang="ja-JP" altLang="en-US" sz="1200" b="1" i="0" u="sng" dirty="0">
                <a:solidFill>
                  <a:srgbClr val="333333"/>
                </a:solidFill>
                <a:effectLst/>
                <a:latin typeface="+mn-ea"/>
              </a:rPr>
              <a:t>万人</a:t>
            </a:r>
            <a:r>
              <a:rPr lang="en-US" altLang="ja-JP" sz="800" b="0" i="0" dirty="0">
                <a:solidFill>
                  <a:srgbClr val="333333"/>
                </a:solidFill>
                <a:effectLst/>
                <a:latin typeface="+mn-ea"/>
              </a:rPr>
              <a:t>※1</a:t>
            </a:r>
            <a:r>
              <a:rPr lang="ja-JP" altLang="en-US" sz="1050" b="0" i="0" dirty="0">
                <a:solidFill>
                  <a:srgbClr val="333333"/>
                </a:solidFill>
                <a:effectLst/>
                <a:latin typeface="+mn-ea"/>
              </a:rPr>
              <a:t>うち</a:t>
            </a:r>
            <a:r>
              <a:rPr lang="ja-JP" altLang="en-US" sz="1200" b="0" i="0" dirty="0">
                <a:solidFill>
                  <a:srgbClr val="333333"/>
                </a:solidFill>
                <a:effectLst/>
                <a:latin typeface="+mn-ea"/>
              </a:rPr>
              <a:t>脳梗塞の患者数は、</a:t>
            </a:r>
            <a:r>
              <a:rPr lang="en-US" altLang="ja-JP" sz="1200" b="1" i="0" u="sng" dirty="0">
                <a:solidFill>
                  <a:srgbClr val="333333"/>
                </a:solidFill>
                <a:effectLst/>
                <a:latin typeface="+mn-ea"/>
              </a:rPr>
              <a:t>119</a:t>
            </a:r>
            <a:r>
              <a:rPr lang="ja-JP" altLang="en-US" sz="1200" b="1" i="0" u="sng" dirty="0">
                <a:solidFill>
                  <a:srgbClr val="333333"/>
                </a:solidFill>
                <a:effectLst/>
                <a:latin typeface="+mn-ea"/>
              </a:rPr>
              <a:t>万人</a:t>
            </a:r>
            <a:endParaRPr lang="en-US" altLang="ja-JP" sz="800" b="1" i="0" u="sng" dirty="0">
              <a:solidFill>
                <a:srgbClr val="333333"/>
              </a:solidFill>
              <a:effectLst/>
              <a:latin typeface="+mn-ea"/>
            </a:endParaRPr>
          </a:p>
          <a:p>
            <a:pPr marL="171450" indent="-171450">
              <a:lnSpc>
                <a:spcPts val="1800"/>
              </a:lnSpc>
              <a:buFontTx/>
              <a:buChar char="○"/>
            </a:pPr>
            <a:r>
              <a:rPr lang="ja-JP" altLang="en-US" sz="1200" b="0" i="0" dirty="0">
                <a:solidFill>
                  <a:srgbClr val="333333"/>
                </a:solidFill>
                <a:effectLst/>
                <a:latin typeface="+mn-ea"/>
              </a:rPr>
              <a:t>脳梗塞の年間死亡数は、</a:t>
            </a:r>
            <a:r>
              <a:rPr lang="en-US" altLang="ja-JP" sz="1200" b="1" u="sng" dirty="0">
                <a:solidFill>
                  <a:srgbClr val="333333"/>
                </a:solidFill>
                <a:latin typeface="+mn-ea"/>
              </a:rPr>
              <a:t>57</a:t>
            </a:r>
            <a:r>
              <a:rPr lang="en-US" altLang="ja-JP" sz="1200" b="1" i="0" u="sng" dirty="0">
                <a:solidFill>
                  <a:srgbClr val="333333"/>
                </a:solidFill>
                <a:effectLst/>
                <a:latin typeface="+mn-ea"/>
              </a:rPr>
              <a:t>,568</a:t>
            </a:r>
            <a:r>
              <a:rPr lang="ja-JP" altLang="en-US" sz="1200" b="0" i="0" dirty="0">
                <a:solidFill>
                  <a:srgbClr val="333333"/>
                </a:solidFill>
                <a:effectLst/>
                <a:latin typeface="+mn-ea"/>
              </a:rPr>
              <a:t>人</a:t>
            </a:r>
            <a:r>
              <a:rPr lang="ja-JP" altLang="en-US" sz="1200" dirty="0">
                <a:solidFill>
                  <a:srgbClr val="333333"/>
                </a:solidFill>
                <a:latin typeface="+mn-ea"/>
              </a:rPr>
              <a:t>で死因の第</a:t>
            </a:r>
            <a:r>
              <a:rPr lang="en-US" altLang="ja-JP" sz="1200" dirty="0">
                <a:solidFill>
                  <a:srgbClr val="333333"/>
                </a:solidFill>
                <a:latin typeface="+mn-ea"/>
              </a:rPr>
              <a:t>3</a:t>
            </a:r>
            <a:r>
              <a:rPr lang="ja-JP" altLang="en-US" sz="1200" dirty="0">
                <a:solidFill>
                  <a:srgbClr val="333333"/>
                </a:solidFill>
                <a:latin typeface="+mn-ea"/>
              </a:rPr>
              <a:t>位</a:t>
            </a:r>
            <a:r>
              <a:rPr lang="en-US" altLang="ja-JP" sz="800" b="0" i="0" dirty="0">
                <a:solidFill>
                  <a:srgbClr val="333333"/>
                </a:solidFill>
                <a:effectLst/>
                <a:latin typeface="+mn-ea"/>
              </a:rPr>
              <a:t>※2</a:t>
            </a:r>
          </a:p>
          <a:p>
            <a:pPr marL="171450" indent="-171450">
              <a:lnSpc>
                <a:spcPts val="1800"/>
              </a:lnSpc>
              <a:buFontTx/>
              <a:buChar char="○"/>
            </a:pPr>
            <a:r>
              <a:rPr lang="ja-JP" altLang="en-US" sz="1200" b="1" i="0" u="sng" dirty="0">
                <a:solidFill>
                  <a:srgbClr val="333333"/>
                </a:solidFill>
                <a:effectLst/>
                <a:latin typeface="+mn-ea"/>
              </a:rPr>
              <a:t>「要介護」の原因</a:t>
            </a:r>
            <a:r>
              <a:rPr lang="ja-JP" altLang="en-US" sz="1200" b="1" u="sng" dirty="0">
                <a:solidFill>
                  <a:srgbClr val="333333"/>
                </a:solidFill>
                <a:latin typeface="+mn-ea"/>
              </a:rPr>
              <a:t>となる</a:t>
            </a:r>
            <a:r>
              <a:rPr lang="ja-JP" altLang="en-US" sz="1200" b="1" i="0" u="sng" dirty="0">
                <a:solidFill>
                  <a:srgbClr val="333333"/>
                </a:solidFill>
                <a:effectLst/>
                <a:latin typeface="+mn-ea"/>
              </a:rPr>
              <a:t>病気</a:t>
            </a:r>
            <a:r>
              <a:rPr lang="ja-JP" altLang="en-US" sz="1200" b="0" i="0" dirty="0">
                <a:solidFill>
                  <a:srgbClr val="333333"/>
                </a:solidFill>
                <a:effectLst/>
                <a:latin typeface="+mn-ea"/>
              </a:rPr>
              <a:t>の約</a:t>
            </a:r>
            <a:r>
              <a:rPr lang="en-US" altLang="ja-JP" sz="1200" b="0" i="0" dirty="0">
                <a:solidFill>
                  <a:srgbClr val="333333"/>
                </a:solidFill>
                <a:effectLst/>
                <a:latin typeface="+mn-ea"/>
              </a:rPr>
              <a:t>2</a:t>
            </a:r>
            <a:r>
              <a:rPr lang="ja-JP" altLang="en-US" sz="1200" b="0" i="0" dirty="0">
                <a:solidFill>
                  <a:srgbClr val="333333"/>
                </a:solidFill>
                <a:effectLst/>
                <a:latin typeface="+mn-ea"/>
              </a:rPr>
              <a:t>割（第</a:t>
            </a:r>
            <a:r>
              <a:rPr lang="en-US" altLang="ja-JP" sz="1200" b="0" i="0" dirty="0">
                <a:solidFill>
                  <a:srgbClr val="333333"/>
                </a:solidFill>
                <a:effectLst/>
                <a:latin typeface="+mn-ea"/>
              </a:rPr>
              <a:t>2</a:t>
            </a:r>
            <a:r>
              <a:rPr lang="ja-JP" altLang="en-US" sz="1200" b="0" i="0" dirty="0">
                <a:solidFill>
                  <a:srgbClr val="333333"/>
                </a:solidFill>
                <a:effectLst/>
                <a:latin typeface="+mn-ea"/>
              </a:rPr>
              <a:t>位）が脳梗塞などの　　　　　　　　　　　　　　　　　　　脳血管疾患</a:t>
            </a:r>
            <a:r>
              <a:rPr lang="en-US" altLang="ja-JP" sz="800" b="0" i="0" dirty="0">
                <a:solidFill>
                  <a:srgbClr val="333333"/>
                </a:solidFill>
                <a:effectLst/>
                <a:latin typeface="+mn-ea"/>
              </a:rPr>
              <a:t>※3</a:t>
            </a:r>
            <a:endParaRPr lang="en-US" altLang="ja-JP" sz="800" dirty="0">
              <a:solidFill>
                <a:srgbClr val="333333"/>
              </a:solidFill>
              <a:latin typeface="+mn-ea"/>
            </a:endParaRPr>
          </a:p>
          <a:p>
            <a:endParaRPr lang="en-US" altLang="ja-JP" sz="500" b="0" i="0" dirty="0">
              <a:solidFill>
                <a:srgbClr val="333333"/>
              </a:solidFill>
              <a:effectLst/>
              <a:latin typeface="+mn-ea"/>
            </a:endParaRPr>
          </a:p>
          <a:p>
            <a:r>
              <a:rPr lang="ja-JP" altLang="en-US" sz="1050" b="0" i="0" dirty="0">
                <a:solidFill>
                  <a:srgbClr val="333333"/>
                </a:solidFill>
                <a:effectLst/>
                <a:latin typeface="+mn-ea"/>
              </a:rPr>
              <a:t>●著名人の脳血管疾患</a:t>
            </a:r>
            <a:r>
              <a:rPr lang="ja-JP" altLang="en-US" sz="1050" dirty="0">
                <a:solidFill>
                  <a:srgbClr val="333333"/>
                </a:solidFill>
                <a:latin typeface="+mn-ea"/>
              </a:rPr>
              <a:t>は</a:t>
            </a:r>
            <a:r>
              <a:rPr lang="ja-JP" altLang="en-US" sz="900" dirty="0">
                <a:solidFill>
                  <a:srgbClr val="333333"/>
                </a:solidFill>
                <a:latin typeface="+mn-ea"/>
              </a:rPr>
              <a:t>、脳梗塞：長嶋茂雄さん（元プロ野球選手</a:t>
            </a:r>
            <a:r>
              <a:rPr lang="en-US" altLang="ja-JP" sz="900" dirty="0">
                <a:solidFill>
                  <a:srgbClr val="333333"/>
                </a:solidFill>
                <a:latin typeface="+mn-ea"/>
              </a:rPr>
              <a:t>/68</a:t>
            </a:r>
            <a:r>
              <a:rPr lang="ja-JP" altLang="en-US" sz="900" dirty="0">
                <a:solidFill>
                  <a:srgbClr val="333333"/>
                </a:solidFill>
                <a:latin typeface="+mn-ea"/>
              </a:rPr>
              <a:t>）、磯野貴理子さん（ﾀﾚﾝﾄ</a:t>
            </a:r>
            <a:r>
              <a:rPr lang="en-US" altLang="ja-JP" sz="900" dirty="0">
                <a:solidFill>
                  <a:srgbClr val="333333"/>
                </a:solidFill>
                <a:latin typeface="+mn-ea"/>
              </a:rPr>
              <a:t>/56</a:t>
            </a:r>
            <a:r>
              <a:rPr lang="ja-JP" altLang="en-US" sz="900" dirty="0">
                <a:solidFill>
                  <a:srgbClr val="333333"/>
                </a:solidFill>
                <a:latin typeface="+mn-ea"/>
              </a:rPr>
              <a:t>）、麻木久仁子さん（ﾀﾚﾝﾄ</a:t>
            </a:r>
            <a:r>
              <a:rPr lang="en-US" altLang="ja-JP" sz="900" dirty="0">
                <a:solidFill>
                  <a:srgbClr val="333333"/>
                </a:solidFill>
                <a:latin typeface="+mn-ea"/>
              </a:rPr>
              <a:t>/57</a:t>
            </a:r>
            <a:r>
              <a:rPr lang="ja-JP" altLang="en-US" sz="900" dirty="0">
                <a:solidFill>
                  <a:srgbClr val="333333"/>
                </a:solidFill>
                <a:latin typeface="+mn-ea"/>
              </a:rPr>
              <a:t>歳）。小脳梗塞：桜井和寿さん（ﾐｭｰｼﾞｼｬﾝ</a:t>
            </a:r>
            <a:r>
              <a:rPr lang="en-US" altLang="ja-JP" sz="900" dirty="0">
                <a:solidFill>
                  <a:srgbClr val="333333"/>
                </a:solidFill>
                <a:latin typeface="+mn-ea"/>
              </a:rPr>
              <a:t>/32</a:t>
            </a:r>
            <a:r>
              <a:rPr lang="ja-JP" altLang="en-US" sz="900" dirty="0">
                <a:solidFill>
                  <a:srgbClr val="333333"/>
                </a:solidFill>
                <a:latin typeface="+mn-ea"/>
              </a:rPr>
              <a:t>）。くも膜下出血：星野源さん（ﾐｭｰｼﾞｼｬﾝ</a:t>
            </a:r>
            <a:r>
              <a:rPr lang="en-US" altLang="ja-JP" sz="900" dirty="0">
                <a:solidFill>
                  <a:srgbClr val="333333"/>
                </a:solidFill>
                <a:latin typeface="+mn-ea"/>
              </a:rPr>
              <a:t>/31</a:t>
            </a:r>
            <a:r>
              <a:rPr lang="ja-JP" altLang="en-US" sz="900" dirty="0">
                <a:solidFill>
                  <a:srgbClr val="333333"/>
                </a:solidFill>
                <a:latin typeface="+mn-ea"/>
              </a:rPr>
              <a:t>）、</a:t>
            </a:r>
            <a:r>
              <a:rPr lang="en-US" altLang="ja-JP" sz="900" dirty="0" err="1">
                <a:solidFill>
                  <a:srgbClr val="333333"/>
                </a:solidFill>
                <a:latin typeface="+mn-ea"/>
              </a:rPr>
              <a:t>keiko</a:t>
            </a:r>
            <a:r>
              <a:rPr lang="en-US" altLang="ja-JP" sz="900" dirty="0">
                <a:solidFill>
                  <a:srgbClr val="333333"/>
                </a:solidFill>
                <a:latin typeface="+mn-ea"/>
              </a:rPr>
              <a:t>/globe(</a:t>
            </a:r>
            <a:r>
              <a:rPr lang="ja-JP" altLang="en-US" sz="900" dirty="0">
                <a:solidFill>
                  <a:srgbClr val="333333"/>
                </a:solidFill>
                <a:latin typeface="+mn-ea"/>
              </a:rPr>
              <a:t>ﾐｭｰｼﾞｼｬﾝ</a:t>
            </a:r>
            <a:r>
              <a:rPr lang="en-US" altLang="ja-JP" sz="900" dirty="0">
                <a:solidFill>
                  <a:srgbClr val="333333"/>
                </a:solidFill>
                <a:latin typeface="+mn-ea"/>
              </a:rPr>
              <a:t>/39)</a:t>
            </a:r>
            <a:r>
              <a:rPr lang="ja-JP" altLang="en-US" sz="900" dirty="0">
                <a:solidFill>
                  <a:srgbClr val="333333"/>
                </a:solidFill>
                <a:latin typeface="+mn-ea"/>
              </a:rPr>
              <a:t>等</a:t>
            </a:r>
            <a:endParaRPr lang="en-US" altLang="ja-JP" sz="900" b="0" i="0" dirty="0">
              <a:solidFill>
                <a:srgbClr val="333333"/>
              </a:solidFill>
              <a:effectLst/>
              <a:latin typeface="+mn-ea"/>
            </a:endParaRPr>
          </a:p>
        </p:txBody>
      </p:sp>
      <p:sp>
        <p:nvSpPr>
          <p:cNvPr id="39" name="テキスト ボックス 38">
            <a:extLst>
              <a:ext uri="{FF2B5EF4-FFF2-40B4-BE49-F238E27FC236}">
                <a16:creationId xmlns:a16="http://schemas.microsoft.com/office/drawing/2014/main" id="{EBFC5B2A-7C65-4C63-B76C-A47044D17D29}"/>
              </a:ext>
            </a:extLst>
          </p:cNvPr>
          <p:cNvSpPr txBox="1"/>
          <p:nvPr/>
        </p:nvSpPr>
        <p:spPr>
          <a:xfrm>
            <a:off x="0" y="6334985"/>
            <a:ext cx="9184962" cy="200055"/>
          </a:xfrm>
          <a:prstGeom prst="rect">
            <a:avLst/>
          </a:prstGeom>
          <a:noFill/>
        </p:spPr>
        <p:txBody>
          <a:bodyPr wrap="square">
            <a:spAutoFit/>
          </a:bodyPr>
          <a:lstStyle/>
          <a:p>
            <a:r>
              <a:rPr lang="ja-JP" altLang="en-US" sz="700" b="0" i="0" dirty="0">
                <a:solidFill>
                  <a:srgbClr val="333333"/>
                </a:solidFill>
                <a:effectLst/>
                <a:latin typeface="HGPｺﾞｼｯｸM" panose="020B0600000000000000" pitchFamily="50" charset="-128"/>
                <a:ea typeface="HGPｺﾞｼｯｸM" panose="020B0600000000000000" pitchFamily="50" charset="-128"/>
              </a:rPr>
              <a:t>出典</a:t>
            </a:r>
            <a:r>
              <a:rPr lang="ja-JP" altLang="en-US" sz="700" dirty="0">
                <a:solidFill>
                  <a:srgbClr val="333333"/>
                </a:solidFill>
                <a:latin typeface="HGPｺﾞｼｯｸM" panose="020B0600000000000000" pitchFamily="50" charset="-128"/>
                <a:ea typeface="HGPｺﾞｼｯｸM" panose="020B0600000000000000" pitchFamily="50" charset="-128"/>
                <a:sym typeface="Wingdings" panose="05000000000000000000" pitchFamily="2" charset="2"/>
              </a:rPr>
              <a:t>：（</a:t>
            </a:r>
            <a:r>
              <a:rPr lang="en-US" altLang="ja-JP" sz="700" dirty="0">
                <a:solidFill>
                  <a:srgbClr val="333333"/>
                </a:solidFill>
                <a:latin typeface="HGPｺﾞｼｯｸM" panose="020B0600000000000000" pitchFamily="50" charset="-128"/>
                <a:ea typeface="HGPｺﾞｼｯｸM" panose="020B0600000000000000" pitchFamily="50" charset="-128"/>
              </a:rPr>
              <a:t>※1</a:t>
            </a:r>
            <a:r>
              <a:rPr lang="ja-JP" altLang="en-US" sz="700" dirty="0">
                <a:solidFill>
                  <a:srgbClr val="333333"/>
                </a:solidFill>
                <a:latin typeface="HGPｺﾞｼｯｸM" panose="020B0600000000000000" pitchFamily="50" charset="-128"/>
                <a:ea typeface="HGPｺﾞｼｯｸM" panose="020B0600000000000000" pitchFamily="50" charset="-128"/>
              </a:rPr>
              <a:t>）</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患者調査の概況（厚生労働省）。（</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※2</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）令和５年</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(2023)</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人口動態統計（確定数）の概況（厚生労働省） （</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※3</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）厚生労働省 </a:t>
            </a:r>
            <a:r>
              <a:rPr lang="ja-JP" altLang="en-US" sz="700" dirty="0">
                <a:solidFill>
                  <a:srgbClr val="333333"/>
                </a:solidFill>
                <a:latin typeface="HGPｺﾞｼｯｸM" panose="020B0600000000000000" pitchFamily="50" charset="-128"/>
                <a:ea typeface="HGPｺﾞｼｯｸM" panose="020B0600000000000000" pitchFamily="50" charset="-128"/>
              </a:rPr>
              <a:t>令和</a:t>
            </a:r>
            <a:r>
              <a:rPr lang="en-US" altLang="ja-JP" sz="700" dirty="0">
                <a:solidFill>
                  <a:srgbClr val="333333"/>
                </a:solidFill>
                <a:latin typeface="HGPｺﾞｼｯｸM" panose="020B0600000000000000" pitchFamily="50" charset="-128"/>
                <a:ea typeface="HGPｺﾞｼｯｸM" panose="020B0600000000000000" pitchFamily="50" charset="-128"/>
              </a:rPr>
              <a:t>4</a:t>
            </a:r>
            <a:r>
              <a:rPr lang="ja-JP" altLang="en-US" sz="700" dirty="0">
                <a:solidFill>
                  <a:srgbClr val="333333"/>
                </a:solidFill>
                <a:latin typeface="HGPｺﾞｼｯｸM" panose="020B0600000000000000" pitchFamily="50" charset="-128"/>
                <a:ea typeface="HGPｺﾞｼｯｸM" panose="020B0600000000000000" pitchFamily="50" charset="-128"/>
              </a:rPr>
              <a:t>年</a:t>
            </a:r>
            <a:r>
              <a:rPr lang="en-US" altLang="ja-JP" sz="700" b="0" i="0" dirty="0">
                <a:solidFill>
                  <a:srgbClr val="333333"/>
                </a:solidFill>
                <a:effectLst/>
                <a:latin typeface="HGPｺﾞｼｯｸM" panose="020B0600000000000000" pitchFamily="50" charset="-128"/>
                <a:ea typeface="HGPｺﾞｼｯｸM" panose="020B0600000000000000" pitchFamily="50" charset="-128"/>
              </a:rPr>
              <a:t> (2022)</a:t>
            </a:r>
            <a:r>
              <a:rPr lang="ja-JP" altLang="en-US" sz="700" b="0" i="0" dirty="0">
                <a:solidFill>
                  <a:srgbClr val="333333"/>
                </a:solidFill>
                <a:effectLst/>
                <a:latin typeface="HGPｺﾞｼｯｸM" panose="020B0600000000000000" pitchFamily="50" charset="-128"/>
                <a:ea typeface="HGPｺﾞｼｯｸM" panose="020B0600000000000000" pitchFamily="50" charset="-128"/>
              </a:rPr>
              <a:t>「国民生活基礎調査の概況」</a:t>
            </a:r>
            <a:endParaRPr lang="ja-JP" altLang="en-US" sz="700" dirty="0">
              <a:latin typeface="HGPｺﾞｼｯｸM" panose="020B0600000000000000" pitchFamily="50" charset="-128"/>
              <a:ea typeface="HGPｺﾞｼｯｸM" panose="020B0600000000000000" pitchFamily="50" charset="-128"/>
            </a:endParaRPr>
          </a:p>
        </p:txBody>
      </p:sp>
      <p:sp>
        <p:nvSpPr>
          <p:cNvPr id="3" name="テキスト プレースホルダー 1">
            <a:extLst>
              <a:ext uri="{FF2B5EF4-FFF2-40B4-BE49-F238E27FC236}">
                <a16:creationId xmlns:a16="http://schemas.microsoft.com/office/drawing/2014/main" id="{F01E0887-F566-BB29-ED38-E6BD11BD7D04}"/>
              </a:ext>
            </a:extLst>
          </p:cNvPr>
          <p:cNvSpPr txBox="1">
            <a:spLocks/>
          </p:cNvSpPr>
          <p:nvPr/>
        </p:nvSpPr>
        <p:spPr>
          <a:xfrm>
            <a:off x="1568918" y="186240"/>
            <a:ext cx="8235478" cy="396000"/>
          </a:xfrm>
          <a:prstGeom prst="rect">
            <a:avLst/>
          </a:prstGeom>
          <a:no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journal</a:t>
            </a:r>
            <a:endParaRPr lang="ja-JP" altLang="en-US" dirty="0"/>
          </a:p>
        </p:txBody>
      </p:sp>
      <p:sp>
        <p:nvSpPr>
          <p:cNvPr id="4" name="テキスト プレースホルダー 1">
            <a:extLst>
              <a:ext uri="{FF2B5EF4-FFF2-40B4-BE49-F238E27FC236}">
                <a16:creationId xmlns:a16="http://schemas.microsoft.com/office/drawing/2014/main" id="{5060F5F4-311D-D836-FDDA-9D0BCECC4BE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夏にかけて、この病気に気を付けよう！からの「新規主力販売」のポイント</a:t>
            </a:r>
          </a:p>
        </p:txBody>
      </p:sp>
      <p:sp>
        <p:nvSpPr>
          <p:cNvPr id="5" name="スライド番号プレースホルダー 5">
            <a:extLst>
              <a:ext uri="{FF2B5EF4-FFF2-40B4-BE49-F238E27FC236}">
                <a16:creationId xmlns:a16="http://schemas.microsoft.com/office/drawing/2014/main" id="{35CD0CA4-0269-4A60-8C2D-ABD6D1068AAF}"/>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6</a:t>
            </a:fld>
            <a:endParaRPr kumimoji="1" lang="ja-JP" altLang="en-US" sz="1200" b="1" dirty="0">
              <a:solidFill>
                <a:schemeClr val="tx1"/>
              </a:solidFill>
            </a:endParaRPr>
          </a:p>
        </p:txBody>
      </p:sp>
      <p:sp>
        <p:nvSpPr>
          <p:cNvPr id="6" name="正方形/長方形 5">
            <a:extLst>
              <a:ext uri="{FF2B5EF4-FFF2-40B4-BE49-F238E27FC236}">
                <a16:creationId xmlns:a16="http://schemas.microsoft.com/office/drawing/2014/main" id="{940F42C8-6B2C-1749-29F2-F4BA07957A68}"/>
              </a:ext>
            </a:extLst>
          </p:cNvPr>
          <p:cNvSpPr/>
          <p:nvPr/>
        </p:nvSpPr>
        <p:spPr>
          <a:xfrm>
            <a:off x="987972" y="3777722"/>
            <a:ext cx="3907748" cy="547724"/>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①</a:t>
            </a:r>
          </a:p>
        </p:txBody>
      </p:sp>
      <p:sp>
        <p:nvSpPr>
          <p:cNvPr id="7" name="正方形/長方形 6">
            <a:extLst>
              <a:ext uri="{FF2B5EF4-FFF2-40B4-BE49-F238E27FC236}">
                <a16:creationId xmlns:a16="http://schemas.microsoft.com/office/drawing/2014/main" id="{F7886DB4-09F3-A2F4-F648-E12BB226733A}"/>
              </a:ext>
            </a:extLst>
          </p:cNvPr>
          <p:cNvSpPr/>
          <p:nvPr/>
        </p:nvSpPr>
        <p:spPr>
          <a:xfrm>
            <a:off x="6515132" y="5748995"/>
            <a:ext cx="828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　　　</a:t>
            </a:r>
            <a:r>
              <a:rPr kumimoji="1" lang="ja-JP" altLang="en-US" sz="1200" b="1" dirty="0">
                <a:solidFill>
                  <a:sysClr val="windowText" lastClr="000000"/>
                </a:solidFill>
                <a:latin typeface="Meiryo UI" panose="020B0604030504040204" pitchFamily="50" charset="-128"/>
                <a:ea typeface="Meiryo UI" panose="020B0604030504040204" pitchFamily="50" charset="-128"/>
              </a:rPr>
              <a:t>時間</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DB006ABA-0AE9-CA3E-D9EC-1AA573F46FDD}"/>
              </a:ext>
            </a:extLst>
          </p:cNvPr>
          <p:cNvSpPr/>
          <p:nvPr/>
        </p:nvSpPr>
        <p:spPr>
          <a:xfrm>
            <a:off x="8875282" y="5950218"/>
            <a:ext cx="929114"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　　　</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9" name="吹き出し: 四角形 8">
            <a:extLst>
              <a:ext uri="{FF2B5EF4-FFF2-40B4-BE49-F238E27FC236}">
                <a16:creationId xmlns:a16="http://schemas.microsoft.com/office/drawing/2014/main" id="{01910ECB-3430-670F-F61E-EB1B5F9638F8}"/>
              </a:ext>
            </a:extLst>
          </p:cNvPr>
          <p:cNvSpPr/>
          <p:nvPr/>
        </p:nvSpPr>
        <p:spPr bwMode="auto">
          <a:xfrm>
            <a:off x="3442160" y="4299149"/>
            <a:ext cx="6396011" cy="2499987"/>
          </a:xfrm>
          <a:prstGeom prst="wedgeRectCallout">
            <a:avLst>
              <a:gd name="adj1" fmla="val 31083"/>
              <a:gd name="adj2" fmla="val -65380"/>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defTabSz="914400" fontAlgn="base">
              <a:spcBef>
                <a:spcPct val="0"/>
              </a:spcBef>
              <a:spcAft>
                <a:spcPct val="0"/>
              </a:spcAft>
            </a:pPr>
            <a:r>
              <a:rPr lang="en-US" altLang="ja-JP" sz="4000" b="1" dirty="0">
                <a:solidFill>
                  <a:srgbClr val="EA5550"/>
                </a:solidFill>
                <a:latin typeface="Meiryo UI" panose="020B0604030504040204" pitchFamily="50" charset="-128"/>
                <a:ea typeface="Meiryo UI" panose="020B0604030504040204" pitchFamily="50" charset="-128"/>
              </a:rPr>
              <a:t>2</a:t>
            </a:r>
            <a:r>
              <a:rPr lang="ja-JP" altLang="en-US" sz="4000" b="1" dirty="0">
                <a:solidFill>
                  <a:srgbClr val="EA5550"/>
                </a:solidFill>
                <a:latin typeface="Meiryo UI" panose="020B0604030504040204" pitchFamily="50" charset="-128"/>
                <a:ea typeface="Meiryo UI" panose="020B0604030504040204" pitchFamily="50" charset="-128"/>
              </a:rPr>
              <a:t>ヵ所以上</a:t>
            </a:r>
            <a:r>
              <a:rPr lang="ja-JP" altLang="en-US" sz="4000" b="1" dirty="0">
                <a:latin typeface="Meiryo UI" panose="020B0604030504040204" pitchFamily="50" charset="-128"/>
                <a:ea typeface="Meiryo UI" panose="020B0604030504040204" pitchFamily="50" charset="-128"/>
              </a:rPr>
              <a:t>はみだしたり、　　　重なったりしていたら要注意！</a:t>
            </a:r>
            <a:endParaRPr lang="en-US" altLang="ja-JP" sz="4000" b="1" dirty="0">
              <a:latin typeface="Meiryo UI" panose="020B0604030504040204" pitchFamily="50" charset="-128"/>
              <a:ea typeface="Meiryo UI" panose="020B0604030504040204" pitchFamily="50" charset="-128"/>
            </a:endParaRPr>
          </a:p>
          <a:p>
            <a:pPr defTabSz="914400" fontAlgn="base">
              <a:spcBef>
                <a:spcPct val="0"/>
              </a:spcBef>
              <a:spcAft>
                <a:spcPct val="0"/>
              </a:spcAft>
            </a:pPr>
            <a:r>
              <a:rPr lang="ja-JP" altLang="en-US" sz="4000" b="1" dirty="0">
                <a:solidFill>
                  <a:srgbClr val="EA5550"/>
                </a:solidFill>
                <a:latin typeface="Meiryo UI" panose="020B0604030504040204" pitchFamily="50" charset="-128"/>
                <a:ea typeface="Meiryo UI" panose="020B0604030504040204" pitchFamily="50" charset="-128"/>
              </a:rPr>
              <a:t>「隠れ脳梗塞」を起こしている</a:t>
            </a:r>
            <a:r>
              <a:rPr lang="ja-JP" altLang="en-US" sz="4000" b="1" dirty="0">
                <a:latin typeface="Meiryo UI" panose="020B0604030504040204" pitchFamily="50" charset="-128"/>
                <a:ea typeface="Meiryo UI" panose="020B0604030504040204" pitchFamily="50" charset="-128"/>
              </a:rPr>
              <a:t>可能性あり！</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nvGrpSpPr>
          <p:cNvPr id="28" name="グループ化 27">
            <a:extLst>
              <a:ext uri="{FF2B5EF4-FFF2-40B4-BE49-F238E27FC236}">
                <a16:creationId xmlns:a16="http://schemas.microsoft.com/office/drawing/2014/main" id="{AF8E42B4-6934-509E-B5BD-72A9BE1DB979}"/>
              </a:ext>
            </a:extLst>
          </p:cNvPr>
          <p:cNvGrpSpPr/>
          <p:nvPr/>
        </p:nvGrpSpPr>
        <p:grpSpPr>
          <a:xfrm>
            <a:off x="174201" y="3643624"/>
            <a:ext cx="4434689" cy="1319534"/>
            <a:chOff x="6672285" y="4833204"/>
            <a:chExt cx="4434689" cy="1319534"/>
          </a:xfrm>
        </p:grpSpPr>
        <p:cxnSp>
          <p:nvCxnSpPr>
            <p:cNvPr id="29" name="直線コネクタ 28">
              <a:extLst>
                <a:ext uri="{FF2B5EF4-FFF2-40B4-BE49-F238E27FC236}">
                  <a16:creationId xmlns:a16="http://schemas.microsoft.com/office/drawing/2014/main" id="{B7EB7B4F-5141-65C3-69B4-76DD229C9C3D}"/>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0" name="吹き出し: 四角形 39">
              <a:extLst>
                <a:ext uri="{FF2B5EF4-FFF2-40B4-BE49-F238E27FC236}">
                  <a16:creationId xmlns:a16="http://schemas.microsoft.com/office/drawing/2014/main" id="{79063697-EF8C-068A-F1C9-4D8280CFB68D}"/>
                </a:ext>
              </a:extLst>
            </p:cNvPr>
            <p:cNvSpPr/>
            <p:nvPr/>
          </p:nvSpPr>
          <p:spPr bwMode="auto">
            <a:xfrm>
              <a:off x="6672285" y="4833204"/>
              <a:ext cx="4434689" cy="1319534"/>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a:t>
              </a:r>
              <a:r>
                <a:rPr kumimoji="1" lang="ja-JP" altLang="en-US" sz="4000" b="1" dirty="0">
                  <a:solidFill>
                    <a:srgbClr val="EA5550"/>
                  </a:solidFill>
                  <a:latin typeface="Meiryo UI" panose="020B0604030504040204" pitchFamily="50" charset="-128"/>
                  <a:ea typeface="Meiryo UI" panose="020B0604030504040204" pitchFamily="50" charset="-128"/>
                </a:rPr>
                <a:t>冬</a:t>
              </a:r>
              <a:r>
                <a:rPr kumimoji="1" lang="ja-JP" altLang="en-US" sz="4000" b="1" dirty="0">
                  <a:latin typeface="Meiryo UI" panose="020B0604030504040204" pitchFamily="50" charset="-128"/>
                  <a:ea typeface="Meiryo UI" panose="020B0604030504040204" pitchFamily="50" charset="-128"/>
                </a:rPr>
                <a:t>　春　　</a:t>
              </a:r>
              <a:r>
                <a:rPr kumimoji="1" lang="ja-JP" altLang="en-US" sz="4000" b="1" dirty="0">
                  <a:solidFill>
                    <a:srgbClr val="00B050"/>
                  </a:solidFill>
                  <a:latin typeface="Meiryo UI" panose="020B0604030504040204" pitchFamily="50" charset="-128"/>
                  <a:ea typeface="Meiryo UI" panose="020B0604030504040204" pitchFamily="50" charset="-128"/>
                </a:rPr>
                <a:t>夏</a:t>
              </a:r>
              <a:r>
                <a:rPr kumimoji="1" lang="ja-JP" altLang="en-US" sz="4000" b="1" dirty="0">
                  <a:latin typeface="Meiryo UI" panose="020B0604030504040204" pitchFamily="50" charset="-128"/>
                  <a:ea typeface="Meiryo UI" panose="020B0604030504040204" pitchFamily="50" charset="-128"/>
                </a:rPr>
                <a:t>　秋</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12-2</a:t>
              </a:r>
              <a:r>
                <a:rPr kumimoji="1" lang="ja-JP" altLang="en-US" sz="4000" b="1" dirty="0">
                  <a:solidFill>
                    <a:srgbClr val="EA5550"/>
                  </a:solidFill>
                  <a:latin typeface="Meiryo UI" panose="020B0604030504040204" pitchFamily="50" charset="-128"/>
                  <a:ea typeface="Meiryo UI" panose="020B0604030504040204" pitchFamily="50" charset="-128"/>
                </a:rPr>
                <a:t>月 </a:t>
              </a: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solidFill>
                    <a:srgbClr val="00B050"/>
                  </a:solidFill>
                  <a:latin typeface="Meiryo UI" panose="020B0604030504040204" pitchFamily="50" charset="-128"/>
                  <a:ea typeface="Meiryo UI" panose="020B0604030504040204" pitchFamily="50" charset="-128"/>
                </a:rPr>
                <a:t>6‐8</a:t>
              </a:r>
              <a:r>
                <a:rPr kumimoji="1" lang="ja-JP" altLang="en-US" sz="4000" b="1" dirty="0">
                  <a:solidFill>
                    <a:srgbClr val="00B050"/>
                  </a:solidFill>
                  <a:latin typeface="Meiryo UI" panose="020B0604030504040204" pitchFamily="50" charset="-128"/>
                  <a:ea typeface="Meiryo UI" panose="020B0604030504040204" pitchFamily="50" charset="-128"/>
                </a:rPr>
                <a:t>月</a:t>
              </a:r>
              <a:endParaRPr kumimoji="1" lang="en-US" altLang="ja-JP" sz="4000" b="1" dirty="0">
                <a:solidFill>
                  <a:srgbClr val="00B050"/>
                </a:solidFill>
                <a:latin typeface="Meiryo UI" panose="020B0604030504040204" pitchFamily="50" charset="-128"/>
                <a:ea typeface="Meiryo UI" panose="020B0604030504040204" pitchFamily="50" charset="-128"/>
              </a:endParaRPr>
            </a:p>
          </p:txBody>
        </p:sp>
      </p:grpSp>
      <p:grpSp>
        <p:nvGrpSpPr>
          <p:cNvPr id="41" name="グループ化 40">
            <a:extLst>
              <a:ext uri="{FF2B5EF4-FFF2-40B4-BE49-F238E27FC236}">
                <a16:creationId xmlns:a16="http://schemas.microsoft.com/office/drawing/2014/main" id="{131BDFBF-C25A-3A09-70CE-037612B0DA30}"/>
              </a:ext>
            </a:extLst>
          </p:cNvPr>
          <p:cNvGrpSpPr/>
          <p:nvPr/>
        </p:nvGrpSpPr>
        <p:grpSpPr>
          <a:xfrm>
            <a:off x="5204582" y="4798364"/>
            <a:ext cx="2232000" cy="1000804"/>
            <a:chOff x="7436497" y="5308139"/>
            <a:chExt cx="2232000" cy="1000804"/>
          </a:xfrm>
        </p:grpSpPr>
        <p:cxnSp>
          <p:nvCxnSpPr>
            <p:cNvPr id="42" name="直線コネクタ 41">
              <a:extLst>
                <a:ext uri="{FF2B5EF4-FFF2-40B4-BE49-F238E27FC236}">
                  <a16:creationId xmlns:a16="http://schemas.microsoft.com/office/drawing/2014/main" id="{E91C630D-18E1-2245-2100-050A68E14012}"/>
                </a:ext>
              </a:extLst>
            </p:cNvPr>
            <p:cNvCxnSpPr>
              <a:cxnSpLocks/>
            </p:cNvCxnSpPr>
            <p:nvPr/>
          </p:nvCxnSpPr>
          <p:spPr>
            <a:xfrm>
              <a:off x="9068390"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3" name="吹き出し: 四角形 42">
              <a:extLst>
                <a:ext uri="{FF2B5EF4-FFF2-40B4-BE49-F238E27FC236}">
                  <a16:creationId xmlns:a16="http://schemas.microsoft.com/office/drawing/2014/main" id="{D4D0B26B-9D17-F0C0-6CB8-BC61B68EC850}"/>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② </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時間</a:t>
              </a:r>
              <a:endParaRPr kumimoji="1" lang="en-US" altLang="ja-JP" sz="4000" b="1" dirty="0">
                <a:latin typeface="Meiryo UI" panose="020B0604030504040204" pitchFamily="50" charset="-128"/>
                <a:ea typeface="Meiryo UI" panose="020B0604030504040204" pitchFamily="50" charset="-128"/>
              </a:endParaRPr>
            </a:p>
          </p:txBody>
        </p:sp>
      </p:grpSp>
      <p:grpSp>
        <p:nvGrpSpPr>
          <p:cNvPr id="44" name="グループ化 43">
            <a:extLst>
              <a:ext uri="{FF2B5EF4-FFF2-40B4-BE49-F238E27FC236}">
                <a16:creationId xmlns:a16="http://schemas.microsoft.com/office/drawing/2014/main" id="{796CD1D6-18CD-339A-2CA4-44D002CFC59F}"/>
              </a:ext>
            </a:extLst>
          </p:cNvPr>
          <p:cNvGrpSpPr/>
          <p:nvPr/>
        </p:nvGrpSpPr>
        <p:grpSpPr>
          <a:xfrm>
            <a:off x="5207116" y="5974109"/>
            <a:ext cx="4646971" cy="806441"/>
            <a:chOff x="3232325" y="6489266"/>
            <a:chExt cx="4646971" cy="806441"/>
          </a:xfrm>
        </p:grpSpPr>
        <p:cxnSp>
          <p:nvCxnSpPr>
            <p:cNvPr id="45" name="直線コネクタ 44">
              <a:extLst>
                <a:ext uri="{FF2B5EF4-FFF2-40B4-BE49-F238E27FC236}">
                  <a16:creationId xmlns:a16="http://schemas.microsoft.com/office/drawing/2014/main" id="{73A6628C-DB46-153B-A44D-A8F5FDDFAFF2}"/>
                </a:ext>
              </a:extLst>
            </p:cNvPr>
            <p:cNvCxnSpPr>
              <a:cxnSpLocks/>
            </p:cNvCxnSpPr>
            <p:nvPr/>
          </p:nvCxnSpPr>
          <p:spPr>
            <a:xfrm flipV="1">
              <a:off x="6766438" y="6489266"/>
              <a:ext cx="752861" cy="19210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6" name="吹き出し: 四角形 45">
              <a:extLst>
                <a:ext uri="{FF2B5EF4-FFF2-40B4-BE49-F238E27FC236}">
                  <a16:creationId xmlns:a16="http://schemas.microsoft.com/office/drawing/2014/main" id="{7F41B66A-0DEA-4BC5-87AD-27A6ED93AC3E}"/>
                </a:ext>
              </a:extLst>
            </p:cNvPr>
            <p:cNvSpPr/>
            <p:nvPr/>
          </p:nvSpPr>
          <p:spPr bwMode="auto">
            <a:xfrm>
              <a:off x="3232325" y="6611707"/>
              <a:ext cx="4646971"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コップ</a:t>
              </a:r>
              <a:r>
                <a:rPr kumimoji="1" lang="en-US" altLang="ja-JP" sz="4000" b="1" dirty="0">
                  <a:latin typeface="Meiryo UI" panose="020B0604030504040204" pitchFamily="50" charset="-128"/>
                  <a:ea typeface="Meiryo UI" panose="020B0604030504040204" pitchFamily="50" charset="-128"/>
                </a:rPr>
                <a:t>1</a:t>
              </a:r>
              <a:r>
                <a:rPr kumimoji="1" lang="ja-JP" altLang="en-US" sz="4000" b="1" dirty="0">
                  <a:latin typeface="Meiryo UI" panose="020B0604030504040204" pitchFamily="50" charset="-128"/>
                  <a:ea typeface="Meiryo UI" panose="020B0604030504040204" pitchFamily="50" charset="-128"/>
                </a:rPr>
                <a:t>杯の水</a:t>
              </a:r>
              <a:endParaRPr kumimoji="1" lang="en-US" altLang="ja-JP" sz="4000" b="1" dirty="0">
                <a:latin typeface="Meiryo UI" panose="020B0604030504040204" pitchFamily="50" charset="-128"/>
                <a:ea typeface="Meiryo UI" panose="020B0604030504040204" pitchFamily="50" charset="-128"/>
              </a:endParaRPr>
            </a:p>
          </p:txBody>
        </p:sp>
      </p:grpSp>
      <p:grpSp>
        <p:nvGrpSpPr>
          <p:cNvPr id="47" name="グループ化 46">
            <a:extLst>
              <a:ext uri="{FF2B5EF4-FFF2-40B4-BE49-F238E27FC236}">
                <a16:creationId xmlns:a16="http://schemas.microsoft.com/office/drawing/2014/main" id="{DDBFFDFA-24D3-0896-9368-E9421472220D}"/>
              </a:ext>
            </a:extLst>
          </p:cNvPr>
          <p:cNvGrpSpPr/>
          <p:nvPr/>
        </p:nvGrpSpPr>
        <p:grpSpPr>
          <a:xfrm>
            <a:off x="2585675" y="109097"/>
            <a:ext cx="7244448" cy="6724638"/>
            <a:chOff x="2575692" y="62042"/>
            <a:chExt cx="7244448" cy="6724638"/>
          </a:xfrm>
        </p:grpSpPr>
        <p:grpSp>
          <p:nvGrpSpPr>
            <p:cNvPr id="48" name="グループ化 47">
              <a:extLst>
                <a:ext uri="{FF2B5EF4-FFF2-40B4-BE49-F238E27FC236}">
                  <a16:creationId xmlns:a16="http://schemas.microsoft.com/office/drawing/2014/main" id="{A1F619DD-B899-04BC-CFB7-6A3A52ABF25A}"/>
                </a:ext>
              </a:extLst>
            </p:cNvPr>
            <p:cNvGrpSpPr/>
            <p:nvPr/>
          </p:nvGrpSpPr>
          <p:grpSpPr>
            <a:xfrm>
              <a:off x="5560040" y="62042"/>
              <a:ext cx="4260100" cy="6724638"/>
              <a:chOff x="750493" y="184306"/>
              <a:chExt cx="4111067" cy="6489387"/>
            </a:xfrm>
          </p:grpSpPr>
          <p:sp>
            <p:nvSpPr>
              <p:cNvPr id="50" name="正方形/長方形 49">
                <a:extLst>
                  <a:ext uri="{FF2B5EF4-FFF2-40B4-BE49-F238E27FC236}">
                    <a16:creationId xmlns:a16="http://schemas.microsoft.com/office/drawing/2014/main" id="{CA441ACB-4C83-07AE-AAEE-DDBDD04A03B8}"/>
                  </a:ext>
                </a:extLst>
              </p:cNvPr>
              <p:cNvSpPr/>
              <p:nvPr/>
            </p:nvSpPr>
            <p:spPr>
              <a:xfrm>
                <a:off x="750493" y="184306"/>
                <a:ext cx="4111067" cy="6489387"/>
              </a:xfrm>
              <a:prstGeom prst="rect">
                <a:avLst/>
              </a:prstGeom>
              <a:solidFill>
                <a:schemeClr val="bg1"/>
              </a:solidFill>
              <a:ln w="571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 name="グループ化 50">
                <a:extLst>
                  <a:ext uri="{FF2B5EF4-FFF2-40B4-BE49-F238E27FC236}">
                    <a16:creationId xmlns:a16="http://schemas.microsoft.com/office/drawing/2014/main" id="{4FA5F045-8DA2-1C20-D234-4D6D1319E3DB}"/>
                  </a:ext>
                </a:extLst>
              </p:cNvPr>
              <p:cNvGrpSpPr/>
              <p:nvPr/>
            </p:nvGrpSpPr>
            <p:grpSpPr>
              <a:xfrm>
                <a:off x="887652" y="368614"/>
                <a:ext cx="3943428" cy="6138866"/>
                <a:chOff x="186612" y="1"/>
                <a:chExt cx="4167423" cy="6857998"/>
              </a:xfrm>
              <a:solidFill>
                <a:schemeClr val="bg1"/>
              </a:solidFill>
            </p:grpSpPr>
            <p:pic>
              <p:nvPicPr>
                <p:cNvPr id="52" name="図 51">
                  <a:extLst>
                    <a:ext uri="{FF2B5EF4-FFF2-40B4-BE49-F238E27FC236}">
                      <a16:creationId xmlns:a16="http://schemas.microsoft.com/office/drawing/2014/main" id="{1B247FA1-C389-01DE-8FBE-345CFD6D9E4B}"/>
                    </a:ext>
                  </a:extLst>
                </p:cNvPr>
                <p:cNvPicPr>
                  <a:picLocks noChangeAspect="1"/>
                </p:cNvPicPr>
                <p:nvPr/>
              </p:nvPicPr>
              <p:blipFill>
                <a:blip r:embed="rId4"/>
                <a:srcRect b="22617"/>
                <a:stretch/>
              </p:blipFill>
              <p:spPr>
                <a:xfrm>
                  <a:off x="223017" y="663594"/>
                  <a:ext cx="4116993" cy="3155093"/>
                </a:xfrm>
                <a:prstGeom prst="rect">
                  <a:avLst/>
                </a:prstGeom>
                <a:grpFill/>
                <a:ln>
                  <a:noFill/>
                </a:ln>
              </p:spPr>
            </p:pic>
            <p:pic>
              <p:nvPicPr>
                <p:cNvPr id="53" name="図 52">
                  <a:extLst>
                    <a:ext uri="{FF2B5EF4-FFF2-40B4-BE49-F238E27FC236}">
                      <a16:creationId xmlns:a16="http://schemas.microsoft.com/office/drawing/2014/main" id="{B504F769-15E5-4015-BBD5-5F1790C4C971}"/>
                    </a:ext>
                  </a:extLst>
                </p:cNvPr>
                <p:cNvPicPr>
                  <a:picLocks noChangeAspect="1"/>
                </p:cNvPicPr>
                <p:nvPr/>
              </p:nvPicPr>
              <p:blipFill>
                <a:blip r:embed="rId5"/>
                <a:stretch>
                  <a:fillRect/>
                </a:stretch>
              </p:blipFill>
              <p:spPr>
                <a:xfrm>
                  <a:off x="223017" y="4481793"/>
                  <a:ext cx="4044184" cy="2376206"/>
                </a:xfrm>
                <a:prstGeom prst="rect">
                  <a:avLst/>
                </a:prstGeom>
                <a:grpFill/>
                <a:ln>
                  <a:noFill/>
                </a:ln>
              </p:spPr>
            </p:pic>
            <p:pic>
              <p:nvPicPr>
                <p:cNvPr id="54" name="図 53">
                  <a:extLst>
                    <a:ext uri="{FF2B5EF4-FFF2-40B4-BE49-F238E27FC236}">
                      <a16:creationId xmlns:a16="http://schemas.microsoft.com/office/drawing/2014/main" id="{33F8680D-704C-A838-B57E-C4765A653A54}"/>
                    </a:ext>
                  </a:extLst>
                </p:cNvPr>
                <p:cNvPicPr>
                  <a:picLocks noChangeAspect="1"/>
                </p:cNvPicPr>
                <p:nvPr/>
              </p:nvPicPr>
              <p:blipFill>
                <a:blip r:embed="rId6"/>
                <a:stretch>
                  <a:fillRect/>
                </a:stretch>
              </p:blipFill>
              <p:spPr>
                <a:xfrm>
                  <a:off x="268969" y="1"/>
                  <a:ext cx="4085066" cy="715866"/>
                </a:xfrm>
                <a:prstGeom prst="rect">
                  <a:avLst/>
                </a:prstGeom>
                <a:grpFill/>
                <a:ln>
                  <a:noFill/>
                </a:ln>
              </p:spPr>
            </p:pic>
            <p:pic>
              <p:nvPicPr>
                <p:cNvPr id="55" name="図 54">
                  <a:extLst>
                    <a:ext uri="{FF2B5EF4-FFF2-40B4-BE49-F238E27FC236}">
                      <a16:creationId xmlns:a16="http://schemas.microsoft.com/office/drawing/2014/main" id="{750617F1-2F2A-3498-A54C-1CA3F27809C4}"/>
                    </a:ext>
                  </a:extLst>
                </p:cNvPr>
                <p:cNvPicPr>
                  <a:picLocks noChangeAspect="1"/>
                </p:cNvPicPr>
                <p:nvPr/>
              </p:nvPicPr>
              <p:blipFill>
                <a:blip r:embed="rId4"/>
                <a:srcRect t="83737"/>
                <a:stretch/>
              </p:blipFill>
              <p:spPr>
                <a:xfrm>
                  <a:off x="186612" y="3818687"/>
                  <a:ext cx="4116993" cy="663106"/>
                </a:xfrm>
                <a:prstGeom prst="rect">
                  <a:avLst/>
                </a:prstGeom>
                <a:grpFill/>
                <a:ln>
                  <a:noFill/>
                </a:ln>
              </p:spPr>
            </p:pic>
          </p:grpSp>
        </p:grpSp>
        <p:cxnSp>
          <p:nvCxnSpPr>
            <p:cNvPr id="49" name="直線コネクタ 48">
              <a:extLst>
                <a:ext uri="{FF2B5EF4-FFF2-40B4-BE49-F238E27FC236}">
                  <a16:creationId xmlns:a16="http://schemas.microsoft.com/office/drawing/2014/main" id="{D51D4AE7-5645-BB56-551F-7CA5EE1DE839}"/>
                </a:ext>
              </a:extLst>
            </p:cNvPr>
            <p:cNvCxnSpPr>
              <a:cxnSpLocks/>
              <a:stCxn id="50" idx="1"/>
            </p:cNvCxnSpPr>
            <p:nvPr/>
          </p:nvCxnSpPr>
          <p:spPr>
            <a:xfrm flipH="1">
              <a:off x="2575692" y="3424361"/>
              <a:ext cx="2984348" cy="463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863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up)">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down)">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wipe(up)">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（２）ストレスといえば、「休み明け」！休み明けに気をつける病気とは！？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63DA1FC5-1FE1-21E9-F555-E07D75FFBBC7}"/>
              </a:ext>
            </a:extLst>
          </p:cNvPr>
          <p:cNvSpPr/>
          <p:nvPr/>
        </p:nvSpPr>
        <p:spPr>
          <a:xfrm>
            <a:off x="240522" y="949127"/>
            <a:ext cx="9867574" cy="7848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脳卒中・心筋梗塞等です！</a:t>
            </a:r>
            <a:endParaRPr kumimoji="1" lang="en-US" altLang="ja-JP" sz="3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英国の研究によると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a:t>
            </a:r>
            <a:r>
              <a:rPr kumimoji="1" lang="en-US" altLang="ja-JP"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20</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　も心筋梗塞を起こす確率が高い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ことがわかっています。</a:t>
            </a: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また、国内で行われた調査で、</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a:t>
            </a:r>
            <a:r>
              <a:rPr kumimoji="1" lang="en-US" altLang="ja-JP"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　脳卒中を起こす確率が高い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という結果が出ています。</a:t>
            </a:r>
            <a:endParaRPr kumimoji="1" lang="en-US" altLang="ja-JP"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pic>
        <p:nvPicPr>
          <p:cNvPr id="32" name="図 31">
            <a:extLst>
              <a:ext uri="{FF2B5EF4-FFF2-40B4-BE49-F238E27FC236}">
                <a16:creationId xmlns:a16="http://schemas.microsoft.com/office/drawing/2014/main" id="{BC711398-6CA8-DE9F-F0AB-72637789F84C}"/>
              </a:ext>
            </a:extLst>
          </p:cNvPr>
          <p:cNvPicPr>
            <a:picLocks noChangeAspect="1"/>
          </p:cNvPicPr>
          <p:nvPr/>
        </p:nvPicPr>
        <p:blipFill rotWithShape="1">
          <a:blip r:embed="rId2">
            <a:extLst>
              <a:ext uri="{28A0092B-C50C-407E-A947-70E740481C1C}">
                <a14:useLocalDpi xmlns:a14="http://schemas.microsoft.com/office/drawing/2010/main" val="0"/>
              </a:ext>
            </a:extLst>
          </a:blip>
          <a:srcRect l="4934" t="14805" r="3750" b="3896"/>
          <a:stretch/>
        </p:blipFill>
        <p:spPr>
          <a:xfrm>
            <a:off x="7526867" y="2734606"/>
            <a:ext cx="2379133" cy="2616512"/>
          </a:xfrm>
          <a:prstGeom prst="rect">
            <a:avLst/>
          </a:prstGeom>
        </p:spPr>
      </p:pic>
      <p:sp>
        <p:nvSpPr>
          <p:cNvPr id="33" name="正方形/長方形 32">
            <a:extLst>
              <a:ext uri="{FF2B5EF4-FFF2-40B4-BE49-F238E27FC236}">
                <a16:creationId xmlns:a16="http://schemas.microsoft.com/office/drawing/2014/main" id="{6F9E7016-868C-F819-DC79-2BD710D80665}"/>
              </a:ext>
            </a:extLst>
          </p:cNvPr>
          <p:cNvSpPr/>
          <p:nvPr/>
        </p:nvSpPr>
        <p:spPr>
          <a:xfrm>
            <a:off x="315519" y="5916655"/>
            <a:ext cx="8982222" cy="540000"/>
          </a:xfrm>
          <a:prstGeom prst="rect">
            <a:avLst/>
          </a:prstGeom>
          <a:ln w="19050">
            <a:solidFill>
              <a:srgbClr val="FFFFFF">
                <a:lumMod val="75000"/>
              </a:srgbClr>
            </a:solidFill>
          </a:ln>
        </p:spPr>
        <p:txBody>
          <a:bodyPr wrap="squar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BMJ (British medical Journal)  Open</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誌</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日号</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歳以上で再発を除いた１万４百あまりの情報を分析／</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1985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年から</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年末までの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京都府医師会脳卒中登録事業委員会が行った、</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1999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年間にわたる脳卒中のコホート研究</a:t>
            </a:r>
          </a:p>
        </p:txBody>
      </p:sp>
      <p:sp>
        <p:nvSpPr>
          <p:cNvPr id="34" name="正方形/長方形 33">
            <a:extLst>
              <a:ext uri="{FF2B5EF4-FFF2-40B4-BE49-F238E27FC236}">
                <a16:creationId xmlns:a16="http://schemas.microsoft.com/office/drawing/2014/main" id="{F92A33EC-D428-DCF0-4C04-755CF8E93B7E}"/>
              </a:ext>
            </a:extLst>
          </p:cNvPr>
          <p:cNvSpPr/>
          <p:nvPr/>
        </p:nvSpPr>
        <p:spPr bwMode="auto">
          <a:xfrm>
            <a:off x="404419" y="5774298"/>
            <a:ext cx="1214120" cy="216000"/>
          </a:xfrm>
          <a:prstGeom prst="rect">
            <a:avLst/>
          </a:prstGeom>
          <a:solidFill>
            <a:srgbClr val="FFFFFF">
              <a:lumMod val="75000"/>
            </a:srgbClr>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エビデンス</a:t>
            </a:r>
          </a:p>
        </p:txBody>
      </p:sp>
      <p:sp>
        <p:nvSpPr>
          <p:cNvPr id="35" name="正方形/長方形 34">
            <a:extLst>
              <a:ext uri="{FF2B5EF4-FFF2-40B4-BE49-F238E27FC236}">
                <a16:creationId xmlns:a16="http://schemas.microsoft.com/office/drawing/2014/main" id="{B6561301-41AB-E487-2D5C-42AD341B3995}"/>
              </a:ext>
            </a:extLst>
          </p:cNvPr>
          <p:cNvSpPr/>
          <p:nvPr/>
        </p:nvSpPr>
        <p:spPr>
          <a:xfrm>
            <a:off x="404419" y="4925048"/>
            <a:ext cx="718830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日曜日には遠出など無理をせず、ゆったり過ごす</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入浴などリラックス</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して過ごし、早めに就寝する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飲酒を控えめ</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月曜日の朝は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血圧を必ず測定</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し、体に異常を感じたら早めに受診をする</a:t>
            </a:r>
          </a:p>
        </p:txBody>
      </p:sp>
      <p:sp>
        <p:nvSpPr>
          <p:cNvPr id="36" name="正方形/長方形 35">
            <a:extLst>
              <a:ext uri="{FF2B5EF4-FFF2-40B4-BE49-F238E27FC236}">
                <a16:creationId xmlns:a16="http://schemas.microsoft.com/office/drawing/2014/main" id="{599C8F89-84AE-57B0-F907-BF87CAE247CD}"/>
              </a:ext>
            </a:extLst>
          </p:cNvPr>
          <p:cNvSpPr/>
          <p:nvPr/>
        </p:nvSpPr>
        <p:spPr>
          <a:xfrm>
            <a:off x="2161315" y="4638426"/>
            <a:ext cx="2764352" cy="215444"/>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そうならないために</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7" name="四角形: 角を丸くする 36">
            <a:extLst>
              <a:ext uri="{FF2B5EF4-FFF2-40B4-BE49-F238E27FC236}">
                <a16:creationId xmlns:a16="http://schemas.microsoft.com/office/drawing/2014/main" id="{F903FC58-E5C1-FB07-FD34-F4351B6E9B4A}"/>
              </a:ext>
            </a:extLst>
          </p:cNvPr>
          <p:cNvSpPr/>
          <p:nvPr/>
        </p:nvSpPr>
        <p:spPr>
          <a:xfrm>
            <a:off x="347949" y="4644282"/>
            <a:ext cx="1764000" cy="252000"/>
          </a:xfrm>
          <a:prstGeom prst="roundRect">
            <a:avLst/>
          </a:prstGeom>
          <a:solidFill>
            <a:srgbClr val="FBDDDC"/>
          </a:solidFill>
          <a:ln w="19050">
            <a:solidFill>
              <a:srgbClr val="FBDDDC"/>
            </a:solidFill>
          </a:ln>
        </p:spPr>
        <p:txBody>
          <a:bodyPr wrap="squar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対策</a:t>
            </a:r>
            <a:endParaRPr kumimoji="1" lang="en-US" altLang="ja-JP"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B9DBB14F-DB12-E722-B8AC-8D393C5D3AD2}"/>
              </a:ext>
            </a:extLst>
          </p:cNvPr>
          <p:cNvSpPr/>
          <p:nvPr/>
        </p:nvSpPr>
        <p:spPr>
          <a:xfrm>
            <a:off x="404419" y="3823522"/>
            <a:ext cx="9276294"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日本の統計では、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午前</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8</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時の間に病院へ救急搬送される方が多い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というデータが出ていますが、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米国の研究で、血液を凝固させる</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PAI-1</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というタンパク質が、</a:t>
            </a:r>
            <a:r>
              <a:rPr kumimoji="1" lang="ja-JP" altLang="en-US" sz="18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4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にピークとなっていることが判明</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つの研究で時間に差異はあるものの、やはり</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月曜日の午前中というのは、とても注意</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が必要な時間帯</a:t>
            </a:r>
          </a:p>
        </p:txBody>
      </p:sp>
      <p:sp>
        <p:nvSpPr>
          <p:cNvPr id="39" name="正方形/長方形 38">
            <a:extLst>
              <a:ext uri="{FF2B5EF4-FFF2-40B4-BE49-F238E27FC236}">
                <a16:creationId xmlns:a16="http://schemas.microsoft.com/office/drawing/2014/main" id="{49B3C618-1DF9-ACCF-7B4C-C7B10A017F32}"/>
              </a:ext>
            </a:extLst>
          </p:cNvPr>
          <p:cNvSpPr/>
          <p:nvPr/>
        </p:nvSpPr>
        <p:spPr>
          <a:xfrm>
            <a:off x="7732643" y="5285192"/>
            <a:ext cx="1817326" cy="41549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曜日別脳卒中等発症率</a:t>
            </a:r>
            <a:endParaRPr kumimoji="1" lang="en-US" altLang="ja-JP"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p>
        </p:txBody>
      </p:sp>
      <p:sp>
        <p:nvSpPr>
          <p:cNvPr id="41" name="正方形/長方形 40">
            <a:extLst>
              <a:ext uri="{FF2B5EF4-FFF2-40B4-BE49-F238E27FC236}">
                <a16:creationId xmlns:a16="http://schemas.microsoft.com/office/drawing/2014/main" id="{45B36F39-8665-35B4-5C8E-AFD77A4A952F}"/>
              </a:ext>
            </a:extLst>
          </p:cNvPr>
          <p:cNvSpPr/>
          <p:nvPr/>
        </p:nvSpPr>
        <p:spPr>
          <a:xfrm>
            <a:off x="404419" y="2112524"/>
            <a:ext cx="9276294" cy="492443"/>
          </a:xfrm>
          <a:prstGeom prst="rect">
            <a:avLst/>
          </a:prstGeom>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42" name="四角形: 角を丸くする 41">
            <a:extLst>
              <a:ext uri="{FF2B5EF4-FFF2-40B4-BE49-F238E27FC236}">
                <a16:creationId xmlns:a16="http://schemas.microsoft.com/office/drawing/2014/main" id="{830EB406-A125-F178-14E8-0A4E2DF4CDF8}"/>
              </a:ext>
            </a:extLst>
          </p:cNvPr>
          <p:cNvSpPr/>
          <p:nvPr/>
        </p:nvSpPr>
        <p:spPr bwMode="auto">
          <a:xfrm>
            <a:off x="404419" y="1791966"/>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詳細</a:t>
            </a:r>
          </a:p>
        </p:txBody>
      </p:sp>
      <p:sp>
        <p:nvSpPr>
          <p:cNvPr id="43" name="正方形/長方形 42">
            <a:extLst>
              <a:ext uri="{FF2B5EF4-FFF2-40B4-BE49-F238E27FC236}">
                <a16:creationId xmlns:a16="http://schemas.microsoft.com/office/drawing/2014/main" id="{6F0F89B8-B1CC-DFD3-46F0-8EF3CF32F558}"/>
              </a:ext>
            </a:extLst>
          </p:cNvPr>
          <p:cNvSpPr/>
          <p:nvPr/>
        </p:nvSpPr>
        <p:spPr>
          <a:xfrm>
            <a:off x="404419" y="2990790"/>
            <a:ext cx="9276294"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これらは脳卒中発症には気候のみならず、</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社会生活に関係したストレス等が関係</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する可能性を示しており、</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休み明けにかけての過労、深酒、喫煙をひかえる</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など生活上の注意の大切さを示すものかも！！</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44" name="四角形: 角を丸くする 43">
            <a:extLst>
              <a:ext uri="{FF2B5EF4-FFF2-40B4-BE49-F238E27FC236}">
                <a16:creationId xmlns:a16="http://schemas.microsoft.com/office/drawing/2014/main" id="{123C3022-CA9D-2431-32A6-C62BB18098C4}"/>
              </a:ext>
            </a:extLst>
          </p:cNvPr>
          <p:cNvSpPr/>
          <p:nvPr/>
        </p:nvSpPr>
        <p:spPr bwMode="auto">
          <a:xfrm>
            <a:off x="404419" y="2708520"/>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原因</a:t>
            </a:r>
          </a:p>
        </p:txBody>
      </p:sp>
      <p:sp>
        <p:nvSpPr>
          <p:cNvPr id="47" name="四角形: 角を丸くする 46">
            <a:extLst>
              <a:ext uri="{FF2B5EF4-FFF2-40B4-BE49-F238E27FC236}">
                <a16:creationId xmlns:a16="http://schemas.microsoft.com/office/drawing/2014/main" id="{12C86FEC-E749-A338-13DC-7D5D05203A45}"/>
              </a:ext>
            </a:extLst>
          </p:cNvPr>
          <p:cNvSpPr/>
          <p:nvPr/>
        </p:nvSpPr>
        <p:spPr bwMode="auto">
          <a:xfrm>
            <a:off x="404419" y="3549798"/>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気をつける時間は</a:t>
            </a:r>
          </a:p>
        </p:txBody>
      </p:sp>
      <p:sp>
        <p:nvSpPr>
          <p:cNvPr id="8" name="正方形/長方形 7">
            <a:extLst>
              <a:ext uri="{FF2B5EF4-FFF2-40B4-BE49-F238E27FC236}">
                <a16:creationId xmlns:a16="http://schemas.microsoft.com/office/drawing/2014/main" id="{498BB67A-89D5-A876-B7D4-3043FFD6C567}"/>
              </a:ext>
            </a:extLst>
          </p:cNvPr>
          <p:cNvSpPr/>
          <p:nvPr/>
        </p:nvSpPr>
        <p:spPr>
          <a:xfrm>
            <a:off x="4128347" y="1213200"/>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9" name="正方形/長方形 8">
            <a:extLst>
              <a:ext uri="{FF2B5EF4-FFF2-40B4-BE49-F238E27FC236}">
                <a16:creationId xmlns:a16="http://schemas.microsoft.com/office/drawing/2014/main" id="{220708C1-CA9C-AD90-3285-0D52F9BFBA3C}"/>
              </a:ext>
            </a:extLst>
          </p:cNvPr>
          <p:cNvSpPr/>
          <p:nvPr/>
        </p:nvSpPr>
        <p:spPr>
          <a:xfrm>
            <a:off x="4738701" y="1444717"/>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⑤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10" name="正方形/長方形 9">
            <a:extLst>
              <a:ext uri="{FF2B5EF4-FFF2-40B4-BE49-F238E27FC236}">
                <a16:creationId xmlns:a16="http://schemas.microsoft.com/office/drawing/2014/main" id="{7E43424A-2E24-E5F1-C976-9B029788DB7F}"/>
              </a:ext>
            </a:extLst>
          </p:cNvPr>
          <p:cNvSpPr/>
          <p:nvPr/>
        </p:nvSpPr>
        <p:spPr>
          <a:xfrm>
            <a:off x="4253132" y="4064534"/>
            <a:ext cx="971139"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820AC088-7F8C-508C-BB25-1B2342D6FC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4" name="スライド番号プレースホルダー 5">
            <a:extLst>
              <a:ext uri="{FF2B5EF4-FFF2-40B4-BE49-F238E27FC236}">
                <a16:creationId xmlns:a16="http://schemas.microsoft.com/office/drawing/2014/main" id="{B28DCC5C-7664-F5F3-8A3C-44724E247D1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7</a:t>
            </a:fld>
            <a:endParaRPr kumimoji="1" lang="ja-JP" altLang="en-US" sz="1200" b="1" dirty="0">
              <a:solidFill>
                <a:schemeClr val="tx1"/>
              </a:solidFill>
            </a:endParaRPr>
          </a:p>
        </p:txBody>
      </p:sp>
      <p:grpSp>
        <p:nvGrpSpPr>
          <p:cNvPr id="5" name="グループ化 4">
            <a:extLst>
              <a:ext uri="{FF2B5EF4-FFF2-40B4-BE49-F238E27FC236}">
                <a16:creationId xmlns:a16="http://schemas.microsoft.com/office/drawing/2014/main" id="{AAC6F151-7396-1758-539C-61F3D87E657F}"/>
              </a:ext>
            </a:extLst>
          </p:cNvPr>
          <p:cNvGrpSpPr/>
          <p:nvPr/>
        </p:nvGrpSpPr>
        <p:grpSpPr>
          <a:xfrm>
            <a:off x="2595870" y="352732"/>
            <a:ext cx="2232000" cy="1000804"/>
            <a:chOff x="7436497" y="5308139"/>
            <a:chExt cx="2232000" cy="1000804"/>
          </a:xfrm>
        </p:grpSpPr>
        <p:cxnSp>
          <p:nvCxnSpPr>
            <p:cNvPr id="6" name="直線コネクタ 5">
              <a:extLst>
                <a:ext uri="{FF2B5EF4-FFF2-40B4-BE49-F238E27FC236}">
                  <a16:creationId xmlns:a16="http://schemas.microsoft.com/office/drawing/2014/main" id="{2B1560ED-17AA-56E1-FB74-DAFA91F09473}"/>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75BF66F7-2ADC-A9FE-68CC-6239629C815A}"/>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a:t>
              </a:r>
              <a:r>
                <a:rPr kumimoji="1" lang="en-US" altLang="ja-JP" sz="4000" b="1" dirty="0">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A6FD8606-7895-20B6-BB64-FD43A37DE02E}"/>
              </a:ext>
            </a:extLst>
          </p:cNvPr>
          <p:cNvGrpSpPr/>
          <p:nvPr/>
        </p:nvGrpSpPr>
        <p:grpSpPr>
          <a:xfrm>
            <a:off x="4939600" y="347350"/>
            <a:ext cx="2232000" cy="1228055"/>
            <a:chOff x="5573521" y="5308139"/>
            <a:chExt cx="2232000" cy="1228055"/>
          </a:xfrm>
        </p:grpSpPr>
        <p:cxnSp>
          <p:nvCxnSpPr>
            <p:cNvPr id="12" name="直線コネクタ 11">
              <a:extLst>
                <a:ext uri="{FF2B5EF4-FFF2-40B4-BE49-F238E27FC236}">
                  <a16:creationId xmlns:a16="http://schemas.microsoft.com/office/drawing/2014/main" id="{8B47AB5F-93E9-688F-C161-777E44E09696}"/>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55170266-EF43-C170-4886-8918A67DA762}"/>
                </a:ext>
              </a:extLst>
            </p:cNvPr>
            <p:cNvSpPr/>
            <p:nvPr/>
          </p:nvSpPr>
          <p:spPr bwMode="auto">
            <a:xfrm>
              <a:off x="5573521"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a:t>
              </a:r>
              <a:r>
                <a:rPr kumimoji="1" lang="en-US" altLang="ja-JP" sz="4000" b="1" dirty="0">
                  <a:latin typeface="Meiryo UI" panose="020B0604030504040204" pitchFamily="50" charset="-128"/>
                  <a:ea typeface="Meiryo UI" panose="020B0604030504040204" pitchFamily="50" charset="-128"/>
                </a:rPr>
                <a:t>1.5</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4" name="グループ化 13">
            <a:extLst>
              <a:ext uri="{FF2B5EF4-FFF2-40B4-BE49-F238E27FC236}">
                <a16:creationId xmlns:a16="http://schemas.microsoft.com/office/drawing/2014/main" id="{94D8BC98-F57D-1514-6DFE-1CFE56E2FAEE}"/>
              </a:ext>
            </a:extLst>
          </p:cNvPr>
          <p:cNvGrpSpPr/>
          <p:nvPr/>
        </p:nvGrpSpPr>
        <p:grpSpPr>
          <a:xfrm>
            <a:off x="4274372" y="4217635"/>
            <a:ext cx="2880000" cy="983116"/>
            <a:chOff x="7436497" y="5009023"/>
            <a:chExt cx="2880000" cy="983116"/>
          </a:xfrm>
        </p:grpSpPr>
        <p:cxnSp>
          <p:nvCxnSpPr>
            <p:cNvPr id="15" name="直線コネクタ 14">
              <a:extLst>
                <a:ext uri="{FF2B5EF4-FFF2-40B4-BE49-F238E27FC236}">
                  <a16:creationId xmlns:a16="http://schemas.microsoft.com/office/drawing/2014/main" id="{935FF685-2EF4-B5C2-CE85-B03371481DA6}"/>
                </a:ext>
              </a:extLst>
            </p:cNvPr>
            <p:cNvCxnSpPr>
              <a:cxnSpLocks/>
            </p:cNvCxnSpPr>
            <p:nvPr/>
          </p:nvCxnSpPr>
          <p:spPr>
            <a:xfrm flipV="1">
              <a:off x="8012880" y="5009023"/>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C9CE9730-4009-3FF8-E75C-35B1C20EDD45}"/>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a:t>
              </a:r>
              <a:r>
                <a:rPr kumimoji="1" lang="en-US" altLang="ja-JP" sz="40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時</a:t>
              </a:r>
              <a:r>
                <a:rPr kumimoji="1" lang="en-US" altLang="ja-JP" sz="4000" b="1" dirty="0">
                  <a:latin typeface="Meiryo UI" panose="020B0604030504040204" pitchFamily="50" charset="-128"/>
                  <a:ea typeface="Meiryo UI" panose="020B0604030504040204" pitchFamily="50" charset="-128"/>
                </a:rPr>
                <a:t>30</a:t>
              </a:r>
              <a:r>
                <a:rPr kumimoji="1" lang="ja-JP" altLang="en-US" sz="32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78430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35EB3494-CE1C-B7AA-5F38-A6C6E0E936BD}"/>
              </a:ext>
            </a:extLst>
          </p:cNvPr>
          <p:cNvSpPr/>
          <p:nvPr/>
        </p:nvSpPr>
        <p:spPr>
          <a:xfrm>
            <a:off x="385663" y="4814431"/>
            <a:ext cx="9396000" cy="1548000"/>
          </a:xfrm>
          <a:prstGeom prst="rect">
            <a:avLst/>
          </a:prstGeom>
          <a:no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（３）かんたん！？病気リスクチェック！！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pic>
        <p:nvPicPr>
          <p:cNvPr id="6" name="図 5" descr="アイコン&#10;&#10;自動的に生成された説明">
            <a:extLst>
              <a:ext uri="{FF2B5EF4-FFF2-40B4-BE49-F238E27FC236}">
                <a16:creationId xmlns:a16="http://schemas.microsoft.com/office/drawing/2014/main" id="{82941ADB-2460-E301-61C9-DE7083502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47" y="2105482"/>
            <a:ext cx="2491273" cy="2491273"/>
          </a:xfrm>
          <a:prstGeom prst="rect">
            <a:avLst/>
          </a:prstGeom>
        </p:spPr>
      </p:pic>
      <p:sp>
        <p:nvSpPr>
          <p:cNvPr id="7" name="矢印: 五方向 6">
            <a:extLst>
              <a:ext uri="{FF2B5EF4-FFF2-40B4-BE49-F238E27FC236}">
                <a16:creationId xmlns:a16="http://schemas.microsoft.com/office/drawing/2014/main" id="{D4C48FB2-B760-6F68-E7D7-41D33DB49996}"/>
              </a:ext>
            </a:extLst>
          </p:cNvPr>
          <p:cNvSpPr/>
          <p:nvPr/>
        </p:nvSpPr>
        <p:spPr bwMode="auto">
          <a:xfrm>
            <a:off x="404419" y="1200538"/>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もんだい★</a:t>
            </a:r>
          </a:p>
        </p:txBody>
      </p:sp>
      <p:sp>
        <p:nvSpPr>
          <p:cNvPr id="8" name="正方形/長方形 7">
            <a:extLst>
              <a:ext uri="{FF2B5EF4-FFF2-40B4-BE49-F238E27FC236}">
                <a16:creationId xmlns:a16="http://schemas.microsoft.com/office/drawing/2014/main" id="{AD57E01E-C0EB-E0A9-A721-75CF30DCE55C}"/>
              </a:ext>
            </a:extLst>
          </p:cNvPr>
          <p:cNvSpPr/>
          <p:nvPr/>
        </p:nvSpPr>
        <p:spPr>
          <a:xfrm>
            <a:off x="404419" y="1762505"/>
            <a:ext cx="4458991" cy="534442"/>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左手の小指に痛みがあります。</a:t>
            </a:r>
            <a:endParaRPr kumimoji="1" lang="en-US" altLang="ja-JP"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ts val="2200"/>
              </a:lnSpc>
              <a:spcBef>
                <a:spcPct val="0"/>
              </a:spcBef>
              <a:spcAft>
                <a:spcPct val="0"/>
              </a:spcAft>
              <a:buClrTx/>
              <a:buSzTx/>
              <a:buFontTx/>
              <a:buNone/>
              <a:tabLst/>
              <a:defRPr/>
            </a:pPr>
            <a:r>
              <a:rPr lang="ja-JP" altLang="en-US" b="1" dirty="0">
                <a:solidFill>
                  <a:srgbClr val="3E3A39"/>
                </a:solidFill>
                <a:latin typeface="Meiryo UI" panose="020B0604030504040204" pitchFamily="50" charset="-128"/>
                <a:ea typeface="Meiryo UI" panose="020B0604030504040204" pitchFamily="50" charset="-128"/>
              </a:rPr>
              <a:t>さて、どんな病気や症状の可能性があるでしょう！？</a:t>
            </a:r>
            <a:endParaRPr kumimoji="1" lang="en-US" altLang="ja-JP"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1F56A1D0-975E-5F2D-CF09-9BD96C389A97}"/>
              </a:ext>
            </a:extLst>
          </p:cNvPr>
          <p:cNvSpPr/>
          <p:nvPr/>
        </p:nvSpPr>
        <p:spPr>
          <a:xfrm>
            <a:off x="449505" y="5091809"/>
            <a:ext cx="9268316" cy="1184940"/>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lang="ja-JP" altLang="en-US" sz="1200" dirty="0">
                <a:solidFill>
                  <a:srgbClr val="3E3A39"/>
                </a:solidFill>
                <a:latin typeface="Meiryo UI" panose="020B0604030504040204" pitchFamily="50" charset="-128"/>
                <a:ea typeface="Meiryo UI" panose="020B0604030504040204" pitchFamily="50" charset="-128"/>
              </a:rPr>
              <a:t>背景には、</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という、異常たんぱく質の動きが原因となっています。心アミロイドーシスとは、アミロイドという異常なたんぱく質が心臓の筋肉の中にたまることで、心臓の働きが悪くなる病気です。進行すると、心不全や不整脈などを引き起こして、命に関わることが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心アミロイドーシスを引き起こすアミロイドは、心臓だけではなく、手指の腱（けん）や神経にもたまりやすいことがわかって</a:t>
            </a:r>
            <a:r>
              <a:rPr lang="ja-JP" altLang="en-US" sz="1200" dirty="0">
                <a:solidFill>
                  <a:srgbClr val="3E3A39"/>
                </a:solidFill>
                <a:latin typeface="Meiryo UI" panose="020B0604030504040204" pitchFamily="50" charset="-128"/>
                <a:ea typeface="Meiryo UI" panose="020B0604030504040204" pitchFamily="50" charset="-128"/>
              </a:rPr>
              <a:t>おり、</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手指の腱にアミロイドがたまると、神経が圧迫されて、「しびれや痛みが起こす」といったメカニズムとなっています。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1" name="楕円 10">
            <a:extLst>
              <a:ext uri="{FF2B5EF4-FFF2-40B4-BE49-F238E27FC236}">
                <a16:creationId xmlns:a16="http://schemas.microsoft.com/office/drawing/2014/main" id="{7CD2F045-6C97-BBF4-68AE-7C12436286C1}"/>
              </a:ext>
            </a:extLst>
          </p:cNvPr>
          <p:cNvSpPr/>
          <p:nvPr/>
        </p:nvSpPr>
        <p:spPr>
          <a:xfrm>
            <a:off x="233265" y="1110343"/>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EA5550"/>
                </a:solidFill>
                <a:latin typeface="Meiryo UI" panose="020B0604030504040204" pitchFamily="50" charset="-128"/>
                <a:ea typeface="Meiryo UI" panose="020B0604030504040204" pitchFamily="50" charset="-128"/>
              </a:rPr>
              <a:t>１</a:t>
            </a:r>
          </a:p>
        </p:txBody>
      </p:sp>
      <p:sp>
        <p:nvSpPr>
          <p:cNvPr id="12" name="矢印: 五方向 11">
            <a:extLst>
              <a:ext uri="{FF2B5EF4-FFF2-40B4-BE49-F238E27FC236}">
                <a16:creationId xmlns:a16="http://schemas.microsoft.com/office/drawing/2014/main" id="{3828E2E1-F607-DA33-E1FB-D197DCE70969}"/>
              </a:ext>
            </a:extLst>
          </p:cNvPr>
          <p:cNvSpPr/>
          <p:nvPr/>
        </p:nvSpPr>
        <p:spPr bwMode="auto">
          <a:xfrm>
            <a:off x="5437579" y="120146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回答★</a:t>
            </a:r>
          </a:p>
        </p:txBody>
      </p:sp>
      <p:sp>
        <p:nvSpPr>
          <p:cNvPr id="13" name="楕円 12">
            <a:extLst>
              <a:ext uri="{FF2B5EF4-FFF2-40B4-BE49-F238E27FC236}">
                <a16:creationId xmlns:a16="http://schemas.microsoft.com/office/drawing/2014/main" id="{AA9910A4-6A99-6B1D-DA10-EE5BB2DD2F45}"/>
              </a:ext>
            </a:extLst>
          </p:cNvPr>
          <p:cNvSpPr/>
          <p:nvPr/>
        </p:nvSpPr>
        <p:spPr>
          <a:xfrm>
            <a:off x="5266425" y="111127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EA5550"/>
                </a:solidFill>
                <a:latin typeface="Meiryo UI" panose="020B0604030504040204" pitchFamily="50" charset="-128"/>
                <a:ea typeface="Meiryo UI" panose="020B0604030504040204" pitchFamily="50" charset="-128"/>
              </a:rPr>
              <a:t>2</a:t>
            </a: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16" name="矢印: 五方向 15">
            <a:extLst>
              <a:ext uri="{FF2B5EF4-FFF2-40B4-BE49-F238E27FC236}">
                <a16:creationId xmlns:a16="http://schemas.microsoft.com/office/drawing/2014/main" id="{5ECF24E8-8787-D4A9-9242-7C620B4D024C}"/>
              </a:ext>
            </a:extLst>
          </p:cNvPr>
          <p:cNvSpPr/>
          <p:nvPr/>
        </p:nvSpPr>
        <p:spPr bwMode="auto">
          <a:xfrm>
            <a:off x="404419" y="457872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解説★</a:t>
            </a:r>
          </a:p>
        </p:txBody>
      </p:sp>
      <p:sp>
        <p:nvSpPr>
          <p:cNvPr id="17" name="楕円 16">
            <a:extLst>
              <a:ext uri="{FF2B5EF4-FFF2-40B4-BE49-F238E27FC236}">
                <a16:creationId xmlns:a16="http://schemas.microsoft.com/office/drawing/2014/main" id="{1508BC97-EDCB-BDDC-62CD-7CFC945D221F}"/>
              </a:ext>
            </a:extLst>
          </p:cNvPr>
          <p:cNvSpPr/>
          <p:nvPr/>
        </p:nvSpPr>
        <p:spPr>
          <a:xfrm>
            <a:off x="233265" y="448853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EA5550"/>
                </a:solidFill>
                <a:latin typeface="Meiryo UI" panose="020B0604030504040204" pitchFamily="50" charset="-128"/>
                <a:ea typeface="Meiryo UI" panose="020B0604030504040204" pitchFamily="50" charset="-128"/>
              </a:rPr>
              <a:t>3</a:t>
            </a: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20" name="楕円 19">
            <a:extLst>
              <a:ext uri="{FF2B5EF4-FFF2-40B4-BE49-F238E27FC236}">
                <a16:creationId xmlns:a16="http://schemas.microsoft.com/office/drawing/2014/main" id="{EAC403CC-58E8-DA79-73A7-E846888410E7}"/>
              </a:ext>
            </a:extLst>
          </p:cNvPr>
          <p:cNvSpPr/>
          <p:nvPr/>
        </p:nvSpPr>
        <p:spPr>
          <a:xfrm>
            <a:off x="2605922" y="2792792"/>
            <a:ext cx="485192" cy="485192"/>
          </a:xfrm>
          <a:prstGeom prst="ellipse">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EA5550"/>
              </a:solidFill>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904A290B-C5C7-A07B-29ED-87EBA83B9EA0}"/>
              </a:ext>
            </a:extLst>
          </p:cNvPr>
          <p:cNvSpPr txBox="1"/>
          <p:nvPr/>
        </p:nvSpPr>
        <p:spPr>
          <a:xfrm>
            <a:off x="8150166" y="6341312"/>
            <a:ext cx="1908000" cy="200055"/>
          </a:xfrm>
          <a:prstGeom prst="rect">
            <a:avLst/>
          </a:prstGeom>
          <a:noFill/>
        </p:spPr>
        <p:txBody>
          <a:bodyPr wrap="square">
            <a:spAutoFit/>
          </a:bodyPr>
          <a:lstStyle/>
          <a:p>
            <a:pPr algn="l"/>
            <a:r>
              <a:rPr lang="ja-JP" altLang="en-US" sz="700" dirty="0">
                <a:latin typeface="HGPｺﾞｼｯｸM" panose="020B0600000000000000" pitchFamily="50" charset="-128"/>
                <a:ea typeface="HGPｺﾞｼｯｸM" panose="020B0600000000000000" pitchFamily="50" charset="-128"/>
              </a:rPr>
              <a:t>素材）</a:t>
            </a:r>
            <a:r>
              <a:rPr lang="en-US" altLang="ja-JP" sz="700" b="0" i="0" u="none" strike="noStrike" dirty="0">
                <a:effectLst/>
                <a:latin typeface="HGPｺﾞｼｯｸM" panose="020B0600000000000000" pitchFamily="50" charset="-128"/>
                <a:ea typeface="HGPｺﾞｼｯｸM" panose="020B0600000000000000" pitchFamily="50" charset="-128"/>
              </a:rPr>
              <a:t>© 2025 Adobe. All rights reserved</a:t>
            </a:r>
            <a:endParaRPr lang="ja-JP" altLang="en-US" sz="700" dirty="0">
              <a:latin typeface="HGPｺﾞｼｯｸM" panose="020B0600000000000000" pitchFamily="50" charset="-128"/>
              <a:ea typeface="HGPｺﾞｼｯｸM" panose="020B0600000000000000" pitchFamily="50" charset="-128"/>
            </a:endParaRPr>
          </a:p>
        </p:txBody>
      </p:sp>
      <p:sp>
        <p:nvSpPr>
          <p:cNvPr id="25" name="正方形/長方形 24">
            <a:extLst>
              <a:ext uri="{FF2B5EF4-FFF2-40B4-BE49-F238E27FC236}">
                <a16:creationId xmlns:a16="http://schemas.microsoft.com/office/drawing/2014/main" id="{9083930F-3E0E-42E2-02B4-0DD1C1E2CADD}"/>
              </a:ext>
            </a:extLst>
          </p:cNvPr>
          <p:cNvSpPr/>
          <p:nvPr/>
        </p:nvSpPr>
        <p:spPr>
          <a:xfrm>
            <a:off x="0" y="6341312"/>
            <a:ext cx="6125395"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参考）激増</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心不全に立ち向かえ 「なぜ</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手指のしびれも要注意」（</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NHK</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https://www.nhk.jp/p/kyonokenko/ts/83KL2X1J32/episode/te/W6K3G8GJ9X/</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他</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26" name="正方形/長方形 25">
            <a:extLst>
              <a:ext uri="{FF2B5EF4-FFF2-40B4-BE49-F238E27FC236}">
                <a16:creationId xmlns:a16="http://schemas.microsoft.com/office/drawing/2014/main" id="{AFF719CB-E819-D589-4D7B-9ED729C0F23F}"/>
              </a:ext>
            </a:extLst>
          </p:cNvPr>
          <p:cNvSpPr/>
          <p:nvPr/>
        </p:nvSpPr>
        <p:spPr>
          <a:xfrm>
            <a:off x="5437578" y="1686658"/>
            <a:ext cx="4416511" cy="534063"/>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F293B2A6-8874-F9D4-D327-C75DA7CCE3C8}"/>
              </a:ext>
            </a:extLst>
          </p:cNvPr>
          <p:cNvSpPr/>
          <p:nvPr/>
        </p:nvSpPr>
        <p:spPr>
          <a:xfrm>
            <a:off x="602066" y="5064549"/>
            <a:ext cx="1275502"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 name="テキスト プレースホルダー 1">
            <a:extLst>
              <a:ext uri="{FF2B5EF4-FFF2-40B4-BE49-F238E27FC236}">
                <a16:creationId xmlns:a16="http://schemas.microsoft.com/office/drawing/2014/main" id="{06F39B57-AE44-ACF3-1C33-A985213D380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9" name="スライド番号プレースホルダー 5">
            <a:extLst>
              <a:ext uri="{FF2B5EF4-FFF2-40B4-BE49-F238E27FC236}">
                <a16:creationId xmlns:a16="http://schemas.microsoft.com/office/drawing/2014/main" id="{BCE18A90-070D-DD5A-1E83-294026A6971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8</a:t>
            </a:fld>
            <a:endParaRPr kumimoji="1" lang="ja-JP" altLang="en-US" sz="1200" b="1" dirty="0">
              <a:solidFill>
                <a:schemeClr val="tx1"/>
              </a:solidFill>
            </a:endParaRPr>
          </a:p>
        </p:txBody>
      </p:sp>
      <p:grpSp>
        <p:nvGrpSpPr>
          <p:cNvPr id="2" name="グループ化 1">
            <a:extLst>
              <a:ext uri="{FF2B5EF4-FFF2-40B4-BE49-F238E27FC236}">
                <a16:creationId xmlns:a16="http://schemas.microsoft.com/office/drawing/2014/main" id="{6BB839CF-A77D-4326-E1F9-40CAA2ADE9CD}"/>
              </a:ext>
            </a:extLst>
          </p:cNvPr>
          <p:cNvGrpSpPr/>
          <p:nvPr/>
        </p:nvGrpSpPr>
        <p:grpSpPr>
          <a:xfrm>
            <a:off x="5419400" y="1719541"/>
            <a:ext cx="4434689" cy="3023329"/>
            <a:chOff x="5419400" y="1719541"/>
            <a:chExt cx="4434689" cy="3023329"/>
          </a:xfrm>
        </p:grpSpPr>
        <p:sp>
          <p:nvSpPr>
            <p:cNvPr id="3" name="吹き出し: 四角形 2">
              <a:extLst>
                <a:ext uri="{FF2B5EF4-FFF2-40B4-BE49-F238E27FC236}">
                  <a16:creationId xmlns:a16="http://schemas.microsoft.com/office/drawing/2014/main" id="{9F5161DE-59EC-FA7A-FBDA-7D1DC1C7702C}"/>
                </a:ext>
              </a:extLst>
            </p:cNvPr>
            <p:cNvSpPr/>
            <p:nvPr/>
          </p:nvSpPr>
          <p:spPr bwMode="auto">
            <a:xfrm>
              <a:off x="5419400" y="1719541"/>
              <a:ext cx="4434689" cy="194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a:t>
              </a:r>
              <a:r>
                <a:rPr kumimoji="1" lang="ja-JP" altLang="en-US" sz="4000" b="1" dirty="0">
                  <a:solidFill>
                    <a:srgbClr val="EA5550"/>
                  </a:solidFill>
                  <a:latin typeface="Meiryo UI" panose="020B0604030504040204" pitchFamily="50" charset="-128"/>
                  <a:ea typeface="Meiryo UI" panose="020B0604030504040204" pitchFamily="50" charset="-128"/>
                </a:rPr>
                <a:t>心筋こうそく（狭心症）</a:t>
              </a:r>
              <a:r>
                <a:rPr kumimoji="1" lang="ja-JP" altLang="en-US" sz="4000" b="1" dirty="0">
                  <a:latin typeface="Meiryo UI" panose="020B0604030504040204" pitchFamily="50" charset="-128"/>
                  <a:ea typeface="Meiryo UI" panose="020B0604030504040204" pitchFamily="50" charset="-128"/>
                </a:rPr>
                <a:t>の前触れかもしれません。</a:t>
              </a:r>
            </a:p>
          </p:txBody>
        </p:sp>
        <p:pic>
          <p:nvPicPr>
            <p:cNvPr id="4" name="図 3">
              <a:extLst>
                <a:ext uri="{FF2B5EF4-FFF2-40B4-BE49-F238E27FC236}">
                  <a16:creationId xmlns:a16="http://schemas.microsoft.com/office/drawing/2014/main" id="{E3C863EA-158C-23BE-B1E5-4ED0C456AEA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964" b="94986" l="9609" r="89680">
                          <a14:foregroundMark x1="56584" y1="7799" x2="56584" y2="7799"/>
                          <a14:foregroundMark x1="51601" y1="7242" x2="51601" y2="7242"/>
                          <a14:foregroundMark x1="61566" y1="92201" x2="61566" y2="92201"/>
                          <a14:foregroundMark x1="89680" y1="94986" x2="89680" y2="94986"/>
                        </a14:backgroundRemoval>
                      </a14:imgEffect>
                    </a14:imgLayer>
                  </a14:imgProps>
                </a:ext>
              </a:extLst>
            </a:blip>
            <a:stretch>
              <a:fillRect/>
            </a:stretch>
          </p:blipFill>
          <p:spPr>
            <a:xfrm>
              <a:off x="8235789" y="2810212"/>
              <a:ext cx="1512749" cy="1932658"/>
            </a:xfrm>
            <a:prstGeom prst="rect">
              <a:avLst/>
            </a:prstGeom>
          </p:spPr>
        </p:pic>
      </p:grpSp>
      <p:sp>
        <p:nvSpPr>
          <p:cNvPr id="14" name="正方形/長方形 13">
            <a:extLst>
              <a:ext uri="{FF2B5EF4-FFF2-40B4-BE49-F238E27FC236}">
                <a16:creationId xmlns:a16="http://schemas.microsoft.com/office/drawing/2014/main" id="{FA9B32AE-DF04-2FC9-A005-35EA672E847A}"/>
              </a:ext>
            </a:extLst>
          </p:cNvPr>
          <p:cNvSpPr/>
          <p:nvPr/>
        </p:nvSpPr>
        <p:spPr>
          <a:xfrm>
            <a:off x="449505" y="5091809"/>
            <a:ext cx="9268316" cy="1184940"/>
          </a:xfrm>
          <a:prstGeom prst="rect">
            <a:avLst/>
          </a:prstGeom>
          <a:solidFill>
            <a:schemeClr val="bg1"/>
          </a:solidFill>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lang="ja-JP" altLang="en-US" sz="1200" b="1" dirty="0">
                <a:solidFill>
                  <a:srgbClr val="EA5550"/>
                </a:solidFill>
                <a:highlight>
                  <a:srgbClr val="FFFF00"/>
                </a:highlight>
                <a:latin typeface="Meiryo UI" panose="020B0604030504040204" pitchFamily="50" charset="-128"/>
                <a:ea typeface="Meiryo UI" panose="020B0604030504040204" pitchFamily="50" charset="-128"/>
              </a:rPr>
              <a:t>背景には、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心アミロイドーシスという、異常たんぱく質の動きが原因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となっています。心アミロイドーシスとは、アミロイドという異常なたんぱく質が心臓の筋肉の中にたまることで、</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心臓の働きが悪くなる病気です。進行すると、心不全や不整脈などを引き起こして</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、命に関わることがあります。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心臓だけではなく、手指の腱（けん）や神経にもたまりやすい</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ことがわかって</a:t>
            </a:r>
            <a:r>
              <a:rPr lang="ja-JP" altLang="en-US" sz="1200" dirty="0">
                <a:solidFill>
                  <a:srgbClr val="3E3A39"/>
                </a:solidFill>
                <a:latin typeface="Meiryo UI" panose="020B0604030504040204" pitchFamily="50" charset="-128"/>
                <a:ea typeface="Meiryo UI" panose="020B0604030504040204" pitchFamily="50" charset="-128"/>
              </a:rPr>
              <a:t>おり、</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手指の腱にアミロイドがたまると、</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神経が圧迫されて、「しびれや痛みが起こす」といったメカニズム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pSp>
        <p:nvGrpSpPr>
          <p:cNvPr id="15" name="グループ化 14">
            <a:extLst>
              <a:ext uri="{FF2B5EF4-FFF2-40B4-BE49-F238E27FC236}">
                <a16:creationId xmlns:a16="http://schemas.microsoft.com/office/drawing/2014/main" id="{96B6C1F3-2D2F-4930-381D-4D94CFC516E9}"/>
              </a:ext>
            </a:extLst>
          </p:cNvPr>
          <p:cNvGrpSpPr/>
          <p:nvPr/>
        </p:nvGrpSpPr>
        <p:grpSpPr>
          <a:xfrm>
            <a:off x="1568918" y="4298971"/>
            <a:ext cx="6093690" cy="873578"/>
            <a:chOff x="7102806" y="5308139"/>
            <a:chExt cx="6093690" cy="873578"/>
          </a:xfrm>
        </p:grpSpPr>
        <p:cxnSp>
          <p:nvCxnSpPr>
            <p:cNvPr id="19" name="直線コネクタ 18">
              <a:extLst>
                <a:ext uri="{FF2B5EF4-FFF2-40B4-BE49-F238E27FC236}">
                  <a16:creationId xmlns:a16="http://schemas.microsoft.com/office/drawing/2014/main" id="{DD35D909-DD12-687C-E579-AB7AF9B611F7}"/>
                </a:ext>
              </a:extLst>
            </p:cNvPr>
            <p:cNvCxnSpPr>
              <a:cxnSpLocks/>
            </p:cNvCxnSpPr>
            <p:nvPr/>
          </p:nvCxnSpPr>
          <p:spPr>
            <a:xfrm flipH="1">
              <a:off x="7102806" y="5562317"/>
              <a:ext cx="910074" cy="61940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1" name="吹き出し: 四角形 20">
              <a:extLst>
                <a:ext uri="{FF2B5EF4-FFF2-40B4-BE49-F238E27FC236}">
                  <a16:creationId xmlns:a16="http://schemas.microsoft.com/office/drawing/2014/main" id="{81721F32-1DF7-2D68-846F-90AC6E060820}"/>
                </a:ext>
              </a:extLst>
            </p:cNvPr>
            <p:cNvSpPr/>
            <p:nvPr/>
          </p:nvSpPr>
          <p:spPr bwMode="auto">
            <a:xfrm>
              <a:off x="7436496" y="5308139"/>
              <a:ext cx="576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心筋こうそく（狭心症）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2417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（４）日本人の約</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4</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人に一人が、循環器病、もしくは循環器病と密接な関係のある病気にかかっています！</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graphicFrame>
        <p:nvGraphicFramePr>
          <p:cNvPr id="3" name="表 2">
            <a:extLst>
              <a:ext uri="{FF2B5EF4-FFF2-40B4-BE49-F238E27FC236}">
                <a16:creationId xmlns:a16="http://schemas.microsoft.com/office/drawing/2014/main" id="{E517386B-7DA7-1132-389E-1A8A7CE17B07}"/>
              </a:ext>
            </a:extLst>
          </p:cNvPr>
          <p:cNvGraphicFramePr>
            <a:graphicFrameLocks noGrp="1"/>
          </p:cNvGraphicFramePr>
          <p:nvPr>
            <p:extLst>
              <p:ext uri="{D42A27DB-BD31-4B8C-83A1-F6EECF244321}">
                <p14:modId xmlns:p14="http://schemas.microsoft.com/office/powerpoint/2010/main" val="3824706405"/>
              </p:ext>
            </p:extLst>
          </p:nvPr>
        </p:nvGraphicFramePr>
        <p:xfrm>
          <a:off x="519764" y="1770628"/>
          <a:ext cx="7128000" cy="4665600"/>
        </p:xfrm>
        <a:graphic>
          <a:graphicData uri="http://schemas.openxmlformats.org/drawingml/2006/table">
            <a:tbl>
              <a:tblPr>
                <a:tableStyleId>{5C22544A-7EE6-4342-B048-85BDC9FD1C3A}</a:tableStyleId>
              </a:tblPr>
              <a:tblGrid>
                <a:gridCol w="1440000">
                  <a:extLst>
                    <a:ext uri="{9D8B030D-6E8A-4147-A177-3AD203B41FA5}">
                      <a16:colId xmlns:a16="http://schemas.microsoft.com/office/drawing/2014/main" val="3518691292"/>
                    </a:ext>
                  </a:extLst>
                </a:gridCol>
                <a:gridCol w="1440000">
                  <a:extLst>
                    <a:ext uri="{9D8B030D-6E8A-4147-A177-3AD203B41FA5}">
                      <a16:colId xmlns:a16="http://schemas.microsoft.com/office/drawing/2014/main" val="2113469258"/>
                    </a:ext>
                  </a:extLst>
                </a:gridCol>
                <a:gridCol w="1440000">
                  <a:extLst>
                    <a:ext uri="{9D8B030D-6E8A-4147-A177-3AD203B41FA5}">
                      <a16:colId xmlns:a16="http://schemas.microsoft.com/office/drawing/2014/main" val="424349420"/>
                    </a:ext>
                  </a:extLst>
                </a:gridCol>
                <a:gridCol w="936000">
                  <a:extLst>
                    <a:ext uri="{9D8B030D-6E8A-4147-A177-3AD203B41FA5}">
                      <a16:colId xmlns:a16="http://schemas.microsoft.com/office/drawing/2014/main" val="697671544"/>
                    </a:ext>
                  </a:extLst>
                </a:gridCol>
                <a:gridCol w="936000">
                  <a:extLst>
                    <a:ext uri="{9D8B030D-6E8A-4147-A177-3AD203B41FA5}">
                      <a16:colId xmlns:a16="http://schemas.microsoft.com/office/drawing/2014/main" val="3183865480"/>
                    </a:ext>
                  </a:extLst>
                </a:gridCol>
                <a:gridCol w="936000">
                  <a:extLst>
                    <a:ext uri="{9D8B030D-6E8A-4147-A177-3AD203B41FA5}">
                      <a16:colId xmlns:a16="http://schemas.microsoft.com/office/drawing/2014/main" val="3299770384"/>
                    </a:ext>
                  </a:extLst>
                </a:gridCol>
              </a:tblGrid>
              <a:tr h="259200">
                <a:tc rowSpan="1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974519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心疾患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544488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狭心症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67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急性心筋梗塞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167606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212</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102543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脳血管疾患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174</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781802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くも膜下出血</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9937"/>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脳梗塞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4611994"/>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4919443"/>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動脈疾患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714326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大動脈瘤及び乖離</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9556293"/>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その他</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6676410"/>
                  </a:ext>
                </a:extLst>
              </a:tr>
              <a:tr h="259200">
                <a:tc rowSpan="5">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循環器病と</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密接な関係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2,553</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458157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高血圧性疾患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1,511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646101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糖尿病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579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2230842"/>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脂質異常症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401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97658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慢性腎臓病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62</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4310434"/>
                  </a:ext>
                </a:extLst>
              </a:tr>
              <a:tr h="259200">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（参考）</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がん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365</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0542025"/>
                  </a:ext>
                </a:extLst>
              </a:tr>
            </a:tbl>
          </a:graphicData>
        </a:graphic>
      </p:graphicFrame>
      <p:sp>
        <p:nvSpPr>
          <p:cNvPr id="4" name="正方形/長方形 3">
            <a:extLst>
              <a:ext uri="{FF2B5EF4-FFF2-40B4-BE49-F238E27FC236}">
                <a16:creationId xmlns:a16="http://schemas.microsoft.com/office/drawing/2014/main" id="{48B57644-8E4B-F5BF-3DBB-CCD386A0774E}"/>
              </a:ext>
            </a:extLst>
          </p:cNvPr>
          <p:cNvSpPr/>
          <p:nvPr/>
        </p:nvSpPr>
        <p:spPr>
          <a:xfrm>
            <a:off x="519764" y="854145"/>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循環器病とは、心臓・血管・リンパ管などの体液を身体に循環させるための機関のことです。循環器病には、心疾患と脳血管疾患、動脈疾患などがあります。循環器病と密接な関係のある病気に、高血圧性疾患と糖尿病、脂質異常症、慢性腎臓病などがあります。循環器病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万人と循環器病と密接な関係のある病気の患者数約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2,553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万人を合わせて、約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3,063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日本人の約</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人が対象</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と考えられます！</a:t>
            </a:r>
          </a:p>
        </p:txBody>
      </p:sp>
      <p:sp>
        <p:nvSpPr>
          <p:cNvPr id="5" name="正方形/長方形 4">
            <a:extLst>
              <a:ext uri="{FF2B5EF4-FFF2-40B4-BE49-F238E27FC236}">
                <a16:creationId xmlns:a16="http://schemas.microsoft.com/office/drawing/2014/main" id="{1962F13D-247C-6A82-830F-A9A0438033A5}"/>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循環器病および循環器病と密接な関係のある病気の患者数</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0" name="テキスト プレースホルダー 1">
            <a:extLst>
              <a:ext uri="{FF2B5EF4-FFF2-40B4-BE49-F238E27FC236}">
                <a16:creationId xmlns:a16="http://schemas.microsoft.com/office/drawing/2014/main" id="{B035C4B8-3150-9798-0874-4B53A7AE12A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今から夏にかけて、この病気に気を付けよう！からの「新規主力販売」のポイント</a:t>
            </a:r>
          </a:p>
        </p:txBody>
      </p:sp>
      <p:sp>
        <p:nvSpPr>
          <p:cNvPr id="11" name="スライド番号プレースホルダー 5">
            <a:extLst>
              <a:ext uri="{FF2B5EF4-FFF2-40B4-BE49-F238E27FC236}">
                <a16:creationId xmlns:a16="http://schemas.microsoft.com/office/drawing/2014/main" id="{EA5E75D2-5DC9-6159-326F-3E07E75DE13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9</a:t>
            </a:fld>
            <a:endParaRPr kumimoji="1" lang="ja-JP" altLang="en-US" sz="1200" b="1" dirty="0">
              <a:solidFill>
                <a:schemeClr val="tx1"/>
              </a:solidFill>
            </a:endParaRPr>
          </a:p>
        </p:txBody>
      </p:sp>
      <p:sp>
        <p:nvSpPr>
          <p:cNvPr id="2" name="吹き出し: 四角形 1">
            <a:extLst>
              <a:ext uri="{FF2B5EF4-FFF2-40B4-BE49-F238E27FC236}">
                <a16:creationId xmlns:a16="http://schemas.microsoft.com/office/drawing/2014/main" id="{B2769D52-8516-67D2-DB98-0A82F33F027B}"/>
              </a:ext>
            </a:extLst>
          </p:cNvPr>
          <p:cNvSpPr/>
          <p:nvPr/>
        </p:nvSpPr>
        <p:spPr bwMode="auto">
          <a:xfrm>
            <a:off x="185921" y="854365"/>
            <a:ext cx="9690466" cy="792000"/>
          </a:xfrm>
          <a:prstGeom prst="wedgeRectCallout">
            <a:avLst>
              <a:gd name="adj1" fmla="val 6392"/>
              <a:gd name="adj2" fmla="val 9197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日本人の</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が密接な関係</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446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5_デザインの設定">
  <a:themeElements>
    <a:clrScheme name="アイペット損保">
      <a:dk1>
        <a:srgbClr val="494949"/>
      </a:dk1>
      <a:lt1>
        <a:srgbClr val="FFFFFF"/>
      </a:lt1>
      <a:dk2>
        <a:srgbClr val="E60012"/>
      </a:dk2>
      <a:lt2>
        <a:srgbClr val="2CA7E0"/>
      </a:lt2>
      <a:accent1>
        <a:srgbClr val="C11920"/>
      </a:accent1>
      <a:accent2>
        <a:srgbClr val="E60012"/>
      </a:accent2>
      <a:accent3>
        <a:srgbClr val="EA5550"/>
      </a:accent3>
      <a:accent4>
        <a:srgbClr val="61BCC3"/>
      </a:accent4>
      <a:accent5>
        <a:srgbClr val="172A88"/>
      </a:accent5>
      <a:accent6>
        <a:srgbClr val="FABE00"/>
      </a:accent6>
      <a:hlink>
        <a:srgbClr val="162A87"/>
      </a:hlink>
      <a:folHlink>
        <a:srgbClr val="62BCC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pet_color_2018">
    <a:dk1>
      <a:srgbClr val="3E3A39"/>
    </a:dk1>
    <a:lt1>
      <a:srgbClr val="FFFFFF"/>
    </a:lt1>
    <a:dk2>
      <a:srgbClr val="EA5550"/>
    </a:dk2>
    <a:lt2>
      <a:srgbClr val="858274"/>
    </a:lt2>
    <a:accent1>
      <a:srgbClr val="FCE2DA"/>
    </a:accent1>
    <a:accent2>
      <a:srgbClr val="62BCC3"/>
    </a:accent2>
    <a:accent3>
      <a:srgbClr val="FABE00"/>
    </a:accent3>
    <a:accent4>
      <a:srgbClr val="E6F3F4"/>
    </a:accent4>
    <a:accent5>
      <a:srgbClr val="CCFF00"/>
    </a:accent5>
    <a:accent6>
      <a:srgbClr val="FFF3D6"/>
    </a:accent6>
    <a:hlink>
      <a:srgbClr val="214498"/>
    </a:hlink>
    <a:folHlink>
      <a:srgbClr val="171717"/>
    </a:folHlink>
  </a:clrScheme>
  <a:fontScheme name="DI">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16601</TotalTime>
  <Words>13455</Words>
  <Application>Microsoft Office PowerPoint</Application>
  <PresentationFormat>A4 210 x 297 mm</PresentationFormat>
  <Paragraphs>2127</Paragraphs>
  <Slides>34</Slides>
  <Notes>0</Notes>
  <HiddenSlides>0</HiddenSlides>
  <MMClips>0</MMClips>
  <ScaleCrop>false</ScaleCrop>
  <HeadingPairs>
    <vt:vector size="6" baseType="variant">
      <vt:variant>
        <vt:lpstr>使用されているフォント</vt:lpstr>
      </vt:variant>
      <vt:variant>
        <vt:i4>13</vt:i4>
      </vt:variant>
      <vt:variant>
        <vt:lpstr>テーマ</vt:lpstr>
      </vt:variant>
      <vt:variant>
        <vt:i4>2</vt:i4>
      </vt:variant>
      <vt:variant>
        <vt:lpstr>スライド タイトル</vt:lpstr>
      </vt:variant>
      <vt:variant>
        <vt:i4>34</vt:i4>
      </vt:variant>
    </vt:vector>
  </HeadingPairs>
  <TitlesOfParts>
    <vt:vector size="49" baseType="lpstr">
      <vt:lpstr>HGPｺﾞｼｯｸM</vt:lpstr>
      <vt:lpstr>Meiryo UI</vt:lpstr>
      <vt:lpstr>ＭＳ Ｐゴシック</vt:lpstr>
      <vt:lpstr>Noto Sans JP</vt:lpstr>
      <vt:lpstr>メイリオ</vt:lpstr>
      <vt:lpstr>メイリオ</vt:lpstr>
      <vt:lpstr>Yu Gothic</vt:lpstr>
      <vt:lpstr>Yu Gothic</vt:lpstr>
      <vt:lpstr>Yu Gothic Medium</vt:lpstr>
      <vt:lpstr>Arial</vt:lpstr>
      <vt:lpstr>Arial Black</vt:lpstr>
      <vt:lpstr>Calibri</vt:lpstr>
      <vt:lpstr>Wingdings</vt:lpstr>
      <vt:lpstr>k'sらぼ</vt:lpstr>
      <vt:lpstr>5_デザインの設定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947</cp:revision>
  <cp:lastPrinted>2025-04-01T11:09:40Z</cp:lastPrinted>
  <dcterms:created xsi:type="dcterms:W3CDTF">2021-03-01T09:47:19Z</dcterms:created>
  <dcterms:modified xsi:type="dcterms:W3CDTF">2025-07-10T02:41:22Z</dcterms:modified>
</cp:coreProperties>
</file>